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5893"/>
    <p:restoredTop sz="95652"/>
  </p:normalViewPr>
  <p:slideViewPr>
    <p:cSldViewPr snapToGrid="0">
      <p:cViewPr varScale="1">
        <p:scale>
          <a:sx n="105" d="100"/>
          <a:sy n="105" d="100"/>
        </p:scale>
        <p:origin x="192"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B61BEF0D-F0BB-DE4B-95CE-6DB70DBA9567}" type="datetimeFigureOut">
              <a:rPr lang="en-US" smtClean="0"/>
              <a:pPr/>
              <a:t>2/22/24</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880190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5855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589811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smtClean="0"/>
              <a:t>2/22/24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smtClean="0"/>
              <a:t>‹#›</a:t>
            </a:fld>
            <a:endParaRPr lang="en-US" dirty="0"/>
          </a:p>
        </p:txBody>
      </p:sp>
    </p:spTree>
    <p:extLst>
      <p:ext uri="{BB962C8B-B14F-4D97-AF65-F5344CB8AC3E}">
        <p14:creationId xmlns:p14="http://schemas.microsoft.com/office/powerpoint/2010/main" val="34718608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177359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8234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622105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2/22/24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3039145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3225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942300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273643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444241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731312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9422860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B61BEF0D-F0BB-DE4B-95CE-6DB70DBA9567}" type="datetimeFigureOut">
              <a:rPr lang="en-US" smtClean="0"/>
              <a:pPr/>
              <a:t>2/22/24</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41672896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5C6B4A9-1611-4792-9094-5F34BCA07E0B}" type="datetimeFigureOut">
              <a:rPr lang="en-US" smtClean="0"/>
              <a:t>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29352283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B61BEF0D-F0BB-DE4B-95CE-6DB70DBA9567}" type="datetimeFigureOut">
              <a:rPr lang="en-US" smtClean="0"/>
              <a:pPr/>
              <a:t>2/22/24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698529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B61BEF0D-F0BB-DE4B-95CE-6DB70DBA9567}" type="datetimeFigureOut">
              <a:rPr lang="en-US" smtClean="0"/>
              <a:pPr/>
              <a:t>2/22/24</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64458221"/>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dahlstroms/20431950099/"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en.m.wikipedia.org/wiki/File:Health_Service_Executive_Logo.svg" TargetMode="External"/><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20/12/housekeeping-trolley-basic-equipment-for-the-hotel-industry/" TargetMode="External"/><Relationship Id="rId2" Type="http://schemas.openxmlformats.org/officeDocument/2006/relationships/image" Target="../media/image5.jpe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up of a colorful circle&#10;&#10;Description automatically generated">
            <a:extLst>
              <a:ext uri="{FF2B5EF4-FFF2-40B4-BE49-F238E27FC236}">
                <a16:creationId xmlns:a16="http://schemas.microsoft.com/office/drawing/2014/main" id="{65D0702D-EFFF-3099-DD02-C48991539010}"/>
              </a:ext>
            </a:extLst>
          </p:cNvPr>
          <p:cNvPicPr>
            <a:picLocks noChangeAspect="1"/>
          </p:cNvPicPr>
          <p:nvPr/>
        </p:nvPicPr>
        <p:blipFill rotWithShape="1">
          <a:blip r:embed="rId2">
            <a:alphaModFix/>
          </a:blip>
          <a:srcRect l="9091" b="23391"/>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B65E6B8-0D17-4912-97E4-60B47A511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104978" y="1295400"/>
            <a:ext cx="4936635" cy="3773690"/>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E66D50-D8E2-4A4F-A2BC-8A20282EB1F6}"/>
              </a:ext>
            </a:extLst>
          </p:cNvPr>
          <p:cNvSpPr>
            <a:spLocks noGrp="1"/>
          </p:cNvSpPr>
          <p:nvPr>
            <p:ph type="ctrTitle"/>
          </p:nvPr>
        </p:nvSpPr>
        <p:spPr>
          <a:xfrm>
            <a:off x="6265339" y="1447800"/>
            <a:ext cx="4562452" cy="2154568"/>
          </a:xfrm>
        </p:spPr>
        <p:txBody>
          <a:bodyPr>
            <a:normAutofit/>
          </a:bodyPr>
          <a:lstStyle/>
          <a:p>
            <a:pPr>
              <a:lnSpc>
                <a:spcPct val="90000"/>
              </a:lnSpc>
            </a:pPr>
            <a:r>
              <a:rPr lang="en-RO" sz="1400">
                <a:solidFill>
                  <a:schemeClr val="tx1"/>
                </a:solidFill>
              </a:rPr>
              <a:t>Programme: BA International Hotel Management</a:t>
            </a:r>
            <a:br>
              <a:rPr lang="en-RO" sz="1400">
                <a:solidFill>
                  <a:schemeClr val="tx1"/>
                </a:solidFill>
              </a:rPr>
            </a:br>
            <a:br>
              <a:rPr lang="en-RO" sz="1400">
                <a:solidFill>
                  <a:schemeClr val="tx1"/>
                </a:solidFill>
              </a:rPr>
            </a:br>
            <a:r>
              <a:rPr lang="en-RO" sz="1400">
                <a:solidFill>
                  <a:schemeClr val="tx1"/>
                </a:solidFill>
              </a:rPr>
              <a:t>Module: Operating Hotel Facilities</a:t>
            </a:r>
            <a:br>
              <a:rPr lang="en-RO" sz="1400">
                <a:solidFill>
                  <a:schemeClr val="tx1"/>
                </a:solidFill>
              </a:rPr>
            </a:br>
            <a:br>
              <a:rPr lang="en-RO" sz="1400">
                <a:solidFill>
                  <a:schemeClr val="tx1"/>
                </a:solidFill>
              </a:rPr>
            </a:br>
            <a:r>
              <a:rPr lang="en-RO" sz="1400">
                <a:solidFill>
                  <a:schemeClr val="tx1"/>
                </a:solidFill>
              </a:rPr>
              <a:t>Module code: BMIH4006 Contribution to</a:t>
            </a:r>
            <a:br>
              <a:rPr lang="en-RO" sz="1400">
                <a:solidFill>
                  <a:schemeClr val="tx1"/>
                </a:solidFill>
              </a:rPr>
            </a:br>
            <a:r>
              <a:rPr lang="en-RO" sz="1400">
                <a:solidFill>
                  <a:schemeClr val="tx1"/>
                </a:solidFill>
              </a:rPr>
              <a:t>Overall Module 50%</a:t>
            </a:r>
            <a:br>
              <a:rPr lang="en-RO" sz="1400">
                <a:solidFill>
                  <a:schemeClr val="tx1"/>
                </a:solidFill>
              </a:rPr>
            </a:br>
            <a:br>
              <a:rPr lang="en-RO" sz="1400">
                <a:solidFill>
                  <a:schemeClr val="tx1"/>
                </a:solidFill>
              </a:rPr>
            </a:br>
            <a:r>
              <a:rPr lang="en-US" sz="1400">
                <a:solidFill>
                  <a:schemeClr val="tx1"/>
                </a:solidFill>
              </a:rPr>
              <a:t>PRESENTATION</a:t>
            </a:r>
            <a:endParaRPr lang="en-RO" sz="1400">
              <a:solidFill>
                <a:schemeClr val="tx1"/>
              </a:solidFill>
            </a:endParaRPr>
          </a:p>
        </p:txBody>
      </p:sp>
    </p:spTree>
    <p:extLst>
      <p:ext uri="{BB962C8B-B14F-4D97-AF65-F5344CB8AC3E}">
        <p14:creationId xmlns:p14="http://schemas.microsoft.com/office/powerpoint/2010/main" val="2373156671"/>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B66EE6A8-6FAA-EE4D-37A9-10B2DA5D88BE}"/>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Introduction </a:t>
            </a:r>
            <a:endParaRPr lang="en-RO" sz="3200">
              <a:solidFill>
                <a:srgbClr val="EBEBEB"/>
              </a:solidFill>
            </a:endParaRPr>
          </a:p>
        </p:txBody>
      </p:sp>
      <p:sp>
        <p:nvSpPr>
          <p:cNvPr id="3" name="Content Placeholder 2">
            <a:extLst>
              <a:ext uri="{FF2B5EF4-FFF2-40B4-BE49-F238E27FC236}">
                <a16:creationId xmlns:a16="http://schemas.microsoft.com/office/drawing/2014/main" id="{CF6C7759-4244-8B57-E5BB-F7DBA5F7FB8B}"/>
              </a:ext>
            </a:extLst>
          </p:cNvPr>
          <p:cNvSpPr>
            <a:spLocks noGrp="1"/>
          </p:cNvSpPr>
          <p:nvPr>
            <p:ph idx="1"/>
          </p:nvPr>
        </p:nvSpPr>
        <p:spPr>
          <a:xfrm>
            <a:off x="5290077" y="437513"/>
            <a:ext cx="5502614" cy="5954325"/>
          </a:xfrm>
        </p:spPr>
        <p:txBody>
          <a:bodyPr anchor="ctr">
            <a:normAutofit/>
          </a:bodyPr>
          <a:lstStyle/>
          <a:p>
            <a:pPr>
              <a:lnSpc>
                <a:spcPct val="90000"/>
              </a:lnSpc>
            </a:pPr>
            <a:r>
              <a:rPr lang="en-GB" sz="1400"/>
              <a:t>Welcome, short history </a:t>
            </a:r>
            <a:br>
              <a:rPr lang="en-GB" sz="1400"/>
            </a:br>
            <a:r>
              <a:rPr lang="en-GB" sz="1400"/>
              <a:t>Welcome to our cleaning team Health and Safety Training Session. Today is the start of a crucial process to keep our employees and guests safe and healthy. </a:t>
            </a:r>
            <a:br>
              <a:rPr lang="en-GB" sz="1400"/>
            </a:br>
            <a:r>
              <a:rPr lang="en-GB" sz="1400"/>
              <a:t>Why health and safety matter </a:t>
            </a:r>
            <a:br>
              <a:rPr lang="en-GB" sz="1400"/>
            </a:br>
            <a:r>
              <a:rPr lang="en-GB" sz="1400"/>
              <a:t>Safety and health are paramount when cleaning. You must ensure everyone's safety, productivity, and comfort in addition to following the rules. A clean environment affects guest satisfaction and staff motivation. </a:t>
            </a:r>
            <a:br>
              <a:rPr lang="en-GB" sz="1400"/>
            </a:br>
            <a:r>
              <a:rPr lang="en-GB" sz="1400"/>
              <a:t>Housekeeping accidents and illnesses can harm customers, get us in trouble, and damage our hotel's reputation. All of us must prevent terrible events. </a:t>
            </a:r>
            <a:br>
              <a:rPr lang="en-GB" sz="1400"/>
            </a:br>
            <a:r>
              <a:rPr lang="en-GB" sz="1400"/>
              <a:t>Training's purpose </a:t>
            </a:r>
            <a:br>
              <a:rPr lang="en-GB" sz="1400"/>
            </a:br>
            <a:r>
              <a:rPr lang="en-GB" sz="1400"/>
              <a:t>Today's training focuses on teaching you how to follow our Health and Safety Guide. </a:t>
            </a:r>
            <a:br>
              <a:rPr lang="en-GB" sz="1400"/>
            </a:br>
            <a:r>
              <a:rPr lang="en-GB" sz="1400"/>
              <a:t>We'll discuss critical practices, common dangers, and solutions. Cleaning houses poses risks, but this training will prepare you. </a:t>
            </a:r>
            <a:br>
              <a:rPr lang="en-GB" sz="1400"/>
            </a:br>
            <a:r>
              <a:rPr lang="en-GB" sz="1400"/>
              <a:t>Quick Look at the Health and Safety Guide </a:t>
            </a:r>
            <a:br>
              <a:rPr lang="en-GB" sz="1400"/>
            </a:br>
            <a:r>
              <a:rPr lang="en-GB" sz="1400"/>
              <a:t>Start training using the guide we developed in Component Two of our course. It has detailed cleaning regulations and directions. </a:t>
            </a:r>
            <a:br>
              <a:rPr lang="en-GB" sz="1400"/>
            </a:br>
            <a:r>
              <a:rPr lang="en-GB" sz="1400"/>
              <a:t>This guide is more than simply paper—it's a blueprint for safe daily work. Chemical safety, equipment use, PPE, emergency response, and more are covered in detail (Behnke et al., 2014). </a:t>
            </a:r>
          </a:p>
        </p:txBody>
      </p:sp>
    </p:spTree>
    <p:extLst>
      <p:ext uri="{BB962C8B-B14F-4D97-AF65-F5344CB8AC3E}">
        <p14:creationId xmlns:p14="http://schemas.microsoft.com/office/powerpoint/2010/main" val="1190913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15"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4B60B636-938D-1D02-3FF7-216E6F41DFD7}"/>
              </a:ext>
            </a:extLst>
          </p:cNvPr>
          <p:cNvSpPr>
            <a:spLocks noGrp="1"/>
          </p:cNvSpPr>
          <p:nvPr>
            <p:ph type="title"/>
          </p:nvPr>
        </p:nvSpPr>
        <p:spPr>
          <a:xfrm>
            <a:off x="639098" y="629265"/>
            <a:ext cx="6072776" cy="1622322"/>
          </a:xfrm>
        </p:spPr>
        <p:txBody>
          <a:bodyPr>
            <a:normAutofit/>
          </a:bodyPr>
          <a:lstStyle/>
          <a:p>
            <a:r>
              <a:rPr lang="en-GB">
                <a:solidFill>
                  <a:srgbClr val="FFFFFF"/>
                </a:solidFill>
              </a:rPr>
              <a:t>Contents Table </a:t>
            </a:r>
            <a:endParaRPr lang="en-RO">
              <a:solidFill>
                <a:srgbClr val="FFFFFF"/>
              </a:solidFill>
            </a:endParaRPr>
          </a:p>
        </p:txBody>
      </p:sp>
      <p:pic>
        <p:nvPicPr>
          <p:cNvPr id="5" name="Picture 4" descr="A sign on a building&#10;&#10;Description automatically generated">
            <a:extLst>
              <a:ext uri="{FF2B5EF4-FFF2-40B4-BE49-F238E27FC236}">
                <a16:creationId xmlns:a16="http://schemas.microsoft.com/office/drawing/2014/main" id="{CEC5194D-EE4F-6EDE-03A5-3038C12A7A94}"/>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15231" r="28974"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17" name="Rectangle 16">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5477B68-89DC-17B4-D717-A1D812CF78BF}"/>
              </a:ext>
            </a:extLst>
          </p:cNvPr>
          <p:cNvSpPr>
            <a:spLocks noGrp="1"/>
          </p:cNvSpPr>
          <p:nvPr>
            <p:ph idx="1"/>
          </p:nvPr>
        </p:nvSpPr>
        <p:spPr>
          <a:xfrm>
            <a:off x="639098" y="2418735"/>
            <a:ext cx="6072776" cy="3811740"/>
          </a:xfrm>
        </p:spPr>
        <p:txBody>
          <a:bodyPr anchor="ctr">
            <a:normAutofit/>
          </a:bodyPr>
          <a:lstStyle/>
          <a:p>
            <a:pPr>
              <a:lnSpc>
                <a:spcPct val="90000"/>
              </a:lnSpc>
            </a:pPr>
            <a:r>
              <a:rPr lang="en-GB" sz="1400">
                <a:solidFill>
                  <a:srgbClr val="FFFFFF"/>
                </a:solidFill>
              </a:rPr>
              <a:t>Our cleaning team's Health and Safety Training is examined in detail here (Casado, 2012). This presentation covers everything you need to know to keep and improve our activities. The following will be discussed: </a:t>
            </a:r>
            <a:br>
              <a:rPr lang="en-GB" sz="1400">
                <a:solidFill>
                  <a:srgbClr val="FFFFFF"/>
                </a:solidFill>
              </a:rPr>
            </a:br>
            <a:r>
              <a:rPr lang="en-GB" sz="1400">
                <a:solidFill>
                  <a:srgbClr val="FFFFFF"/>
                </a:solidFill>
              </a:rPr>
              <a:t>Housekeeping Safety and Health </a:t>
            </a:r>
            <a:br>
              <a:rPr lang="en-GB" sz="1400">
                <a:solidFill>
                  <a:srgbClr val="FFFFFF"/>
                </a:solidFill>
              </a:rPr>
            </a:br>
            <a:r>
              <a:rPr lang="en-GB" sz="1400">
                <a:solidFill>
                  <a:srgbClr val="FFFFFF"/>
                </a:solidFill>
              </a:rPr>
              <a:t>Training summary and objective. </a:t>
            </a:r>
            <a:br>
              <a:rPr lang="en-GB" sz="1400">
                <a:solidFill>
                  <a:srgbClr val="FFFFFF"/>
                </a:solidFill>
              </a:rPr>
            </a:br>
            <a:r>
              <a:rPr lang="en-GB" sz="1400">
                <a:solidFill>
                  <a:srgbClr val="FFFFFF"/>
                </a:solidFill>
              </a:rPr>
              <a:t>Study safety and health. </a:t>
            </a:r>
            <a:br>
              <a:rPr lang="en-GB" sz="1400">
                <a:solidFill>
                  <a:srgbClr val="FFFFFF"/>
                </a:solidFill>
              </a:rPr>
            </a:br>
            <a:r>
              <a:rPr lang="en-GB" sz="1400">
                <a:solidFill>
                  <a:srgbClr val="FFFFFF"/>
                </a:solidFill>
              </a:rPr>
              <a:t>Why following key ideas is vital. </a:t>
            </a:r>
            <a:br>
              <a:rPr lang="en-GB" sz="1400">
                <a:solidFill>
                  <a:srgbClr val="FFFFFF"/>
                </a:solidFill>
              </a:rPr>
            </a:br>
            <a:r>
              <a:rPr lang="en-GB" sz="1400">
                <a:solidFill>
                  <a:srgbClr val="FFFFFF"/>
                </a:solidFill>
              </a:rPr>
              <a:t>How to use and maintain various PPE. </a:t>
            </a:r>
            <a:br>
              <a:rPr lang="en-GB" sz="1400">
                <a:solidFill>
                  <a:srgbClr val="FFFFFF"/>
                </a:solidFill>
              </a:rPr>
            </a:br>
            <a:r>
              <a:rPr lang="en-GB" sz="1400">
                <a:solidFill>
                  <a:srgbClr val="FFFFFF"/>
                </a:solidFill>
              </a:rPr>
              <a:t>Hazards of chemicals </a:t>
            </a:r>
            <a:br>
              <a:rPr lang="en-GB" sz="1400">
                <a:solidFill>
                  <a:srgbClr val="FFFFFF"/>
                </a:solidFill>
              </a:rPr>
            </a:br>
            <a:r>
              <a:rPr lang="en-GB" sz="1400">
                <a:solidFill>
                  <a:srgbClr val="FFFFFF"/>
                </a:solidFill>
              </a:rPr>
              <a:t>Handle, store, and distribute appropriate amounts. </a:t>
            </a:r>
            <a:br>
              <a:rPr lang="en-GB" sz="1400">
                <a:solidFill>
                  <a:srgbClr val="FFFFFF"/>
                </a:solidFill>
              </a:rPr>
            </a:br>
            <a:r>
              <a:rPr lang="en-GB" sz="1400">
                <a:solidFill>
                  <a:srgbClr val="FFFFFF"/>
                </a:solidFill>
              </a:rPr>
              <a:t>Equipment use and maintenance </a:t>
            </a:r>
            <a:br>
              <a:rPr lang="en-GB" sz="1400">
                <a:solidFill>
                  <a:srgbClr val="FFFFFF"/>
                </a:solidFill>
              </a:rPr>
            </a:br>
            <a:r>
              <a:rPr lang="en-GB" sz="1400">
                <a:solidFill>
                  <a:srgbClr val="FFFFFF"/>
                </a:solidFill>
              </a:rPr>
              <a:t>Safe work, periodic checkups. </a:t>
            </a:r>
            <a:br>
              <a:rPr lang="en-GB" sz="1400">
                <a:solidFill>
                  <a:srgbClr val="FFFFFF"/>
                </a:solidFill>
              </a:rPr>
            </a:br>
            <a:r>
              <a:rPr lang="en-GB" sz="1400">
                <a:solidFill>
                  <a:srgbClr val="FFFFFF"/>
                </a:solidFill>
              </a:rPr>
              <a:t>Emergency Procedures </a:t>
            </a:r>
            <a:br>
              <a:rPr lang="en-GB" sz="1400">
                <a:solidFill>
                  <a:srgbClr val="FFFFFF"/>
                </a:solidFill>
              </a:rPr>
            </a:br>
            <a:r>
              <a:rPr lang="en-GB" sz="1400">
                <a:solidFill>
                  <a:srgbClr val="FFFFFF"/>
                </a:solidFill>
              </a:rPr>
              <a:t>Addressing various situations, exits, and equipment. </a:t>
            </a:r>
            <a:br>
              <a:rPr lang="en-GB" sz="1400">
                <a:solidFill>
                  <a:srgbClr val="FFFFFF"/>
                </a:solidFill>
              </a:rPr>
            </a:br>
            <a:r>
              <a:rPr lang="en-GB" sz="1400">
                <a:solidFill>
                  <a:srgbClr val="FFFFFF"/>
                </a:solidFill>
              </a:rPr>
              <a:t>Health and safety implementation </a:t>
            </a:r>
            <a:br>
              <a:rPr lang="en-GB" sz="1400">
                <a:solidFill>
                  <a:srgbClr val="FFFFFF"/>
                </a:solidFill>
              </a:rPr>
            </a:br>
            <a:r>
              <a:rPr lang="en-GB" sz="1400">
                <a:solidFill>
                  <a:srgbClr val="FFFFFF"/>
                </a:solidFill>
              </a:rPr>
              <a:t>Helpful tips for reporting hazards. </a:t>
            </a:r>
            <a:br>
              <a:rPr lang="en-GB" sz="1400">
                <a:solidFill>
                  <a:srgbClr val="FFFFFF"/>
                </a:solidFill>
              </a:rPr>
            </a:br>
            <a:r>
              <a:rPr lang="en-GB" sz="1400">
                <a:solidFill>
                  <a:srgbClr val="FFFFFF"/>
                </a:solidFill>
              </a:rPr>
              <a:t>A summary or conclusion </a:t>
            </a:r>
            <a:br>
              <a:rPr lang="en-GB" sz="1400">
                <a:solidFill>
                  <a:srgbClr val="FFFFFF"/>
                </a:solidFill>
              </a:rPr>
            </a:br>
            <a:r>
              <a:rPr lang="en-GB" sz="1400">
                <a:solidFill>
                  <a:srgbClr val="FFFFFF"/>
                </a:solidFill>
              </a:rPr>
              <a:t>Remember and ask. </a:t>
            </a:r>
          </a:p>
        </p:txBody>
      </p:sp>
      <p:sp>
        <p:nvSpPr>
          <p:cNvPr id="6" name="TextBox 5">
            <a:extLst>
              <a:ext uri="{FF2B5EF4-FFF2-40B4-BE49-F238E27FC236}">
                <a16:creationId xmlns:a16="http://schemas.microsoft.com/office/drawing/2014/main" id="{23A51FB6-FA74-70A1-FE05-C78004B4564E}"/>
              </a:ext>
            </a:extLst>
          </p:cNvPr>
          <p:cNvSpPr txBox="1"/>
          <p:nvPr/>
        </p:nvSpPr>
        <p:spPr>
          <a:xfrm>
            <a:off x="9652523" y="6657945"/>
            <a:ext cx="2539477"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www.flickr.com/photos/dahlstroms/20431950099/">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KW" sz="700">
              <a:solidFill>
                <a:srgbClr val="FFFFFF"/>
              </a:solidFill>
            </a:endParaRPr>
          </a:p>
        </p:txBody>
      </p:sp>
    </p:spTree>
    <p:extLst>
      <p:ext uri="{BB962C8B-B14F-4D97-AF65-F5344CB8AC3E}">
        <p14:creationId xmlns:p14="http://schemas.microsoft.com/office/powerpoint/2010/main" val="4048754334"/>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7CBA1362-656A-F332-7755-642D2CB6F3EF}"/>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Understanding Health and Safety </a:t>
            </a:r>
            <a:endParaRPr lang="en-RO" sz="3200">
              <a:solidFill>
                <a:srgbClr val="EBEBEB"/>
              </a:solidFill>
            </a:endParaRPr>
          </a:p>
        </p:txBody>
      </p:sp>
      <p:sp>
        <p:nvSpPr>
          <p:cNvPr id="3" name="Content Placeholder 2">
            <a:extLst>
              <a:ext uri="{FF2B5EF4-FFF2-40B4-BE49-F238E27FC236}">
                <a16:creationId xmlns:a16="http://schemas.microsoft.com/office/drawing/2014/main" id="{737C8E1E-458C-C1AF-1C72-C1DF4FAC2F3E}"/>
              </a:ext>
            </a:extLst>
          </p:cNvPr>
          <p:cNvSpPr>
            <a:spLocks noGrp="1"/>
          </p:cNvSpPr>
          <p:nvPr>
            <p:ph idx="1"/>
          </p:nvPr>
        </p:nvSpPr>
        <p:spPr>
          <a:xfrm>
            <a:off x="5290077" y="437513"/>
            <a:ext cx="5502614" cy="5954325"/>
          </a:xfrm>
        </p:spPr>
        <p:txBody>
          <a:bodyPr anchor="ctr">
            <a:normAutofit/>
          </a:bodyPr>
          <a:lstStyle/>
          <a:p>
            <a:r>
              <a:rPr lang="en-GB" sz="2000"/>
              <a:t>Health and safety go beyond following guidelines when cleaning. They explain why each rule affects our health and operations (Cottrell, 2019). </a:t>
            </a:r>
            <a:br>
              <a:rPr lang="en-GB" sz="2000"/>
            </a:br>
            <a:r>
              <a:rPr lang="en-GB" sz="2000"/>
              <a:t>Important ideas: Understanding risk assessment, danger detection, and accident prevention. By knowing these concepts, we can anticipate dangers and prevent mishaps (Fallon &amp; Rutherford, 2010). </a:t>
            </a:r>
            <a:br>
              <a:rPr lang="en-GB" sz="2000"/>
            </a:br>
            <a:r>
              <a:rPr lang="en-GB" sz="2000"/>
              <a:t>Why adhering matters: You can't skip health and safety requirements. It protects the person, team, and guests. A safe, healthy community is the goal. </a:t>
            </a:r>
          </a:p>
        </p:txBody>
      </p:sp>
    </p:spTree>
    <p:extLst>
      <p:ext uri="{BB962C8B-B14F-4D97-AF65-F5344CB8AC3E}">
        <p14:creationId xmlns:p14="http://schemas.microsoft.com/office/powerpoint/2010/main" val="64449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Rectangle 24">
            <a:extLst>
              <a:ext uri="{FF2B5EF4-FFF2-40B4-BE49-F238E27FC236}">
                <a16:creationId xmlns:a16="http://schemas.microsoft.com/office/drawing/2014/main" id="{38ABDB68-E3D5-448E-97D3-06FFEF6801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6" name="Freeform 5">
            <a:extLst>
              <a:ext uri="{FF2B5EF4-FFF2-40B4-BE49-F238E27FC236}">
                <a16:creationId xmlns:a16="http://schemas.microsoft.com/office/drawing/2014/main" id="{B8DD7FEB-D9F3-4F5B-982C-36B0664D0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7" name="Freeform 5">
            <a:extLst>
              <a:ext uri="{FF2B5EF4-FFF2-40B4-BE49-F238E27FC236}">
                <a16:creationId xmlns:a16="http://schemas.microsoft.com/office/drawing/2014/main" id="{96BA11E4-0636-4FA9-A836-2A4FB17644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C346E868-0B67-BEB1-1811-3C4881CE2406}"/>
              </a:ext>
            </a:extLst>
          </p:cNvPr>
          <p:cNvSpPr>
            <a:spLocks noGrp="1"/>
          </p:cNvSpPr>
          <p:nvPr>
            <p:ph type="title"/>
          </p:nvPr>
        </p:nvSpPr>
        <p:spPr>
          <a:xfrm>
            <a:off x="639098" y="629265"/>
            <a:ext cx="6072776" cy="1622322"/>
          </a:xfrm>
        </p:spPr>
        <p:txBody>
          <a:bodyPr>
            <a:normAutofit/>
          </a:bodyPr>
          <a:lstStyle/>
          <a:p>
            <a:r>
              <a:rPr lang="en-GB">
                <a:solidFill>
                  <a:srgbClr val="EBEBEB"/>
                </a:solidFill>
              </a:rPr>
              <a:t>Personal Protective Equipment (PPE)</a:t>
            </a:r>
            <a:endParaRPr lang="en-RO">
              <a:solidFill>
                <a:srgbClr val="EBEBEB"/>
              </a:solidFill>
            </a:endParaRPr>
          </a:p>
        </p:txBody>
      </p:sp>
      <p:sp>
        <p:nvSpPr>
          <p:cNvPr id="28" name="Freeform: Shape 16">
            <a:extLst>
              <a:ext uri="{FF2B5EF4-FFF2-40B4-BE49-F238E27FC236}">
                <a16:creationId xmlns:a16="http://schemas.microsoft.com/office/drawing/2014/main" id="{5681882E-BDD0-4311-AF62-E80196285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pic>
        <p:nvPicPr>
          <p:cNvPr id="5" name="Picture 4" descr="A red and black logo&#10;&#10;Description automatically generated">
            <a:extLst>
              <a:ext uri="{FF2B5EF4-FFF2-40B4-BE49-F238E27FC236}">
                <a16:creationId xmlns:a16="http://schemas.microsoft.com/office/drawing/2014/main" id="{E25DB191-1308-1B12-C876-352AF002948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418226" y="1483422"/>
            <a:ext cx="4125317" cy="3908737"/>
          </a:xfrm>
          <a:prstGeom prst="rect">
            <a:avLst/>
          </a:prstGeom>
        </p:spPr>
      </p:pic>
      <p:sp>
        <p:nvSpPr>
          <p:cNvPr id="29" name="Rectangle 28">
            <a:extLst>
              <a:ext uri="{FF2B5EF4-FFF2-40B4-BE49-F238E27FC236}">
                <a16:creationId xmlns:a16="http://schemas.microsoft.com/office/drawing/2014/main" id="{EADD3260-4BDA-459B-A162-5E1B897E38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283DA7DD-CA37-4ED7-8710-48E56B063B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Oval 30">
            <a:extLst>
              <a:ext uri="{FF2B5EF4-FFF2-40B4-BE49-F238E27FC236}">
                <a16:creationId xmlns:a16="http://schemas.microsoft.com/office/drawing/2014/main" id="{B92F2E3C-66CD-4DEB-BA14-2A5912B65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184CDFA-2F94-A277-4FB6-3F9F423E5BFE}"/>
              </a:ext>
            </a:extLst>
          </p:cNvPr>
          <p:cNvSpPr>
            <a:spLocks noGrp="1"/>
          </p:cNvSpPr>
          <p:nvPr>
            <p:ph idx="1"/>
          </p:nvPr>
        </p:nvSpPr>
        <p:spPr>
          <a:xfrm>
            <a:off x="639098" y="2418735"/>
            <a:ext cx="6072776" cy="3811740"/>
          </a:xfrm>
        </p:spPr>
        <p:txBody>
          <a:bodyPr anchor="ctr">
            <a:normAutofit/>
          </a:bodyPr>
          <a:lstStyle/>
          <a:p>
            <a:r>
              <a:rPr lang="en-GB">
                <a:solidFill>
                  <a:srgbClr val="FFFFFF"/>
                </a:solidFill>
              </a:rPr>
              <a:t>The first line of defence is PPE. Knowing what to wear and how to clean is crucial. </a:t>
            </a:r>
            <a:br>
              <a:rPr lang="en-GB">
                <a:solidFill>
                  <a:srgbClr val="FFFFFF"/>
                </a:solidFill>
              </a:rPr>
            </a:br>
            <a:r>
              <a:rPr lang="en-GB">
                <a:solidFill>
                  <a:srgbClr val="FFFFFF"/>
                </a:solidFill>
              </a:rPr>
              <a:t>PPE includes masks, gloves, shields, and aprons. Each part protects you from toxins or slips and falls. </a:t>
            </a:r>
            <a:br>
              <a:rPr lang="en-GB">
                <a:solidFill>
                  <a:srgbClr val="FFFFFF"/>
                </a:solidFill>
              </a:rPr>
            </a:br>
            <a:r>
              <a:rPr lang="en-GB">
                <a:solidFill>
                  <a:srgbClr val="FFFFFF"/>
                </a:solidFill>
              </a:rPr>
              <a:t>Usage and Maintenance: Wearing, cleaning, and storing PPE properly ensures proper function. To maintain their performance, check for wear and tear regularly (Ferdinand &amp; Kitchin, 2017).</a:t>
            </a:r>
          </a:p>
        </p:txBody>
      </p:sp>
      <p:sp>
        <p:nvSpPr>
          <p:cNvPr id="6" name="TextBox 5">
            <a:extLst>
              <a:ext uri="{FF2B5EF4-FFF2-40B4-BE49-F238E27FC236}">
                <a16:creationId xmlns:a16="http://schemas.microsoft.com/office/drawing/2014/main" id="{14F1391E-46E6-AFFC-C7B8-9626FE3067F6}"/>
              </a:ext>
            </a:extLst>
          </p:cNvPr>
          <p:cNvSpPr txBox="1"/>
          <p:nvPr/>
        </p:nvSpPr>
        <p:spPr>
          <a:xfrm>
            <a:off x="8863002" y="5192104"/>
            <a:ext cx="2680541"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en.m.wikipedia.org/wiki/File:Health_Service_Executive_Logo.svg">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KW" sz="700">
              <a:solidFill>
                <a:srgbClr val="FFFFFF"/>
              </a:solidFill>
            </a:endParaRPr>
          </a:p>
        </p:txBody>
      </p:sp>
    </p:spTree>
    <p:extLst>
      <p:ext uri="{BB962C8B-B14F-4D97-AF65-F5344CB8AC3E}">
        <p14:creationId xmlns:p14="http://schemas.microsoft.com/office/powerpoint/2010/main" val="51635335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 name="Group 18">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63A32CCC-55EB-572E-475F-94D928DBBFB4}"/>
              </a:ext>
            </a:extLst>
          </p:cNvPr>
          <p:cNvSpPr>
            <a:spLocks noGrp="1"/>
          </p:cNvSpPr>
          <p:nvPr>
            <p:ph type="title"/>
          </p:nvPr>
        </p:nvSpPr>
        <p:spPr>
          <a:xfrm>
            <a:off x="836247" y="1085549"/>
            <a:ext cx="3430947" cy="4686903"/>
          </a:xfrm>
        </p:spPr>
        <p:txBody>
          <a:bodyPr anchor="ctr">
            <a:normAutofit/>
          </a:bodyPr>
          <a:lstStyle/>
          <a:p>
            <a:pPr algn="r"/>
            <a:r>
              <a:rPr lang="en-GB">
                <a:solidFill>
                  <a:schemeClr val="tx1"/>
                </a:solidFill>
              </a:rPr>
              <a:t>Chemical Safety</a:t>
            </a:r>
            <a:endParaRPr lang="en-RO">
              <a:solidFill>
                <a:schemeClr val="tx1"/>
              </a:solidFill>
            </a:endParaRPr>
          </a:p>
        </p:txBody>
      </p:sp>
      <p:cxnSp>
        <p:nvCxnSpPr>
          <p:cNvPr id="21" name="Straight Connector 20">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8465F2-25AF-CAE6-AD04-E709557B8331}"/>
              </a:ext>
            </a:extLst>
          </p:cNvPr>
          <p:cNvSpPr>
            <a:spLocks noGrp="1"/>
          </p:cNvSpPr>
          <p:nvPr>
            <p:ph idx="1"/>
          </p:nvPr>
        </p:nvSpPr>
        <p:spPr>
          <a:xfrm>
            <a:off x="5041399" y="1085549"/>
            <a:ext cx="5579707" cy="4686903"/>
          </a:xfrm>
        </p:spPr>
        <p:txBody>
          <a:bodyPr anchor="ctr">
            <a:normAutofit/>
          </a:bodyPr>
          <a:lstStyle/>
          <a:p>
            <a:r>
              <a:rPr lang="en-GB">
                <a:solidFill>
                  <a:schemeClr val="tx1"/>
                </a:solidFill>
              </a:rPr>
              <a:t>We prioritise chemical safety because we use several cleaning products daily: </a:t>
            </a:r>
            <a:br>
              <a:rPr lang="en-GB">
                <a:solidFill>
                  <a:schemeClr val="tx1"/>
                </a:solidFill>
              </a:rPr>
            </a:br>
            <a:r>
              <a:rPr lang="en-GB">
                <a:solidFill>
                  <a:schemeClr val="tx1"/>
                </a:solidFill>
              </a:rPr>
              <a:t>Handling and Storage Safety: Always use explosives safely and follow instructions. Protect chemicals against food and unauthorised access in labelled packaging (Quick, 2020). </a:t>
            </a:r>
            <a:br>
              <a:rPr lang="en-GB">
                <a:solidFill>
                  <a:schemeClr val="tx1"/>
                </a:solidFill>
              </a:rPr>
            </a:br>
            <a:r>
              <a:rPr lang="en-GB">
                <a:solidFill>
                  <a:schemeClr val="tx1"/>
                </a:solidFill>
              </a:rPr>
              <a:t>Correct dosages and labels: Safety, efficiency, and cost savings are all reasons to utilise the proper dosage. You must read chemical cautions to utilise them safely (Raghubalan &amp; Raghubalan, 2016). </a:t>
            </a:r>
          </a:p>
        </p:txBody>
      </p:sp>
    </p:spTree>
    <p:extLst>
      <p:ext uri="{BB962C8B-B14F-4D97-AF65-F5344CB8AC3E}">
        <p14:creationId xmlns:p14="http://schemas.microsoft.com/office/powerpoint/2010/main" val="4201831303"/>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3"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5" name="Freeform: Shape 14">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7"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60DFAB2-FF39-431B-583B-8B3FF4E0DF6F}"/>
              </a:ext>
            </a:extLst>
          </p:cNvPr>
          <p:cNvSpPr>
            <a:spLocks noGrp="1"/>
          </p:cNvSpPr>
          <p:nvPr>
            <p:ph type="title"/>
          </p:nvPr>
        </p:nvSpPr>
        <p:spPr>
          <a:xfrm>
            <a:off x="639098" y="629265"/>
            <a:ext cx="5132438" cy="1622322"/>
          </a:xfrm>
        </p:spPr>
        <p:txBody>
          <a:bodyPr>
            <a:normAutofit/>
          </a:bodyPr>
          <a:lstStyle/>
          <a:p>
            <a:r>
              <a:rPr lang="en-GB">
                <a:solidFill>
                  <a:srgbClr val="EBEBEB"/>
                </a:solidFill>
              </a:rPr>
              <a:t>Equipment Use and Maintenance</a:t>
            </a:r>
            <a:endParaRPr lang="en-RO">
              <a:solidFill>
                <a:srgbClr val="EBEBEB"/>
              </a:solidFill>
            </a:endParaRPr>
          </a:p>
        </p:txBody>
      </p:sp>
      <p:pic>
        <p:nvPicPr>
          <p:cNvPr id="5" name="Picture 4" descr="A hotel trolley with a suitcase full of towels&#10;&#10;Description automatically generated">
            <a:extLst>
              <a:ext uri="{FF2B5EF4-FFF2-40B4-BE49-F238E27FC236}">
                <a16:creationId xmlns:a16="http://schemas.microsoft.com/office/drawing/2014/main" id="{1A65FEE1-03E8-096F-02A5-94A69B54BFE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714836" y="1216585"/>
            <a:ext cx="4828707" cy="4442410"/>
          </a:xfrm>
          <a:prstGeom prst="rect">
            <a:avLst/>
          </a:prstGeom>
        </p:spPr>
      </p:pic>
      <p:sp>
        <p:nvSpPr>
          <p:cNvPr id="19" name="Rectangle 18">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15AA0C5-1127-9B73-6421-7B3C59F2F82A}"/>
              </a:ext>
            </a:extLst>
          </p:cNvPr>
          <p:cNvSpPr>
            <a:spLocks noGrp="1"/>
          </p:cNvSpPr>
          <p:nvPr>
            <p:ph idx="1"/>
          </p:nvPr>
        </p:nvSpPr>
        <p:spPr>
          <a:xfrm>
            <a:off x="639098" y="2418735"/>
            <a:ext cx="5132439" cy="3811742"/>
          </a:xfrm>
        </p:spPr>
        <p:txBody>
          <a:bodyPr anchor="ctr">
            <a:normAutofit/>
          </a:bodyPr>
          <a:lstStyle/>
          <a:p>
            <a:r>
              <a:rPr lang="en-GB">
                <a:solidFill>
                  <a:srgbClr val="FFFFFF"/>
                </a:solidFill>
              </a:rPr>
              <a:t>Tools can be hazardous if misused: </a:t>
            </a:r>
            <a:br>
              <a:rPr lang="en-GB">
                <a:solidFill>
                  <a:srgbClr val="FFFFFF"/>
                </a:solidFill>
              </a:rPr>
            </a:br>
            <a:r>
              <a:rPr lang="en-GB">
                <a:solidFill>
                  <a:srgbClr val="FFFFFF"/>
                </a:solidFill>
              </a:rPr>
              <a:t>Use it safely by following the package instructions. Use the right tool to avoid injury. </a:t>
            </a:r>
            <a:br>
              <a:rPr lang="en-GB">
                <a:solidFill>
                  <a:srgbClr val="FFFFFF"/>
                </a:solidFill>
              </a:rPr>
            </a:br>
            <a:r>
              <a:rPr lang="en-GB">
                <a:solidFill>
                  <a:srgbClr val="FFFFFF"/>
                </a:solidFill>
              </a:rPr>
              <a:t>Maintenance checks: Regular inspections and repairs ensure equipment is safe and operates properly, reducing accident risk (Rogers, 2008). </a:t>
            </a:r>
          </a:p>
        </p:txBody>
      </p:sp>
      <p:sp>
        <p:nvSpPr>
          <p:cNvPr id="6" name="TextBox 5">
            <a:extLst>
              <a:ext uri="{FF2B5EF4-FFF2-40B4-BE49-F238E27FC236}">
                <a16:creationId xmlns:a16="http://schemas.microsoft.com/office/drawing/2014/main" id="{2EEE8905-2C39-692D-D8BF-F24827E2FD08}"/>
              </a:ext>
            </a:extLst>
          </p:cNvPr>
          <p:cNvSpPr txBox="1"/>
          <p:nvPr/>
        </p:nvSpPr>
        <p:spPr>
          <a:xfrm>
            <a:off x="8693084" y="5458940"/>
            <a:ext cx="2850459" cy="200055"/>
          </a:xfrm>
          <a:prstGeom prst="rect">
            <a:avLst/>
          </a:prstGeom>
          <a:solidFill>
            <a:srgbClr val="000000"/>
          </a:solidFill>
        </p:spPr>
        <p:txBody>
          <a:bodyPr wrap="none" rtlCol="0">
            <a:spAutoFit/>
          </a:bodyPr>
          <a:lstStyle/>
          <a:p>
            <a:pPr algn="r">
              <a:spcAft>
                <a:spcPts val="600"/>
              </a:spcAft>
            </a:pPr>
            <a:r>
              <a:rPr lang="en-KW" sz="700">
                <a:solidFill>
                  <a:srgbClr val="FFFFFF"/>
                </a:solidFill>
                <a:hlinkClick r:id="rId3" tooltip="https://technofaq.org/posts/2020/12/housekeeping-trolley-basic-equipment-for-the-hotel-industry/">
                  <a:extLst>
                    <a:ext uri="{A12FA001-AC4F-418D-AE19-62706E023703}">
                      <ahyp:hlinkClr xmlns:ahyp="http://schemas.microsoft.com/office/drawing/2018/hyperlinkcolor" val="tx"/>
                    </a:ext>
                  </a:extLst>
                </a:hlinkClick>
              </a:rPr>
              <a:t>This Photo</a:t>
            </a:r>
            <a:r>
              <a:rPr lang="en-KW" sz="700">
                <a:solidFill>
                  <a:srgbClr val="FFFFFF"/>
                </a:solidFill>
              </a:rPr>
              <a:t> by Unknown Author is licensed under </a:t>
            </a:r>
            <a:r>
              <a:rPr lang="en-KW" sz="700">
                <a:solidFill>
                  <a:srgbClr val="FFFFFF"/>
                </a:solidFill>
                <a:hlinkClick r:id="rId4" tooltip="https://creativecommons.org/licenses/by-nc-sa/3.0/">
                  <a:extLst>
                    <a:ext uri="{A12FA001-AC4F-418D-AE19-62706E023703}">
                      <ahyp:hlinkClr xmlns:ahyp="http://schemas.microsoft.com/office/drawing/2018/hyperlinkcolor" val="tx"/>
                    </a:ext>
                  </a:extLst>
                </a:hlinkClick>
              </a:rPr>
              <a:t>CC BY-SA-NC</a:t>
            </a:r>
            <a:endParaRPr lang="en-KW" sz="700">
              <a:solidFill>
                <a:srgbClr val="FFFFFF"/>
              </a:solidFill>
            </a:endParaRPr>
          </a:p>
        </p:txBody>
      </p:sp>
    </p:spTree>
    <p:extLst>
      <p:ext uri="{BB962C8B-B14F-4D97-AF65-F5344CB8AC3E}">
        <p14:creationId xmlns:p14="http://schemas.microsoft.com/office/powerpoint/2010/main" val="312256777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4" name="Freeform: Shape 13">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6"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01799A81-6C4A-624F-47B0-1553D15C4442}"/>
              </a:ext>
            </a:extLst>
          </p:cNvPr>
          <p:cNvSpPr>
            <a:spLocks noGrp="1"/>
          </p:cNvSpPr>
          <p:nvPr>
            <p:ph type="title"/>
          </p:nvPr>
        </p:nvSpPr>
        <p:spPr>
          <a:xfrm>
            <a:off x="639098" y="629265"/>
            <a:ext cx="5132438" cy="1622322"/>
          </a:xfrm>
        </p:spPr>
        <p:txBody>
          <a:bodyPr>
            <a:normAutofit/>
          </a:bodyPr>
          <a:lstStyle/>
          <a:p>
            <a:r>
              <a:rPr lang="en-GB">
                <a:solidFill>
                  <a:srgbClr val="EBEBEB"/>
                </a:solidFill>
              </a:rPr>
              <a:t>Emergency Procedures</a:t>
            </a:r>
            <a:endParaRPr lang="en-RO">
              <a:solidFill>
                <a:srgbClr val="EBEBEB"/>
              </a:solidFill>
            </a:endParaRPr>
          </a:p>
        </p:txBody>
      </p:sp>
      <p:pic>
        <p:nvPicPr>
          <p:cNvPr id="7" name="Graphic 6" descr="Firefighter">
            <a:extLst>
              <a:ext uri="{FF2B5EF4-FFF2-40B4-BE49-F238E27FC236}">
                <a16:creationId xmlns:a16="http://schemas.microsoft.com/office/drawing/2014/main" id="{A8428599-2573-F0EE-E005-4438EEBAB8B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714836" y="1023437"/>
            <a:ext cx="4828707" cy="4828707"/>
          </a:xfrm>
          <a:prstGeom prst="rect">
            <a:avLst/>
          </a:prstGeom>
        </p:spPr>
      </p:pic>
      <p:sp>
        <p:nvSpPr>
          <p:cNvPr id="18" name="Rectangle 17">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11336D2-7547-A541-2C9B-86530A83B3C3}"/>
              </a:ext>
            </a:extLst>
          </p:cNvPr>
          <p:cNvSpPr>
            <a:spLocks noGrp="1"/>
          </p:cNvSpPr>
          <p:nvPr>
            <p:ph idx="1"/>
          </p:nvPr>
        </p:nvSpPr>
        <p:spPr>
          <a:xfrm>
            <a:off x="639098" y="2418735"/>
            <a:ext cx="5132439" cy="3811742"/>
          </a:xfrm>
        </p:spPr>
        <p:txBody>
          <a:bodyPr anchor="ctr">
            <a:normAutofit/>
          </a:bodyPr>
          <a:lstStyle/>
          <a:p>
            <a:r>
              <a:rPr lang="en-GB">
                <a:solidFill>
                  <a:srgbClr val="FFFFFF"/>
                </a:solidFill>
              </a:rPr>
              <a:t>Being prepared can save lives: </a:t>
            </a:r>
            <a:br>
              <a:rPr lang="en-GB">
                <a:solidFill>
                  <a:srgbClr val="FFFFFF"/>
                </a:solidFill>
              </a:rPr>
            </a:br>
            <a:r>
              <a:rPr lang="en-GB">
                <a:solidFill>
                  <a:srgbClr val="FFFFFF"/>
                </a:solidFill>
              </a:rPr>
              <a:t>Emergency procedures: Learn fire, chemical spill, and other emergency procedures. Quick and calm action is crucial. </a:t>
            </a:r>
            <a:br>
              <a:rPr lang="en-GB">
                <a:solidFill>
                  <a:srgbClr val="FFFFFF"/>
                </a:solidFill>
              </a:rPr>
            </a:br>
            <a:r>
              <a:rPr lang="en-GB">
                <a:solidFill>
                  <a:srgbClr val="FFFFFF"/>
                </a:solidFill>
              </a:rPr>
              <a:t>Emergency exits and equipment: Learn where emergency exits and other tools are. Practices prepare everyone (Sharma et al., 2019). </a:t>
            </a:r>
          </a:p>
        </p:txBody>
      </p:sp>
    </p:spTree>
    <p:extLst>
      <p:ext uri="{BB962C8B-B14F-4D97-AF65-F5344CB8AC3E}">
        <p14:creationId xmlns:p14="http://schemas.microsoft.com/office/powerpoint/2010/main" val="920391841"/>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accent1"/>
          </a:solidFill>
          <a:ln>
            <a:noFill/>
          </a:ln>
        </p:spPr>
      </p:sp>
      <p:sp>
        <p:nvSpPr>
          <p:cNvPr id="2" name="Title 1">
            <a:extLst>
              <a:ext uri="{FF2B5EF4-FFF2-40B4-BE49-F238E27FC236}">
                <a16:creationId xmlns:a16="http://schemas.microsoft.com/office/drawing/2014/main" id="{82E06755-8E2E-6797-1CE1-B3EC7247CEE3}"/>
              </a:ext>
            </a:extLst>
          </p:cNvPr>
          <p:cNvSpPr>
            <a:spLocks noGrp="1"/>
          </p:cNvSpPr>
          <p:nvPr>
            <p:ph type="title"/>
          </p:nvPr>
        </p:nvSpPr>
        <p:spPr>
          <a:xfrm>
            <a:off x="1683171" y="838200"/>
            <a:ext cx="8825659" cy="977902"/>
          </a:xfrm>
        </p:spPr>
        <p:txBody>
          <a:bodyPr>
            <a:normAutofit/>
          </a:bodyPr>
          <a:lstStyle/>
          <a:p>
            <a:pPr algn="ctr"/>
            <a:r>
              <a:rPr lang="en-GB" sz="3300">
                <a:solidFill>
                  <a:srgbClr val="EBEBEB"/>
                </a:solidFill>
              </a:rPr>
              <a:t>Implementing Health and Safety Practices </a:t>
            </a:r>
            <a:endParaRPr lang="en-RO" sz="3300">
              <a:solidFill>
                <a:srgbClr val="EBEBEB"/>
              </a:solidFill>
            </a:endParaRPr>
          </a:p>
        </p:txBody>
      </p:sp>
      <p:sp>
        <p:nvSpPr>
          <p:cNvPr id="3" name="Content Placeholder 2">
            <a:extLst>
              <a:ext uri="{FF2B5EF4-FFF2-40B4-BE49-F238E27FC236}">
                <a16:creationId xmlns:a16="http://schemas.microsoft.com/office/drawing/2014/main" id="{FE020C2B-4010-8D56-4110-49004A040312}"/>
              </a:ext>
            </a:extLst>
          </p:cNvPr>
          <p:cNvSpPr>
            <a:spLocks noGrp="1"/>
          </p:cNvSpPr>
          <p:nvPr>
            <p:ph idx="1"/>
          </p:nvPr>
        </p:nvSpPr>
        <p:spPr>
          <a:xfrm>
            <a:off x="1683171" y="2757942"/>
            <a:ext cx="8825659" cy="3261857"/>
          </a:xfrm>
        </p:spPr>
        <p:txBody>
          <a:bodyPr>
            <a:normAutofit/>
          </a:bodyPr>
          <a:lstStyle/>
          <a:p>
            <a:r>
              <a:rPr lang="en-GB" sz="2000">
                <a:solidFill>
                  <a:srgbClr val="404040"/>
                </a:solidFill>
              </a:rPr>
              <a:t>Making use of our knowledge: </a:t>
            </a:r>
            <a:br>
              <a:rPr lang="en-GB" sz="2000">
                <a:solidFill>
                  <a:srgbClr val="404040"/>
                </a:solidFill>
              </a:rPr>
            </a:br>
            <a:r>
              <a:rPr lang="en-GB" sz="2000">
                <a:solidFill>
                  <a:srgbClr val="404040"/>
                </a:solidFill>
              </a:rPr>
              <a:t>Useful Tips: Simple practices like garbage removal and reporting unsecured wires improve safety. </a:t>
            </a:r>
            <a:br>
              <a:rPr lang="en-GB" sz="2000">
                <a:solidFill>
                  <a:srgbClr val="404040"/>
                </a:solidFill>
              </a:rPr>
            </a:br>
            <a:r>
              <a:rPr lang="en-GB" sz="2000">
                <a:solidFill>
                  <a:srgbClr val="404040"/>
                </a:solidFill>
              </a:rPr>
              <a:t>Incentives to Report: A safer society allows people to report dangers without fear. Your awareness matters (Tesone, 2010). </a:t>
            </a:r>
          </a:p>
        </p:txBody>
      </p:sp>
    </p:spTree>
    <p:extLst>
      <p:ext uri="{BB962C8B-B14F-4D97-AF65-F5344CB8AC3E}">
        <p14:creationId xmlns:p14="http://schemas.microsoft.com/office/powerpoint/2010/main" val="33109619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A9159B0D-D69C-139A-975F-176714754240}"/>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Conclusion </a:t>
            </a:r>
            <a:endParaRPr lang="en-RO" sz="3200">
              <a:solidFill>
                <a:srgbClr val="EBEBEB"/>
              </a:solidFill>
            </a:endParaRPr>
          </a:p>
        </p:txBody>
      </p:sp>
      <p:sp>
        <p:nvSpPr>
          <p:cNvPr id="3" name="Content Placeholder 2">
            <a:extLst>
              <a:ext uri="{FF2B5EF4-FFF2-40B4-BE49-F238E27FC236}">
                <a16:creationId xmlns:a16="http://schemas.microsoft.com/office/drawing/2014/main" id="{0BC3EA38-49AC-B2A3-5A75-8D82F4E6596C}"/>
              </a:ext>
            </a:extLst>
          </p:cNvPr>
          <p:cNvSpPr>
            <a:spLocks noGrp="1"/>
          </p:cNvSpPr>
          <p:nvPr>
            <p:ph idx="1"/>
          </p:nvPr>
        </p:nvSpPr>
        <p:spPr>
          <a:xfrm>
            <a:off x="5290077" y="437513"/>
            <a:ext cx="5502614" cy="5954325"/>
          </a:xfrm>
        </p:spPr>
        <p:txBody>
          <a:bodyPr anchor="ctr">
            <a:normAutofit/>
          </a:bodyPr>
          <a:lstStyle/>
          <a:p>
            <a:r>
              <a:rPr lang="en-GB" sz="2000"/>
              <a:t>Our cleaning work's most critical health and safety issues were discussed today. Everyone is accountable for safety. Your work is crucial to workplace safety. </a:t>
            </a:r>
            <a:br>
              <a:rPr lang="en-GB" sz="2000"/>
            </a:br>
            <a:r>
              <a:rPr lang="en-GB" sz="2000"/>
              <a:t>Now for questions: I'll let you ask anything you want now. We should all understand and feel comfortable using these strategies. </a:t>
            </a:r>
          </a:p>
        </p:txBody>
      </p:sp>
    </p:spTree>
    <p:extLst>
      <p:ext uri="{BB962C8B-B14F-4D97-AF65-F5344CB8AC3E}">
        <p14:creationId xmlns:p14="http://schemas.microsoft.com/office/powerpoint/2010/main" val="24873109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dirty="0"/>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accent1"/>
          </a:solidFill>
          <a:ln>
            <a:noFill/>
          </a:ln>
        </p:spPr>
      </p:sp>
      <p:sp>
        <p:nvSpPr>
          <p:cNvPr id="2" name="Title 1">
            <a:extLst>
              <a:ext uri="{FF2B5EF4-FFF2-40B4-BE49-F238E27FC236}">
                <a16:creationId xmlns:a16="http://schemas.microsoft.com/office/drawing/2014/main" id="{0098B3CF-BC54-9279-7E90-84EAFF7742A8}"/>
              </a:ext>
            </a:extLst>
          </p:cNvPr>
          <p:cNvSpPr>
            <a:spLocks noGrp="1"/>
          </p:cNvSpPr>
          <p:nvPr>
            <p:ph type="title"/>
          </p:nvPr>
        </p:nvSpPr>
        <p:spPr>
          <a:xfrm>
            <a:off x="1683171" y="838200"/>
            <a:ext cx="8825659" cy="977902"/>
          </a:xfrm>
        </p:spPr>
        <p:txBody>
          <a:bodyPr>
            <a:normAutofit/>
          </a:bodyPr>
          <a:lstStyle/>
          <a:p>
            <a:pPr algn="ctr"/>
            <a:r>
              <a:rPr lang="en-RO">
                <a:solidFill>
                  <a:srgbClr val="EBEBEB"/>
                </a:solidFill>
              </a:rPr>
              <a:t>REFERENCES</a:t>
            </a:r>
          </a:p>
        </p:txBody>
      </p:sp>
      <p:sp>
        <p:nvSpPr>
          <p:cNvPr id="3" name="Content Placeholder 2">
            <a:extLst>
              <a:ext uri="{FF2B5EF4-FFF2-40B4-BE49-F238E27FC236}">
                <a16:creationId xmlns:a16="http://schemas.microsoft.com/office/drawing/2014/main" id="{1BB32A6F-D518-9EFF-D3F9-E9E9B036F7C6}"/>
              </a:ext>
            </a:extLst>
          </p:cNvPr>
          <p:cNvSpPr>
            <a:spLocks noGrp="1"/>
          </p:cNvSpPr>
          <p:nvPr>
            <p:ph idx="1"/>
          </p:nvPr>
        </p:nvSpPr>
        <p:spPr>
          <a:xfrm>
            <a:off x="1683171" y="2757942"/>
            <a:ext cx="8825659" cy="3261857"/>
          </a:xfrm>
        </p:spPr>
        <p:txBody>
          <a:bodyPr>
            <a:normAutofit/>
          </a:bodyPr>
          <a:lstStyle/>
          <a:p>
            <a:pPr>
              <a:lnSpc>
                <a:spcPct val="90000"/>
              </a:lnSpc>
            </a:pPr>
            <a:r>
              <a:rPr lang="en-GB" sz="800">
                <a:solidFill>
                  <a:srgbClr val="404040"/>
                </a:solidFill>
              </a:rPr>
              <a:t>Behnke, C., Seo, S. and Miller, K. (2014). 'Enhancing the study abroad experience: A longitudinal analysis of hospitality-oriented, study abroad program evaluations', Tourism Management, 42, pp. 271–281. Available at: https://doi.org/10.1016/j.tourman.2013.12.010</a:t>
            </a:r>
          </a:p>
          <a:p>
            <a:pPr>
              <a:lnSpc>
                <a:spcPct val="90000"/>
              </a:lnSpc>
            </a:pPr>
            <a:r>
              <a:rPr lang="en-GB" sz="800">
                <a:solidFill>
                  <a:srgbClr val="404040"/>
                </a:solidFill>
              </a:rPr>
              <a:t>Casado, M. (2012) Housekeeping Management. London: Wiley.</a:t>
            </a:r>
          </a:p>
          <a:p>
            <a:pPr>
              <a:lnSpc>
                <a:spcPct val="90000"/>
              </a:lnSpc>
            </a:pPr>
            <a:r>
              <a:rPr lang="en-GB" sz="800">
                <a:solidFill>
                  <a:srgbClr val="404040"/>
                </a:solidFill>
              </a:rPr>
              <a:t>Cottrell, S. (2019) The Study Skills Handbook. 5th ed. London: Red Globe Press.</a:t>
            </a:r>
          </a:p>
          <a:p>
            <a:pPr>
              <a:lnSpc>
                <a:spcPct val="90000"/>
              </a:lnSpc>
            </a:pPr>
            <a:r>
              <a:rPr lang="en-GB" sz="800">
                <a:solidFill>
                  <a:srgbClr val="404040"/>
                </a:solidFill>
              </a:rPr>
              <a:t>Fallon, M. &amp; Rutherford, D. (2010) Hotel Management and Operations. London: Pearson.</a:t>
            </a:r>
          </a:p>
          <a:p>
            <a:pPr>
              <a:lnSpc>
                <a:spcPct val="90000"/>
              </a:lnSpc>
            </a:pPr>
            <a:r>
              <a:rPr lang="en-GB" sz="800">
                <a:solidFill>
                  <a:srgbClr val="404040"/>
                </a:solidFill>
              </a:rPr>
              <a:t>Ferdinand, N. and Kitchin, P. (2017) Events Management - An International Approach. 2nd ed. London: SAGE Publications Ltd.</a:t>
            </a:r>
          </a:p>
          <a:p>
            <a:pPr>
              <a:lnSpc>
                <a:spcPct val="90000"/>
              </a:lnSpc>
            </a:pPr>
            <a:r>
              <a:rPr lang="en-GB" sz="800">
                <a:solidFill>
                  <a:srgbClr val="404040"/>
                </a:solidFill>
              </a:rPr>
              <a:t>Quick, L. (2020) Managing Events. Real Challenges, Real Outcomes. London: SAGE Publications Ltd.</a:t>
            </a:r>
          </a:p>
          <a:p>
            <a:pPr>
              <a:lnSpc>
                <a:spcPct val="90000"/>
              </a:lnSpc>
            </a:pPr>
            <a:r>
              <a:rPr lang="en-GB" sz="800">
                <a:solidFill>
                  <a:srgbClr val="404040"/>
                </a:solidFill>
              </a:rPr>
              <a:t>Raghubalan, G. and Raghubalan, S. (2016) Hotel Housekeeping - Operations And Management. 3rd ed. India: Oxford University Press.</a:t>
            </a:r>
          </a:p>
          <a:p>
            <a:pPr>
              <a:lnSpc>
                <a:spcPct val="90000"/>
              </a:lnSpc>
            </a:pPr>
            <a:r>
              <a:rPr lang="en-GB" sz="800">
                <a:solidFill>
                  <a:srgbClr val="404040"/>
                </a:solidFill>
              </a:rPr>
              <a:t>Rogers, T. (2008) Conferences and Conventions: A Global Industry. 2nd ed. Oxford; Boston: Butterworth-Heinemann. (Events Management Series)</a:t>
            </a:r>
          </a:p>
          <a:p>
            <a:pPr>
              <a:lnSpc>
                <a:spcPct val="90000"/>
              </a:lnSpc>
            </a:pPr>
            <a:r>
              <a:rPr lang="en-GB" sz="800">
                <a:solidFill>
                  <a:srgbClr val="404040"/>
                </a:solidFill>
              </a:rPr>
              <a:t>Sharma, N., Chaudhary, N. and Singh, V. (2019) Management Techniques For Employee Engagement In Contemporary Organizations. Hershey, Pennsylvania: IGI Global.</a:t>
            </a:r>
          </a:p>
          <a:p>
            <a:pPr>
              <a:lnSpc>
                <a:spcPct val="90000"/>
              </a:lnSpc>
            </a:pPr>
            <a:r>
              <a:rPr lang="en-GB" sz="800">
                <a:solidFill>
                  <a:srgbClr val="404040"/>
                </a:solidFill>
              </a:rPr>
              <a:t>Tesone, D. (2010) Principles Of Management For The Hospitality Industry. 1st ed. London: Routledge.</a:t>
            </a:r>
          </a:p>
          <a:p>
            <a:pPr>
              <a:lnSpc>
                <a:spcPct val="90000"/>
              </a:lnSpc>
            </a:pPr>
            <a:r>
              <a:rPr lang="en-GB" sz="800">
                <a:solidFill>
                  <a:srgbClr val="404040"/>
                </a:solidFill>
              </a:rPr>
              <a:t>Vallen, G. &amp; Vallen, J. (2012) Managing Hotel Operations. London: Pearson.</a:t>
            </a:r>
          </a:p>
          <a:p>
            <a:pPr>
              <a:lnSpc>
                <a:spcPct val="90000"/>
              </a:lnSpc>
            </a:pPr>
            <a:r>
              <a:rPr lang="en-GB" sz="800">
                <a:solidFill>
                  <a:srgbClr val="404040"/>
                </a:solidFill>
              </a:rPr>
              <a:t>Williams, K., Woolliams, M. &amp; Spiro, J. (2020) Reflective Writing. Oxford: Macmillan International.</a:t>
            </a:r>
          </a:p>
          <a:p>
            <a:pPr>
              <a:lnSpc>
                <a:spcPct val="90000"/>
              </a:lnSpc>
            </a:pPr>
            <a:r>
              <a:rPr lang="en-GB" sz="800">
                <a:solidFill>
                  <a:srgbClr val="404040"/>
                </a:solidFill>
              </a:rPr>
              <a:t>Wood, R. (2013) Key Concepts in Hospitality Management. London: Sage.</a:t>
            </a:r>
          </a:p>
        </p:txBody>
      </p:sp>
    </p:spTree>
    <p:extLst>
      <p:ext uri="{BB962C8B-B14F-4D97-AF65-F5344CB8AC3E}">
        <p14:creationId xmlns:p14="http://schemas.microsoft.com/office/powerpoint/2010/main" val="34761658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U23 FINAL COMPLET ACUM</Template>
  <TotalTime>11</TotalTime>
  <Words>1223</Words>
  <Application>Microsoft Macintosh PowerPoint</Application>
  <PresentationFormat>Widescreen</PresentationFormat>
  <Paragraphs>36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Ion Boardroom</vt:lpstr>
      <vt:lpstr>Programme: BA International Hotel Management  Module: Operating Hotel Facilities  Module code: BMIH4006 Contribution to Overall Module 50%  PRESENTATION</vt:lpstr>
      <vt:lpstr>Introduction </vt:lpstr>
      <vt:lpstr>Contents Table </vt:lpstr>
      <vt:lpstr>Understanding Health and Safety </vt:lpstr>
      <vt:lpstr>Personal Protective Equipment (PPE)</vt:lpstr>
      <vt:lpstr>Chemical Safety</vt:lpstr>
      <vt:lpstr>Equipment Use and Maintenance</vt:lpstr>
      <vt:lpstr>Emergency Procedures</vt:lpstr>
      <vt:lpstr>Implementing Health and Safety Practices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Andrei Bucur</dc:creator>
  <cp:lastModifiedBy>Diana-Mara Airini</cp:lastModifiedBy>
  <cp:revision>2</cp:revision>
  <dcterms:created xsi:type="dcterms:W3CDTF">2024-02-22T10:24:09Z</dcterms:created>
  <dcterms:modified xsi:type="dcterms:W3CDTF">2024-02-22T13:46:12Z</dcterms:modified>
</cp:coreProperties>
</file>