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258" y="9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F8EFA-E450-25DA-2C3C-EEA03E96F6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9B7AAEE-39EC-C0F5-BABA-0CE1388918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DF6320B-0BC9-738B-71C1-9DC552AD060A}"/>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D7A06E5D-8272-B8D0-F641-EEA753F294C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15C8E71-5F30-1C0C-7070-A2BEB4D3E45F}"/>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1213483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C7089-2F36-33B5-87AF-56259AC95E9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E5E38BF-9EF1-F9A3-865C-7129221745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11C7070-D715-CD53-83EE-86C313472151}"/>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4ADD7546-C4A1-BEB9-3E40-74CE05ECC45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3B0350B-4100-02EC-DAC0-FAF2FDEDEDE6}"/>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1602897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C5E72-C06B-FC6A-2B01-DB204490A2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5AEE9FD-711E-3231-CA58-6D0DA2F3BC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2C645D-3BB2-8C62-E3A5-0CDD7D71F749}"/>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E4ADE43B-453B-D7C1-AD94-E5AD054B4C4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5D129E7-A1EE-CF25-291C-6A484048132C}"/>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1407783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B99-9D01-5829-EFF7-F67F886458D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2146CFC-71EB-A6ED-8410-A9EDF9DC9B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128F3ED-A587-A4CF-F063-2392CD7590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2F32F7F-F75C-2737-30BE-85FB2F8FAF97}"/>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6" name="Footer Placeholder 5">
            <a:extLst>
              <a:ext uri="{FF2B5EF4-FFF2-40B4-BE49-F238E27FC236}">
                <a16:creationId xmlns:a16="http://schemas.microsoft.com/office/drawing/2014/main" id="{F3539AB5-3944-4321-0B9F-333CA742563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F363610-56DF-97F4-000B-0DAF1C86288F}"/>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29308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AC801-1834-1528-AA45-4053B805BCE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DE2DFD0-6CF4-ED3D-E959-A68DCA5C68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525F22-A8DE-A44F-6911-968AA96380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73C9BA7-1919-9151-3271-1AE0C01747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BA0DC7-CB81-66EF-ED4E-4D934251BE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D74797B-8552-49C0-076E-D15B1180E69B}"/>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8" name="Footer Placeholder 7">
            <a:extLst>
              <a:ext uri="{FF2B5EF4-FFF2-40B4-BE49-F238E27FC236}">
                <a16:creationId xmlns:a16="http://schemas.microsoft.com/office/drawing/2014/main" id="{5CC36186-171E-06F8-6924-3800A54D5FB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A22A21C-D5F1-21D5-87C2-DDEF08C2C7DF}"/>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2937336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18A36-AE76-A29E-05A2-2379200FF5AC}"/>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6B64F11-4172-5ED2-5337-39E6436A15DD}"/>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4" name="Footer Placeholder 3">
            <a:extLst>
              <a:ext uri="{FF2B5EF4-FFF2-40B4-BE49-F238E27FC236}">
                <a16:creationId xmlns:a16="http://schemas.microsoft.com/office/drawing/2014/main" id="{E88233A2-8175-F2FB-85B4-288F4290DBA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E068D06-54C5-65A0-F169-063B7AC012D0}"/>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2638944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C94028-C643-92CB-3C7F-0828ECCE5DE4}"/>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3" name="Footer Placeholder 2">
            <a:extLst>
              <a:ext uri="{FF2B5EF4-FFF2-40B4-BE49-F238E27FC236}">
                <a16:creationId xmlns:a16="http://schemas.microsoft.com/office/drawing/2014/main" id="{67ACF162-C5CA-378A-C04C-5FA92ECB11F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59EA6A0E-F608-093B-0CD1-9F7B6FA4D15E}"/>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001575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8F494-FDC8-595F-1DE6-C4EAFB8CB3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69B9996-5EBE-39C6-F3F7-C75BC8A41B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F62B06C-E2EC-A1A2-7E8B-54506CE4E6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0C6D1C-59A0-7A6E-05DB-F7B21BE33014}"/>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6" name="Footer Placeholder 5">
            <a:extLst>
              <a:ext uri="{FF2B5EF4-FFF2-40B4-BE49-F238E27FC236}">
                <a16:creationId xmlns:a16="http://schemas.microsoft.com/office/drawing/2014/main" id="{110C1BF6-A5F1-0A7D-35A9-88C90C498F0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8D491AA-39FB-CC0E-C700-1CF1F3F5FC8B}"/>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643295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7A59D-DCCA-F374-22AD-0A8ED9F117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42A3B21-5B00-E186-F7F5-1EACEE6430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B8078B4-72CA-7B9A-364D-42646C0B26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979F60-858C-DC9F-D632-F0441B776A14}"/>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6" name="Footer Placeholder 5">
            <a:extLst>
              <a:ext uri="{FF2B5EF4-FFF2-40B4-BE49-F238E27FC236}">
                <a16:creationId xmlns:a16="http://schemas.microsoft.com/office/drawing/2014/main" id="{FFD42B4A-0B31-86BE-15A2-8675F7E8F6E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01A1D36-7E39-D981-67CF-2A7DD5FF3C6F}"/>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368216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23D63-EFF1-DEDB-8878-EF435C0F03D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305D20A-6503-0E58-F2C3-F8F74C1DC4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29B5D1F-85EB-C2BB-BAD3-62C367AC2DA9}"/>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1E640F83-BF71-FDB3-152E-3FC5274018B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F5B22B5-1D6B-3C39-5DCA-84A76CA61BDE}"/>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495410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F06C85-5586-24D2-891A-663BBB8949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DFE359B-8F31-68F2-572E-B11977330A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8D384BB-4298-E111-ABCB-8C82E8BF7463}"/>
              </a:ext>
            </a:extLst>
          </p:cNvPr>
          <p:cNvSpPr>
            <a:spLocks noGrp="1"/>
          </p:cNvSpPr>
          <p:nvPr>
            <p:ph type="dt" sz="half" idx="10"/>
          </p:nvPr>
        </p:nvSpPr>
        <p:spPr/>
        <p:txBody>
          <a:body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8076373F-A3BD-B223-49B7-6752BD64C7B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B632F88-F9F1-E0ED-81EA-40B83FD5970C}"/>
              </a:ext>
            </a:extLst>
          </p:cNvPr>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5365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8EBA9F-77D2-0234-3246-E2DBD0146C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B980CA4-5C7F-52D3-1ADC-CF09DB6349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BBF0FB6-6B35-3783-F96B-56CBA48D8E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AD43D1-07C7-40B2-BA2E-10265D06BC3E}" type="datetimeFigureOut">
              <a:rPr lang="en-IN" smtClean="0"/>
              <a:pPr/>
              <a:t>13-08-2023</a:t>
            </a:fld>
            <a:endParaRPr lang="en-IN"/>
          </a:p>
        </p:txBody>
      </p:sp>
      <p:sp>
        <p:nvSpPr>
          <p:cNvPr id="5" name="Footer Placeholder 4">
            <a:extLst>
              <a:ext uri="{FF2B5EF4-FFF2-40B4-BE49-F238E27FC236}">
                <a16:creationId xmlns:a16="http://schemas.microsoft.com/office/drawing/2014/main" id="{1A84BDE0-510E-ACA2-CB26-6B640CE98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E442350-FA83-2453-E4EE-5835D369B2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C83A3F-E8F4-4F42-918E-840847DA9478}" type="slidenum">
              <a:rPr lang="en-IN" smtClean="0"/>
              <a:pPr/>
              <a:t>‹#›</a:t>
            </a:fld>
            <a:endParaRPr lang="en-IN"/>
          </a:p>
        </p:txBody>
      </p:sp>
    </p:spTree>
    <p:extLst>
      <p:ext uri="{BB962C8B-B14F-4D97-AF65-F5344CB8AC3E}">
        <p14:creationId xmlns:p14="http://schemas.microsoft.com/office/powerpoint/2010/main" val="975810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782652C6-10BB-5656-DA6F-6EC51A5F90BD}"/>
              </a:ext>
            </a:extLst>
          </p:cNvPr>
          <p:cNvSpPr txBox="1"/>
          <p:nvPr/>
        </p:nvSpPr>
        <p:spPr>
          <a:xfrm>
            <a:off x="-2" y="738319"/>
            <a:ext cx="3467821" cy="738664"/>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GB" sz="700" b="1" dirty="0">
                <a:latin typeface="Times New Roman" pitchFamily="18" charset="0"/>
                <a:cs typeface="Times New Roman" pitchFamily="18" charset="0"/>
              </a:rPr>
              <a:t>Introduction </a:t>
            </a:r>
            <a:endParaRPr lang="en-IN" sz="700" b="1"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This purpose of the poster will be discussing the Enterprise-Wide Knowledge Management system for Marks &amp; Spencer organisation with how it can be used for selling its operations. Furthermore, it has stated the implementation ways with detailing more information on the benefits and drawbacks of the system for the organisation. The concluding part will deal with the system of commercialising the system for business growth.</a:t>
            </a:r>
          </a:p>
        </p:txBody>
      </p:sp>
      <p:sp>
        <p:nvSpPr>
          <p:cNvPr id="16" name="TextBox 15">
            <a:extLst>
              <a:ext uri="{FF2B5EF4-FFF2-40B4-BE49-F238E27FC236}">
                <a16:creationId xmlns:a16="http://schemas.microsoft.com/office/drawing/2014/main" id="{0D28D549-AA5C-8E61-4EE1-6ABD0CAB62CC}"/>
              </a:ext>
            </a:extLst>
          </p:cNvPr>
          <p:cNvSpPr txBox="1"/>
          <p:nvPr/>
        </p:nvSpPr>
        <p:spPr>
          <a:xfrm>
            <a:off x="-2" y="3929110"/>
            <a:ext cx="3467821" cy="1277273"/>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GB" sz="700" b="1" dirty="0">
                <a:latin typeface="Times New Roman" pitchFamily="18" charset="0"/>
                <a:cs typeface="Times New Roman" pitchFamily="18" charset="0"/>
              </a:rPr>
              <a:t>Identification of possible KM tools with their purposes </a:t>
            </a:r>
            <a:endParaRPr lang="en-IN" sz="700" b="1"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There are various types of tools available in Enterprise-Wide Knowledge Management systems such as “</a:t>
            </a:r>
            <a:r>
              <a:rPr lang="en-IN" sz="700" dirty="0" err="1">
                <a:latin typeface="Times New Roman" pitchFamily="18" charset="0"/>
                <a:cs typeface="Times New Roman" pitchFamily="18" charset="0"/>
              </a:rPr>
              <a:t>Tettra</a:t>
            </a:r>
            <a:r>
              <a:rPr lang="en-IN" sz="700" dirty="0">
                <a:latin typeface="Times New Roman" pitchFamily="18" charset="0"/>
                <a:cs typeface="Times New Roman" pitchFamily="18" charset="0"/>
              </a:rPr>
              <a:t>”, “Document 360”, “Confluence”, “</a:t>
            </a:r>
            <a:r>
              <a:rPr lang="en-IN" sz="700" dirty="0" err="1">
                <a:latin typeface="Times New Roman" pitchFamily="18" charset="0"/>
                <a:cs typeface="Times New Roman" pitchFamily="18" charset="0"/>
              </a:rPr>
              <a:t>Zoho</a:t>
            </a:r>
            <a:r>
              <a:rPr lang="en-IN" sz="700" dirty="0">
                <a:latin typeface="Times New Roman" pitchFamily="18" charset="0"/>
                <a:cs typeface="Times New Roman" pitchFamily="18" charset="0"/>
              </a:rPr>
              <a:t> Desk” and others.  The purpose of using the “Tetra” KM tool in Marks &amp; Spencer is to keep important or essential information related to a specific knowledge base. It enables the firm to retain the content up to date (De </a:t>
            </a:r>
            <a:r>
              <a:rPr lang="en-IN" sz="700" dirty="0" err="1">
                <a:latin typeface="Times New Roman" pitchFamily="18" charset="0"/>
                <a:cs typeface="Times New Roman" pitchFamily="18" charset="0"/>
              </a:rPr>
              <a:t>Bem</a:t>
            </a:r>
            <a:r>
              <a:rPr lang="en-IN" sz="700" dirty="0">
                <a:latin typeface="Times New Roman" pitchFamily="18" charset="0"/>
                <a:cs typeface="Times New Roman" pitchFamily="18" charset="0"/>
              </a:rPr>
              <a:t> Machado </a:t>
            </a:r>
            <a:r>
              <a:rPr lang="en-IN" sz="700" i="1" dirty="0">
                <a:latin typeface="Times New Roman" pitchFamily="18" charset="0"/>
                <a:cs typeface="Times New Roman" pitchFamily="18" charset="0"/>
              </a:rPr>
              <a:t>et al.,</a:t>
            </a:r>
            <a:r>
              <a:rPr lang="en-IN" sz="700" dirty="0">
                <a:latin typeface="Times New Roman" pitchFamily="18" charset="0"/>
                <a:cs typeface="Times New Roman" pitchFamily="18" charset="0"/>
              </a:rPr>
              <a:t> 2022).  Similarly, “Document 360” becomes helpful for the organisation in providing effective training to new employees so that they can learn the technique of providing useful service. The “Confluence” tool is used for conducting collaborative project activities within the organisation. The primary purpose of using “</a:t>
            </a:r>
            <a:r>
              <a:rPr lang="en-IN" sz="700" dirty="0" err="1">
                <a:latin typeface="Times New Roman" pitchFamily="18" charset="0"/>
                <a:cs typeface="Times New Roman" pitchFamily="18" charset="0"/>
              </a:rPr>
              <a:t>Zoho</a:t>
            </a:r>
            <a:r>
              <a:rPr lang="en-IN" sz="700" dirty="0">
                <a:latin typeface="Times New Roman" pitchFamily="18" charset="0"/>
                <a:cs typeface="Times New Roman" pitchFamily="18" charset="0"/>
              </a:rPr>
              <a:t> Desk” is to create automation within the operational activities for becoming more effective. </a:t>
            </a:r>
          </a:p>
        </p:txBody>
      </p:sp>
      <p:sp>
        <p:nvSpPr>
          <p:cNvPr id="18" name="TextBox 17">
            <a:extLst>
              <a:ext uri="{FF2B5EF4-FFF2-40B4-BE49-F238E27FC236}">
                <a16:creationId xmlns:a16="http://schemas.microsoft.com/office/drawing/2014/main" id="{5210583C-755D-7893-3203-BAF63FA4C14A}"/>
              </a:ext>
            </a:extLst>
          </p:cNvPr>
          <p:cNvSpPr txBox="1"/>
          <p:nvPr/>
        </p:nvSpPr>
        <p:spPr>
          <a:xfrm>
            <a:off x="3476111" y="1682341"/>
            <a:ext cx="3065881" cy="2246769"/>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GB" sz="700" b="1" dirty="0">
                <a:latin typeface="Times New Roman" pitchFamily="18" charset="0"/>
                <a:cs typeface="Times New Roman" pitchFamily="18" charset="0"/>
              </a:rPr>
              <a:t>How to implement the chosen KM system </a:t>
            </a:r>
            <a:endParaRPr lang="en-IN" sz="700" b="1"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In order to implement the Enterprise-Wide Knowledge Management system the members would have to follow the following ways such as:</a:t>
            </a:r>
          </a:p>
          <a:p>
            <a:pPr algn="just"/>
            <a:r>
              <a:rPr lang="en-IN" sz="700" b="1" dirty="0">
                <a:latin typeface="Times New Roman" pitchFamily="18" charset="0"/>
                <a:cs typeface="Times New Roman" pitchFamily="18" charset="0"/>
              </a:rPr>
              <a:t>Step 1: Focusing on taking information for documentation</a:t>
            </a:r>
            <a:r>
              <a:rPr lang="en-IN" sz="700" dirty="0">
                <a:latin typeface="Times New Roman" pitchFamily="18" charset="0"/>
                <a:cs typeface="Times New Roman" pitchFamily="18" charset="0"/>
              </a:rPr>
              <a:t> This is the first step, where organisational </a:t>
            </a:r>
            <a:r>
              <a:rPr lang="en-IN" sz="700" dirty="0" err="1">
                <a:latin typeface="Times New Roman" pitchFamily="18" charset="0"/>
                <a:cs typeface="Times New Roman" pitchFamily="18" charset="0"/>
              </a:rPr>
              <a:t>bs</a:t>
            </a:r>
            <a:r>
              <a:rPr lang="en-IN" sz="700" dirty="0">
                <a:latin typeface="Times New Roman" pitchFamily="18" charset="0"/>
                <a:cs typeface="Times New Roman" pitchFamily="18" charset="0"/>
              </a:rPr>
              <a:t> would have to determine the type of information that they seek to record in their respective KMS. In this case, they look for customer enquiries or feedback provided by them to gain the idea (</a:t>
            </a:r>
            <a:r>
              <a:rPr lang="en-IN" sz="700" dirty="0" err="1">
                <a:latin typeface="Times New Roman" pitchFamily="18" charset="0"/>
                <a:cs typeface="Times New Roman" pitchFamily="18" charset="0"/>
              </a:rPr>
              <a:t>Cocca</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et al., </a:t>
            </a:r>
            <a:r>
              <a:rPr lang="en-IN" sz="700" dirty="0">
                <a:latin typeface="Times New Roman" pitchFamily="18" charset="0"/>
                <a:cs typeface="Times New Roman" pitchFamily="18" charset="0"/>
              </a:rPr>
              <a:t>2022).</a:t>
            </a:r>
          </a:p>
          <a:p>
            <a:pPr algn="just"/>
            <a:r>
              <a:rPr lang="en-IN" sz="700" b="1" dirty="0">
                <a:latin typeface="Times New Roman" pitchFamily="18" charset="0"/>
                <a:cs typeface="Times New Roman" pitchFamily="18" charset="0"/>
              </a:rPr>
              <a:t>Step 2: Making arrangements for the information </a:t>
            </a:r>
            <a:r>
              <a:rPr lang="en-IN" sz="700" dirty="0">
                <a:latin typeface="Times New Roman" pitchFamily="18" charset="0"/>
                <a:cs typeface="Times New Roman" pitchFamily="18" charset="0"/>
              </a:rPr>
              <a:t> In this step, they would be emphasising on assessing the customer journey regarding the selling of goods and items in the market and assessing how far customers are satisfied with them. It would provide a clear idea for the organisation regarding market trends. </a:t>
            </a:r>
          </a:p>
          <a:p>
            <a:pPr algn="just"/>
            <a:r>
              <a:rPr lang="en-IN" sz="700" b="1" dirty="0">
                <a:latin typeface="Times New Roman" pitchFamily="18" charset="0"/>
                <a:cs typeface="Times New Roman" pitchFamily="18" charset="0"/>
              </a:rPr>
              <a:t>Step 3: Tracking as well as analysing the feedback </a:t>
            </a:r>
            <a:r>
              <a:rPr lang="en-IN" sz="700" dirty="0">
                <a:latin typeface="Times New Roman" pitchFamily="18" charset="0"/>
                <a:cs typeface="Times New Roman" pitchFamily="18" charset="0"/>
              </a:rPr>
              <a:t> For measuring the success of the enterprise KMS employees of the organisation would have to conduct feedback surveys and the results obtained from them would be prolific in determining the success rate (</a:t>
            </a:r>
            <a:r>
              <a:rPr lang="en-IN" sz="700" dirty="0" err="1">
                <a:latin typeface="Times New Roman" pitchFamily="18" charset="0"/>
                <a:cs typeface="Times New Roman" pitchFamily="18" charset="0"/>
              </a:rPr>
              <a:t>Kolla</a:t>
            </a:r>
            <a:r>
              <a:rPr lang="en-IN" sz="700" dirty="0">
                <a:latin typeface="Times New Roman" pitchFamily="18" charset="0"/>
                <a:cs typeface="Times New Roman" pitchFamily="18" charset="0"/>
              </a:rPr>
              <a:t>, 2022).</a:t>
            </a:r>
          </a:p>
          <a:p>
            <a:pPr algn="just"/>
            <a:r>
              <a:rPr lang="en-IN" sz="700" b="1" dirty="0">
                <a:latin typeface="Times New Roman" pitchFamily="18" charset="0"/>
                <a:cs typeface="Times New Roman" pitchFamily="18" charset="0"/>
              </a:rPr>
              <a:t>Step 4: Updating KMS regularly </a:t>
            </a:r>
            <a:r>
              <a:rPr lang="en-IN" sz="700" dirty="0">
                <a:latin typeface="Times New Roman" pitchFamily="18" charset="0"/>
                <a:cs typeface="Times New Roman" pitchFamily="18" charset="0"/>
              </a:rPr>
              <a:t> Regular updating of the KMS would help the organisation to look for trendy customers in the market to whom it can be able to sell its products and items for earning profitability. </a:t>
            </a:r>
            <a:r>
              <a:rPr lang="en-US" sz="700" dirty="0">
                <a:latin typeface="Times New Roman" pitchFamily="18" charset="0"/>
                <a:cs typeface="Times New Roman" pitchFamily="18" charset="0"/>
              </a:rPr>
              <a:t> </a:t>
            </a:r>
            <a:endParaRPr lang="en-IN" sz="7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E9238E55-1020-61A2-939C-351E2DCC57BE}"/>
              </a:ext>
            </a:extLst>
          </p:cNvPr>
          <p:cNvSpPr txBox="1"/>
          <p:nvPr/>
        </p:nvSpPr>
        <p:spPr>
          <a:xfrm>
            <a:off x="8479766" y="834827"/>
            <a:ext cx="3699861" cy="1492716"/>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GB" sz="700" b="1" dirty="0">
                <a:latin typeface="Times New Roman" pitchFamily="18" charset="0"/>
                <a:cs typeface="Times New Roman" pitchFamily="18" charset="0"/>
              </a:rPr>
              <a:t>Ways of Commercialising the Knowledge </a:t>
            </a:r>
            <a:endParaRPr lang="en-IN" sz="700" b="1"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In order to commercialise the knowledge inherent in the Enterprise-Wide Knowledge Management system the members would have to follow the following aspects:</a:t>
            </a:r>
          </a:p>
          <a:p>
            <a:pPr algn="just"/>
            <a:r>
              <a:rPr lang="en-IN" sz="700" b="1" dirty="0">
                <a:latin typeface="Times New Roman" pitchFamily="18" charset="0"/>
                <a:cs typeface="Times New Roman" pitchFamily="18" charset="0"/>
              </a:rPr>
              <a:t>Cultivating a strong communication channel </a:t>
            </a:r>
            <a:r>
              <a:rPr lang="en-IN" sz="700" dirty="0">
                <a:latin typeface="Times New Roman" pitchFamily="18" charset="0"/>
                <a:cs typeface="Times New Roman" pitchFamily="18" charset="0"/>
              </a:rPr>
              <a:t> Communication is observed to be a vital aspect for organisational employees which would help to commercialise the KM system. At the same time, it would determine the aspect of earning significant profitability (</a:t>
            </a:r>
            <a:r>
              <a:rPr lang="en-IN" sz="700" dirty="0" err="1">
                <a:latin typeface="Times New Roman" pitchFamily="18" charset="0"/>
                <a:cs typeface="Times New Roman" pitchFamily="18" charset="0"/>
              </a:rPr>
              <a:t>Cocca</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et al., </a:t>
            </a:r>
            <a:r>
              <a:rPr lang="en-IN" sz="700" dirty="0">
                <a:latin typeface="Times New Roman" pitchFamily="18" charset="0"/>
                <a:cs typeface="Times New Roman" pitchFamily="18" charset="0"/>
              </a:rPr>
              <a:t>2022).</a:t>
            </a:r>
          </a:p>
          <a:p>
            <a:pPr algn="just"/>
            <a:r>
              <a:rPr lang="en-IN" sz="700" b="1" dirty="0">
                <a:latin typeface="Times New Roman" pitchFamily="18" charset="0"/>
                <a:cs typeface="Times New Roman" pitchFamily="18" charset="0"/>
              </a:rPr>
              <a:t>Integrating improved technology </a:t>
            </a:r>
            <a:r>
              <a:rPr lang="en-IN" sz="700" dirty="0">
                <a:latin typeface="Times New Roman" pitchFamily="18" charset="0"/>
                <a:cs typeface="Times New Roman" pitchFamily="18" charset="0"/>
              </a:rPr>
              <a:t> Technologies such as “Artificial intelligence” “machine learning”, “</a:t>
            </a:r>
            <a:r>
              <a:rPr lang="en-IN" sz="700" dirty="0" err="1">
                <a:latin typeface="Times New Roman" pitchFamily="18" charset="0"/>
                <a:cs typeface="Times New Roman" pitchFamily="18" charset="0"/>
              </a:rPr>
              <a:t>blockchain</a:t>
            </a:r>
            <a:r>
              <a:rPr lang="en-IN" sz="700" dirty="0">
                <a:latin typeface="Times New Roman" pitchFamily="18" charset="0"/>
                <a:cs typeface="Times New Roman" pitchFamily="18" charset="0"/>
              </a:rPr>
              <a:t>” etc. would be useful for the organisation in commercialising the system for business purposes. It would create shoes for enhancing income generation activity (De </a:t>
            </a:r>
            <a:r>
              <a:rPr lang="en-IN" sz="700" dirty="0" err="1">
                <a:latin typeface="Times New Roman" pitchFamily="18" charset="0"/>
                <a:cs typeface="Times New Roman" pitchFamily="18" charset="0"/>
              </a:rPr>
              <a:t>Bem</a:t>
            </a:r>
            <a:r>
              <a:rPr lang="en-IN" sz="700" dirty="0">
                <a:latin typeface="Times New Roman" pitchFamily="18" charset="0"/>
                <a:cs typeface="Times New Roman" pitchFamily="18" charset="0"/>
              </a:rPr>
              <a:t> Machado </a:t>
            </a:r>
            <a:r>
              <a:rPr lang="en-IN" sz="700" i="1" dirty="0">
                <a:latin typeface="Times New Roman" pitchFamily="18" charset="0"/>
                <a:cs typeface="Times New Roman" pitchFamily="18" charset="0"/>
              </a:rPr>
              <a:t>et al.,</a:t>
            </a:r>
            <a:r>
              <a:rPr lang="en-IN" sz="700" dirty="0">
                <a:latin typeface="Times New Roman" pitchFamily="18" charset="0"/>
                <a:cs typeface="Times New Roman" pitchFamily="18" charset="0"/>
              </a:rPr>
              <a:t> 2022). </a:t>
            </a:r>
          </a:p>
          <a:p>
            <a:pPr algn="just"/>
            <a:r>
              <a:rPr lang="en-IN" sz="700" b="1" dirty="0">
                <a:latin typeface="Times New Roman" pitchFamily="18" charset="0"/>
                <a:cs typeface="Times New Roman" pitchFamily="18" charset="0"/>
              </a:rPr>
              <a:t>Analysing global market trend </a:t>
            </a:r>
            <a:r>
              <a:rPr lang="en-IN" sz="700" dirty="0">
                <a:latin typeface="Times New Roman" pitchFamily="18" charset="0"/>
                <a:cs typeface="Times New Roman" pitchFamily="18" charset="0"/>
              </a:rPr>
              <a:t> This is also an effective way where members would have to rely on conducting market research on a global case for assuming the ongoing market trend. Based on the resume, they can get the knowledge to commercialise.</a:t>
            </a:r>
          </a:p>
        </p:txBody>
      </p:sp>
      <p:sp>
        <p:nvSpPr>
          <p:cNvPr id="23" name="TextBox 22">
            <a:extLst>
              <a:ext uri="{FF2B5EF4-FFF2-40B4-BE49-F238E27FC236}">
                <a16:creationId xmlns:a16="http://schemas.microsoft.com/office/drawing/2014/main" id="{E443328C-A0EC-2DE2-0441-9622AB349FC5}"/>
              </a:ext>
            </a:extLst>
          </p:cNvPr>
          <p:cNvSpPr txBox="1"/>
          <p:nvPr/>
        </p:nvSpPr>
        <p:spPr>
          <a:xfrm>
            <a:off x="8479766" y="3986479"/>
            <a:ext cx="3712234" cy="63094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GB" sz="700" b="1" dirty="0">
                <a:latin typeface="Times New Roman" pitchFamily="18" charset="0"/>
                <a:cs typeface="Times New Roman" pitchFamily="18" charset="0"/>
              </a:rPr>
              <a:t>Conclusion </a:t>
            </a:r>
            <a:endParaRPr lang="en-IN" sz="700" b="1"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Thus, the poster has demonstrated the necessary aspect of an Enterprise-Wide Knowledge Management system in the Marks &amp; Spencer organisation. It would be necessary for the organisation to implement the system in a strategic manner based on which it can prove to be more effective in performing its operations effectively. </a:t>
            </a:r>
          </a:p>
        </p:txBody>
      </p:sp>
      <p:sp>
        <p:nvSpPr>
          <p:cNvPr id="3" name="AutoShape 4" descr="Stratford Travel UK | Lond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sz="700"/>
          </a:p>
        </p:txBody>
      </p:sp>
      <p:sp>
        <p:nvSpPr>
          <p:cNvPr id="19" name="TextBox 18">
            <a:extLst>
              <a:ext uri="{FF2B5EF4-FFF2-40B4-BE49-F238E27FC236}">
                <a16:creationId xmlns:a16="http://schemas.microsoft.com/office/drawing/2014/main" id="{0D28D549-AA5C-8E61-4EE1-6ABD0CAB62CC}"/>
              </a:ext>
            </a:extLst>
          </p:cNvPr>
          <p:cNvSpPr txBox="1"/>
          <p:nvPr/>
        </p:nvSpPr>
        <p:spPr>
          <a:xfrm>
            <a:off x="16915" y="5180533"/>
            <a:ext cx="3467820" cy="1923604"/>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GB" sz="700" b="1" dirty="0">
                <a:latin typeface="Times New Roman" pitchFamily="18" charset="0"/>
                <a:cs typeface="Times New Roman" pitchFamily="18" charset="0"/>
              </a:rPr>
              <a:t>Demonstration of how knowledge management tools would be used </a:t>
            </a:r>
            <a:endParaRPr lang="en-IN" sz="700" b="1"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Regarding the usage of knowledge management tools, a systematic methodology is followed by the organisation which is provided below:</a:t>
            </a:r>
          </a:p>
          <a:p>
            <a:pPr algn="just"/>
            <a:r>
              <a:rPr lang="en-IN" sz="700" b="1" dirty="0">
                <a:latin typeface="Times New Roman" pitchFamily="18" charset="0"/>
                <a:cs typeface="Times New Roman" pitchFamily="18" charset="0"/>
              </a:rPr>
              <a:t>Screen design </a:t>
            </a:r>
            <a:r>
              <a:rPr lang="en-IN" sz="700" dirty="0">
                <a:latin typeface="Times New Roman" pitchFamily="18" charset="0"/>
                <a:cs typeface="Times New Roman" pitchFamily="18" charset="0"/>
              </a:rPr>
              <a:t> In this aspect, the vision of knowledge management as well as the strategy is determined by the members of the organisation with a compelling statement. For example, using the Tetra tool in screen design will integrate Slack and MS Teams for capturing market knowledge quickly (</a:t>
            </a:r>
            <a:r>
              <a:rPr lang="en-IN" sz="700" dirty="0" err="1">
                <a:latin typeface="Times New Roman" pitchFamily="18" charset="0"/>
                <a:cs typeface="Times New Roman" pitchFamily="18" charset="0"/>
              </a:rPr>
              <a:t>Quarchioni</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et al.,</a:t>
            </a:r>
            <a:r>
              <a:rPr lang="en-IN" sz="700" dirty="0">
                <a:latin typeface="Times New Roman" pitchFamily="18" charset="0"/>
                <a:cs typeface="Times New Roman" pitchFamily="18" charset="0"/>
              </a:rPr>
              <a:t> 2022). </a:t>
            </a:r>
          </a:p>
          <a:p>
            <a:pPr algn="just"/>
            <a:r>
              <a:rPr lang="en-IN" sz="700" b="1" dirty="0">
                <a:latin typeface="Times New Roman" pitchFamily="18" charset="0"/>
                <a:cs typeface="Times New Roman" pitchFamily="18" charset="0"/>
              </a:rPr>
              <a:t>Access points </a:t>
            </a:r>
            <a:r>
              <a:rPr lang="en-IN" sz="700" dirty="0">
                <a:latin typeface="Times New Roman" pitchFamily="18" charset="0"/>
                <a:cs typeface="Times New Roman" pitchFamily="18" charset="0"/>
              </a:rPr>
              <a:t> It is a specific networking device which makes balance for connecting wireless devices with a wired network. The presence of these points helps the organisation members to formulate informed decisions related to knowledge management tools to be proliferative. </a:t>
            </a:r>
          </a:p>
          <a:p>
            <a:pPr algn="just"/>
            <a:r>
              <a:rPr lang="en-IN" sz="700" b="1" dirty="0">
                <a:latin typeface="Times New Roman" pitchFamily="18" charset="0"/>
                <a:cs typeface="Times New Roman" pitchFamily="18" charset="0"/>
              </a:rPr>
              <a:t>Security restrictions </a:t>
            </a:r>
            <a:r>
              <a:rPr lang="en-IN" sz="700" dirty="0">
                <a:latin typeface="Times New Roman" pitchFamily="18" charset="0"/>
                <a:cs typeface="Times New Roman" pitchFamily="18" charset="0"/>
              </a:rPr>
              <a:t> It is seen to be an essential aspect under the knowledge magnet system of the organisation which would help in providing the utmost security of safeguarding important documents within the system. At the same time, while building the network with no connection, the members would have to be sure that there would not be any loophole from which information might be leaked to any unknown third party (</a:t>
            </a:r>
            <a:r>
              <a:rPr lang="en-IN" sz="700" dirty="0" err="1">
                <a:latin typeface="Times New Roman" pitchFamily="18" charset="0"/>
                <a:cs typeface="Times New Roman" pitchFamily="18" charset="0"/>
              </a:rPr>
              <a:t>Baronian</a:t>
            </a:r>
            <a:r>
              <a:rPr lang="en-IN" sz="700" dirty="0">
                <a:latin typeface="Times New Roman" pitchFamily="18" charset="0"/>
                <a:cs typeface="Times New Roman" pitchFamily="18" charset="0"/>
              </a:rPr>
              <a:t>, 2022).</a:t>
            </a:r>
          </a:p>
        </p:txBody>
      </p:sp>
      <p:sp>
        <p:nvSpPr>
          <p:cNvPr id="22" name="TextBox 21">
            <a:extLst>
              <a:ext uri="{FF2B5EF4-FFF2-40B4-BE49-F238E27FC236}">
                <a16:creationId xmlns:a16="http://schemas.microsoft.com/office/drawing/2014/main" id="{782652C6-10BB-5656-DA6F-6EC51A5F90BD}"/>
              </a:ext>
            </a:extLst>
          </p:cNvPr>
          <p:cNvSpPr txBox="1"/>
          <p:nvPr/>
        </p:nvSpPr>
        <p:spPr>
          <a:xfrm>
            <a:off x="3467819" y="738319"/>
            <a:ext cx="3082799" cy="954107"/>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en-GB" sz="700" b="1" dirty="0">
                <a:latin typeface="Times New Roman" pitchFamily="18" charset="0"/>
                <a:cs typeface="Times New Roman" pitchFamily="18" charset="0"/>
              </a:rPr>
              <a:t>How it will interact with other systems </a:t>
            </a:r>
            <a:endParaRPr lang="en-IN" sz="700" b="1" dirty="0">
              <a:latin typeface="Times New Roman" pitchFamily="18" charset="0"/>
              <a:cs typeface="Times New Roman" pitchFamily="18" charset="0"/>
            </a:endParaRPr>
          </a:p>
          <a:p>
            <a:pPr algn="just"/>
            <a:r>
              <a:rPr lang="en-GB" sz="700" dirty="0">
                <a:latin typeface="Times New Roman" pitchFamily="18" charset="0"/>
                <a:cs typeface="Times New Roman" pitchFamily="18" charset="0"/>
              </a:rPr>
              <a:t>In terms of interacting, it will be focusing on data capturing functionality which would help in maintaining it would make the job easier to configure the system methodology as a systematic flow. Also, it will perform the task of monitoring, analysing and sharing important information (</a:t>
            </a:r>
            <a:r>
              <a:rPr lang="en-GB" sz="700" dirty="0" err="1">
                <a:latin typeface="Times New Roman" pitchFamily="18" charset="0"/>
                <a:cs typeface="Times New Roman" pitchFamily="18" charset="0"/>
              </a:rPr>
              <a:t>Nordin</a:t>
            </a:r>
            <a:r>
              <a:rPr lang="en-GB" sz="700" dirty="0">
                <a:latin typeface="Times New Roman" pitchFamily="18" charset="0"/>
                <a:cs typeface="Times New Roman" pitchFamily="18" charset="0"/>
              </a:rPr>
              <a:t> and </a:t>
            </a:r>
            <a:r>
              <a:rPr lang="en-GB" sz="700" dirty="0" err="1">
                <a:latin typeface="Times New Roman" pitchFamily="18" charset="0"/>
                <a:cs typeface="Times New Roman" pitchFamily="18" charset="0"/>
              </a:rPr>
              <a:t>Alwi</a:t>
            </a:r>
            <a:r>
              <a:rPr lang="en-GB" sz="700" dirty="0">
                <a:latin typeface="Times New Roman" pitchFamily="18" charset="0"/>
                <a:cs typeface="Times New Roman" pitchFamily="18" charset="0"/>
              </a:rPr>
              <a:t>, 2022). Along with this, it has features of permission control and viewership control using which employees can be able to maintain confidentiality in interacting with other systems. In this way, it interacts with other systems.   </a:t>
            </a:r>
            <a:endParaRPr lang="en-IN" sz="700" dirty="0">
              <a:latin typeface="Times New Roman" pitchFamily="18" charset="0"/>
              <a:cs typeface="Times New Roman" pitchFamily="18" charset="0"/>
            </a:endParaRPr>
          </a:p>
        </p:txBody>
      </p:sp>
      <p:sp>
        <p:nvSpPr>
          <p:cNvPr id="24" name="TextBox 23">
            <a:extLst>
              <a:ext uri="{FF2B5EF4-FFF2-40B4-BE49-F238E27FC236}">
                <a16:creationId xmlns:a16="http://schemas.microsoft.com/office/drawing/2014/main" id="{E9238E55-1020-61A2-939C-351E2DCC57BE}"/>
              </a:ext>
            </a:extLst>
          </p:cNvPr>
          <p:cNvSpPr txBox="1"/>
          <p:nvPr/>
        </p:nvSpPr>
        <p:spPr>
          <a:xfrm>
            <a:off x="3467820" y="5369540"/>
            <a:ext cx="3082798" cy="1600438"/>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IN" sz="700" dirty="0">
                <a:latin typeface="Times New Roman" pitchFamily="18" charset="0"/>
                <a:cs typeface="Times New Roman" pitchFamily="18" charset="0"/>
              </a:rPr>
              <a:t>.</a:t>
            </a:r>
            <a:r>
              <a:rPr lang="en-GB" sz="700" b="1" dirty="0">
                <a:latin typeface="Times New Roman" pitchFamily="18" charset="0"/>
                <a:cs typeface="Times New Roman" pitchFamily="18" charset="0"/>
              </a:rPr>
              <a:t> Proposed knowledge management framework with benefits and limitations </a:t>
            </a:r>
            <a:endParaRPr lang="en-IN" sz="700" b="1"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An Enterprise-Wide Knowledge Management system is a specific KM system framework that could be used by the organisation that helps in collecting, strong, disseminating and utilising important data or information for the welfare of the firm. It becomes effective in optimising the process of business operations. </a:t>
            </a:r>
          </a:p>
          <a:p>
            <a:pPr lvl="0" algn="just" fontAlgn="base"/>
            <a:r>
              <a:rPr lang="en-IN" sz="700" b="1" dirty="0">
                <a:latin typeface="Times New Roman" pitchFamily="18" charset="0"/>
                <a:cs typeface="Times New Roman" pitchFamily="18" charset="0"/>
              </a:rPr>
              <a:t>Benefits </a:t>
            </a:r>
            <a:r>
              <a:rPr lang="en-IN" sz="700" dirty="0">
                <a:latin typeface="Times New Roman" pitchFamily="18" charset="0"/>
                <a:cs typeface="Times New Roman" pitchFamily="18" charset="0"/>
              </a:rPr>
              <a:t> It accesses the process of decision-making within the organisation.</a:t>
            </a:r>
          </a:p>
          <a:p>
            <a:pPr lvl="0" algn="just" fontAlgn="base"/>
            <a:r>
              <a:rPr lang="en-IN" sz="700" dirty="0">
                <a:latin typeface="Times New Roman" pitchFamily="18" charset="0"/>
                <a:cs typeface="Times New Roman" pitchFamily="18" charset="0"/>
              </a:rPr>
              <a:t>It promotes inflation and fosters drastic change within the firm.</a:t>
            </a:r>
          </a:p>
          <a:p>
            <a:pPr lvl="0" algn="just" fontAlgn="base"/>
            <a:r>
              <a:rPr lang="en-IN" sz="700" dirty="0">
                <a:latin typeface="Times New Roman" pitchFamily="18" charset="0"/>
                <a:cs typeface="Times New Roman" pitchFamily="18" charset="0"/>
              </a:rPr>
              <a:t>It enhances the satisfaction level of customers (</a:t>
            </a:r>
            <a:r>
              <a:rPr lang="en-IN" sz="700" dirty="0" err="1">
                <a:latin typeface="Times New Roman" pitchFamily="18" charset="0"/>
                <a:cs typeface="Times New Roman" pitchFamily="18" charset="0"/>
              </a:rPr>
              <a:t>Laihonen</a:t>
            </a:r>
            <a:r>
              <a:rPr lang="en-IN" sz="700" dirty="0">
                <a:latin typeface="Times New Roman" pitchFamily="18" charset="0"/>
                <a:cs typeface="Times New Roman" pitchFamily="18" charset="0"/>
              </a:rPr>
              <a:t> and </a:t>
            </a:r>
            <a:r>
              <a:rPr lang="en-IN" sz="700" dirty="0" err="1">
                <a:latin typeface="Times New Roman" pitchFamily="18" charset="0"/>
                <a:cs typeface="Times New Roman" pitchFamily="18" charset="0"/>
              </a:rPr>
              <a:t>Kokko</a:t>
            </a:r>
            <a:r>
              <a:rPr lang="en-IN" sz="700" dirty="0">
                <a:latin typeface="Times New Roman" pitchFamily="18" charset="0"/>
                <a:cs typeface="Times New Roman" pitchFamily="18" charset="0"/>
              </a:rPr>
              <a:t>, 2023). </a:t>
            </a:r>
          </a:p>
          <a:p>
            <a:pPr lvl="0" algn="just" fontAlgn="base"/>
            <a:r>
              <a:rPr lang="en-IN" sz="700" b="1" dirty="0">
                <a:latin typeface="Times New Roman" pitchFamily="18" charset="0"/>
                <a:cs typeface="Times New Roman" pitchFamily="18" charset="0"/>
              </a:rPr>
              <a:t>Limitations </a:t>
            </a:r>
            <a:r>
              <a:rPr lang="en-IN" sz="700" dirty="0">
                <a:latin typeface="Times New Roman" pitchFamily="18" charset="0"/>
                <a:cs typeface="Times New Roman" pitchFamily="18" charset="0"/>
              </a:rPr>
              <a:t> At times, it becomes critical to gain necessary market knowledge by using this system.</a:t>
            </a:r>
          </a:p>
          <a:p>
            <a:pPr lvl="0" algn="just" fontAlgn="base"/>
            <a:r>
              <a:rPr lang="en-IN" sz="700" dirty="0">
                <a:latin typeface="Times New Roman" pitchFamily="18" charset="0"/>
                <a:cs typeface="Times New Roman" pitchFamily="18" charset="0"/>
              </a:rPr>
              <a:t>Also, the technology which needs to be used becomes problematic to determine to use this system.</a:t>
            </a:r>
          </a:p>
          <a:p>
            <a:pPr lvl="0" algn="just" fontAlgn="base"/>
            <a:r>
              <a:rPr lang="en-IN" sz="700" dirty="0">
                <a:latin typeface="Times New Roman" pitchFamily="18" charset="0"/>
                <a:cs typeface="Times New Roman" pitchFamily="18" charset="0"/>
              </a:rPr>
              <a:t>Effective integration of the system can be time-consuming for the members </a:t>
            </a:r>
            <a:r>
              <a:rPr lang="en-GB" sz="700" dirty="0">
                <a:latin typeface="Times New Roman" panose="02020603050405020304" pitchFamily="18" charset="0"/>
                <a:cs typeface="Times New Roman" panose="02020603050405020304" pitchFamily="18" charset="0"/>
              </a:rPr>
              <a:t>.</a:t>
            </a:r>
            <a:endParaRPr lang="en-IN" sz="7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E443328C-A0EC-2DE2-0441-9622AB349FC5}"/>
              </a:ext>
            </a:extLst>
          </p:cNvPr>
          <p:cNvSpPr txBox="1"/>
          <p:nvPr/>
        </p:nvSpPr>
        <p:spPr>
          <a:xfrm>
            <a:off x="8479766" y="4708409"/>
            <a:ext cx="3700732" cy="2139047"/>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IN" sz="700" b="1" dirty="0">
                <a:latin typeface="Times New Roman" pitchFamily="18" charset="0"/>
                <a:cs typeface="Times New Roman" pitchFamily="18" charset="0"/>
              </a:rPr>
              <a:t>Reference list </a:t>
            </a:r>
          </a:p>
          <a:p>
            <a:pPr algn="just"/>
            <a:r>
              <a:rPr lang="en-IN" sz="700" dirty="0" err="1">
                <a:latin typeface="Times New Roman" pitchFamily="18" charset="0"/>
                <a:cs typeface="Times New Roman" pitchFamily="18" charset="0"/>
              </a:rPr>
              <a:t>Baronian</a:t>
            </a:r>
            <a:r>
              <a:rPr lang="en-IN" sz="700" dirty="0">
                <a:latin typeface="Times New Roman" pitchFamily="18" charset="0"/>
                <a:cs typeface="Times New Roman" pitchFamily="18" charset="0"/>
              </a:rPr>
              <a:t>, L. (2022). The regime of truth of knowledge management: the role of information systems in the production of tacit knowledge. </a:t>
            </a:r>
            <a:r>
              <a:rPr lang="en-IN" sz="700" i="1" dirty="0">
                <a:latin typeface="Times New Roman" pitchFamily="18" charset="0"/>
                <a:cs typeface="Times New Roman" pitchFamily="18" charset="0"/>
              </a:rPr>
              <a:t>Knowledge Management Research and Practice</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20</a:t>
            </a:r>
            <a:r>
              <a:rPr lang="en-IN" sz="700" dirty="0">
                <a:latin typeface="Times New Roman" pitchFamily="18" charset="0"/>
                <a:cs typeface="Times New Roman" pitchFamily="18" charset="0"/>
              </a:rPr>
              <a:t>(2), 191-201.</a:t>
            </a:r>
          </a:p>
          <a:p>
            <a:pPr algn="just"/>
            <a:r>
              <a:rPr lang="en-IN" sz="700" dirty="0" err="1">
                <a:latin typeface="Times New Roman" pitchFamily="18" charset="0"/>
                <a:cs typeface="Times New Roman" pitchFamily="18" charset="0"/>
              </a:rPr>
              <a:t>Cocca</a:t>
            </a:r>
            <a:r>
              <a:rPr lang="en-IN" sz="700" dirty="0">
                <a:latin typeface="Times New Roman" pitchFamily="18" charset="0"/>
                <a:cs typeface="Times New Roman" pitchFamily="18" charset="0"/>
              </a:rPr>
              <a:t>, P., </a:t>
            </a:r>
            <a:r>
              <a:rPr lang="en-IN" sz="700" dirty="0" err="1">
                <a:latin typeface="Times New Roman" pitchFamily="18" charset="0"/>
                <a:cs typeface="Times New Roman" pitchFamily="18" charset="0"/>
              </a:rPr>
              <a:t>Schiuma</a:t>
            </a:r>
            <a:r>
              <a:rPr lang="en-IN" sz="700" dirty="0">
                <a:latin typeface="Times New Roman" pitchFamily="18" charset="0"/>
                <a:cs typeface="Times New Roman" pitchFamily="18" charset="0"/>
              </a:rPr>
              <a:t>, G., </a:t>
            </a:r>
            <a:r>
              <a:rPr lang="en-IN" sz="700" dirty="0" err="1">
                <a:latin typeface="Times New Roman" pitchFamily="18" charset="0"/>
                <a:cs typeface="Times New Roman" pitchFamily="18" charset="0"/>
              </a:rPr>
              <a:t>Viscardi</a:t>
            </a:r>
            <a:r>
              <a:rPr lang="en-IN" sz="700" dirty="0">
                <a:latin typeface="Times New Roman" pitchFamily="18" charset="0"/>
                <a:cs typeface="Times New Roman" pitchFamily="18" charset="0"/>
              </a:rPr>
              <a:t>, M., and </a:t>
            </a:r>
            <a:r>
              <a:rPr lang="en-IN" sz="700" dirty="0" err="1">
                <a:latin typeface="Times New Roman" pitchFamily="18" charset="0"/>
                <a:cs typeface="Times New Roman" pitchFamily="18" charset="0"/>
              </a:rPr>
              <a:t>Floreani</a:t>
            </a:r>
            <a:r>
              <a:rPr lang="en-IN" sz="700" dirty="0">
                <a:latin typeface="Times New Roman" pitchFamily="18" charset="0"/>
                <a:cs typeface="Times New Roman" pitchFamily="18" charset="0"/>
              </a:rPr>
              <a:t>, F. (2022). Knowledge management system requirements to support Engineering-To-Order manufacturing of SMEs. </a:t>
            </a:r>
            <a:r>
              <a:rPr lang="en-IN" sz="700" i="1" dirty="0">
                <a:latin typeface="Times New Roman" pitchFamily="18" charset="0"/>
                <a:cs typeface="Times New Roman" pitchFamily="18" charset="0"/>
              </a:rPr>
              <a:t>Knowledge Management Research and Practice</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20</a:t>
            </a:r>
            <a:r>
              <a:rPr lang="en-IN" sz="700" dirty="0">
                <a:latin typeface="Times New Roman" pitchFamily="18" charset="0"/>
                <a:cs typeface="Times New Roman" pitchFamily="18" charset="0"/>
              </a:rPr>
              <a:t>(6), 814-827.</a:t>
            </a:r>
          </a:p>
          <a:p>
            <a:pPr algn="just"/>
            <a:r>
              <a:rPr lang="en-IN" sz="700" dirty="0">
                <a:latin typeface="Times New Roman" pitchFamily="18" charset="0"/>
                <a:cs typeface="Times New Roman" pitchFamily="18" charset="0"/>
              </a:rPr>
              <a:t>De </a:t>
            </a:r>
            <a:r>
              <a:rPr lang="en-IN" sz="700" dirty="0" err="1">
                <a:latin typeface="Times New Roman" pitchFamily="18" charset="0"/>
                <a:cs typeface="Times New Roman" pitchFamily="18" charset="0"/>
              </a:rPr>
              <a:t>Bem</a:t>
            </a:r>
            <a:r>
              <a:rPr lang="en-IN" sz="700" dirty="0">
                <a:latin typeface="Times New Roman" pitchFamily="18" charset="0"/>
                <a:cs typeface="Times New Roman" pitchFamily="18" charset="0"/>
              </a:rPr>
              <a:t> Machado, A., </a:t>
            </a:r>
            <a:r>
              <a:rPr lang="en-IN" sz="700" dirty="0" err="1">
                <a:latin typeface="Times New Roman" pitchFamily="18" charset="0"/>
                <a:cs typeface="Times New Roman" pitchFamily="18" charset="0"/>
              </a:rPr>
              <a:t>Secinaro</a:t>
            </a:r>
            <a:r>
              <a:rPr lang="en-IN" sz="700" dirty="0">
                <a:latin typeface="Times New Roman" pitchFamily="18" charset="0"/>
                <a:cs typeface="Times New Roman" pitchFamily="18" charset="0"/>
              </a:rPr>
              <a:t>, S., </a:t>
            </a:r>
            <a:r>
              <a:rPr lang="en-IN" sz="700" dirty="0" err="1">
                <a:latin typeface="Times New Roman" pitchFamily="18" charset="0"/>
                <a:cs typeface="Times New Roman" pitchFamily="18" charset="0"/>
              </a:rPr>
              <a:t>Calandra</a:t>
            </a:r>
            <a:r>
              <a:rPr lang="en-IN" sz="700" dirty="0">
                <a:latin typeface="Times New Roman" pitchFamily="18" charset="0"/>
                <a:cs typeface="Times New Roman" pitchFamily="18" charset="0"/>
              </a:rPr>
              <a:t>, D., and </a:t>
            </a:r>
            <a:r>
              <a:rPr lang="en-IN" sz="700" dirty="0" err="1">
                <a:latin typeface="Times New Roman" pitchFamily="18" charset="0"/>
                <a:cs typeface="Times New Roman" pitchFamily="18" charset="0"/>
              </a:rPr>
              <a:t>Lanzalonga</a:t>
            </a:r>
            <a:r>
              <a:rPr lang="en-IN" sz="700" dirty="0">
                <a:latin typeface="Times New Roman" pitchFamily="18" charset="0"/>
                <a:cs typeface="Times New Roman" pitchFamily="18" charset="0"/>
              </a:rPr>
              <a:t>, F. (2022). Knowledge management and digital transformation for Industry 4.0: a structured literature review. </a:t>
            </a:r>
            <a:r>
              <a:rPr lang="en-IN" sz="700" i="1" dirty="0">
                <a:latin typeface="Times New Roman" pitchFamily="18" charset="0"/>
                <a:cs typeface="Times New Roman" pitchFamily="18" charset="0"/>
              </a:rPr>
              <a:t>Knowledge Management Research and Practice</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20</a:t>
            </a:r>
            <a:r>
              <a:rPr lang="en-IN" sz="700" dirty="0">
                <a:latin typeface="Times New Roman" pitchFamily="18" charset="0"/>
                <a:cs typeface="Times New Roman" pitchFamily="18" charset="0"/>
              </a:rPr>
              <a:t>(2), 320-338.</a:t>
            </a:r>
          </a:p>
          <a:p>
            <a:pPr algn="just"/>
            <a:r>
              <a:rPr lang="en-IN" sz="700" dirty="0" err="1">
                <a:latin typeface="Times New Roman" pitchFamily="18" charset="0"/>
                <a:cs typeface="Times New Roman" pitchFamily="18" charset="0"/>
              </a:rPr>
              <a:t>Kolla</a:t>
            </a:r>
            <a:r>
              <a:rPr lang="en-IN" sz="700" dirty="0">
                <a:latin typeface="Times New Roman" pitchFamily="18" charset="0"/>
                <a:cs typeface="Times New Roman" pitchFamily="18" charset="0"/>
              </a:rPr>
              <a:t>, V. R. K. (2022). Moodle as a tool for managing your own knowledge. </a:t>
            </a:r>
            <a:r>
              <a:rPr lang="en-IN" sz="700" i="1" dirty="0">
                <a:latin typeface="Times New Roman" pitchFamily="18" charset="0"/>
                <a:cs typeface="Times New Roman" pitchFamily="18" charset="0"/>
              </a:rPr>
              <a:t>International Journal of </a:t>
            </a:r>
            <a:r>
              <a:rPr lang="en-IN" sz="700" i="1" dirty="0" err="1">
                <a:latin typeface="Times New Roman" pitchFamily="18" charset="0"/>
                <a:cs typeface="Times New Roman" pitchFamily="18" charset="0"/>
              </a:rPr>
              <a:t>Managment</a:t>
            </a:r>
            <a:r>
              <a:rPr lang="en-IN" sz="700" i="1" dirty="0">
                <a:latin typeface="Times New Roman" pitchFamily="18" charset="0"/>
                <a:cs typeface="Times New Roman" pitchFamily="18" charset="0"/>
              </a:rPr>
              <a:t> Education for Sustainable Development</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5</a:t>
            </a:r>
            <a:r>
              <a:rPr lang="en-IN" sz="700" dirty="0">
                <a:latin typeface="Times New Roman" pitchFamily="18" charset="0"/>
                <a:cs typeface="Times New Roman" pitchFamily="18" charset="0"/>
              </a:rPr>
              <a:t>(5).</a:t>
            </a:r>
          </a:p>
          <a:p>
            <a:pPr algn="just"/>
            <a:r>
              <a:rPr lang="en-IN" sz="700" dirty="0" err="1">
                <a:latin typeface="Times New Roman" pitchFamily="18" charset="0"/>
                <a:cs typeface="Times New Roman" pitchFamily="18" charset="0"/>
              </a:rPr>
              <a:t>Laihonen</a:t>
            </a:r>
            <a:r>
              <a:rPr lang="en-IN" sz="700" dirty="0">
                <a:latin typeface="Times New Roman" pitchFamily="18" charset="0"/>
                <a:cs typeface="Times New Roman" pitchFamily="18" charset="0"/>
              </a:rPr>
              <a:t>, H., and </a:t>
            </a:r>
            <a:r>
              <a:rPr lang="en-IN" sz="700" dirty="0" err="1">
                <a:latin typeface="Times New Roman" pitchFamily="18" charset="0"/>
                <a:cs typeface="Times New Roman" pitchFamily="18" charset="0"/>
              </a:rPr>
              <a:t>Kokko</a:t>
            </a:r>
            <a:r>
              <a:rPr lang="en-IN" sz="700" dirty="0">
                <a:latin typeface="Times New Roman" pitchFamily="18" charset="0"/>
                <a:cs typeface="Times New Roman" pitchFamily="18" charset="0"/>
              </a:rPr>
              <a:t>, P. (2023). Knowledge management and hybridity of institutional logics in public sector. </a:t>
            </a:r>
            <a:r>
              <a:rPr lang="en-IN" sz="700" i="1" dirty="0">
                <a:latin typeface="Times New Roman" pitchFamily="18" charset="0"/>
                <a:cs typeface="Times New Roman" pitchFamily="18" charset="0"/>
              </a:rPr>
              <a:t>Knowledge management research and practice</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21</a:t>
            </a:r>
            <a:r>
              <a:rPr lang="en-IN" sz="700" dirty="0">
                <a:latin typeface="Times New Roman" pitchFamily="18" charset="0"/>
                <a:cs typeface="Times New Roman" pitchFamily="18" charset="0"/>
              </a:rPr>
              <a:t>(1), 14-28.</a:t>
            </a:r>
          </a:p>
          <a:p>
            <a:pPr algn="just"/>
            <a:r>
              <a:rPr lang="en-IN" sz="700" dirty="0" err="1">
                <a:latin typeface="Times New Roman" pitchFamily="18" charset="0"/>
                <a:cs typeface="Times New Roman" pitchFamily="18" charset="0"/>
              </a:rPr>
              <a:t>Nordin</a:t>
            </a:r>
            <a:r>
              <a:rPr lang="en-IN" sz="700" dirty="0">
                <a:latin typeface="Times New Roman" pitchFamily="18" charset="0"/>
                <a:cs typeface="Times New Roman" pitchFamily="18" charset="0"/>
              </a:rPr>
              <a:t>, M. N., and </a:t>
            </a:r>
            <a:r>
              <a:rPr lang="en-IN" sz="700" dirty="0" err="1">
                <a:latin typeface="Times New Roman" pitchFamily="18" charset="0"/>
                <a:cs typeface="Times New Roman" pitchFamily="18" charset="0"/>
              </a:rPr>
              <a:t>Alwi</a:t>
            </a:r>
            <a:r>
              <a:rPr lang="en-IN" sz="700" dirty="0">
                <a:latin typeface="Times New Roman" pitchFamily="18" charset="0"/>
                <a:cs typeface="Times New Roman" pitchFamily="18" charset="0"/>
              </a:rPr>
              <a:t>, A. (2022). Knowledge Management Model Implementation in Electronic Devices. </a:t>
            </a:r>
            <a:r>
              <a:rPr lang="en-IN" sz="700" i="1" dirty="0">
                <a:latin typeface="Times New Roman" pitchFamily="18" charset="0"/>
                <a:cs typeface="Times New Roman" pitchFamily="18" charset="0"/>
              </a:rPr>
              <a:t>International Journal of Mechanical Engineering</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7</a:t>
            </a:r>
            <a:r>
              <a:rPr lang="en-IN" sz="700" dirty="0">
                <a:latin typeface="Times New Roman" pitchFamily="18" charset="0"/>
                <a:cs typeface="Times New Roman" pitchFamily="18" charset="0"/>
              </a:rPr>
              <a:t>(1), 1253-1255.</a:t>
            </a:r>
          </a:p>
          <a:p>
            <a:pPr algn="just"/>
            <a:r>
              <a:rPr lang="en-IN" sz="700" dirty="0" err="1">
                <a:latin typeface="Times New Roman" pitchFamily="18" charset="0"/>
                <a:cs typeface="Times New Roman" pitchFamily="18" charset="0"/>
              </a:rPr>
              <a:t>Quarchioni</a:t>
            </a:r>
            <a:r>
              <a:rPr lang="en-IN" sz="700" dirty="0">
                <a:latin typeface="Times New Roman" pitchFamily="18" charset="0"/>
                <a:cs typeface="Times New Roman" pitchFamily="18" charset="0"/>
              </a:rPr>
              <a:t>, S., </a:t>
            </a:r>
            <a:r>
              <a:rPr lang="en-IN" sz="700" dirty="0" err="1">
                <a:latin typeface="Times New Roman" pitchFamily="18" charset="0"/>
                <a:cs typeface="Times New Roman" pitchFamily="18" charset="0"/>
              </a:rPr>
              <a:t>Paternostro</a:t>
            </a:r>
            <a:r>
              <a:rPr lang="en-IN" sz="700" dirty="0">
                <a:latin typeface="Times New Roman" pitchFamily="18" charset="0"/>
                <a:cs typeface="Times New Roman" pitchFamily="18" charset="0"/>
              </a:rPr>
              <a:t>, S., and </a:t>
            </a:r>
            <a:r>
              <a:rPr lang="en-IN" sz="700" dirty="0" err="1">
                <a:latin typeface="Times New Roman" pitchFamily="18" charset="0"/>
                <a:cs typeface="Times New Roman" pitchFamily="18" charset="0"/>
              </a:rPr>
              <a:t>Trovarelli</a:t>
            </a:r>
            <a:r>
              <a:rPr lang="en-IN" sz="700" dirty="0">
                <a:latin typeface="Times New Roman" pitchFamily="18" charset="0"/>
                <a:cs typeface="Times New Roman" pitchFamily="18" charset="0"/>
              </a:rPr>
              <a:t>, F. (2022). Knowledge management in higher education: a literature review and further research avenues. </a:t>
            </a:r>
            <a:r>
              <a:rPr lang="en-IN" sz="700" i="1" dirty="0">
                <a:latin typeface="Times New Roman" pitchFamily="18" charset="0"/>
                <a:cs typeface="Times New Roman" pitchFamily="18" charset="0"/>
              </a:rPr>
              <a:t>Knowledge Management Research and Practice</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20</a:t>
            </a:r>
            <a:r>
              <a:rPr lang="en-IN" sz="700" dirty="0">
                <a:latin typeface="Times New Roman" pitchFamily="18" charset="0"/>
                <a:cs typeface="Times New Roman" pitchFamily="18" charset="0"/>
              </a:rPr>
              <a:t>(2), 304-319.</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1993" y="745754"/>
            <a:ext cx="1929147" cy="17270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50619" y="2481466"/>
            <a:ext cx="1929147" cy="2133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descr="What is a knowledge management system? | monday.com Blo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7468" y="4606218"/>
            <a:ext cx="1912052" cy="2241238"/>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449520" y="-23041"/>
            <a:ext cx="3742480" cy="8004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 y="-1"/>
            <a:ext cx="3467820" cy="749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84736" y="4759441"/>
            <a:ext cx="3052731" cy="6320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3467819" y="-17251"/>
            <a:ext cx="4981701" cy="754379"/>
          </a:xfrm>
          <a:prstGeom prst="rect">
            <a:avLst/>
          </a:prstGeom>
          <a:ln>
            <a:solidFill>
              <a:schemeClr val="accent6"/>
            </a:solidFill>
          </a:ln>
        </p:spPr>
        <p:style>
          <a:lnRef idx="3">
            <a:schemeClr val="lt1"/>
          </a:lnRef>
          <a:fillRef idx="1">
            <a:schemeClr val="accent6"/>
          </a:fillRef>
          <a:effectRef idx="1">
            <a:schemeClr val="accent6"/>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IN" sz="1100" b="1" i="0" u="none" strike="noStrike" kern="1200" cap="none" spc="0" normalizeH="0" baseline="0" noProof="0" dirty="0">
                <a:ln>
                  <a:noFill/>
                </a:ln>
                <a:solidFill>
                  <a:prstClr val="black">
                    <a:lumMod val="95000"/>
                    <a:lumOff val="5000"/>
                  </a:prstClr>
                </a:solidFill>
                <a:effectLst/>
                <a:uLnTx/>
                <a:uFillTx/>
                <a:latin typeface="Times New Roman" pitchFamily="18" charset="0"/>
                <a:ea typeface="+mn-ea"/>
                <a:cs typeface="Times New Roman" pitchFamily="18" charset="0"/>
              </a:rPr>
              <a:t>Knowledge Management (KM) System In Practice At </a:t>
            </a:r>
            <a:r>
              <a:rPr kumimoji="0" lang="en-IN" sz="1100" b="1"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Marks &amp; Spencer</a:t>
            </a:r>
            <a:r>
              <a:rPr kumimoji="0" lang="en-IN" sz="1100" b="1" i="0" u="none" strike="noStrike" kern="1200" cap="none" spc="0" normalizeH="0" baseline="0" noProof="0" dirty="0">
                <a:ln>
                  <a:noFill/>
                </a:ln>
                <a:solidFill>
                  <a:prstClr val="black">
                    <a:lumMod val="95000"/>
                    <a:lumOff val="5000"/>
                  </a:prstClr>
                </a:solidFill>
                <a:effectLst/>
                <a:uLnTx/>
                <a:uFillTx/>
                <a:latin typeface="Times New Roman" pitchFamily="18" charset="0"/>
                <a:ea typeface="+mn-ea"/>
                <a:cs typeface="Times New Roman" pitchFamily="18" charset="0"/>
              </a:rPr>
              <a:t>’s Organisation</a:t>
            </a:r>
          </a:p>
        </p:txBody>
      </p:sp>
      <p:pic>
        <p:nvPicPr>
          <p:cNvPr id="1035" name="Picture 1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67817" y="3972198"/>
            <a:ext cx="3082801" cy="7315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7" name="Picture 13" descr="KM - Knowledge Management Acronym, Business Concept Background Stock  Illustration - Illustration of definition, acronym: 244469566"/>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9766" y="2333691"/>
            <a:ext cx="3712233" cy="166410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88F59D25-3262-9B31-41F2-54F2036B97AF}"/>
              </a:ext>
            </a:extLst>
          </p:cNvPr>
          <p:cNvSpPr/>
          <p:nvPr/>
        </p:nvSpPr>
        <p:spPr>
          <a:xfrm>
            <a:off x="12373" y="1651070"/>
            <a:ext cx="3443073" cy="2246768"/>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rtl="0">
              <a:spcBef>
                <a:spcPts val="0"/>
              </a:spcBef>
              <a:spcAft>
                <a:spcPts val="0"/>
              </a:spcAft>
            </a:pPr>
            <a:r>
              <a:rPr lang="en-US" sz="700" b="1" i="0" u="none" strike="noStrike" dirty="0">
                <a:solidFill>
                  <a:srgbClr val="0E101A"/>
                </a:solidFill>
                <a:effectLst/>
                <a:latin typeface="Times New Roman" panose="02020603050405020304" pitchFamily="18" charset="0"/>
              </a:rPr>
              <a:t>Connecting people to sharing and creating knowledge effectively </a:t>
            </a:r>
            <a:endParaRPr lang="en-US" sz="700" b="0" dirty="0">
              <a:effectLst/>
            </a:endParaRPr>
          </a:p>
          <a:p>
            <a:pPr algn="just" rtl="0">
              <a:spcBef>
                <a:spcPts val="0"/>
              </a:spcBef>
              <a:spcAft>
                <a:spcPts val="0"/>
              </a:spcAft>
            </a:pPr>
            <a:r>
              <a:rPr lang="en-US" sz="700" b="0" i="0" u="none" strike="noStrike" dirty="0">
                <a:solidFill>
                  <a:srgbClr val="0E101A"/>
                </a:solidFill>
                <a:effectLst/>
                <a:latin typeface="Times New Roman" panose="02020603050405020304" pitchFamily="18" charset="0"/>
              </a:rPr>
              <a:t>The development of the open culture system in M&amp;S helps manage the high performance of the organisation. This leads to the development of the flow of information that leads to the development of expertise in the organisation. It can be said that the knowledge-sharing culture is an important area that can encourage the staff in the organisation to develop </a:t>
            </a:r>
            <a:r>
              <a:rPr lang="en-US" sz="700" b="0" i="0" u="none" strike="noStrike" dirty="0" err="1">
                <a:solidFill>
                  <a:srgbClr val="0E101A"/>
                </a:solidFill>
                <a:effectLst/>
                <a:latin typeface="Times New Roman" panose="02020603050405020304" pitchFamily="18" charset="0"/>
              </a:rPr>
              <a:t>organisational</a:t>
            </a:r>
            <a:r>
              <a:rPr lang="en-US" sz="700" b="0" i="0" u="none" strike="noStrike" dirty="0">
                <a:solidFill>
                  <a:srgbClr val="0E101A"/>
                </a:solidFill>
                <a:effectLst/>
                <a:latin typeface="Times New Roman" panose="02020603050405020304" pitchFamily="18" charset="0"/>
              </a:rPr>
              <a:t> productivity.  </a:t>
            </a:r>
            <a:endParaRPr lang="en-US" sz="700" b="0" dirty="0">
              <a:effectLst/>
            </a:endParaRPr>
          </a:p>
          <a:p>
            <a:pPr algn="just" rtl="0">
              <a:spcBef>
                <a:spcPts val="0"/>
              </a:spcBef>
              <a:spcAft>
                <a:spcPts val="0"/>
              </a:spcAft>
            </a:pPr>
            <a:r>
              <a:rPr lang="en-US" sz="700" b="1" i="0" u="none" strike="noStrike" dirty="0">
                <a:solidFill>
                  <a:srgbClr val="0E101A"/>
                </a:solidFill>
                <a:effectLst/>
                <a:latin typeface="Times New Roman" panose="02020603050405020304" pitchFamily="18" charset="0"/>
              </a:rPr>
              <a:t>Connecting people to the information for developing and applying the knowledge</a:t>
            </a:r>
            <a:endParaRPr lang="en-US" sz="700" b="0" dirty="0">
              <a:effectLst/>
            </a:endParaRPr>
          </a:p>
          <a:p>
            <a:pPr algn="just" rtl="0">
              <a:spcBef>
                <a:spcPts val="0"/>
              </a:spcBef>
              <a:spcAft>
                <a:spcPts val="0"/>
              </a:spcAft>
            </a:pPr>
            <a:r>
              <a:rPr lang="en-US" sz="700" b="0" i="0" u="none" strike="noStrike" dirty="0">
                <a:solidFill>
                  <a:srgbClr val="0E101A"/>
                </a:solidFill>
                <a:effectLst/>
                <a:latin typeface="Times New Roman" panose="02020603050405020304" pitchFamily="18" charset="0"/>
              </a:rPr>
              <a:t>The development of information in the workplace of the organisation is the major area to manage the performance of the organisation. On this note, proper connection with people leads to the development of skills among the staff of the organisation.  </a:t>
            </a:r>
            <a:endParaRPr lang="en-US" sz="700" b="0" dirty="0">
              <a:effectLst/>
            </a:endParaRPr>
          </a:p>
          <a:p>
            <a:pPr algn="just" rtl="0">
              <a:spcBef>
                <a:spcPts val="0"/>
              </a:spcBef>
              <a:spcAft>
                <a:spcPts val="0"/>
              </a:spcAft>
            </a:pPr>
            <a:r>
              <a:rPr lang="en-US" sz="700" b="1" i="0" u="none" strike="noStrike" dirty="0">
                <a:solidFill>
                  <a:srgbClr val="0E101A"/>
                </a:solidFill>
                <a:effectLst/>
                <a:latin typeface="Times New Roman" panose="02020603050405020304" pitchFamily="18" charset="0"/>
              </a:rPr>
              <a:t>Connecting people with the tools for processing the knowledge </a:t>
            </a:r>
            <a:endParaRPr lang="en-US" sz="700" b="0" dirty="0">
              <a:effectLst/>
            </a:endParaRPr>
          </a:p>
          <a:p>
            <a:pPr algn="just" rtl="0">
              <a:spcBef>
                <a:spcPts val="0"/>
              </a:spcBef>
              <a:spcAft>
                <a:spcPts val="0"/>
              </a:spcAft>
            </a:pPr>
            <a:r>
              <a:rPr lang="en-US" sz="700" b="0" i="0" u="none" strike="noStrike" dirty="0">
                <a:solidFill>
                  <a:srgbClr val="0E101A"/>
                </a:solidFill>
                <a:effectLst/>
                <a:latin typeface="Times New Roman" panose="02020603050405020304" pitchFamily="18" charset="0"/>
              </a:rPr>
              <a:t>There is the importance of the KM tools that are helpful for the development of the facilities of the organisation. There is importance in the development of the experiences through the management of the tool that can facilitate the various areas of the experiences of the people in M&amp;S.   </a:t>
            </a:r>
            <a:endParaRPr lang="en-US" sz="700" b="0" dirty="0">
              <a:effectLst/>
            </a:endParaRPr>
          </a:p>
          <a:p>
            <a:pPr algn="just" rtl="0">
              <a:spcBef>
                <a:spcPts val="0"/>
              </a:spcBef>
              <a:spcAft>
                <a:spcPts val="0"/>
              </a:spcAft>
            </a:pPr>
            <a:r>
              <a:rPr lang="en-US" sz="700" b="1" i="0" u="none" strike="noStrike" dirty="0">
                <a:solidFill>
                  <a:srgbClr val="0E101A"/>
                </a:solidFill>
                <a:effectLst/>
                <a:latin typeface="Times New Roman" panose="02020603050405020304" pitchFamily="18" charset="0"/>
              </a:rPr>
              <a:t>Promoting knowledge sharing for the development of the employee culture</a:t>
            </a:r>
            <a:endParaRPr lang="en-US" sz="700" b="0" dirty="0">
              <a:effectLst/>
            </a:endParaRPr>
          </a:p>
          <a:p>
            <a:pPr algn="just" rtl="0">
              <a:spcBef>
                <a:spcPts val="0"/>
              </a:spcBef>
              <a:spcAft>
                <a:spcPts val="0"/>
              </a:spcAft>
            </a:pPr>
            <a:r>
              <a:rPr lang="en-US" sz="700" b="0" i="0" u="none" strike="noStrike" dirty="0">
                <a:solidFill>
                  <a:srgbClr val="0E101A"/>
                </a:solidFill>
                <a:effectLst/>
                <a:latin typeface="Times New Roman" panose="02020603050405020304" pitchFamily="18" charset="0"/>
              </a:rPr>
              <a:t>This is the area that can create open communication for the organisation. There is the importance of developing teamwork that develops the proper culture within the team. On this note, the development of decision-making within the team helps manage innovation in M&amp;S. </a:t>
            </a:r>
            <a:endParaRPr lang="en-US" sz="700" dirty="0"/>
          </a:p>
        </p:txBody>
      </p:sp>
    </p:spTree>
    <p:extLst>
      <p:ext uri="{BB962C8B-B14F-4D97-AF65-F5344CB8AC3E}">
        <p14:creationId xmlns:p14="http://schemas.microsoft.com/office/powerpoint/2010/main" val="34875944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TotalTime>
  <Words>1650</Words>
  <Application>Microsoft Office PowerPoint</Application>
  <PresentationFormat>Widescreen</PresentationFormat>
  <Paragraphs>49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SASWATA GHOSAL</dc:creator>
  <cp:lastModifiedBy>Ionut Cojan</cp:lastModifiedBy>
  <cp:revision>9</cp:revision>
  <dcterms:created xsi:type="dcterms:W3CDTF">2023-06-28T11:24:12Z</dcterms:created>
  <dcterms:modified xsi:type="dcterms:W3CDTF">2023-08-13T09:39:21Z</dcterms:modified>
</cp:coreProperties>
</file>