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336" r:id="rId2"/>
    <p:sldId id="337" r:id="rId3"/>
    <p:sldId id="339" r:id="rId4"/>
    <p:sldId id="341" r:id="rId5"/>
    <p:sldId id="342" r:id="rId6"/>
    <p:sldId id="343" r:id="rId7"/>
    <p:sldId id="364" r:id="rId8"/>
    <p:sldId id="345" r:id="rId9"/>
    <p:sldId id="347" r:id="rId10"/>
    <p:sldId id="361" r:id="rId11"/>
    <p:sldId id="363" r:id="rId12"/>
    <p:sldId id="344" r:id="rId13"/>
    <p:sldId id="350" r:id="rId14"/>
    <p:sldId id="352" r:id="rId15"/>
    <p:sldId id="353" r:id="rId16"/>
    <p:sldId id="354" r:id="rId17"/>
    <p:sldId id="357" r:id="rId18"/>
    <p:sldId id="359" r:id="rId19"/>
    <p:sldId id="360" r:id="rId20"/>
  </p:sldIdLst>
  <p:sldSz cx="9144000" cy="6858000" type="screen4x3"/>
  <p:notesSz cx="6858000" cy="10001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5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62" autoAdjust="0"/>
    <p:restoredTop sz="97002" autoAdjust="0"/>
  </p:normalViewPr>
  <p:slideViewPr>
    <p:cSldViewPr>
      <p:cViewPr varScale="1">
        <p:scale>
          <a:sx n="71" d="100"/>
          <a:sy n="71" d="100"/>
        </p:scale>
        <p:origin x="-84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302"/>
    </p:cViewPr>
  </p:sorterViewPr>
  <p:notesViewPr>
    <p:cSldViewPr>
      <p:cViewPr varScale="1">
        <p:scale>
          <a:sx n="51" d="100"/>
          <a:sy n="51" d="100"/>
        </p:scale>
        <p:origin x="-2946" y="-84"/>
      </p:cViewPr>
      <p:guideLst>
        <p:guide orient="horz" pos="315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5000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5000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CE768C-911A-4CAE-8C77-76DD2CD432CC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99600"/>
            <a:ext cx="2971800" cy="500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99600"/>
            <a:ext cx="2971800" cy="500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8F527-96D6-4702-85C9-64F5456576F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077411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5000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5000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1256A-FD76-45A2-9A99-C9FCFC76A78B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0275" y="750888"/>
            <a:ext cx="4997450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50594"/>
            <a:ext cx="5486400" cy="4500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99451"/>
            <a:ext cx="2971800" cy="500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99451"/>
            <a:ext cx="2971800" cy="500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ECD038-388C-4FF3-BF55-55E904C3EF7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00604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97231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what ways do you think you</a:t>
            </a:r>
            <a:r>
              <a:rPr lang="en-GB" baseline="0" dirty="0" smtClean="0"/>
              <a:t> may be different from other people within the room?  List as many as you can think of.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If you had been asked to do this same exercise 20 years ago – how would that list be different?  What benefits are the benefits associated with a more diverse group?  What are some of the challenges associated?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237892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By employing a diverse workforce whose composition is similar</a:t>
            </a:r>
            <a:r>
              <a:rPr lang="en-GB" baseline="0" dirty="0" smtClean="0"/>
              <a:t> to that of the local population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81129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baseline="0" dirty="0" smtClean="0">
                <a:solidFill>
                  <a:srgbClr val="000000"/>
                </a:solidFill>
                <a:latin typeface="Arial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sz="1200" baseline="0" dirty="0" smtClean="0">
                <a:solidFill>
                  <a:srgbClr val="000000"/>
                </a:solidFill>
                <a:latin typeface="Arial"/>
              </a:rPr>
            </a:br>
            <a:r>
              <a:rPr lang="en-GB" sz="1200" baseline="0" dirty="0" smtClean="0">
                <a:solidFill>
                  <a:srgbClr val="000000"/>
                </a:solidFill>
                <a:latin typeface="Arial"/>
              </a:rPr>
              <a:t/>
            </a:r>
            <a:br>
              <a:rPr lang="en-GB" sz="1200" baseline="0" dirty="0" smtClean="0">
                <a:solidFill>
                  <a:srgbClr val="000000"/>
                </a:solidFill>
                <a:latin typeface="Arial"/>
              </a:rPr>
            </a:br>
            <a:r>
              <a:rPr lang="en-GB" sz="1200" dirty="0" smtClean="0">
                <a:solidFill>
                  <a:srgbClr val="000000"/>
                </a:solidFill>
                <a:latin typeface="Arial"/>
                <a:ea typeface="Times New Roman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sz="1200" dirty="0" smtClean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sz="1200" dirty="0" smtClean="0">
                <a:solidFill>
                  <a:srgbClr val="000000"/>
                </a:solidFill>
                <a:latin typeface="Arial"/>
                <a:ea typeface="Times New Roman"/>
              </a:rPr>
              <a:t/>
            </a:r>
            <a:br>
              <a:rPr lang="en-GB" sz="1200" dirty="0" smtClean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‘protected characteristics’ are race, disability, gender reassignment, sex, marriage and civil partnership, pregnancy and maternity, religion and belief, sexual orientation and age. </a:t>
            </a:r>
          </a:p>
          <a:p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Protected</a:t>
            </a:r>
            <a:r>
              <a:rPr lang="en-GB" baseline="0" dirty="0" smtClean="0"/>
              <a:t> Characterisitcs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97938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0" y="3214686"/>
            <a:ext cx="935834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/>
              <a:t>Equality &amp; Diversity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Examine the human resource management areas of equality and diversity. </a:t>
            </a:r>
          </a:p>
          <a:p>
            <a:r>
              <a:rPr lang="en-GB" dirty="0" smtClean="0"/>
              <a:t>Consider the different ways individuals can be discriminated against.</a:t>
            </a:r>
          </a:p>
          <a:p>
            <a:r>
              <a:rPr lang="en-GB" dirty="0" smtClean="0"/>
              <a:t>Describe the benefits of employing a diverse workforce.</a:t>
            </a:r>
          </a:p>
          <a:p>
            <a:r>
              <a:rPr lang="en-GB" dirty="0" smtClean="0"/>
              <a:t>Identify how organisations can increase their workforce diversity levels.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Values, Beliefs</a:t>
            </a:r>
          </a:p>
          <a:p>
            <a:r>
              <a:rPr lang="en-GB" dirty="0" smtClean="0"/>
              <a:t>Expectations</a:t>
            </a:r>
          </a:p>
          <a:p>
            <a:r>
              <a:rPr lang="en-GB" dirty="0" smtClean="0"/>
              <a:t>Experiences</a:t>
            </a:r>
          </a:p>
          <a:p>
            <a:r>
              <a:rPr lang="en-GB" dirty="0" smtClean="0"/>
              <a:t>Culture</a:t>
            </a:r>
          </a:p>
          <a:p>
            <a:r>
              <a:rPr lang="en-GB" dirty="0" smtClean="0"/>
              <a:t>Colour</a:t>
            </a:r>
          </a:p>
          <a:p>
            <a:r>
              <a:rPr lang="en-GB" dirty="0" smtClean="0"/>
              <a:t>Sex</a:t>
            </a:r>
          </a:p>
          <a:p>
            <a:r>
              <a:rPr lang="en-GB" dirty="0" smtClean="0"/>
              <a:t>Personality</a:t>
            </a:r>
          </a:p>
          <a:p>
            <a:r>
              <a:rPr lang="en-GB" dirty="0" smtClean="0"/>
              <a:t>Accents</a:t>
            </a:r>
          </a:p>
          <a:p>
            <a:r>
              <a:rPr lang="en-GB" dirty="0" smtClean="0"/>
              <a:t>Language</a:t>
            </a:r>
          </a:p>
          <a:p>
            <a:r>
              <a:rPr lang="en-GB" dirty="0" smtClean="0"/>
              <a:t>Appearance</a:t>
            </a:r>
          </a:p>
          <a:p>
            <a:r>
              <a:rPr lang="en-GB" dirty="0" smtClean="0"/>
              <a:t>Size and body shape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what ways are individuals different?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In pairs, using the time reference point of 20 years ago discuss: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role of women and men in society</a:t>
            </a:r>
          </a:p>
          <a:p>
            <a:r>
              <a:rPr lang="en-GB" dirty="0" smtClean="0"/>
              <a:t>People with physical disabilities</a:t>
            </a:r>
          </a:p>
          <a:p>
            <a:r>
              <a:rPr lang="en-GB" dirty="0" smtClean="0"/>
              <a:t>Older people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 has this changed and why?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Examining your own value base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The social justice case</a:t>
            </a:r>
          </a:p>
          <a:p>
            <a:r>
              <a:rPr lang="en-GB" dirty="0" smtClean="0"/>
              <a:t>Moral obligation – dignity &amp; respect</a:t>
            </a:r>
          </a:p>
          <a:p>
            <a:r>
              <a:rPr lang="en-GB" dirty="0" smtClean="0"/>
              <a:t>Free from prejudice and stereotype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The business case</a:t>
            </a:r>
          </a:p>
          <a:p>
            <a:r>
              <a:rPr lang="en-GB" dirty="0" smtClean="0"/>
              <a:t>What would be the benefits?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should Managers care about fairness and diversity?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340768"/>
          <a:ext cx="9144000" cy="567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People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Product/Market Competitiveness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Corporate Reputation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Open and inclusive</a:t>
                      </a:r>
                      <a:r>
                        <a:rPr lang="en-GB" baseline="0" dirty="0" smtClean="0"/>
                        <a:t> culture where people feel valued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 help inform the development of new/enhanced</a:t>
                      </a:r>
                      <a:r>
                        <a:rPr lang="en-GB" baseline="0" dirty="0" smtClean="0"/>
                        <a:t> products or services.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 image with local community and wider business and political community.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Supports recruitment and retention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open up new market opportunities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Supports ‘employer of choice’ status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Helps overcome skills shortages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broaden an organisation’s customer base.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High commitment, low absence and</a:t>
                      </a:r>
                      <a:r>
                        <a:rPr lang="en-GB" baseline="0" dirty="0" smtClean="0"/>
                        <a:t> turnover rates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Improved creativity and innovation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741680">
                <a:tc gridSpan="3">
                  <a:txBody>
                    <a:bodyPr/>
                    <a:lstStyle/>
                    <a:p>
                      <a:r>
                        <a:rPr lang="en-GB" b="1" u="none" dirty="0" smtClean="0"/>
                        <a:t>            Reduced</a:t>
                      </a:r>
                      <a:r>
                        <a:rPr lang="en-GB" b="1" u="none" baseline="0" dirty="0" smtClean="0"/>
                        <a:t> costs, increased competitiveness, greater stability</a:t>
                      </a:r>
                      <a:endParaRPr lang="en-GB" b="1" u="none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business benefits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Stakeholders today take an active interest in the diversity of an organisations workforce.</a:t>
            </a:r>
          </a:p>
          <a:p>
            <a:r>
              <a:rPr lang="en-GB" sz="2400" dirty="0" smtClean="0"/>
              <a:t>Stakeholders recognise that a diverse workforce may :</a:t>
            </a:r>
          </a:p>
          <a:p>
            <a:r>
              <a:rPr lang="en-GB" sz="2400" dirty="0" smtClean="0"/>
              <a:t>Increase the competitive edge of an organisation- employees providing language and cultural information to help break into new markets.</a:t>
            </a:r>
          </a:p>
          <a:p>
            <a:r>
              <a:rPr lang="en-GB" sz="2400" dirty="0" smtClean="0"/>
              <a:t>Improve it’s links with under represented groups – females / retired people working in B and Q.</a:t>
            </a:r>
          </a:p>
          <a:p>
            <a:r>
              <a:rPr lang="en-GB" sz="2400" dirty="0" smtClean="0"/>
              <a:t>Employment of people with mental/physical disabilities in mainstream job roles allows greater understanding of a disability.</a:t>
            </a:r>
          </a:p>
          <a:p>
            <a:r>
              <a:rPr lang="en-GB" sz="2400" dirty="0" smtClean="0"/>
              <a:t>Ensure compliance with current legislation and best practice employment advice.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smtClean="0"/>
              <a:t>Benefits to Stakeholders</a:t>
            </a:r>
            <a:endParaRPr lang="en-GB" b="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How is this different from diversity?</a:t>
            </a:r>
          </a:p>
          <a:p>
            <a:r>
              <a:rPr lang="en-GB" dirty="0" smtClean="0"/>
              <a:t>Considering an individual’s needs and taking action to ensure a level playing field is established (as far as reasonably practicable)</a:t>
            </a:r>
          </a:p>
          <a:p>
            <a:r>
              <a:rPr lang="en-GB" dirty="0" smtClean="0"/>
              <a:t>One size does not fit all – equal opportunities is not about treating everyone the same.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Diversity is about valuing differences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Equal Opportunities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“The unfair treatment of a person or group on the basis of prejudice”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  - Less favourable treatment</a:t>
            </a:r>
          </a:p>
          <a:p>
            <a:r>
              <a:rPr lang="en-GB" dirty="0" smtClean="0"/>
              <a:t>Indirect – provision which leads to disadvantage</a:t>
            </a:r>
          </a:p>
          <a:p>
            <a:r>
              <a:rPr lang="en-GB" dirty="0" smtClean="0"/>
              <a:t>Harassment – unwanted conduct which violates someone’s dignity</a:t>
            </a:r>
          </a:p>
          <a:p>
            <a:r>
              <a:rPr lang="en-GB" dirty="0" smtClean="0"/>
              <a:t>An instruction to discriminate – one person obliges another to act in a discriminatory manner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dirty="0" smtClean="0"/>
              <a:t>Sexual orientation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Marital status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Age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Gender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Pregnancy or maternity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Ability (physical and metal ability)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Race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Religion or beliefs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Discrimination – Protected Characteristics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Should managers ignore the differences between people and treat them the same?</a:t>
            </a:r>
          </a:p>
          <a:p>
            <a:pPr algn="ctr">
              <a:buNone/>
            </a:pPr>
            <a:r>
              <a:rPr lang="en-GB" dirty="0" smtClean="0"/>
              <a:t>or</a:t>
            </a:r>
          </a:p>
          <a:p>
            <a:pPr>
              <a:buNone/>
            </a:pPr>
            <a:r>
              <a:rPr lang="en-GB" dirty="0" smtClean="0"/>
              <a:t>Should managers acknowledge the differences and treat people differently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Dilemma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dirty="0" smtClean="0"/>
              <a:t>A)</a:t>
            </a:r>
            <a:r>
              <a:rPr lang="en-GB" b="1" u="sng" dirty="0" smtClean="0"/>
              <a:t>Sameness</a:t>
            </a:r>
            <a:r>
              <a:rPr lang="en-GB" dirty="0" smtClean="0"/>
              <a:t> – Treating people equally based on protected characteristics</a:t>
            </a:r>
          </a:p>
          <a:p>
            <a:pPr>
              <a:buNone/>
            </a:pPr>
            <a:endParaRPr lang="en-GB" b="1" u="sng" dirty="0" smtClean="0"/>
          </a:p>
          <a:p>
            <a:pPr>
              <a:buNone/>
            </a:pPr>
            <a:r>
              <a:rPr lang="en-GB" b="1" dirty="0" smtClean="0"/>
              <a:t>B)</a:t>
            </a:r>
            <a:r>
              <a:rPr lang="en-GB" b="1" u="sng" dirty="0" smtClean="0"/>
              <a:t>Difference</a:t>
            </a:r>
            <a:r>
              <a:rPr lang="en-GB" dirty="0" smtClean="0"/>
              <a:t> (2 Strands)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u="sng" dirty="0" smtClean="0"/>
              <a:t>B1) Collectivist</a:t>
            </a:r>
            <a:r>
              <a:rPr lang="en-GB" dirty="0" smtClean="0"/>
              <a:t> (Differences associated with different groups) Liff and Wajcam (1996)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u="sng" dirty="0" smtClean="0"/>
              <a:t>B2) Individualist</a:t>
            </a:r>
            <a:r>
              <a:rPr lang="en-GB" dirty="0" smtClean="0"/>
              <a:t> (focus on individual rather than group.  Kandola and Fullerton (1994)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Different organisation approaches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Guiding principle </a:t>
            </a:r>
            <a:r>
              <a:rPr lang="en-GB" dirty="0" smtClean="0"/>
              <a:t>: Equal Treatment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Not using age as a criterion for recruitment, promotion etc.</a:t>
            </a:r>
          </a:p>
          <a:p>
            <a:r>
              <a:rPr lang="en-GB" dirty="0" smtClean="0"/>
              <a:t>Asking the same questions of women and men in interviews</a:t>
            </a:r>
          </a:p>
          <a:p>
            <a:r>
              <a:rPr lang="en-GB" dirty="0" smtClean="0"/>
              <a:t>Not using gender specific language in adverts</a:t>
            </a:r>
          </a:p>
          <a:p>
            <a:r>
              <a:rPr lang="en-GB" dirty="0" smtClean="0"/>
              <a:t>Offering part time working to men as well as women</a:t>
            </a:r>
          </a:p>
          <a:p>
            <a:r>
              <a:rPr lang="en-GB" dirty="0" smtClean="0"/>
              <a:t>Company benefits available to all</a:t>
            </a:r>
          </a:p>
          <a:p>
            <a:r>
              <a:rPr lang="en-GB" dirty="0" smtClean="0"/>
              <a:t>Same pay for same job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Sameness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4525963"/>
          </a:xfrm>
        </p:spPr>
        <p:txBody>
          <a:bodyPr/>
          <a:lstStyle/>
          <a:p>
            <a:r>
              <a:rPr lang="en-GB" i="1" dirty="0" smtClean="0"/>
              <a:t>Guiding principle </a:t>
            </a:r>
            <a:r>
              <a:rPr lang="en-GB" dirty="0" smtClean="0"/>
              <a:t>is special treatment according to social group</a:t>
            </a:r>
          </a:p>
          <a:p>
            <a:r>
              <a:rPr lang="en-GB" dirty="0" smtClean="0"/>
              <a:t>Single sex training schemes</a:t>
            </a:r>
          </a:p>
          <a:p>
            <a:r>
              <a:rPr lang="en-GB" dirty="0" smtClean="0"/>
              <a:t>Payment for jobs based on principles of equal value</a:t>
            </a:r>
          </a:p>
          <a:p>
            <a:r>
              <a:rPr lang="en-GB" dirty="0" smtClean="0"/>
              <a:t>Targeted job adverts – under represented groups</a:t>
            </a:r>
          </a:p>
          <a:p>
            <a:r>
              <a:rPr lang="en-GB" dirty="0" smtClean="0"/>
              <a:t>Choice of food in the workplace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8596" y="1428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Difference Approach </a:t>
            </a:r>
            <a:br>
              <a:rPr lang="en-GB" dirty="0" smtClean="0"/>
            </a:br>
            <a:r>
              <a:rPr lang="en-GB" dirty="0" smtClean="0"/>
              <a:t>Organisation initiatives </a:t>
            </a:r>
            <a:r>
              <a:rPr lang="en-GB" b="0" dirty="0" smtClean="0"/>
              <a:t>(Collectivist)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i="1" dirty="0" smtClean="0"/>
              <a:t>Guiding principle : </a:t>
            </a:r>
            <a:r>
              <a:rPr lang="en-GB" dirty="0" smtClean="0"/>
              <a:t>Special treatment according to individual needs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Flexible benefits</a:t>
            </a:r>
          </a:p>
          <a:p>
            <a:r>
              <a:rPr lang="en-GB" dirty="0" smtClean="0"/>
              <a:t>Individual training and development plans</a:t>
            </a:r>
          </a:p>
          <a:p>
            <a:r>
              <a:rPr lang="en-GB" dirty="0" smtClean="0"/>
              <a:t>Employee engagement activities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Difference Approach Organisation initiatives (Individualist)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4525963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Develop an equal opportunity policy</a:t>
            </a:r>
          </a:p>
          <a:p>
            <a:r>
              <a:rPr lang="en-GB" dirty="0" smtClean="0"/>
              <a:t>Provide training on equal opportunity </a:t>
            </a:r>
          </a:p>
          <a:p>
            <a:r>
              <a:rPr lang="en-GB" dirty="0" smtClean="0"/>
              <a:t>Review all procedures to ensure they are free from bias e.g employment contracts, recruitment and equal opportunity policies.</a:t>
            </a:r>
          </a:p>
          <a:p>
            <a:r>
              <a:rPr lang="en-GB" dirty="0" smtClean="0"/>
              <a:t>Consider flexible working options</a:t>
            </a:r>
          </a:p>
          <a:p>
            <a:r>
              <a:rPr lang="en-GB" dirty="0" smtClean="0"/>
              <a:t>Develop links with local community groups</a:t>
            </a:r>
          </a:p>
          <a:p>
            <a:r>
              <a:rPr lang="en-GB" dirty="0" smtClean="0"/>
              <a:t>Consider company branding/image – does it encourage diversity?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Best Practice Approaches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“People from different backgrounds bring fresh ideas and perceptions which make the way work is done more efficient and products and services better” (CIPD 1999).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Valuing diversity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smtClean="0"/>
              <a:t>CLEMENTS, P. and SPINKS, T. (2009) </a:t>
            </a:r>
            <a:r>
              <a:rPr lang="en-GB" i="1" dirty="0" smtClean="0"/>
              <a:t>The equal opportunities handbook: how to recognize diversity, encourage fairness and promote anti-discriminatory practice</a:t>
            </a:r>
            <a:r>
              <a:rPr lang="en-GB" dirty="0" smtClean="0"/>
              <a:t>. 4th rev ed. London: Kogan Page.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DANIELS, K. and MACDONALD, L.A.C. (2005) </a:t>
            </a:r>
            <a:r>
              <a:rPr lang="en-GB" i="1" dirty="0" smtClean="0"/>
              <a:t>Equality, diversity and discrimination: a student text.</a:t>
            </a:r>
            <a:r>
              <a:rPr lang="en-GB" dirty="0" smtClean="0"/>
              <a:t> London: Chartered Institute of Personnel and Development. </a:t>
            </a:r>
          </a:p>
          <a:p>
            <a:r>
              <a:rPr lang="en-GB" dirty="0" smtClean="0"/>
              <a:t>KANDOLA, B. (2009) </a:t>
            </a:r>
            <a:r>
              <a:rPr lang="en-GB" i="1" dirty="0" smtClean="0"/>
              <a:t>The value of difference: eliminating bias in organisations.</a:t>
            </a:r>
            <a:r>
              <a:rPr lang="en-GB" dirty="0" smtClean="0"/>
              <a:t> Oxford: Pearn Kandola.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PEARN KANDOLA. (2006) </a:t>
            </a:r>
            <a:r>
              <a:rPr lang="en-GB" i="1" dirty="0" smtClean="0"/>
              <a:t>Managing diversity</a:t>
            </a:r>
            <a:r>
              <a:rPr lang="en-GB" dirty="0" smtClean="0"/>
              <a:t>. 2nd ed. CIPD toolkit. London: Chartered Institute of Personnel and Development.</a:t>
            </a:r>
          </a:p>
          <a:p>
            <a:r>
              <a:rPr lang="en-GB" dirty="0" smtClean="0"/>
              <a:t>Journal articles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Employer forums for diversity. (2006) </a:t>
            </a:r>
            <a:r>
              <a:rPr lang="en-GB" i="1" dirty="0" smtClean="0"/>
              <a:t>IDS Diversity at Work</a:t>
            </a:r>
            <a:r>
              <a:rPr lang="en-GB" dirty="0" smtClean="0"/>
              <a:t>. No 29, November. pp10-19.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FINEMAN, M., MACGILLIVRAY, L. and GOLDEN, D. (2008) The global diversity practitioner dilemma. </a:t>
            </a:r>
            <a:r>
              <a:rPr lang="en-GB" i="1" dirty="0" smtClean="0"/>
              <a:t>IDS Diversity at Work</a:t>
            </a:r>
            <a:r>
              <a:rPr lang="en-GB" dirty="0" smtClean="0"/>
              <a:t>. No 52, October. pp20-24.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JOHNSTONE, S. (2009) Equality and diversity training: an EOR survey. </a:t>
            </a:r>
            <a:r>
              <a:rPr lang="en-GB" i="1" dirty="0" smtClean="0"/>
              <a:t>Equal Opportunities Review</a:t>
            </a:r>
            <a:r>
              <a:rPr lang="en-GB" dirty="0" smtClean="0"/>
              <a:t>. No 192, September. pp7-14.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SHORE, L.M., CHUNG-HERRERA, B.G. and DEAN, M.A. (2009) Diversity in organizations: where are we now and where are we going? </a:t>
            </a:r>
            <a:r>
              <a:rPr lang="en-GB" i="1" dirty="0" smtClean="0"/>
              <a:t>Human Resource Management Review</a:t>
            </a:r>
            <a:r>
              <a:rPr lang="en-GB" dirty="0" smtClean="0"/>
              <a:t>. Vol 19, No 2, June. pp117-133. </a:t>
            </a:r>
          </a:p>
          <a:p>
            <a:r>
              <a:rPr lang="en-GB" dirty="0" smtClean="0"/>
              <a:t>WOLFF, C. (2009) Equality and diversity in the workplace: 2009 IRS survey. </a:t>
            </a:r>
            <a:r>
              <a:rPr lang="en-GB" i="1" dirty="0" smtClean="0"/>
              <a:t>IRS Employment Review</a:t>
            </a:r>
            <a:r>
              <a:rPr lang="en-GB" dirty="0" smtClean="0"/>
              <a:t>. No 923, 22 June. 15pp.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160</TotalTime>
  <Words>880</Words>
  <Application>Microsoft Office PowerPoint</Application>
  <PresentationFormat>On-screen Show (4:3)</PresentationFormat>
  <Paragraphs>141</Paragraphs>
  <Slides>19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Concourse</vt:lpstr>
      <vt:lpstr>Slide 1</vt:lpstr>
      <vt:lpstr>Objectives</vt:lpstr>
      <vt:lpstr>In what ways are individuals different?</vt:lpstr>
      <vt:lpstr>Examining your own value base</vt:lpstr>
      <vt:lpstr>Why should Managers care about fairness and diversity?</vt:lpstr>
      <vt:lpstr>Potential business benefits</vt:lpstr>
      <vt:lpstr>Benefits to Stakeholders</vt:lpstr>
      <vt:lpstr>Equal Opportunities</vt:lpstr>
      <vt:lpstr>Discrimination</vt:lpstr>
      <vt:lpstr>Discrimination</vt:lpstr>
      <vt:lpstr>Discrimination – Protected Characteristics</vt:lpstr>
      <vt:lpstr>Dilemma</vt:lpstr>
      <vt:lpstr>Different organisation approaches</vt:lpstr>
      <vt:lpstr>Sameness</vt:lpstr>
      <vt:lpstr>Difference Approach  Organisation initiatives (Collectivist)   </vt:lpstr>
      <vt:lpstr>Difference Approach Organisation initiatives (Individualist)</vt:lpstr>
      <vt:lpstr>Best Practice Approaches</vt:lpstr>
      <vt:lpstr>Valuing diversity</vt:lpstr>
      <vt:lpstr>Further Reading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 Resourcing and Development</dc:title>
  <dc:creator>sam</dc:creator>
  <cp:lastModifiedBy>0wner</cp:lastModifiedBy>
  <cp:revision>61</cp:revision>
  <dcterms:created xsi:type="dcterms:W3CDTF">2010-12-10T16:15:46Z</dcterms:created>
  <dcterms:modified xsi:type="dcterms:W3CDTF">2017-10-23T09:44:47Z</dcterms:modified>
</cp:coreProperties>
</file>