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0"/>
  </p:notesMasterIdLst>
  <p:sldIdLst>
    <p:sldId id="256" r:id="rId3"/>
    <p:sldId id="257" r:id="rId4"/>
    <p:sldId id="258" r:id="rId5"/>
    <p:sldId id="259" r:id="rId6"/>
    <p:sldId id="261" r:id="rId7"/>
    <p:sldId id="262" r:id="rId8"/>
    <p:sldId id="263" r:id="rId9"/>
    <p:sldId id="264" r:id="rId10"/>
    <p:sldId id="265" r:id="rId11"/>
    <p:sldId id="266" r:id="rId12"/>
    <p:sldId id="267" r:id="rId13"/>
    <p:sldId id="268" r:id="rId14"/>
    <p:sldId id="826" r:id="rId15"/>
    <p:sldId id="815" r:id="rId16"/>
    <p:sldId id="817" r:id="rId17"/>
    <p:sldId id="828" r:id="rId18"/>
    <p:sldId id="829" r:id="rId19"/>
    <p:sldId id="830" r:id="rId20"/>
    <p:sldId id="831" r:id="rId21"/>
    <p:sldId id="832" r:id="rId22"/>
    <p:sldId id="833" r:id="rId23"/>
    <p:sldId id="834" r:id="rId24"/>
    <p:sldId id="835" r:id="rId25"/>
    <p:sldId id="836" r:id="rId26"/>
    <p:sldId id="837" r:id="rId27"/>
    <p:sldId id="260" r:id="rId28"/>
    <p:sldId id="83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60E8D-505F-4D53-BB84-1D67E7676F69}" v="2" dt="2022-11-08T16:51:28.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80287" autoAdjust="0"/>
  </p:normalViewPr>
  <p:slideViewPr>
    <p:cSldViewPr snapToGrid="0">
      <p:cViewPr varScale="1">
        <p:scale>
          <a:sx n="91" d="100"/>
          <a:sy n="91" d="100"/>
        </p:scale>
        <p:origin x="63"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D4160E8D-505F-4D53-BB84-1D67E7676F69}"/>
    <pc:docChg chg="modSld">
      <pc:chgData name="Michael Goodfellow-Smith" userId="e113a12a-32d2-447a-af79-9adf142d0e5a" providerId="ADAL" clId="{D4160E8D-505F-4D53-BB84-1D67E7676F69}" dt="2022-11-08T16:51:37.930" v="3" actId="14100"/>
      <pc:docMkLst>
        <pc:docMk/>
      </pc:docMkLst>
      <pc:sldChg chg="addSp delSp modSp mod">
        <pc:chgData name="Michael Goodfellow-Smith" userId="e113a12a-32d2-447a-af79-9adf142d0e5a" providerId="ADAL" clId="{D4160E8D-505F-4D53-BB84-1D67E7676F69}" dt="2022-11-08T16:51:37.930" v="3" actId="14100"/>
        <pc:sldMkLst>
          <pc:docMk/>
          <pc:sldMk cId="952223867" sldId="266"/>
        </pc:sldMkLst>
        <pc:spChg chg="add del mod">
          <ac:chgData name="Michael Goodfellow-Smith" userId="e113a12a-32d2-447a-af79-9adf142d0e5a" providerId="ADAL" clId="{D4160E8D-505F-4D53-BB84-1D67E7676F69}" dt="2022-11-08T16:51:28.525" v="1"/>
          <ac:spMkLst>
            <pc:docMk/>
            <pc:sldMk cId="952223867" sldId="266"/>
            <ac:spMk id="3" creationId="{82B1508E-0F98-CE29-69AD-30B8801684D3}"/>
          </ac:spMkLst>
        </pc:spChg>
        <pc:graphicFrameChg chg="add mod modGraphic">
          <ac:chgData name="Michael Goodfellow-Smith" userId="e113a12a-32d2-447a-af79-9adf142d0e5a" providerId="ADAL" clId="{D4160E8D-505F-4D53-BB84-1D67E7676F69}" dt="2022-11-08T16:51:37.930" v="3" actId="14100"/>
          <ac:graphicFrameMkLst>
            <pc:docMk/>
            <pc:sldMk cId="952223867" sldId="266"/>
            <ac:graphicFrameMk id="4" creationId="{2183D233-8DD8-44C9-C140-3A3E3D9ED7A1}"/>
          </ac:graphicFrameMkLst>
        </pc:graphicFrameChg>
        <pc:picChg chg="del">
          <ac:chgData name="Michael Goodfellow-Smith" userId="e113a12a-32d2-447a-af79-9adf142d0e5a" providerId="ADAL" clId="{D4160E8D-505F-4D53-BB84-1D67E7676F69}" dt="2022-11-08T16:49:35.296" v="0" actId="478"/>
          <ac:picMkLst>
            <pc:docMk/>
            <pc:sldMk cId="952223867" sldId="266"/>
            <ac:picMk id="3076" creationId="{BC121F9F-EBE9-4B6D-A7DA-E265BD9D7B7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8DFE6-F6EE-45CE-A5D0-F6C487B4965A}"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F14061-4457-48D0-8F7D-7B69BCCB57F8}" type="slidenum">
              <a:rPr lang="en-GB" smtClean="0"/>
              <a:t>‹#›</a:t>
            </a:fld>
            <a:endParaRPr lang="en-GB"/>
          </a:p>
        </p:txBody>
      </p:sp>
    </p:spTree>
    <p:extLst>
      <p:ext uri="{BB962C8B-B14F-4D97-AF65-F5344CB8AC3E}">
        <p14:creationId xmlns:p14="http://schemas.microsoft.com/office/powerpoint/2010/main" val="248770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ghdx.healthdata.org/gbd-results-tool"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www.who.int/gho/database/e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has.co.uk/health-safety-assessment/"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hse.gov.uk/risk/record-your-findings-and-implement-them.htm"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perspective</a:t>
            </a:r>
          </a:p>
          <a:p>
            <a:endParaRPr lang="en-GB" dirty="0"/>
          </a:p>
          <a:p>
            <a:r>
              <a:rPr lang="en-GB" dirty="0"/>
              <a:t>Discussion: How did you get here today? What were the risks?</a:t>
            </a:r>
          </a:p>
          <a:p>
            <a:endParaRPr lang="en-GB" dirty="0"/>
          </a:p>
          <a:p>
            <a:r>
              <a:rPr lang="en-GB" dirty="0"/>
              <a:t>If familiar with a hazard, generally underestimate the risk. Voluntary </a:t>
            </a:r>
            <a:r>
              <a:rPr lang="en-GB" dirty="0" err="1"/>
              <a:t>exposi</a:t>
            </a:r>
            <a:r>
              <a:rPr lang="en-GB" dirty="0"/>
              <a:t>=</a:t>
            </a:r>
            <a:r>
              <a:rPr lang="en-GB" dirty="0" err="1"/>
              <a:t>ure</a:t>
            </a:r>
            <a:r>
              <a:rPr lang="en-GB" dirty="0"/>
              <a:t> can also lead to underestimating the risk.</a:t>
            </a:r>
          </a:p>
          <a:p>
            <a:endParaRPr lang="en-GB" dirty="0"/>
          </a:p>
          <a:p>
            <a:r>
              <a:rPr lang="en-GB" dirty="0"/>
              <a:t>Task: How do people travel to work / study etc?</a:t>
            </a:r>
          </a:p>
          <a:p>
            <a:endParaRPr lang="en-GB" dirty="0"/>
          </a:p>
          <a:p>
            <a:r>
              <a:rPr lang="en-GB" dirty="0"/>
              <a:t>List</a:t>
            </a:r>
          </a:p>
          <a:p>
            <a:endParaRPr lang="en-GB" dirty="0"/>
          </a:p>
          <a:p>
            <a:r>
              <a:rPr lang="en-GB" dirty="0"/>
              <a:t>Assess risk – probability of a hazard causing harm</a:t>
            </a:r>
          </a:p>
          <a:p>
            <a:endParaRPr lang="en-GB" dirty="0"/>
          </a:p>
          <a:p>
            <a:r>
              <a:rPr lang="en-GB" dirty="0"/>
              <a:t>Identify mitigating practices</a:t>
            </a:r>
          </a:p>
        </p:txBody>
      </p:sp>
      <p:sp>
        <p:nvSpPr>
          <p:cNvPr id="4" name="Slide Number Placeholder 3"/>
          <p:cNvSpPr>
            <a:spLocks noGrp="1"/>
          </p:cNvSpPr>
          <p:nvPr>
            <p:ph type="sldNum" sz="quarter" idx="5"/>
          </p:nvPr>
        </p:nvSpPr>
        <p:spPr/>
        <p:txBody>
          <a:bodyPr/>
          <a:lstStyle/>
          <a:p>
            <a:fld id="{D0F14061-4457-48D0-8F7D-7B69BCCB57F8}" type="slidenum">
              <a:rPr lang="en-GB" smtClean="0"/>
              <a:t>1</a:t>
            </a:fld>
            <a:endParaRPr lang="en-GB"/>
          </a:p>
        </p:txBody>
      </p:sp>
    </p:spTree>
    <p:extLst>
      <p:ext uri="{BB962C8B-B14F-4D97-AF65-F5344CB8AC3E}">
        <p14:creationId xmlns:p14="http://schemas.microsoft.com/office/powerpoint/2010/main" val="2191080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Describe risks associated with getting into the lecture theatre.</a:t>
            </a:r>
          </a:p>
          <a:p>
            <a:r>
              <a:rPr lang="en-GB" dirty="0"/>
              <a:t>Describe environmental risks of getting into the lecture theatre; pollution risks</a:t>
            </a:r>
          </a:p>
          <a:p>
            <a:r>
              <a:rPr lang="en-GB" dirty="0"/>
              <a:t>Env engineering responses</a:t>
            </a:r>
          </a:p>
        </p:txBody>
      </p:sp>
      <p:sp>
        <p:nvSpPr>
          <p:cNvPr id="4" name="Slide Number Placeholder 3"/>
          <p:cNvSpPr>
            <a:spLocks noGrp="1"/>
          </p:cNvSpPr>
          <p:nvPr>
            <p:ph type="sldNum" sz="quarter" idx="5"/>
          </p:nvPr>
        </p:nvSpPr>
        <p:spPr/>
        <p:txBody>
          <a:bodyPr/>
          <a:lstStyle/>
          <a:p>
            <a:fld id="{D0F14061-4457-48D0-8F7D-7B69BCCB57F8}" type="slidenum">
              <a:rPr lang="en-GB" smtClean="0"/>
              <a:t>2</a:t>
            </a:fld>
            <a:endParaRPr lang="en-GB"/>
          </a:p>
        </p:txBody>
      </p:sp>
    </p:spTree>
    <p:extLst>
      <p:ext uri="{BB962C8B-B14F-4D97-AF65-F5344CB8AC3E}">
        <p14:creationId xmlns:p14="http://schemas.microsoft.com/office/powerpoint/2010/main" val="1938050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mj-lt"/>
              <a:buNone/>
            </a:pPr>
            <a:r>
              <a:rPr lang="en-GB" b="0" i="0" dirty="0">
                <a:solidFill>
                  <a:srgbClr val="333333"/>
                </a:solidFill>
                <a:effectLst/>
                <a:latin typeface="inherit"/>
              </a:rPr>
              <a:t>Institute for Health Metrics and Evaluation. Global Health Data Exchange. 2018. </a:t>
            </a:r>
            <a:r>
              <a:rPr lang="en-GB" b="0" i="0" u="none" strike="noStrike" dirty="0">
                <a:solidFill>
                  <a:srgbClr val="2A6EBB"/>
                </a:solidFill>
                <a:effectLst/>
                <a:latin typeface="inherit"/>
                <a:hlinkClick r:id="rId3"/>
              </a:rPr>
              <a:t>http://ghdx.healthdata.org/gbd-results-tool</a:t>
            </a:r>
            <a:endParaRPr lang="en-GB" b="0" i="0" u="none" strike="noStrike" dirty="0">
              <a:solidFill>
                <a:srgbClr val="333333"/>
              </a:solidFill>
              <a:effectLst/>
              <a:latin typeface="inherit"/>
            </a:endParaRPr>
          </a:p>
          <a:p>
            <a:pPr algn="l" fontAlgn="base">
              <a:buFont typeface="+mj-lt"/>
              <a:buNone/>
            </a:pPr>
            <a:r>
              <a:rPr lang="en-GB" b="0" i="0" dirty="0">
                <a:solidFill>
                  <a:srgbClr val="333333"/>
                </a:solidFill>
                <a:effectLst/>
                <a:latin typeface="inherit"/>
              </a:rPr>
              <a:t>World Health Organization. Global Health Observatory - Data repository. 2018. </a:t>
            </a:r>
            <a:r>
              <a:rPr lang="en-GB" b="0" i="0" u="none" strike="noStrike" dirty="0">
                <a:solidFill>
                  <a:srgbClr val="2A6EBB"/>
                </a:solidFill>
                <a:effectLst/>
                <a:latin typeface="inherit"/>
                <a:hlinkClick r:id="rId4"/>
              </a:rPr>
              <a:t>http://www.who.int/gho/database/en/</a:t>
            </a:r>
            <a:endParaRPr lang="en-GB" b="0" i="0" dirty="0">
              <a:solidFill>
                <a:srgbClr val="333333"/>
              </a:solidFill>
              <a:effectLst/>
              <a:latin typeface="inherit"/>
            </a:endParaRP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3</a:t>
            </a:fld>
            <a:endParaRPr lang="en-GB"/>
          </a:p>
        </p:txBody>
      </p:sp>
    </p:spTree>
    <p:extLst>
      <p:ext uri="{BB962C8B-B14F-4D97-AF65-F5344CB8AC3E}">
        <p14:creationId xmlns:p14="http://schemas.microsoft.com/office/powerpoint/2010/main" val="1285350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4</a:t>
            </a:fld>
            <a:endParaRPr lang="en-GB"/>
          </a:p>
        </p:txBody>
      </p:sp>
    </p:spTree>
    <p:extLst>
      <p:ext uri="{BB962C8B-B14F-4D97-AF65-F5344CB8AC3E}">
        <p14:creationId xmlns:p14="http://schemas.microsoft.com/office/powerpoint/2010/main" val="3978770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increases as controls descend the hierarchy. Why?</a:t>
            </a:r>
          </a:p>
          <a:p>
            <a:endParaRPr lang="en-GB" dirty="0"/>
          </a:p>
          <a:p>
            <a:r>
              <a:rPr lang="en-GB" dirty="0"/>
              <a:t>Engineering efforts to lower the probability of exposure to a wide range of hazards are expensive and will on occasion fail.</a:t>
            </a:r>
          </a:p>
          <a:p>
            <a:endParaRPr lang="en-GB" dirty="0"/>
          </a:p>
          <a:p>
            <a:r>
              <a:rPr lang="en-GB" dirty="0"/>
              <a:t>Elimination of hazard provides the only surety. Engineer out toxins, pollutants, explosives, particulate, negative environmental impacts.</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5</a:t>
            </a:fld>
            <a:endParaRPr lang="en-GB"/>
          </a:p>
        </p:txBody>
      </p:sp>
    </p:spTree>
    <p:extLst>
      <p:ext uri="{BB962C8B-B14F-4D97-AF65-F5344CB8AC3E}">
        <p14:creationId xmlns:p14="http://schemas.microsoft.com/office/powerpoint/2010/main" val="2844013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indirect costs include decreased quality of life, say in the case of a home owner near a smokestack; higher health care costs; and forgone production opportunities, for example, when pollution harms activities such as tourism. Since the indirect costs are not borne by the producer, and therefore not passed on to the end user of the goods produced by the polluter, the social or total costs of production are larger than the private costs.</a:t>
            </a:r>
          </a:p>
        </p:txBody>
      </p:sp>
      <p:sp>
        <p:nvSpPr>
          <p:cNvPr id="4" name="Slide Number Placeholder 3"/>
          <p:cNvSpPr>
            <a:spLocks noGrp="1"/>
          </p:cNvSpPr>
          <p:nvPr>
            <p:ph type="sldNum" sz="quarter" idx="5"/>
          </p:nvPr>
        </p:nvSpPr>
        <p:spPr/>
        <p:txBody>
          <a:bodyPr/>
          <a:lstStyle/>
          <a:p>
            <a:fld id="{D0F14061-4457-48D0-8F7D-7B69BCCB57F8}" type="slidenum">
              <a:rPr lang="en-GB" smtClean="0"/>
              <a:t>6</a:t>
            </a:fld>
            <a:endParaRPr lang="en-GB"/>
          </a:p>
        </p:txBody>
      </p:sp>
    </p:spTree>
    <p:extLst>
      <p:ext uri="{BB962C8B-B14F-4D97-AF65-F5344CB8AC3E}">
        <p14:creationId xmlns:p14="http://schemas.microsoft.com/office/powerpoint/2010/main" val="3534659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Roboto" panose="020B0604020202020204" pitchFamily="2" charset="0"/>
              </a:rPr>
              <a:t>UK Health &amp; Safety Executive</a:t>
            </a:r>
          </a:p>
          <a:p>
            <a:pPr algn="l"/>
            <a:endParaRPr lang="en-GB" b="0" i="0" dirty="0">
              <a:effectLst/>
              <a:latin typeface="Roboto" panose="020B0604020202020204" pitchFamily="2" charset="0"/>
            </a:endParaRPr>
          </a:p>
          <a:p>
            <a:pPr algn="l"/>
            <a:r>
              <a:rPr lang="en-GB" b="0" i="0" dirty="0">
                <a:effectLst/>
                <a:latin typeface="Roboto" panose="020B0604020202020204" pitchFamily="2" charset="0"/>
              </a:rPr>
              <a:t>1: Identify the Hazards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Identifying and locating any potential hazards is the first step when carrying out a risk assessment. Several different types of hazards should be considered. </a:t>
            </a:r>
          </a:p>
          <a:p>
            <a:pPr algn="l"/>
            <a:r>
              <a:rPr lang="en-GB" b="0" i="0" dirty="0">
                <a:solidFill>
                  <a:srgbClr val="333333"/>
                </a:solidFill>
                <a:effectLst/>
                <a:latin typeface="Roboto" panose="020B0604020202020204" pitchFamily="2" charset="0"/>
              </a:rPr>
              <a:t>Physical risks include tripping or falling in the workplace, sustaining injuries when lifting heavy materials or working with dangerous machinery. There are also biological and chemical hazards to consider, such as asbestos, chemical cleaning products and infectious diseases. And risk assessments shouldn’t overlook psychosocial hazards that can affect individuals’ mental health and wellbeing, for example, stress, victimisation and excess workload. Every workplace is different, so the types of hazards you identify will depend on your industry and the specific site. </a:t>
            </a:r>
          </a:p>
          <a:p>
            <a:pPr algn="l"/>
            <a:r>
              <a:rPr lang="en-GB" b="0" i="0" dirty="0">
                <a:solidFill>
                  <a:srgbClr val="333333"/>
                </a:solidFill>
                <a:effectLst/>
                <a:latin typeface="Roboto" panose="020B0604020202020204" pitchFamily="2" charset="0"/>
              </a:rPr>
              <a:t>You may be able to spot some physical hazards by simply walking around the workplace and taking note of anything that could cause harm. But to identify the not-so-obvious risks, you could look back over your records of accidents and ill-health to see if there are any patterns. Or, look through instruction manuals from products and equipment used in the workplace `— these can indicate any risks involved in working with these items. </a:t>
            </a:r>
          </a:p>
          <a:p>
            <a:pPr algn="l"/>
            <a:r>
              <a:rPr lang="en-GB" b="0" i="0" dirty="0">
                <a:effectLst/>
                <a:latin typeface="Roboto" panose="020B0604020202020204" pitchFamily="2" charset="0"/>
              </a:rPr>
              <a:t>2: Decide Who Might Be Harmed and How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Once you’ve identified the hazards in your workplace, you should consider why these hazards are harmful — what type of injuries or ill-health can they cause? Hazards may pose a single threat, or they may be harmful in more than one way. </a:t>
            </a:r>
          </a:p>
          <a:p>
            <a:pPr algn="l"/>
            <a:r>
              <a:rPr lang="en-GB" b="0" i="0" dirty="0">
                <a:solidFill>
                  <a:srgbClr val="333333"/>
                </a:solidFill>
                <a:effectLst/>
                <a:latin typeface="Roboto" panose="020B0604020202020204" pitchFamily="2" charset="0"/>
              </a:rPr>
              <a:t>As well as detailing exactly how hazards can be harmful, risk assessments should identify who is at risk. This may be all those working on-site, particular groups of workers, visitors, or passers-by. Understanding who could be at risk will help individuals and organisations keep people safe.</a:t>
            </a:r>
          </a:p>
          <a:p>
            <a:pPr algn="l"/>
            <a:r>
              <a:rPr lang="en-GB" b="0" i="0" dirty="0">
                <a:effectLst/>
                <a:latin typeface="Roboto" panose="020B0604020202020204" pitchFamily="2" charset="0"/>
              </a:rPr>
              <a:t>3: Evaluate the Risks and Take Action to Prevent Them </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This stage is about taking action to create a safe work environment. Evaluate the likelihood and severity of risks and then put in place precautions and control measures. </a:t>
            </a:r>
          </a:p>
          <a:p>
            <a:pPr algn="l"/>
            <a:r>
              <a:rPr lang="en-GB" b="0" i="0" dirty="0">
                <a:solidFill>
                  <a:srgbClr val="333333"/>
                </a:solidFill>
                <a:effectLst/>
                <a:latin typeface="Roboto" panose="020B0604020202020204" pitchFamily="2" charset="0"/>
              </a:rPr>
              <a:t>While you’re not expected to eliminate risk, as often this isn’t possible, you should take action proportionate to the level of risk. This means risks that pose a bigger threat should receive more extensive control measures than low-risk hazards. </a:t>
            </a:r>
          </a:p>
          <a:p>
            <a:pPr algn="l"/>
            <a:r>
              <a:rPr lang="en-GB" b="0" i="0" dirty="0">
                <a:solidFill>
                  <a:srgbClr val="333333"/>
                </a:solidFill>
                <a:effectLst/>
                <a:latin typeface="Roboto" panose="020B0604020202020204" pitchFamily="2" charset="0"/>
              </a:rPr>
              <a:t>The actions taken during this stage could include trialling less risky equipment or products, restricting access to hazardous areas, offering effective</a:t>
            </a:r>
            <a:r>
              <a:rPr lang="en-GB" b="0" i="0" u="none" strike="noStrike" dirty="0">
                <a:solidFill>
                  <a:srgbClr val="333333"/>
                </a:solidFill>
                <a:effectLst/>
                <a:latin typeface="Roboto" panose="020B0604020202020204" pitchFamily="2" charset="0"/>
                <a:hlinkClick r:id="rId3"/>
              </a:rPr>
              <a:t> health and safety training</a:t>
            </a:r>
            <a:r>
              <a:rPr lang="en-GB" b="0" i="0" dirty="0">
                <a:solidFill>
                  <a:srgbClr val="333333"/>
                </a:solidFill>
                <a:effectLst/>
                <a:latin typeface="Roboto" panose="020B0604020202020204" pitchFamily="2" charset="0"/>
              </a:rPr>
              <a:t>, and issuing protective equipment to employees and contractors. </a:t>
            </a:r>
          </a:p>
          <a:p>
            <a:pPr algn="l"/>
            <a:r>
              <a:rPr lang="en-GB" b="0" i="0" dirty="0">
                <a:effectLst/>
                <a:latin typeface="Roboto" panose="020B0604020202020204" pitchFamily="2" charset="0"/>
              </a:rPr>
              <a:t>4: Record Your Findings </a:t>
            </a:r>
            <a:endParaRPr lang="en-GB" b="1" i="0" dirty="0">
              <a:effectLst/>
              <a:latin typeface="Roboto" panose="020B0604020202020204" pitchFamily="2" charset="0"/>
            </a:endParaRPr>
          </a:p>
          <a:p>
            <a:pPr algn="l"/>
            <a:r>
              <a:rPr lang="en-GB" b="0" i="0" u="none" strike="noStrike" dirty="0">
                <a:solidFill>
                  <a:srgbClr val="333333"/>
                </a:solidFill>
                <a:effectLst/>
                <a:latin typeface="Roboto" panose="020B0604020202020204" pitchFamily="2" charset="0"/>
                <a:hlinkClick r:id="rId4"/>
              </a:rPr>
              <a:t>Recording the findings </a:t>
            </a:r>
            <a:r>
              <a:rPr lang="en-GB" b="0" i="0" dirty="0">
                <a:solidFill>
                  <a:srgbClr val="333333"/>
                </a:solidFill>
                <a:effectLst/>
                <a:latin typeface="Roboto" panose="020B0604020202020204" pitchFamily="2" charset="0"/>
              </a:rPr>
              <a:t>of your risk assessment means you can use and review the assessment in the future. For employers with five or more staff, it’s also a legal requirement to document the findings of risk assessments and the action taken to reduce the level of risk. </a:t>
            </a:r>
          </a:p>
          <a:p>
            <a:pPr algn="l"/>
            <a:r>
              <a:rPr lang="en-GB" b="0" i="0" dirty="0">
                <a:solidFill>
                  <a:srgbClr val="333333"/>
                </a:solidFill>
                <a:effectLst/>
                <a:latin typeface="Roboto" panose="020B0604020202020204" pitchFamily="2" charset="0"/>
              </a:rPr>
              <a:t>A written risk assessment provides proof that hazards were evaluated and appropriate action taken to reduce risk. This proof can protect your business from legal liability and may be useful when it comes to raising awareness amongst contractors and employees about the potential risks of a worksite. </a:t>
            </a:r>
          </a:p>
          <a:p>
            <a:pPr algn="l"/>
            <a:r>
              <a:rPr lang="en-GB" b="0" i="0" dirty="0">
                <a:effectLst/>
                <a:latin typeface="Roboto" panose="020B0604020202020204" pitchFamily="2" charset="0"/>
              </a:rPr>
              <a:t>5: Review the Risk Assessment</a:t>
            </a:r>
            <a:endParaRPr lang="en-GB" b="1" i="0" dirty="0">
              <a:effectLst/>
              <a:latin typeface="Roboto" panose="020B0604020202020204" pitchFamily="2" charset="0"/>
            </a:endParaRPr>
          </a:p>
          <a:p>
            <a:pPr algn="l"/>
            <a:r>
              <a:rPr lang="en-GB" b="0" i="0" dirty="0">
                <a:solidFill>
                  <a:srgbClr val="333333"/>
                </a:solidFill>
                <a:effectLst/>
                <a:latin typeface="Roboto" panose="020B0604020202020204" pitchFamily="2" charset="0"/>
              </a:rPr>
              <a:t>Work environments are constantly changing — new people come and go, equipment and products are swapped and trialled, and new materials are introduced. And the more a workplace changes, the less relevant the risk assessment becomes. So to make sure risk assessments are up to date and inclusive of all potential hazards, they need to be reviewed and potentially updated every time there are significant changes in the workplace.  </a:t>
            </a:r>
          </a:p>
          <a:p>
            <a:endParaRPr lang="en-GB" dirty="0"/>
          </a:p>
        </p:txBody>
      </p:sp>
      <p:sp>
        <p:nvSpPr>
          <p:cNvPr id="4" name="Slide Number Placeholder 3"/>
          <p:cNvSpPr>
            <a:spLocks noGrp="1"/>
          </p:cNvSpPr>
          <p:nvPr>
            <p:ph type="sldNum" sz="quarter" idx="5"/>
          </p:nvPr>
        </p:nvSpPr>
        <p:spPr/>
        <p:txBody>
          <a:bodyPr/>
          <a:lstStyle/>
          <a:p>
            <a:fld id="{D0F14061-4457-48D0-8F7D-7B69BCCB57F8}" type="slidenum">
              <a:rPr lang="en-GB" smtClean="0"/>
              <a:t>8</a:t>
            </a:fld>
            <a:endParaRPr lang="en-GB"/>
          </a:p>
        </p:txBody>
      </p:sp>
    </p:spTree>
    <p:extLst>
      <p:ext uri="{BB962C8B-B14F-4D97-AF65-F5344CB8AC3E}">
        <p14:creationId xmlns:p14="http://schemas.microsoft.com/office/powerpoint/2010/main" val="1692594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boundary for the assessment</a:t>
            </a:r>
          </a:p>
        </p:txBody>
      </p:sp>
      <p:sp>
        <p:nvSpPr>
          <p:cNvPr id="4" name="Slide Number Placeholder 3"/>
          <p:cNvSpPr>
            <a:spLocks noGrp="1"/>
          </p:cNvSpPr>
          <p:nvPr>
            <p:ph type="sldNum" sz="quarter" idx="5"/>
          </p:nvPr>
        </p:nvSpPr>
        <p:spPr/>
        <p:txBody>
          <a:bodyPr/>
          <a:lstStyle/>
          <a:p>
            <a:fld id="{D0F14061-4457-48D0-8F7D-7B69BCCB57F8}" type="slidenum">
              <a:rPr lang="en-GB" smtClean="0"/>
              <a:t>12</a:t>
            </a:fld>
            <a:endParaRPr lang="en-GB"/>
          </a:p>
        </p:txBody>
      </p:sp>
    </p:spTree>
    <p:extLst>
      <p:ext uri="{BB962C8B-B14F-4D97-AF65-F5344CB8AC3E}">
        <p14:creationId xmlns:p14="http://schemas.microsoft.com/office/powerpoint/2010/main" val="4248476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first</a:t>
            </a:r>
          </a:p>
          <a:p>
            <a:endParaRPr lang="en-GB" dirty="0"/>
          </a:p>
          <a:p>
            <a:r>
              <a:rPr lang="en-GB" dirty="0"/>
              <a:t>Still more to be added but lets leave it at this for now.</a:t>
            </a:r>
          </a:p>
          <a:p>
            <a:endParaRPr lang="en-GB" dirty="0"/>
          </a:p>
          <a:p>
            <a:r>
              <a:rPr lang="en-GB" dirty="0"/>
              <a:t>Materials</a:t>
            </a:r>
            <a:r>
              <a:rPr lang="en-GB" baseline="0" dirty="0"/>
              <a:t> t</a:t>
            </a:r>
            <a:r>
              <a:rPr lang="en-GB" dirty="0"/>
              <a:t>onnage from this and blades for 60 MW of turbines is 8 mill tonnes.</a:t>
            </a:r>
          </a:p>
          <a:p>
            <a:endParaRPr lang="en-GB" dirty="0"/>
          </a:p>
          <a:p>
            <a:r>
              <a:rPr lang="en-GB" dirty="0"/>
              <a:t>Total worldwide 12 billion tonnes.(Vehicle</a:t>
            </a:r>
            <a:r>
              <a:rPr lang="en-GB" baseline="0" dirty="0"/>
              <a:t> scrappage</a:t>
            </a:r>
            <a:r>
              <a:rPr lang="en-GB" dirty="0"/>
              <a:t> in just USA generate 4 billion tonnes of waste / year).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562519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Aramid and basalt – lighter, cheaper, tested on small scale turbines to date with success. Hybrid also very promising.</a:t>
            </a:r>
          </a:p>
          <a:p>
            <a:endParaRPr lang="en-GB" dirty="0"/>
          </a:p>
          <a:p>
            <a:r>
              <a:rPr lang="en-GB" dirty="0"/>
              <a:t>Natural</a:t>
            </a:r>
            <a:r>
              <a:rPr lang="en-GB" baseline="0" dirty="0"/>
              <a:t> fibres – content quality/variability a problem in widespread use but for small-scale providing a viable alternative</a:t>
            </a:r>
          </a:p>
          <a:p>
            <a:endParaRPr lang="en-GB" baseline="0" dirty="0"/>
          </a:p>
          <a:p>
            <a:r>
              <a:rPr lang="en-GB" baseline="0" dirty="0"/>
              <a:t>Thermoset composite. Thermoplastics are an alternative to thermoset composites.</a:t>
            </a:r>
          </a:p>
          <a:p>
            <a:endParaRPr lang="en-GB" baseline="0" dirty="0"/>
          </a:p>
          <a:p>
            <a:r>
              <a:rPr lang="en-GB" baseline="0" dirty="0"/>
              <a:t>Nano-engineered polymers and composites</a:t>
            </a:r>
          </a:p>
          <a:p>
            <a:endParaRPr lang="en-GB" baseline="0" dirty="0"/>
          </a:p>
          <a:p>
            <a:r>
              <a:rPr lang="en-GB" baseline="0" dirty="0"/>
              <a:t>Sizing – fibre protection and alignment – </a:t>
            </a:r>
            <a:r>
              <a:rPr lang="en-GB" baseline="0" dirty="0" err="1"/>
              <a:t>organsilane</a:t>
            </a:r>
            <a:r>
              <a:rPr lang="en-GB" baseline="0" dirty="0"/>
              <a:t>, titanium or chromium</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Composites, polymers and resins have to be stored separately and have several major toxic and flammable hazards associated with them. When combined they become inert.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Then we have steel, concrete, electronics, copper, cabling, access track materials, control rooms, grid connections. All of this can be included in a decommissioning or capture of all materials back into the production cycle.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The real re-use challenge remains with the blade itself – because of the material content and the structural design. Its very complicated to strip apart, very energy intensive and very expensive.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1676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269EB-F0EC-4EB7-B4A4-6D5793A11A9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7458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West of Love dean, Waterlooville</a:t>
            </a:r>
          </a:p>
        </p:txBody>
      </p:sp>
      <p:sp>
        <p:nvSpPr>
          <p:cNvPr id="4" name="Slide Number Placeholder 3"/>
          <p:cNvSpPr>
            <a:spLocks noGrp="1"/>
          </p:cNvSpPr>
          <p:nvPr>
            <p:ph type="sldNum" sz="quarter" idx="5"/>
          </p:nvPr>
        </p:nvSpPr>
        <p:spPr/>
        <p:txBody>
          <a:bodyPr/>
          <a:lstStyle/>
          <a:p>
            <a:fld id="{D0F14061-4457-48D0-8F7D-7B69BCCB57F8}" type="slidenum">
              <a:rPr lang="en-GB" smtClean="0"/>
              <a:t>17</a:t>
            </a:fld>
            <a:endParaRPr lang="en-GB"/>
          </a:p>
        </p:txBody>
      </p:sp>
    </p:spTree>
    <p:extLst>
      <p:ext uri="{BB962C8B-B14F-4D97-AF65-F5344CB8AC3E}">
        <p14:creationId xmlns:p14="http://schemas.microsoft.com/office/powerpoint/2010/main" val="1680060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11/8/2022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801973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70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11/8/2022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682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1944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669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938748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11/8/2022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01447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11/8/2022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21815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11/8/2022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75241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73098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11/8/2022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7543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2438400" y="3159761"/>
            <a:ext cx="6096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1036320" y="1219200"/>
            <a:ext cx="100584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844800" y="3375491"/>
            <a:ext cx="82296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10E8D5A7-CC94-44B2-9D8F-77D26D9C985C}" type="datetimeFigureOut">
              <a:rPr lang="en-GB" smtClean="0"/>
              <a:t>08/11/2022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7511021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10E8D5A7-CC94-44B2-9D8F-77D26D9C985C}" type="datetimeFigureOut">
              <a:rPr lang="en-GB" smtClean="0"/>
              <a:t>08/11/2022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421836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5689600" y="4074498"/>
            <a:ext cx="6096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6096000" y="4267368"/>
            <a:ext cx="49784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10E8D5A7-CC94-44B2-9D8F-77D26D9C985C}" type="datetimeFigureOut">
              <a:rPr lang="en-GB" smtClean="0"/>
              <a:t>08/11/2022</a:t>
            </a:fld>
            <a:endParaRPr lang="en-GB"/>
          </a:p>
        </p:txBody>
      </p:sp>
      <p:sp>
        <p:nvSpPr>
          <p:cNvPr id="13" name="Slide Number Placeholder 12"/>
          <p:cNvSpPr>
            <a:spLocks noGrp="1"/>
          </p:cNvSpPr>
          <p:nvPr>
            <p:ph type="sldNum" sz="quarter" idx="11"/>
          </p:nvPr>
        </p:nvSpPr>
        <p:spPr/>
        <p:txBody>
          <a:bodyPr/>
          <a:lstStyle/>
          <a:p>
            <a:fld id="{B6FB6FE9-57EF-4226-8AA5-B2F0EFD06055}"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3048000" y="1905000"/>
            <a:ext cx="804672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2969432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0E8D5A7-CC94-44B2-9D8F-77D26D9C985C}" type="datetimeFigureOut">
              <a:rPr lang="en-GB" smtClean="0"/>
              <a:t>08/11/2022</a:t>
            </a:fld>
            <a:endParaRPr lang="en-GB"/>
          </a:p>
        </p:txBody>
      </p:sp>
      <p:sp>
        <p:nvSpPr>
          <p:cNvPr id="9" name="Slide Number Placeholder 8"/>
          <p:cNvSpPr>
            <a:spLocks noGrp="1"/>
          </p:cNvSpPr>
          <p:nvPr>
            <p:ph type="sldNum" sz="quarter" idx="11"/>
          </p:nvPr>
        </p:nvSpPr>
        <p:spPr/>
        <p:txBody>
          <a:bodyPr/>
          <a:lstStyle/>
          <a:p>
            <a:fld id="{B6FB6FE9-57EF-4226-8AA5-B2F0EFD06055}"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792224" y="658368"/>
            <a:ext cx="4364736"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6705600" y="658369"/>
            <a:ext cx="4364736"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17145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816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792224" y="1371600"/>
            <a:ext cx="43688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0560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600" y="1371600"/>
            <a:ext cx="4364736"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408853"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6373707"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10E8D5A7-CC94-44B2-9D8F-77D26D9C985C}" type="datetimeFigureOut">
              <a:rPr lang="en-GB" smtClean="0"/>
              <a:t>08/11/2022</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9773107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10E8D5A7-CC94-44B2-9D8F-77D26D9C985C}" type="datetimeFigureOut">
              <a:rPr lang="en-GB" smtClean="0"/>
              <a:t>08/11/2022</a:t>
            </a:fld>
            <a:endParaRPr lang="en-GB"/>
          </a:p>
        </p:txBody>
      </p:sp>
      <p:sp>
        <p:nvSpPr>
          <p:cNvPr id="8" name="Slide Number Placeholder 7"/>
          <p:cNvSpPr>
            <a:spLocks noGrp="1"/>
          </p:cNvSpPr>
          <p:nvPr>
            <p:ph type="sldNum" sz="quarter" idx="11"/>
          </p:nvPr>
        </p:nvSpPr>
        <p:spPr/>
        <p:txBody>
          <a:bodyPr/>
          <a:lstStyle/>
          <a:p>
            <a:fld id="{B6FB6FE9-57EF-4226-8AA5-B2F0EFD06055}"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53587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0E8D5A7-CC94-44B2-9D8F-77D26D9C985C}" type="datetimeFigureOut">
              <a:rPr lang="en-GB" smtClean="0"/>
              <a:t>08/11/2022</a:t>
            </a:fld>
            <a:endParaRPr lang="en-GB"/>
          </a:p>
        </p:txBody>
      </p:sp>
      <p:sp>
        <p:nvSpPr>
          <p:cNvPr id="6" name="Slide Number Placeholder 5"/>
          <p:cNvSpPr>
            <a:spLocks noGrp="1"/>
          </p:cNvSpPr>
          <p:nvPr>
            <p:ph type="sldNum" sz="quarter" idx="11"/>
          </p:nvPr>
        </p:nvSpPr>
        <p:spPr/>
        <p:txBody>
          <a:bodyPr/>
          <a:lstStyle/>
          <a:p>
            <a:fld id="{B6FB6FE9-57EF-4226-8AA5-B2F0EFD06055}" type="slidenum">
              <a:rPr lang="en-GB" smtClean="0"/>
              <a:t>‹#›</a:t>
            </a:fld>
            <a:endParaRPr lang="en-GB"/>
          </a:p>
        </p:txBody>
      </p:sp>
      <p:sp>
        <p:nvSpPr>
          <p:cNvPr id="7" name="Footer Placeholder 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4888631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7105227" y="1774588"/>
            <a:ext cx="6096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1117600" y="685801"/>
            <a:ext cx="57912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0" y="685801"/>
            <a:ext cx="34544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10E8D5A7-CC94-44B2-9D8F-77D26D9C985C}" type="datetimeFigureOut">
              <a:rPr lang="en-GB" smtClean="0"/>
              <a:t>08/11/2022</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87348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625600" y="612776"/>
            <a:ext cx="89408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3657600" y="3453047"/>
            <a:ext cx="67056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3247136" y="3331464"/>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10E8D5A7-CC94-44B2-9D8F-77D26D9C985C}" type="datetimeFigureOut">
              <a:rPr lang="en-GB" smtClean="0"/>
              <a:t>08/11/2022</a:t>
            </a:fld>
            <a:endParaRPr lang="en-GB"/>
          </a:p>
        </p:txBody>
      </p:sp>
      <p:sp>
        <p:nvSpPr>
          <p:cNvPr id="14" name="Slide Number Placeholder 13"/>
          <p:cNvSpPr>
            <a:spLocks noGrp="1"/>
          </p:cNvSpPr>
          <p:nvPr>
            <p:ph type="sldNum" sz="quarter" idx="11"/>
          </p:nvPr>
        </p:nvSpPr>
        <p:spPr/>
        <p:txBody>
          <a:bodyPr/>
          <a:lstStyle/>
          <a:p>
            <a:fld id="{B6FB6FE9-57EF-4226-8AA5-B2F0EFD06055}"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6850328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844800" y="685802"/>
            <a:ext cx="77216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E8D5A7-CC94-44B2-9D8F-77D26D9C985C}" type="datetimeFigureOut">
              <a:rPr lang="en-GB" smtClean="0"/>
              <a:t>08/11/2022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25463391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12800" y="609601"/>
            <a:ext cx="28448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0800" y="685801"/>
            <a:ext cx="67056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8D5A7-CC94-44B2-9D8F-77D26D9C985C}" type="datetimeFigureOut">
              <a:rPr lang="en-GB" smtClean="0"/>
              <a:t>08/11/2022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extLst>
      <p:ext uri="{BB962C8B-B14F-4D97-AF65-F5344CB8AC3E}">
        <p14:creationId xmlns:p14="http://schemas.microsoft.com/office/powerpoint/2010/main" val="118951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11/8/2022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60117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Oval 7"/>
          <p:cNvSpPr/>
          <p:nvPr/>
        </p:nvSpPr>
        <p:spPr>
          <a:xfrm rot="19724275">
            <a:off x="1830961" y="1038441"/>
            <a:ext cx="965416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Oval 8"/>
          <p:cNvSpPr/>
          <p:nvPr/>
        </p:nvSpPr>
        <p:spPr>
          <a:xfrm rot="17656910">
            <a:off x="557464" y="419133"/>
            <a:ext cx="5538472" cy="5973945"/>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Oval 9"/>
          <p:cNvSpPr/>
          <p:nvPr/>
        </p:nvSpPr>
        <p:spPr>
          <a:xfrm rot="19724275">
            <a:off x="4370607" y="116855"/>
            <a:ext cx="8639149"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036320" y="4876800"/>
            <a:ext cx="100584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844800" y="685802"/>
            <a:ext cx="8128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00" y="6154739"/>
            <a:ext cx="28448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0E8D5A7-CC94-44B2-9D8F-77D26D9C985C}" type="datetimeFigureOut">
              <a:rPr lang="en-GB" smtClean="0"/>
              <a:t>08/11/2022</a:t>
            </a:fld>
            <a:endParaRPr lang="en-GB"/>
          </a:p>
        </p:txBody>
      </p:sp>
      <p:sp>
        <p:nvSpPr>
          <p:cNvPr id="5" name="Footer Placeholder 4"/>
          <p:cNvSpPr>
            <a:spLocks noGrp="1"/>
          </p:cNvSpPr>
          <p:nvPr>
            <p:ph type="ftr" sz="quarter" idx="3"/>
          </p:nvPr>
        </p:nvSpPr>
        <p:spPr>
          <a:xfrm>
            <a:off x="1097280" y="6154739"/>
            <a:ext cx="6096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1097280" y="5842000"/>
            <a:ext cx="28448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B6FE9-57EF-4226-8AA5-B2F0EFD06055}" type="slidenum">
              <a:rPr lang="en-GB" smtClean="0"/>
              <a:t>‹#›</a:t>
            </a:fld>
            <a:endParaRPr lang="en-GB"/>
          </a:p>
        </p:txBody>
      </p:sp>
    </p:spTree>
    <p:extLst>
      <p:ext uri="{BB962C8B-B14F-4D97-AF65-F5344CB8AC3E}">
        <p14:creationId xmlns:p14="http://schemas.microsoft.com/office/powerpoint/2010/main" val="5328339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FlUwsFbTeTM?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IJNR2EpS0jw?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45F8234-3080-4C07-B575-B79541029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Video 15">
            <a:extLst>
              <a:ext uri="{FF2B5EF4-FFF2-40B4-BE49-F238E27FC236}">
                <a16:creationId xmlns:a16="http://schemas.microsoft.com/office/drawing/2014/main" id="{F493363F-8DF1-4F18-9DB6-9F50E984051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20" y="10"/>
            <a:ext cx="12191980" cy="6857990"/>
          </a:xfrm>
          <a:prstGeom prst="rect">
            <a:avLst/>
          </a:prstGeom>
        </p:spPr>
      </p:pic>
      <p:sp>
        <p:nvSpPr>
          <p:cNvPr id="18" name="Rectangle 10">
            <a:extLst>
              <a:ext uri="{FF2B5EF4-FFF2-40B4-BE49-F238E27FC236}">
                <a16:creationId xmlns:a16="http://schemas.microsoft.com/office/drawing/2014/main" id="{1B0E0466-9F2F-4C27-AE6F-953F891B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554430" y="1148464"/>
            <a:ext cx="4637567" cy="5019149"/>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979E8-7829-45B3-9947-932F80A0ACA6}"/>
              </a:ext>
            </a:extLst>
          </p:cNvPr>
          <p:cNvSpPr>
            <a:spLocks noGrp="1"/>
          </p:cNvSpPr>
          <p:nvPr>
            <p:ph type="ctrTitle"/>
          </p:nvPr>
        </p:nvSpPr>
        <p:spPr>
          <a:xfrm>
            <a:off x="8197352" y="1479340"/>
            <a:ext cx="3351729" cy="3015280"/>
          </a:xfrm>
        </p:spPr>
        <p:txBody>
          <a:bodyPr anchor="b">
            <a:normAutofit/>
          </a:bodyPr>
          <a:lstStyle/>
          <a:p>
            <a:r>
              <a:rPr lang="en-GB" sz="2500" dirty="0"/>
              <a:t>EVALUATING Environmental risk</a:t>
            </a:r>
          </a:p>
        </p:txBody>
      </p:sp>
      <p:sp>
        <p:nvSpPr>
          <p:cNvPr id="3" name="Subtitle 2">
            <a:extLst>
              <a:ext uri="{FF2B5EF4-FFF2-40B4-BE49-F238E27FC236}">
                <a16:creationId xmlns:a16="http://schemas.microsoft.com/office/drawing/2014/main" id="{74084DAE-7453-477C-832A-9C0910B85533}"/>
              </a:ext>
            </a:extLst>
          </p:cNvPr>
          <p:cNvSpPr>
            <a:spLocks noGrp="1"/>
          </p:cNvSpPr>
          <p:nvPr>
            <p:ph type="subTitle" idx="1"/>
          </p:nvPr>
        </p:nvSpPr>
        <p:spPr>
          <a:xfrm>
            <a:off x="7759521" y="4500438"/>
            <a:ext cx="4224271" cy="1482698"/>
          </a:xfrm>
        </p:spPr>
        <p:txBody>
          <a:bodyPr anchor="t">
            <a:normAutofit/>
          </a:bodyPr>
          <a:lstStyle/>
          <a:p>
            <a:r>
              <a:rPr lang="en-GB" sz="2000" dirty="0"/>
              <a:t>Dr. Mike Goodfellow-Smith</a:t>
            </a:r>
          </a:p>
        </p:txBody>
      </p:sp>
      <p:sp>
        <p:nvSpPr>
          <p:cNvPr id="13" name="Rectangle 12">
            <a:extLst>
              <a:ext uri="{FF2B5EF4-FFF2-40B4-BE49-F238E27FC236}">
                <a16:creationId xmlns:a16="http://schemas.microsoft.com/office/drawing/2014/main" id="{E4F2DCBC-B44F-4E3C-871F-87CC2B8BD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5"/>
            <a:ext cx="6858002"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43065B8-2E07-4810-B74C-42FD04091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1084456"/>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529F17-FB87-4ECB-9485-C58500A1B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6109423"/>
            <a:ext cx="4636008" cy="640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150910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6"/>
                                        </p:tgtEl>
                                      </p:cBhvr>
                                    </p:cmd>
                                  </p:childTnLst>
                                </p:cTn>
                              </p:par>
                            </p:childTnLst>
                          </p:cTn>
                        </p:par>
                      </p:childTnLst>
                    </p:cTn>
                  </p:par>
                </p:childTnLst>
              </p:cTn>
              <p:nextCondLst>
                <p:cond evt="onClick" delay="0">
                  <p:tgtEl>
                    <p:spTgt spid="16"/>
                  </p:tgtEl>
                </p:cond>
              </p:nextCondLst>
            </p:seq>
            <p:video>
              <p:cMediaNode mute="1">
                <p:cTn id="12" repeatCount="indefinite" fill="hold" display="0">
                  <p:stCondLst>
                    <p:cond delay="indefinite"/>
                  </p:stCondLst>
                </p:cTn>
                <p:tgtEl>
                  <p:spTgt spid="16"/>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D316E-2ED7-434D-847D-7EA9451C960C}"/>
              </a:ext>
            </a:extLst>
          </p:cNvPr>
          <p:cNvSpPr>
            <a:spLocks noGrp="1"/>
          </p:cNvSpPr>
          <p:nvPr>
            <p:ph type="title"/>
          </p:nvPr>
        </p:nvSpPr>
        <p:spPr>
          <a:xfrm>
            <a:off x="120870" y="0"/>
            <a:ext cx="4403834" cy="6858000"/>
          </a:xfrm>
        </p:spPr>
        <p:txBody>
          <a:bodyPr/>
          <a:lstStyle/>
          <a:p>
            <a:r>
              <a:rPr lang="en-GB" dirty="0"/>
              <a:t>Risk =</a:t>
            </a:r>
            <a:br>
              <a:rPr lang="en-GB" dirty="0"/>
            </a:br>
            <a:r>
              <a:rPr lang="en-GB" dirty="0"/>
              <a:t>likelihood x impact</a:t>
            </a:r>
            <a:br>
              <a:rPr lang="en-GB" dirty="0"/>
            </a:br>
            <a:r>
              <a:rPr lang="en-GB" dirty="0"/>
              <a:t>hazard x vulnerability</a:t>
            </a:r>
            <a:br>
              <a:rPr lang="en-GB" dirty="0"/>
            </a:br>
            <a:r>
              <a:rPr lang="en-GB" dirty="0"/>
              <a:t>hazard x exposure</a:t>
            </a:r>
            <a:br>
              <a:rPr lang="en-GB" dirty="0"/>
            </a:br>
            <a:endParaRPr lang="en-GB" dirty="0"/>
          </a:p>
        </p:txBody>
      </p:sp>
      <p:sp>
        <p:nvSpPr>
          <p:cNvPr id="3" name="Content Placeholder 2">
            <a:extLst>
              <a:ext uri="{FF2B5EF4-FFF2-40B4-BE49-F238E27FC236}">
                <a16:creationId xmlns:a16="http://schemas.microsoft.com/office/drawing/2014/main" id="{586BB4BE-2120-4DE0-8787-8600646D9775}"/>
              </a:ext>
            </a:extLst>
          </p:cNvPr>
          <p:cNvSpPr>
            <a:spLocks noGrp="1"/>
          </p:cNvSpPr>
          <p:nvPr>
            <p:ph idx="1"/>
          </p:nvPr>
        </p:nvSpPr>
        <p:spPr/>
        <p:txBody>
          <a:bodyPr/>
          <a:lstStyle/>
          <a:p>
            <a:r>
              <a:rPr lang="en-GB" dirty="0"/>
              <a:t>Risk analysis and risk management is a process that allows individual risk events and overall risk to be understood and managed proactively, optimising success by minimising threats and maximising opportunities and outcomes. </a:t>
            </a:r>
          </a:p>
          <a:p>
            <a:endParaRPr lang="en-GB" dirty="0"/>
          </a:p>
          <a:p>
            <a:r>
              <a:rPr lang="en-GB" sz="1000" dirty="0"/>
              <a:t>(Definition from Association for Project Management (APM) Body of Knowledge 7th edition)</a:t>
            </a:r>
          </a:p>
          <a:p>
            <a:endParaRPr lang="en-GB" sz="1000" dirty="0"/>
          </a:p>
          <a:p>
            <a:r>
              <a:rPr lang="en-GB" dirty="0"/>
              <a:t>Probability of suffering harm from a hazard. A hazard is the source of the risk</a:t>
            </a:r>
          </a:p>
          <a:p>
            <a:r>
              <a:rPr lang="en-GB" sz="1000" dirty="0"/>
              <a:t>(Hill 1997)</a:t>
            </a:r>
          </a:p>
          <a:p>
            <a:endParaRPr lang="en-GB" sz="1000" dirty="0"/>
          </a:p>
          <a:p>
            <a:endParaRPr lang="en-GB" dirty="0"/>
          </a:p>
        </p:txBody>
      </p:sp>
    </p:spTree>
    <p:extLst>
      <p:ext uri="{BB962C8B-B14F-4D97-AF65-F5344CB8AC3E}">
        <p14:creationId xmlns:p14="http://schemas.microsoft.com/office/powerpoint/2010/main" val="598413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CE7F6-0641-4F34-A237-1A8D76E2E6A2}"/>
              </a:ext>
            </a:extLst>
          </p:cNvPr>
          <p:cNvSpPr>
            <a:spLocks noGrp="1"/>
          </p:cNvSpPr>
          <p:nvPr>
            <p:ph type="title"/>
          </p:nvPr>
        </p:nvSpPr>
        <p:spPr/>
        <p:txBody>
          <a:bodyPr>
            <a:normAutofit fontScale="90000"/>
          </a:bodyPr>
          <a:lstStyle/>
          <a:p>
            <a:r>
              <a:rPr lang="en-GB" b="0" i="0" dirty="0">
                <a:solidFill>
                  <a:srgbClr val="333333"/>
                </a:solidFill>
                <a:effectLst/>
                <a:latin typeface="interfaceregular"/>
              </a:rPr>
              <a:t>Attributable fraction of non-communicable diseases (NCDs) for selected risk factors by disease group</a:t>
            </a:r>
            <a:endParaRPr lang="en-GB" dirty="0"/>
          </a:p>
        </p:txBody>
      </p:sp>
      <p:pic>
        <p:nvPicPr>
          <p:cNvPr id="1026" name="Picture 2">
            <a:extLst>
              <a:ext uri="{FF2B5EF4-FFF2-40B4-BE49-F238E27FC236}">
                <a16:creationId xmlns:a16="http://schemas.microsoft.com/office/drawing/2014/main" id="{F2A66ED4-C829-4810-A973-6E4BAC87AF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84870" y="348046"/>
            <a:ext cx="7192481" cy="4465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893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926-5EE1-4684-AB30-CDFA52E7228D}"/>
              </a:ext>
            </a:extLst>
          </p:cNvPr>
          <p:cNvSpPr>
            <a:spLocks noGrp="1"/>
          </p:cNvSpPr>
          <p:nvPr>
            <p:ph type="title"/>
          </p:nvPr>
        </p:nvSpPr>
        <p:spPr>
          <a:xfrm>
            <a:off x="-1" y="186744"/>
            <a:ext cx="4906851" cy="6619741"/>
          </a:xfrm>
        </p:spPr>
        <p:txBody>
          <a:bodyPr>
            <a:normAutofit/>
          </a:bodyPr>
          <a:lstStyle/>
          <a:p>
            <a:r>
              <a:rPr lang="en-GB" sz="3200" dirty="0"/>
              <a:t>ROYAL GEOGRAPHICAL SOCIETY – </a:t>
            </a:r>
            <a:br>
              <a:rPr lang="en-GB" sz="3200" dirty="0"/>
            </a:br>
            <a:r>
              <a:rPr lang="en-GB" sz="3200" dirty="0"/>
              <a:t>WHAT IS ENVIRONMENTAL RISK?</a:t>
            </a:r>
          </a:p>
        </p:txBody>
      </p:sp>
      <p:pic>
        <p:nvPicPr>
          <p:cNvPr id="4" name="Online Media 3" title="What is Environmental Risk?">
            <a:hlinkClick r:id="" action="ppaction://media"/>
            <a:extLst>
              <a:ext uri="{FF2B5EF4-FFF2-40B4-BE49-F238E27FC236}">
                <a16:creationId xmlns:a16="http://schemas.microsoft.com/office/drawing/2014/main" id="{DF733737-BE9B-449C-B5F1-9E19E578B786}"/>
              </a:ext>
            </a:extLst>
          </p:cNvPr>
          <p:cNvPicPr>
            <a:picLocks noGrp="1" noRot="1" noChangeAspect="1"/>
          </p:cNvPicPr>
          <p:nvPr>
            <p:ph idx="1"/>
            <a:videoFile r:link="rId1"/>
          </p:nvPr>
        </p:nvPicPr>
        <p:blipFill>
          <a:blip r:embed="rId4"/>
          <a:stretch>
            <a:fillRect/>
          </a:stretch>
        </p:blipFill>
        <p:spPr>
          <a:xfrm>
            <a:off x="4903045" y="541283"/>
            <a:ext cx="6646018" cy="5265683"/>
          </a:xfrm>
          <a:prstGeom prst="rect">
            <a:avLst/>
          </a:prstGeom>
        </p:spPr>
      </p:pic>
    </p:spTree>
    <p:extLst>
      <p:ext uri="{BB962C8B-B14F-4D97-AF65-F5344CB8AC3E}">
        <p14:creationId xmlns:p14="http://schemas.microsoft.com/office/powerpoint/2010/main" val="242527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57BCF-9087-44FD-B422-24C18EBB3377}"/>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HSE Risk Hierarchy of Controls</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SE Risk Assessment Checklist - SafetyCulture">
            <a:extLst>
              <a:ext uri="{FF2B5EF4-FFF2-40B4-BE49-F238E27FC236}">
                <a16:creationId xmlns:a16="http://schemas.microsoft.com/office/drawing/2014/main" id="{FF6EA1D1-44A5-4459-8892-429C16D0615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12285" y="1156228"/>
            <a:ext cx="6236248" cy="4895454"/>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10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32A7-17E9-4ED6-99C8-6D3533AED188}"/>
              </a:ext>
            </a:extLst>
          </p:cNvPr>
          <p:cNvSpPr>
            <a:spLocks noGrp="1"/>
          </p:cNvSpPr>
          <p:nvPr>
            <p:ph type="title"/>
          </p:nvPr>
        </p:nvSpPr>
        <p:spPr>
          <a:xfrm>
            <a:off x="94594" y="705113"/>
            <a:ext cx="4571999" cy="5197498"/>
          </a:xfrm>
        </p:spPr>
        <p:txBody>
          <a:bodyPr/>
          <a:lstStyle/>
          <a:p>
            <a:r>
              <a:rPr lang="en-GB" dirty="0"/>
              <a:t>EXTERNALATIES</a:t>
            </a:r>
          </a:p>
        </p:txBody>
      </p:sp>
      <p:sp>
        <p:nvSpPr>
          <p:cNvPr id="3" name="Content Placeholder 2">
            <a:extLst>
              <a:ext uri="{FF2B5EF4-FFF2-40B4-BE49-F238E27FC236}">
                <a16:creationId xmlns:a16="http://schemas.microsoft.com/office/drawing/2014/main" id="{8EEF6204-B6F9-4C95-B69F-E9723F2227AB}"/>
              </a:ext>
            </a:extLst>
          </p:cNvPr>
          <p:cNvSpPr>
            <a:spLocks noGrp="1"/>
          </p:cNvSpPr>
          <p:nvPr>
            <p:ph idx="1"/>
          </p:nvPr>
        </p:nvSpPr>
        <p:spPr/>
        <p:txBody>
          <a:bodyPr>
            <a:normAutofit/>
          </a:bodyPr>
          <a:lstStyle/>
          <a:p>
            <a:r>
              <a:rPr lang="en-GB" dirty="0"/>
              <a:t>Negative externalities</a:t>
            </a:r>
          </a:p>
          <a:p>
            <a:endParaRPr lang="en-GB" dirty="0"/>
          </a:p>
          <a:p>
            <a:r>
              <a:rPr lang="en-GB" dirty="0"/>
              <a:t>Pollution—a polluter makes decisions based only on the direct cost of and profit opportunity from production and does not consider the indirect costs to those harmed by the pollution. </a:t>
            </a:r>
          </a:p>
          <a:p>
            <a:endParaRPr lang="en-GB" dirty="0"/>
          </a:p>
          <a:p>
            <a:r>
              <a:rPr lang="en-GB" dirty="0"/>
              <a:t>If the economics were changed, pollution would be eliminated????</a:t>
            </a:r>
          </a:p>
        </p:txBody>
      </p:sp>
    </p:spTree>
    <p:extLst>
      <p:ext uri="{BB962C8B-B14F-4D97-AF65-F5344CB8AC3E}">
        <p14:creationId xmlns:p14="http://schemas.microsoft.com/office/powerpoint/2010/main" val="3828122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82D2-D7CF-4061-9EE5-4939A0A981C4}"/>
              </a:ext>
            </a:extLst>
          </p:cNvPr>
          <p:cNvSpPr>
            <a:spLocks noGrp="1"/>
          </p:cNvSpPr>
          <p:nvPr>
            <p:ph type="title"/>
          </p:nvPr>
        </p:nvSpPr>
        <p:spPr>
          <a:xfrm>
            <a:off x="642918" y="705113"/>
            <a:ext cx="3713620"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7359816B-0706-4ED1-8D3A-E0750A3F2F92}"/>
              </a:ext>
            </a:extLst>
          </p:cNvPr>
          <p:cNvSpPr>
            <a:spLocks noGrp="1"/>
          </p:cNvSpPr>
          <p:nvPr>
            <p:ph idx="1"/>
          </p:nvPr>
        </p:nvSpPr>
        <p:spPr/>
        <p:txBody>
          <a:bodyPr/>
          <a:lstStyle/>
          <a:p>
            <a:pPr algn="l" fontAlgn="base"/>
            <a:r>
              <a:rPr lang="en-GB" b="0" i="0" dirty="0">
                <a:solidFill>
                  <a:srgbClr val="111111"/>
                </a:solidFill>
                <a:effectLst/>
                <a:latin typeface="Arial" panose="020B0604020202020204" pitchFamily="34" charset="0"/>
              </a:rPr>
              <a:t>Under the Management of Health and Safety at Work Regulations 1999, the minimum you must do is: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identify what could cause injury or illness in your business (hazards)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decide how likely it is that someone could be harmed and how seriously (the risk)</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take action to eliminate the hazard, or if this isn't possible, control the risk</a:t>
            </a:r>
          </a:p>
          <a:p>
            <a:endParaRPr lang="en-GB" dirty="0"/>
          </a:p>
        </p:txBody>
      </p:sp>
    </p:spTree>
    <p:extLst>
      <p:ext uri="{BB962C8B-B14F-4D97-AF65-F5344CB8AC3E}">
        <p14:creationId xmlns:p14="http://schemas.microsoft.com/office/powerpoint/2010/main" val="813800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F2D1-03CE-47C0-9F15-E36574C6F353}"/>
              </a:ext>
            </a:extLst>
          </p:cNvPr>
          <p:cNvSpPr>
            <a:spLocks noGrp="1"/>
          </p:cNvSpPr>
          <p:nvPr>
            <p:ph type="title"/>
          </p:nvPr>
        </p:nvSpPr>
        <p:spPr>
          <a:xfrm>
            <a:off x="642918" y="705113"/>
            <a:ext cx="3676834" cy="5197498"/>
          </a:xfrm>
        </p:spPr>
        <p:txBody>
          <a:bodyPr/>
          <a:lstStyle/>
          <a:p>
            <a:r>
              <a:rPr lang="en-GB" dirty="0"/>
              <a:t>RISK ASSESSMENT</a:t>
            </a:r>
          </a:p>
        </p:txBody>
      </p:sp>
      <p:sp>
        <p:nvSpPr>
          <p:cNvPr id="3" name="Content Placeholder 2">
            <a:extLst>
              <a:ext uri="{FF2B5EF4-FFF2-40B4-BE49-F238E27FC236}">
                <a16:creationId xmlns:a16="http://schemas.microsoft.com/office/drawing/2014/main" id="{145005F1-BF6C-4A53-9509-FD6C29B4CBE0}"/>
              </a:ext>
            </a:extLst>
          </p:cNvPr>
          <p:cNvSpPr>
            <a:spLocks noGrp="1"/>
          </p:cNvSpPr>
          <p:nvPr>
            <p:ph idx="1"/>
          </p:nvPr>
        </p:nvSpPr>
        <p:spPr/>
        <p:txBody>
          <a:bodyPr/>
          <a:lstStyle/>
          <a:p>
            <a:pPr marL="285750" indent="-285750">
              <a:buFont typeface="Arial" panose="020B0604020202020204" pitchFamily="34" charset="0"/>
              <a:buChar char="•"/>
            </a:pPr>
            <a:r>
              <a:rPr lang="en-GB" dirty="0"/>
              <a:t>IDENTIFY HAZARDS</a:t>
            </a:r>
          </a:p>
          <a:p>
            <a:pPr marL="285750" indent="-285750">
              <a:buFont typeface="Arial" panose="020B0604020202020204" pitchFamily="34" charset="0"/>
              <a:buChar char="•"/>
            </a:pPr>
            <a:r>
              <a:rPr lang="en-GB" dirty="0"/>
              <a:t>IDENTIFY POTETENTIAL HARM RECEPTORS</a:t>
            </a:r>
          </a:p>
          <a:p>
            <a:pPr marL="285750" indent="-285750">
              <a:buFont typeface="Arial" panose="020B0604020202020204" pitchFamily="34" charset="0"/>
              <a:buChar char="•"/>
            </a:pPr>
            <a:r>
              <a:rPr lang="en-GB" dirty="0"/>
              <a:t>EVALAUTE RISK</a:t>
            </a:r>
          </a:p>
          <a:p>
            <a:pPr marL="285750" indent="-285750">
              <a:buFont typeface="Arial" panose="020B0604020202020204" pitchFamily="34" charset="0"/>
              <a:buChar char="•"/>
            </a:pPr>
            <a:r>
              <a:rPr lang="en-GB" dirty="0"/>
              <a:t>TAKE ACTION TO PREVENT RISK</a:t>
            </a:r>
          </a:p>
          <a:p>
            <a:pPr marL="285750" indent="-285750">
              <a:buFont typeface="Arial" panose="020B0604020202020204" pitchFamily="34" charset="0"/>
              <a:buChar char="•"/>
            </a:pPr>
            <a:r>
              <a:rPr lang="en-GB" dirty="0"/>
              <a:t>RECORD FINDINGS</a:t>
            </a:r>
          </a:p>
          <a:p>
            <a:pPr marL="285750" indent="-285750">
              <a:buFont typeface="Arial" panose="020B0604020202020204" pitchFamily="34" charset="0"/>
              <a:buChar char="•"/>
            </a:pPr>
            <a:r>
              <a:rPr lang="en-GB" dirty="0"/>
              <a:t>REVIEW</a:t>
            </a:r>
          </a:p>
        </p:txBody>
      </p:sp>
    </p:spTree>
    <p:extLst>
      <p:ext uri="{BB962C8B-B14F-4D97-AF65-F5344CB8AC3E}">
        <p14:creationId xmlns:p14="http://schemas.microsoft.com/office/powerpoint/2010/main" val="377816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7158D-7BF8-4E2B-AA34-CC1C1E5FAD3A}"/>
              </a:ext>
            </a:extLst>
          </p:cNvPr>
          <p:cNvSpPr>
            <a:spLocks noGrp="1"/>
          </p:cNvSpPr>
          <p:nvPr>
            <p:ph type="title"/>
          </p:nvPr>
        </p:nvSpPr>
        <p:spPr/>
        <p:txBody>
          <a:bodyPr/>
          <a:lstStyle/>
          <a:p>
            <a:r>
              <a:rPr lang="en-GB" dirty="0"/>
              <a:t>RA - ESTIMATED</a:t>
            </a:r>
          </a:p>
        </p:txBody>
      </p:sp>
      <p:pic>
        <p:nvPicPr>
          <p:cNvPr id="2052" name="Picture 4" descr="Risk Assessment Matrix">
            <a:extLst>
              <a:ext uri="{FF2B5EF4-FFF2-40B4-BE49-F238E27FC236}">
                <a16:creationId xmlns:a16="http://schemas.microsoft.com/office/drawing/2014/main" id="{34B20CA4-CD12-4B9C-94FE-4172CF832D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25414" y="276343"/>
            <a:ext cx="6547836" cy="6317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375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4857-20EA-476F-A3C7-F15E190933B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BROAD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183D233-8DD8-44C9-C140-3A3E3D9ED7A1}"/>
              </a:ext>
            </a:extLst>
          </p:cNvPr>
          <p:cNvGraphicFramePr>
            <a:graphicFrameLocks noGrp="1"/>
          </p:cNvGraphicFramePr>
          <p:nvPr>
            <p:ph idx="1"/>
            <p:extLst>
              <p:ext uri="{D42A27DB-BD31-4B8C-83A1-F6EECF244321}">
                <p14:modId xmlns:p14="http://schemas.microsoft.com/office/powerpoint/2010/main" val="1917611522"/>
              </p:ext>
            </p:extLst>
          </p:nvPr>
        </p:nvGraphicFramePr>
        <p:xfrm>
          <a:off x="5376863" y="572813"/>
          <a:ext cx="6172199" cy="5539585"/>
        </p:xfrm>
        <a:graphic>
          <a:graphicData uri="http://schemas.openxmlformats.org/drawingml/2006/table">
            <a:tbl>
              <a:tblPr/>
              <a:tblGrid>
                <a:gridCol w="2042442">
                  <a:extLst>
                    <a:ext uri="{9D8B030D-6E8A-4147-A177-3AD203B41FA5}">
                      <a16:colId xmlns:a16="http://schemas.microsoft.com/office/drawing/2014/main" val="2003468360"/>
                    </a:ext>
                  </a:extLst>
                </a:gridCol>
                <a:gridCol w="1572061">
                  <a:extLst>
                    <a:ext uri="{9D8B030D-6E8A-4147-A177-3AD203B41FA5}">
                      <a16:colId xmlns:a16="http://schemas.microsoft.com/office/drawing/2014/main" val="1062346529"/>
                    </a:ext>
                  </a:extLst>
                </a:gridCol>
                <a:gridCol w="533821">
                  <a:extLst>
                    <a:ext uri="{9D8B030D-6E8A-4147-A177-3AD203B41FA5}">
                      <a16:colId xmlns:a16="http://schemas.microsoft.com/office/drawing/2014/main" val="3121108406"/>
                    </a:ext>
                  </a:extLst>
                </a:gridCol>
                <a:gridCol w="543104">
                  <a:extLst>
                    <a:ext uri="{9D8B030D-6E8A-4147-A177-3AD203B41FA5}">
                      <a16:colId xmlns:a16="http://schemas.microsoft.com/office/drawing/2014/main" val="3767206225"/>
                    </a:ext>
                  </a:extLst>
                </a:gridCol>
                <a:gridCol w="482759">
                  <a:extLst>
                    <a:ext uri="{9D8B030D-6E8A-4147-A177-3AD203B41FA5}">
                      <a16:colId xmlns:a16="http://schemas.microsoft.com/office/drawing/2014/main" val="4037253687"/>
                    </a:ext>
                  </a:extLst>
                </a:gridCol>
                <a:gridCol w="478118">
                  <a:extLst>
                    <a:ext uri="{9D8B030D-6E8A-4147-A177-3AD203B41FA5}">
                      <a16:colId xmlns:a16="http://schemas.microsoft.com/office/drawing/2014/main" val="2398678058"/>
                    </a:ext>
                  </a:extLst>
                </a:gridCol>
                <a:gridCol w="519894">
                  <a:extLst>
                    <a:ext uri="{9D8B030D-6E8A-4147-A177-3AD203B41FA5}">
                      <a16:colId xmlns:a16="http://schemas.microsoft.com/office/drawing/2014/main" val="2747764756"/>
                    </a:ext>
                  </a:extLst>
                </a:gridCol>
              </a:tblGrid>
              <a:tr h="214056">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a:noFill/>
                    </a:lnT>
                    <a:lnB>
                      <a:noFill/>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gridSpan="5">
                  <a:txBody>
                    <a:bodyPr/>
                    <a:lstStyle/>
                    <a:p>
                      <a:pPr algn="ctr" fontAlgn="ctr"/>
                      <a:r>
                        <a:rPr lang="en-GB" sz="800" b="1" i="0" u="none" strike="noStrike">
                          <a:solidFill>
                            <a:srgbClr val="000000"/>
                          </a:solidFill>
                          <a:effectLst/>
                          <a:latin typeface="Calibri" panose="020F0502020204030204" pitchFamily="34" charset="0"/>
                        </a:rPr>
                        <a:t>Severity of Incident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05645493"/>
                  </a:ext>
                </a:extLst>
              </a:tr>
              <a:tr h="168992">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a:noFill/>
                    </a:lnB>
                  </a:tcPr>
                </a:tc>
                <a:tc rowSpan="2">
                  <a:txBody>
                    <a:bodyPr/>
                    <a:lstStyle/>
                    <a:p>
                      <a:pPr algn="ctr" fontAlgn="ctr"/>
                      <a:r>
                        <a:rPr lang="en-GB" sz="800" b="1" i="0" u="none" strike="noStrike">
                          <a:solidFill>
                            <a:srgbClr val="000000"/>
                          </a:solidFill>
                          <a:effectLst/>
                          <a:latin typeface="Calibri" panose="020F0502020204030204" pitchFamily="34" charset="0"/>
                        </a:rPr>
                        <a:t>RISK MATRIX</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1 - Insignificant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2 - Low</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3 - Moderate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4 - High</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rowSpan="2">
                  <a:txBody>
                    <a:bodyPr/>
                    <a:lstStyle/>
                    <a:p>
                      <a:pPr algn="ctr" fontAlgn="ctr"/>
                      <a:r>
                        <a:rPr lang="en-GB" sz="800" b="1" i="0" u="none" strike="noStrike">
                          <a:solidFill>
                            <a:srgbClr val="000000"/>
                          </a:solidFill>
                          <a:effectLst/>
                          <a:latin typeface="Calibri" panose="020F0502020204030204" pitchFamily="34" charset="0"/>
                        </a:rPr>
                        <a:t>5 - Major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990504313"/>
                  </a:ext>
                </a:extLst>
              </a:tr>
              <a:tr h="249384">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467653675"/>
                  </a:ext>
                </a:extLst>
              </a:tr>
              <a:tr h="450644">
                <a:tc rowSpan="5">
                  <a:txBody>
                    <a:bodyPr/>
                    <a:lstStyle/>
                    <a:p>
                      <a:pPr algn="ctr" fontAlgn="ctr"/>
                      <a:r>
                        <a:rPr lang="en-GB" sz="800" b="1" i="0" u="none" strike="noStrike">
                          <a:solidFill>
                            <a:srgbClr val="000000"/>
                          </a:solidFill>
                          <a:effectLst/>
                          <a:latin typeface="Calibri" panose="020F0502020204030204" pitchFamily="34" charset="0"/>
                        </a:rPr>
                        <a:t>Probability of Occurrence</a:t>
                      </a:r>
                    </a:p>
                  </a:txBody>
                  <a:tcPr marL="0" marR="0" marT="0" marB="0" vert="vert27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BFBFBF"/>
                    </a:solidFill>
                  </a:tcPr>
                </a:tc>
                <a:tc>
                  <a:txBody>
                    <a:bodyPr/>
                    <a:lstStyle/>
                    <a:p>
                      <a:pPr algn="ctr" fontAlgn="ctr"/>
                      <a:r>
                        <a:rPr lang="en-GB" sz="800" b="1" i="0" u="none" strike="noStrike">
                          <a:solidFill>
                            <a:srgbClr val="000000"/>
                          </a:solidFill>
                          <a:effectLst/>
                          <a:latin typeface="Calibri" panose="020F0502020204030204" pitchFamily="34" charset="0"/>
                        </a:rPr>
                        <a:t>5 - Certain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31905448"/>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4 - Very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a:txBody>
                    <a:bodyPr/>
                    <a:lstStyle/>
                    <a:p>
                      <a:pPr algn="ctr" fontAlgn="ctr"/>
                      <a:r>
                        <a:rPr lang="en-GB" sz="800" b="0" i="0" u="none" strike="noStrike">
                          <a:solidFill>
                            <a:srgbClr val="000000"/>
                          </a:solidFill>
                          <a:effectLst/>
                          <a:latin typeface="Calibri" panose="020F0502020204030204" pitchFamily="34" charset="0"/>
                        </a:rPr>
                        <a:t>20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811257126"/>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3 - 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1673933454"/>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2 -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a:txBody>
                    <a:bodyPr/>
                    <a:lstStyle/>
                    <a:p>
                      <a:pPr algn="ctr" fontAlgn="ctr"/>
                      <a:r>
                        <a:rPr lang="en-GB" sz="800" b="0" i="0" u="none" strike="noStrike">
                          <a:solidFill>
                            <a:srgbClr val="000000"/>
                          </a:solidFill>
                          <a:effectLst/>
                          <a:latin typeface="Calibri" panose="020F050202020403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4081724963"/>
                  </a:ext>
                </a:extLst>
              </a:tr>
              <a:tr h="450644">
                <a:tc vMerge="1">
                  <a:txBody>
                    <a:bodyPr/>
                    <a:lstStyle/>
                    <a:p>
                      <a:endParaRPr lang="en-GB"/>
                    </a:p>
                  </a:txBody>
                  <a:tcPr/>
                </a:tc>
                <a:tc>
                  <a:txBody>
                    <a:bodyPr/>
                    <a:lstStyle/>
                    <a:p>
                      <a:pPr algn="ctr" fontAlgn="ctr"/>
                      <a:r>
                        <a:rPr lang="en-GB" sz="800" b="1" i="0" u="none" strike="noStrike">
                          <a:solidFill>
                            <a:srgbClr val="000000"/>
                          </a:solidFill>
                          <a:effectLst/>
                          <a:latin typeface="Calibri" panose="020F0502020204030204" pitchFamily="34" charset="0"/>
                        </a:rPr>
                        <a:t>1 - Highly Unlikely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a:txBody>
                    <a:bodyPr/>
                    <a:lstStyle/>
                    <a:p>
                      <a:pPr algn="ctr" fontAlgn="ctr"/>
                      <a:r>
                        <a:rPr lang="en-GB" sz="800" b="0" i="0" u="none" strike="noStrike">
                          <a:solidFill>
                            <a:srgbClr val="000000"/>
                          </a:solidFill>
                          <a:effectLst/>
                          <a:latin typeface="Calibri" panose="020F050202020403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3958052524"/>
                  </a:ext>
                </a:extLst>
              </a:tr>
              <a:tr h="209187">
                <a:tc>
                  <a:txBody>
                    <a:bodyPr/>
                    <a:lstStyle/>
                    <a:p>
                      <a:pPr algn="l" fontAlgn="ctr"/>
                      <a:endParaRPr lang="en-GB" sz="800" b="0" i="0" u="none" strike="noStrike">
                        <a:solidFill>
                          <a:srgbClr val="000000"/>
                        </a:solidFill>
                        <a:effectLst/>
                        <a:latin typeface="Calibri" panose="020F0502020204030204" pitchFamily="34" charset="0"/>
                      </a:endParaRPr>
                    </a:p>
                  </a:txBody>
                  <a:tcPr marL="0" marR="0" marT="0" marB="0" vert="vert270"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364216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Subtantial / Intolerable Risk (15 - 25)</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0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Work must stop until suitable control measures have been implemented. Additional resource / cost likely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91576451"/>
                  </a:ext>
                </a:extLst>
              </a:tr>
              <a:tr h="777362">
                <a:tc gridSpan="2">
                  <a:txBody>
                    <a:bodyPr/>
                    <a:lstStyle/>
                    <a:p>
                      <a:pPr algn="ctr" fontAlgn="ctr"/>
                      <a:r>
                        <a:rPr lang="en-GB" sz="800" b="0" i="0" u="none" strike="noStrike">
                          <a:solidFill>
                            <a:srgbClr val="000000"/>
                          </a:solidFill>
                          <a:effectLst/>
                          <a:latin typeface="Calibri" panose="020F0502020204030204" pitchFamily="34" charset="0"/>
                        </a:rPr>
                        <a:t>Moderate Risk (8 - 12)</a:t>
                      </a:r>
                    </a:p>
                  </a:txBody>
                  <a:tcPr marL="0" marR="0" marT="0" marB="0" anchor="ctr">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C000"/>
                    </a:solidFill>
                  </a:tcPr>
                </a:tc>
                <a:tc hMerge="1">
                  <a:txBody>
                    <a:bodyPr/>
                    <a:lstStyle/>
                    <a:p>
                      <a:endParaRPr lang="en-GB"/>
                    </a:p>
                  </a:txBody>
                  <a:tcPr/>
                </a:tc>
                <a:tc gridSpan="5">
                  <a:txBody>
                    <a:bodyPr/>
                    <a:lstStyle/>
                    <a:p>
                      <a:pPr algn="l" fontAlgn="ctr"/>
                      <a:r>
                        <a:rPr lang="en-GB" sz="800" b="0" i="0" u="none" strike="noStrike">
                          <a:solidFill>
                            <a:srgbClr val="000000"/>
                          </a:solidFill>
                          <a:effectLst/>
                          <a:latin typeface="Calibri" panose="020F0502020204030204" pitchFamily="34" charset="0"/>
                        </a:rPr>
                        <a:t>Further consideration to be given to reduce risk. Additional resource / cost potentially required.</a:t>
                      </a:r>
                    </a:p>
                  </a:txBody>
                  <a:tcPr marL="0" marR="0" marT="0" marB="0" anchor="ctr">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40042748"/>
                  </a:ext>
                </a:extLst>
              </a:tr>
              <a:tr h="890022">
                <a:tc gridSpan="2">
                  <a:txBody>
                    <a:bodyPr/>
                    <a:lstStyle/>
                    <a:p>
                      <a:pPr algn="ctr" fontAlgn="ctr"/>
                      <a:r>
                        <a:rPr lang="en-GB" sz="800" b="0" i="0" u="none" strike="noStrike">
                          <a:solidFill>
                            <a:srgbClr val="000000"/>
                          </a:solidFill>
                          <a:effectLst/>
                          <a:latin typeface="Calibri" panose="020F0502020204030204" pitchFamily="34" charset="0"/>
                        </a:rPr>
                        <a:t>Low / Acceptable Risk (1-6)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hMerge="1">
                  <a:txBody>
                    <a:bodyPr/>
                    <a:lstStyle/>
                    <a:p>
                      <a:endParaRPr lang="en-GB"/>
                    </a:p>
                  </a:txBody>
                  <a:tcPr/>
                </a:tc>
                <a:tc gridSpan="5">
                  <a:txBody>
                    <a:bodyPr/>
                    <a:lstStyle/>
                    <a:p>
                      <a:pPr algn="l" fontAlgn="ctr"/>
                      <a:r>
                        <a:rPr lang="en-GB" sz="800" b="0" i="0" u="none" strike="noStrike" dirty="0">
                          <a:solidFill>
                            <a:srgbClr val="000000"/>
                          </a:solidFill>
                          <a:effectLst/>
                          <a:latin typeface="Calibri" panose="020F0502020204030204" pitchFamily="34" charset="0"/>
                        </a:rPr>
                        <a:t>No or limited further risk reduction measures required. Monitor existing controls. Additional resource / cost unlikely to be required.</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86490294"/>
                  </a:ext>
                </a:extLst>
              </a:tr>
            </a:tbl>
          </a:graphicData>
        </a:graphic>
      </p:graphicFrame>
    </p:spTree>
    <p:extLst>
      <p:ext uri="{BB962C8B-B14F-4D97-AF65-F5344CB8AC3E}">
        <p14:creationId xmlns:p14="http://schemas.microsoft.com/office/powerpoint/2010/main" val="952223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16B77-BFC1-4D4E-B70C-C391C9373C0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RA – DETAILED DEFINITION</a:t>
            </a:r>
          </a:p>
        </p:txBody>
      </p:sp>
      <p:sp>
        <p:nvSpPr>
          <p:cNvPr id="81" name="Rectangle 80">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Risk Assessment Criteria. ">
            <a:extLst>
              <a:ext uri="{FF2B5EF4-FFF2-40B4-BE49-F238E27FC236}">
                <a16:creationId xmlns:a16="http://schemas.microsoft.com/office/drawing/2014/main" id="{C0ED516E-ACF4-4183-85AB-19AE8FAD2F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6249" y="161108"/>
            <a:ext cx="6278450" cy="643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01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wind turbines&#10;&#10;Description automatically generated with low confidence">
            <a:extLst>
              <a:ext uri="{FF2B5EF4-FFF2-40B4-BE49-F238E27FC236}">
                <a16:creationId xmlns:a16="http://schemas.microsoft.com/office/drawing/2014/main" id="{F7A6637D-C567-4390-9A99-E188F4CC223D}"/>
              </a:ext>
            </a:extLst>
          </p:cNvPr>
          <p:cNvPicPr>
            <a:picLocks noChangeAspect="1"/>
          </p:cNvPicPr>
          <p:nvPr/>
        </p:nvPicPr>
        <p:blipFill rotWithShape="1">
          <a:blip r:embed="rId3"/>
          <a:srcRect l="28579" r="19444" b="-2"/>
          <a:stretch/>
        </p:blipFill>
        <p:spPr>
          <a:xfrm>
            <a:off x="8194348" y="1074544"/>
            <a:ext cx="3997652" cy="5037857"/>
          </a:xfrm>
          <a:prstGeom prst="rect">
            <a:avLst/>
          </a:prstGeom>
        </p:spPr>
      </p:pic>
      <p:sp>
        <p:nvSpPr>
          <p:cNvPr id="30" name="Rectangle 29">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745C1-A4A8-4213-9944-AE2BDEC68BCF}"/>
              </a:ext>
            </a:extLst>
          </p:cNvPr>
          <p:cNvSpPr>
            <a:spLocks noGrp="1"/>
          </p:cNvSpPr>
          <p:nvPr>
            <p:ph type="title"/>
          </p:nvPr>
        </p:nvSpPr>
        <p:spPr>
          <a:xfrm>
            <a:off x="787178" y="1475399"/>
            <a:ext cx="6623040" cy="1140580"/>
          </a:xfrm>
        </p:spPr>
        <p:txBody>
          <a:bodyPr>
            <a:normAutofit/>
          </a:bodyPr>
          <a:lstStyle/>
          <a:p>
            <a:r>
              <a:rPr lang="en-GB" dirty="0"/>
              <a:t>EXERCISE</a:t>
            </a:r>
          </a:p>
        </p:txBody>
      </p:sp>
      <p:sp>
        <p:nvSpPr>
          <p:cNvPr id="3" name="Content Placeholder 2">
            <a:extLst>
              <a:ext uri="{FF2B5EF4-FFF2-40B4-BE49-F238E27FC236}">
                <a16:creationId xmlns:a16="http://schemas.microsoft.com/office/drawing/2014/main" id="{C5649CEE-A1AB-4385-A5C5-CA631712CD42}"/>
              </a:ext>
            </a:extLst>
          </p:cNvPr>
          <p:cNvSpPr>
            <a:spLocks noGrp="1"/>
          </p:cNvSpPr>
          <p:nvPr>
            <p:ph idx="1"/>
          </p:nvPr>
        </p:nvSpPr>
        <p:spPr>
          <a:xfrm>
            <a:off x="787179" y="2743995"/>
            <a:ext cx="6623039" cy="3030599"/>
          </a:xfrm>
        </p:spPr>
        <p:txBody>
          <a:bodyPr anchor="t">
            <a:normAutofit/>
          </a:bodyPr>
          <a:lstStyle/>
          <a:p>
            <a:r>
              <a:rPr lang="en-GB" dirty="0"/>
              <a:t>Develop a risk assessment sheet </a:t>
            </a:r>
          </a:p>
          <a:p>
            <a:r>
              <a:rPr lang="en-GB" dirty="0"/>
              <a:t>The assessment is to be completed for turbine on site construction. </a:t>
            </a:r>
          </a:p>
          <a:p>
            <a:r>
              <a:rPr lang="en-GB" dirty="0"/>
              <a:t>Location: Mountain side with lake below and stream alongside the site.</a:t>
            </a:r>
          </a:p>
        </p:txBody>
      </p:sp>
      <p:sp>
        <p:nvSpPr>
          <p:cNvPr id="34" name="Rectangle 33">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5160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7568" y="654954"/>
            <a:ext cx="3051220" cy="707886"/>
          </a:xfrm>
          <a:prstGeom prst="rect">
            <a:avLst/>
          </a:prstGeom>
          <a:noFill/>
        </p:spPr>
        <p:txBody>
          <a:bodyPr wrap="none" rtlCol="0">
            <a:spAutoFit/>
          </a:bodyPr>
          <a:lstStyle/>
          <a:p>
            <a:r>
              <a:rPr lang="en-GB" sz="4000" dirty="0">
                <a:solidFill>
                  <a:prstClr val="white"/>
                </a:solidFill>
                <a:latin typeface="Arial" panose="020B0604020202020204" pitchFamily="34" charset="0"/>
                <a:cs typeface="Arial" panose="020B0604020202020204" pitchFamily="34" charset="0"/>
              </a:rPr>
              <a:t>MATERIALS</a:t>
            </a:r>
          </a:p>
        </p:txBody>
      </p:sp>
      <p:sp>
        <p:nvSpPr>
          <p:cNvPr id="3" name="TextBox 2"/>
          <p:cNvSpPr txBox="1"/>
          <p:nvPr/>
        </p:nvSpPr>
        <p:spPr>
          <a:xfrm>
            <a:off x="1847529" y="2204864"/>
            <a:ext cx="9194001" cy="3970318"/>
          </a:xfrm>
          <a:prstGeom prst="rect">
            <a:avLst/>
          </a:prstGeom>
          <a:noFill/>
        </p:spPr>
        <p:txBody>
          <a:bodyPr wrap="square" rtlCol="0">
            <a:spAutoFit/>
          </a:bodyPr>
          <a:lstStyle/>
          <a:p>
            <a:r>
              <a:rPr lang="en-GB" sz="3600" dirty="0">
                <a:solidFill>
                  <a:prstClr val="white"/>
                </a:solidFill>
                <a:latin typeface="Arial" panose="020B0604020202020204" pitchFamily="34" charset="0"/>
                <a:cs typeface="Arial" panose="020B0604020202020204" pitchFamily="34" charset="0"/>
              </a:rPr>
              <a:t>Hub – Iron</a:t>
            </a:r>
          </a:p>
          <a:p>
            <a:r>
              <a:rPr lang="en-GB" sz="3600" dirty="0">
                <a:solidFill>
                  <a:prstClr val="white"/>
                </a:solidFill>
                <a:latin typeface="Arial" panose="020B0604020202020204" pitchFamily="34" charset="0"/>
                <a:cs typeface="Arial" panose="020B0604020202020204" pitchFamily="34" charset="0"/>
              </a:rPr>
              <a:t>Canopy – Glass fibre, epoxy, steel</a:t>
            </a:r>
          </a:p>
          <a:p>
            <a:r>
              <a:rPr lang="en-GB" sz="3600" dirty="0">
                <a:solidFill>
                  <a:prstClr val="white"/>
                </a:solidFill>
                <a:latin typeface="Arial" panose="020B0604020202020204" pitchFamily="34" charset="0"/>
                <a:cs typeface="Arial" panose="020B0604020202020204" pitchFamily="34" charset="0"/>
              </a:rPr>
              <a:t>Nacelle – Steel, magnets, PCB, batteries</a:t>
            </a:r>
          </a:p>
          <a:p>
            <a:r>
              <a:rPr lang="en-GB" sz="3600" dirty="0">
                <a:solidFill>
                  <a:prstClr val="white"/>
                </a:solidFill>
                <a:latin typeface="Arial" panose="020B0604020202020204" pitchFamily="34" charset="0"/>
                <a:cs typeface="Arial" panose="020B0604020202020204" pitchFamily="34" charset="0"/>
              </a:rPr>
              <a:t>Platform, ladders – Aluminium</a:t>
            </a:r>
          </a:p>
          <a:p>
            <a:r>
              <a:rPr lang="en-GB" sz="3600" dirty="0">
                <a:solidFill>
                  <a:prstClr val="white"/>
                </a:solidFill>
                <a:latin typeface="Arial" panose="020B0604020202020204" pitchFamily="34" charset="0"/>
                <a:cs typeface="Arial" panose="020B0604020202020204" pitchFamily="34" charset="0"/>
              </a:rPr>
              <a:t>Cables – plastic, copper, aluminium</a:t>
            </a:r>
          </a:p>
          <a:p>
            <a:r>
              <a:rPr lang="en-GB" sz="3600" dirty="0">
                <a:solidFill>
                  <a:prstClr val="white"/>
                </a:solidFill>
                <a:latin typeface="Arial" panose="020B0604020202020204" pitchFamily="34" charset="0"/>
                <a:cs typeface="Arial" panose="020B0604020202020204" pitchFamily="34" charset="0"/>
              </a:rPr>
              <a:t>Tower – steel</a:t>
            </a:r>
          </a:p>
          <a:p>
            <a:r>
              <a:rPr lang="en-GB" sz="3600" dirty="0">
                <a:solidFill>
                  <a:prstClr val="white"/>
                </a:solidFill>
                <a:latin typeface="Arial" panose="020B0604020202020204" pitchFamily="34" charset="0"/>
                <a:cs typeface="Arial" panose="020B0604020202020204" pitchFamily="34" charset="0"/>
              </a:rPr>
              <a:t>Foundation – concrete, gravel, steel</a:t>
            </a:r>
          </a:p>
        </p:txBody>
      </p:sp>
    </p:spTree>
    <p:extLst>
      <p:ext uri="{BB962C8B-B14F-4D97-AF65-F5344CB8AC3E}">
        <p14:creationId xmlns:p14="http://schemas.microsoft.com/office/powerpoint/2010/main" val="1558955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07568" y="548680"/>
            <a:ext cx="5750292" cy="6247864"/>
          </a:xfrm>
          <a:prstGeom prst="rect">
            <a:avLst/>
          </a:prstGeom>
          <a:noFill/>
        </p:spPr>
        <p:txBody>
          <a:bodyPr wrap="none" rtlCol="0">
            <a:spAutoFit/>
          </a:bodyPr>
          <a:lstStyle/>
          <a:p>
            <a:r>
              <a:rPr lang="en-GB" sz="4000" dirty="0">
                <a:solidFill>
                  <a:prstClr val="white"/>
                </a:solidFill>
                <a:latin typeface="Arial" panose="020B0604020202020204" pitchFamily="34" charset="0"/>
                <a:cs typeface="Arial" panose="020B0604020202020204" pitchFamily="34" charset="0"/>
              </a:rPr>
              <a:t>Materials - Blade</a:t>
            </a:r>
          </a:p>
          <a:p>
            <a:endParaRPr lang="en-GB" sz="3600" dirty="0">
              <a:solidFill>
                <a:prstClr val="white"/>
              </a:solidFill>
              <a:latin typeface="Arial" panose="020B0604020202020204" pitchFamily="34" charset="0"/>
              <a:cs typeface="Arial" panose="020B0604020202020204" pitchFamily="34" charset="0"/>
            </a:endParaRPr>
          </a:p>
          <a:p>
            <a:r>
              <a:rPr lang="en-GB" sz="3600" dirty="0">
                <a:solidFill>
                  <a:prstClr val="white"/>
                </a:solidFill>
                <a:latin typeface="Arial" panose="020B0604020202020204" pitchFamily="34" charset="0"/>
                <a:cs typeface="Arial" panose="020B0604020202020204" pitchFamily="34" charset="0"/>
              </a:rPr>
              <a:t>Balsam</a:t>
            </a:r>
          </a:p>
          <a:p>
            <a:r>
              <a:rPr lang="en-GB" sz="3600" dirty="0">
                <a:solidFill>
                  <a:prstClr val="white"/>
                </a:solidFill>
                <a:latin typeface="Arial" panose="020B0604020202020204" pitchFamily="34" charset="0"/>
                <a:cs typeface="Arial" panose="020B0604020202020204" pitchFamily="34" charset="0"/>
              </a:rPr>
              <a:t>Glass and Carbon fibres</a:t>
            </a:r>
          </a:p>
          <a:p>
            <a:r>
              <a:rPr lang="en-GB" sz="3600" dirty="0">
                <a:solidFill>
                  <a:prstClr val="white"/>
                </a:solidFill>
                <a:latin typeface="Arial" panose="020B0604020202020204" pitchFamily="34" charset="0"/>
                <a:cs typeface="Arial" panose="020B0604020202020204" pitchFamily="34" charset="0"/>
              </a:rPr>
              <a:t>Aramid and Basalt fibres</a:t>
            </a:r>
          </a:p>
          <a:p>
            <a:r>
              <a:rPr lang="en-GB" sz="3600" dirty="0">
                <a:solidFill>
                  <a:prstClr val="white"/>
                </a:solidFill>
                <a:latin typeface="Arial" panose="020B0604020202020204" pitchFamily="34" charset="0"/>
                <a:cs typeface="Arial" panose="020B0604020202020204" pitchFamily="34" charset="0"/>
              </a:rPr>
              <a:t>Natural fibres</a:t>
            </a:r>
          </a:p>
          <a:p>
            <a:r>
              <a:rPr lang="en-GB" sz="3600" dirty="0">
                <a:solidFill>
                  <a:prstClr val="white"/>
                </a:solidFill>
                <a:latin typeface="Arial" panose="020B0604020202020204" pitchFamily="34" charset="0"/>
                <a:cs typeface="Arial" panose="020B0604020202020204" pitchFamily="34" charset="0"/>
              </a:rPr>
              <a:t>Thermoset composites</a:t>
            </a:r>
          </a:p>
          <a:p>
            <a:r>
              <a:rPr lang="en-GB" sz="3600" dirty="0">
                <a:solidFill>
                  <a:prstClr val="white"/>
                </a:solidFill>
                <a:latin typeface="Arial" panose="020B0604020202020204" pitchFamily="34" charset="0"/>
                <a:cs typeface="Arial" panose="020B0604020202020204" pitchFamily="34" charset="0"/>
              </a:rPr>
              <a:t>Thermoplastic</a:t>
            </a:r>
          </a:p>
          <a:p>
            <a:r>
              <a:rPr lang="en-GB" sz="3600" dirty="0">
                <a:solidFill>
                  <a:prstClr val="white"/>
                </a:solidFill>
                <a:latin typeface="Arial" panose="020B0604020202020204" pitchFamily="34" charset="0"/>
                <a:cs typeface="Arial" panose="020B0604020202020204" pitchFamily="34" charset="0"/>
              </a:rPr>
              <a:t>Polymers</a:t>
            </a:r>
          </a:p>
          <a:p>
            <a:r>
              <a:rPr lang="en-GB" sz="3600" dirty="0">
                <a:solidFill>
                  <a:prstClr val="white"/>
                </a:solidFill>
                <a:latin typeface="Arial" panose="020B0604020202020204" pitchFamily="34" charset="0"/>
                <a:cs typeface="Arial" panose="020B0604020202020204" pitchFamily="34" charset="0"/>
              </a:rPr>
              <a:t>Resin</a:t>
            </a:r>
          </a:p>
          <a:p>
            <a:r>
              <a:rPr lang="en-GB" sz="3600" dirty="0">
                <a:solidFill>
                  <a:prstClr val="white"/>
                </a:solidFill>
                <a:latin typeface="Arial" panose="020B0604020202020204" pitchFamily="34" charset="0"/>
                <a:cs typeface="Arial" panose="020B0604020202020204" pitchFamily="34" charset="0"/>
              </a:rPr>
              <a:t>Nano-engineered materials</a:t>
            </a:r>
          </a:p>
        </p:txBody>
      </p:sp>
    </p:spTree>
    <p:extLst>
      <p:ext uri="{BB962C8B-B14F-4D97-AF65-F5344CB8AC3E}">
        <p14:creationId xmlns:p14="http://schemas.microsoft.com/office/powerpoint/2010/main" val="2580254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332656"/>
            <a:ext cx="8640960"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69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77" name="Rectangle 76">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B45C0-3629-4212-B7AD-982F3BBCFB1B}"/>
              </a:ext>
            </a:extLst>
          </p:cNvPr>
          <p:cNvSpPr>
            <a:spLocks noGrp="1"/>
          </p:cNvSpPr>
          <p:nvPr>
            <p:ph type="title"/>
          </p:nvPr>
        </p:nvSpPr>
        <p:spPr>
          <a:xfrm>
            <a:off x="463825" y="1709530"/>
            <a:ext cx="3914992" cy="2528515"/>
          </a:xfrm>
        </p:spPr>
        <p:txBody>
          <a:bodyPr vert="horz" lIns="109728" tIns="109728" rIns="109728" bIns="91440" rtlCol="0" anchor="b">
            <a:normAutofit/>
          </a:bodyPr>
          <a:lstStyle/>
          <a:p>
            <a:pPr>
              <a:lnSpc>
                <a:spcPct val="125000"/>
              </a:lnSpc>
            </a:pPr>
            <a:r>
              <a:rPr lang="en-US" b="0" cap="all" dirty="0">
                <a:solidFill>
                  <a:schemeClr val="bg1"/>
                </a:solidFill>
              </a:rPr>
              <a:t>EXPOSURE PATHWAYS</a:t>
            </a:r>
          </a:p>
        </p:txBody>
      </p:sp>
      <p:sp>
        <p:nvSpPr>
          <p:cNvPr id="83" name="Rectangle 82">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Toxicity and Risk Assessment – 14d">
            <a:extLst>
              <a:ext uri="{FF2B5EF4-FFF2-40B4-BE49-F238E27FC236}">
                <a16:creationId xmlns:a16="http://schemas.microsoft.com/office/drawing/2014/main" id="{3B784C68-FF33-4C24-8EF4-687C4B0103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63485" y="946597"/>
            <a:ext cx="7277862" cy="5422006"/>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2221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3"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7BE8F-8000-45F0-AAF8-49F904C257A6}"/>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dirty="0">
                <a:solidFill>
                  <a:schemeClr val="bg1"/>
                </a:solidFill>
              </a:rPr>
              <a:t>Love dean power substation</a:t>
            </a:r>
          </a:p>
        </p:txBody>
      </p:sp>
      <p:sp>
        <p:nvSpPr>
          <p:cNvPr id="1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E91D1887-BA3F-45BC-BDE4-12BFD84E076D}"/>
              </a:ext>
            </a:extLst>
          </p:cNvPr>
          <p:cNvPicPr>
            <a:picLocks noGrp="1" noChangeAspect="1" noChangeArrowheads="1"/>
          </p:cNvPicPr>
          <p:nvPr>
            <p:ph idx="1"/>
          </p:nvPr>
        </p:nvPicPr>
        <p:blipFill>
          <a:blip r:embed="rId3"/>
          <a:srcRect l="32246" t="24590" r="409" b="8478"/>
          <a:stretch>
            <a:fillRect/>
          </a:stretch>
        </p:blipFill>
        <p:spPr bwMode="auto">
          <a:xfrm>
            <a:off x="4803896" y="1592317"/>
            <a:ext cx="7341537" cy="4104290"/>
          </a:xfrm>
          <a:prstGeom prst="rect">
            <a:avLst/>
          </a:prstGeom>
          <a:noFill/>
        </p:spPr>
      </p:pic>
      <p:sp>
        <p:nvSpPr>
          <p:cNvPr id="21"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7270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7817B64A-6F30-4F7B-AE1F-8E583C4B3807}"/>
              </a:ext>
            </a:extLst>
          </p:cNvPr>
          <p:cNvPicPr>
            <a:picLocks noGrp="1" noChangeAspect="1" noChangeArrowheads="1"/>
          </p:cNvPicPr>
          <p:nvPr>
            <p:ph idx="1"/>
          </p:nvPr>
        </p:nvPicPr>
        <p:blipFill>
          <a:blip r:embed="rId2"/>
          <a:srcRect l="-3534" t="-664" r="3534" b="-19151"/>
          <a:stretch>
            <a:fillRect/>
          </a:stretch>
        </p:blipFill>
        <p:spPr bwMode="auto">
          <a:xfrm>
            <a:off x="3585549" y="1300913"/>
            <a:ext cx="5020902"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2137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99229A8-19EF-48A8-94BD-080CF7292785}"/>
              </a:ext>
            </a:extLst>
          </p:cNvPr>
          <p:cNvPicPr>
            <a:picLocks noGrp="1" noChangeAspect="1"/>
          </p:cNvPicPr>
          <p:nvPr>
            <p:ph idx="1"/>
          </p:nvPr>
        </p:nvPicPr>
        <p:blipFill>
          <a:blip r:embed="rId2"/>
          <a:srcRect l="10611" b="6091"/>
          <a:stretch>
            <a:fillRect/>
          </a:stretch>
        </p:blipFill>
        <p:spPr bwMode="auto">
          <a:xfrm>
            <a:off x="4434745" y="1300913"/>
            <a:ext cx="332251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597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49F66618-BD6D-406D-BF56-96A576A2E7AF}"/>
              </a:ext>
            </a:extLst>
          </p:cNvPr>
          <p:cNvPicPr>
            <a:picLocks noGrp="1" noChangeAspect="1" noChangeArrowheads="1"/>
          </p:cNvPicPr>
          <p:nvPr>
            <p:ph idx="1"/>
          </p:nvPr>
        </p:nvPicPr>
        <p:blipFill>
          <a:blip r:embed="rId2"/>
          <a:stretch>
            <a:fillRect/>
          </a:stretch>
        </p:blipFill>
        <p:spPr bwMode="auto">
          <a:xfrm>
            <a:off x="3170794" y="1300913"/>
            <a:ext cx="5850412"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8599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7132234F-C6C2-4DE2-B9A2-008FEAEB3F9F}"/>
              </a:ext>
            </a:extLst>
          </p:cNvPr>
          <p:cNvPicPr>
            <a:picLocks noGrp="1" noChangeAspect="1"/>
          </p:cNvPicPr>
          <p:nvPr>
            <p:ph idx="1"/>
          </p:nvPr>
        </p:nvPicPr>
        <p:blipFill rotWithShape="1">
          <a:blip r:embed="rId2"/>
          <a:srcRect t="5718" b="52094"/>
          <a:stretch/>
        </p:blipFill>
        <p:spPr bwMode="auto">
          <a:xfrm>
            <a:off x="20" y="10"/>
            <a:ext cx="12191981" cy="6857990"/>
          </a:xfrm>
          <a:prstGeom prst="rect">
            <a:avLst/>
          </a:prstGeom>
          <a:noFill/>
        </p:spPr>
      </p:pic>
    </p:spTree>
    <p:extLst>
      <p:ext uri="{BB962C8B-B14F-4D97-AF65-F5344CB8AC3E}">
        <p14:creationId xmlns:p14="http://schemas.microsoft.com/office/powerpoint/2010/main" val="3948817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D8C5BB59-9F25-4676-9332-D5BEE3B2F4F1}"/>
              </a:ext>
            </a:extLst>
          </p:cNvPr>
          <p:cNvPicPr>
            <a:picLocks noGrp="1" noChangeAspect="1"/>
          </p:cNvPicPr>
          <p:nvPr>
            <p:ph idx="1"/>
          </p:nvPr>
        </p:nvPicPr>
        <p:blipFill>
          <a:blip r:embed="rId2"/>
          <a:stretch>
            <a:fillRect/>
          </a:stretch>
        </p:blipFill>
        <p:spPr bwMode="auto">
          <a:xfrm>
            <a:off x="2507611" y="643467"/>
            <a:ext cx="7176779" cy="4931644"/>
          </a:xfrm>
          <a:prstGeom prst="rect">
            <a:avLst/>
          </a:prstGeom>
          <a:noFill/>
        </p:spPr>
      </p:pic>
      <p:sp>
        <p:nvSpPr>
          <p:cNvPr id="11" name="Rectangle 10">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372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adger sett (detail).">
            <a:extLst>
              <a:ext uri="{FF2B5EF4-FFF2-40B4-BE49-F238E27FC236}">
                <a16:creationId xmlns:a16="http://schemas.microsoft.com/office/drawing/2014/main" id="{E7AC8D46-FF27-4690-B8CB-557880B50E1F}"/>
              </a:ext>
            </a:extLst>
          </p:cNvPr>
          <p:cNvPicPr>
            <a:picLocks noGrp="1" noChangeAspect="1" noChangeArrowheads="1"/>
          </p:cNvPicPr>
          <p:nvPr>
            <p:ph idx="1"/>
          </p:nvPr>
        </p:nvPicPr>
        <p:blipFill>
          <a:blip r:embed="rId2"/>
          <a:stretch>
            <a:fillRect/>
          </a:stretch>
        </p:blipFill>
        <p:spPr bwMode="auto">
          <a:xfrm>
            <a:off x="3258550" y="1300913"/>
            <a:ext cx="567490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286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2378746-3DC3-42D2-8608-950ABF1D8334}"/>
              </a:ext>
            </a:extLst>
          </p:cNvPr>
          <p:cNvPicPr>
            <a:picLocks noGrp="1" noChangeAspect="1"/>
          </p:cNvPicPr>
          <p:nvPr>
            <p:ph idx="1"/>
          </p:nvPr>
        </p:nvPicPr>
        <p:blipFill>
          <a:blip r:embed="rId2"/>
          <a:stretch>
            <a:fillRect/>
          </a:stretch>
        </p:blipFill>
        <p:spPr bwMode="auto">
          <a:xfrm>
            <a:off x="3180812" y="1300913"/>
            <a:ext cx="5830376"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010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EE865D-5A59-4DD1-A94D-A8DBE4A9E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65BEC9-9A64-4330-A094-2323D0EE1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91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B1DA58A-A755-4FCE-9BED-1E4AD6C9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146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0DA28D35-ECAF-45E5-A182-E31E1894B102}"/>
              </a:ext>
            </a:extLst>
          </p:cNvPr>
          <p:cNvPicPr>
            <a:picLocks noGrp="1" noChangeAspect="1"/>
          </p:cNvPicPr>
          <p:nvPr>
            <p:ph idx="1"/>
          </p:nvPr>
        </p:nvPicPr>
        <p:blipFill>
          <a:blip r:embed="rId2"/>
          <a:stretch>
            <a:fillRect/>
          </a:stretch>
        </p:blipFill>
        <p:spPr bwMode="auto">
          <a:xfrm>
            <a:off x="3258550" y="1300913"/>
            <a:ext cx="5674900" cy="4256175"/>
          </a:xfrm>
          <a:prstGeom prst="rect">
            <a:avLst/>
          </a:prstGeom>
          <a:noFill/>
        </p:spPr>
      </p:pic>
      <p:sp>
        <p:nvSpPr>
          <p:cNvPr id="15" name="Rectangle 14">
            <a:extLst>
              <a:ext uri="{FF2B5EF4-FFF2-40B4-BE49-F238E27FC236}">
                <a16:creationId xmlns:a16="http://schemas.microsoft.com/office/drawing/2014/main" id="{2E23EFB5-5855-497F-AC57-6C1941487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6184551"/>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414EFBA-DEC5-4782-9B45-CEF1661DB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21586"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024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9C271-6A20-4F62-B8F6-244AB2BC824D}"/>
              </a:ext>
            </a:extLst>
          </p:cNvPr>
          <p:cNvSpPr>
            <a:spLocks noGrp="1"/>
          </p:cNvSpPr>
          <p:nvPr>
            <p:ph type="title"/>
          </p:nvPr>
        </p:nvSpPr>
        <p:spPr/>
        <p:txBody>
          <a:bodyPr/>
          <a:lstStyle/>
          <a:p>
            <a:r>
              <a:rPr lang="en-GB" dirty="0"/>
              <a:t>DUMB WAYS TO DIE</a:t>
            </a:r>
          </a:p>
        </p:txBody>
      </p:sp>
      <p:pic>
        <p:nvPicPr>
          <p:cNvPr id="4" name="Online Media 3" title="Dumb Ways to Die">
            <a:hlinkClick r:id="" action="ppaction://media"/>
            <a:extLst>
              <a:ext uri="{FF2B5EF4-FFF2-40B4-BE49-F238E27FC236}">
                <a16:creationId xmlns:a16="http://schemas.microsoft.com/office/drawing/2014/main" id="{CCFCDD70-723C-4354-882A-832D87644CB7}"/>
              </a:ext>
            </a:extLst>
          </p:cNvPr>
          <p:cNvPicPr>
            <a:picLocks noGrp="1" noRot="1" noChangeAspect="1"/>
          </p:cNvPicPr>
          <p:nvPr>
            <p:ph idx="1"/>
            <a:videoFile r:link="rId1"/>
          </p:nvPr>
        </p:nvPicPr>
        <p:blipFill>
          <a:blip r:embed="rId3"/>
          <a:stretch>
            <a:fillRect/>
          </a:stretch>
        </p:blipFill>
        <p:spPr>
          <a:xfrm>
            <a:off x="4744945" y="0"/>
            <a:ext cx="6804118" cy="5334000"/>
          </a:xfrm>
          <a:prstGeom prst="rect">
            <a:avLst/>
          </a:prstGeom>
        </p:spPr>
      </p:pic>
    </p:spTree>
    <p:extLst>
      <p:ext uri="{BB962C8B-B14F-4D97-AF65-F5344CB8AC3E}">
        <p14:creationId xmlns:p14="http://schemas.microsoft.com/office/powerpoint/2010/main" val="1959131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1CA7-1152-4707-891C-913B92DF8CAF}"/>
              </a:ext>
            </a:extLst>
          </p:cNvPr>
          <p:cNvSpPr>
            <a:spLocks noGrp="1"/>
          </p:cNvSpPr>
          <p:nvPr>
            <p:ph type="title"/>
          </p:nvPr>
        </p:nvSpPr>
        <p:spPr/>
        <p:txBody>
          <a:bodyPr/>
          <a:lstStyle/>
          <a:p>
            <a:r>
              <a:rPr lang="en-GB" dirty="0"/>
              <a:t>POST LECTURE ACTIVITY</a:t>
            </a:r>
          </a:p>
        </p:txBody>
      </p:sp>
      <p:sp>
        <p:nvSpPr>
          <p:cNvPr id="3" name="Content Placeholder 2">
            <a:extLst>
              <a:ext uri="{FF2B5EF4-FFF2-40B4-BE49-F238E27FC236}">
                <a16:creationId xmlns:a16="http://schemas.microsoft.com/office/drawing/2014/main" id="{AF0ED5FB-583A-40F4-B9FC-CFA93B324632}"/>
              </a:ext>
            </a:extLst>
          </p:cNvPr>
          <p:cNvSpPr>
            <a:spLocks noGrp="1"/>
          </p:cNvSpPr>
          <p:nvPr>
            <p:ph idx="1"/>
          </p:nvPr>
        </p:nvSpPr>
        <p:spPr/>
        <p:txBody>
          <a:bodyPr/>
          <a:lstStyle/>
          <a:p>
            <a:r>
              <a:rPr lang="en-GB" dirty="0"/>
              <a:t>Find an example of an environmental disaster.</a:t>
            </a:r>
          </a:p>
          <a:p>
            <a:r>
              <a:rPr lang="en-GB" dirty="0"/>
              <a:t>What went wrong?</a:t>
            </a:r>
          </a:p>
          <a:p>
            <a:r>
              <a:rPr lang="en-GB" dirty="0"/>
              <a:t>What changes have occurred in response to that incident?</a:t>
            </a:r>
          </a:p>
        </p:txBody>
      </p:sp>
    </p:spTree>
    <p:extLst>
      <p:ext uri="{BB962C8B-B14F-4D97-AF65-F5344CB8AC3E}">
        <p14:creationId xmlns:p14="http://schemas.microsoft.com/office/powerpoint/2010/main" val="379825756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ojiVTI">
  <a:themeElements>
    <a:clrScheme name="AnalogousFromDarkSeedLeftStep">
      <a:dk1>
        <a:srgbClr val="000000"/>
      </a:dk1>
      <a:lt1>
        <a:srgbClr val="FFFFFF"/>
      </a:lt1>
      <a:dk2>
        <a:srgbClr val="171735"/>
      </a:dk2>
      <a:lt2>
        <a:srgbClr val="F0F3F1"/>
      </a:lt2>
      <a:accent1>
        <a:srgbClr val="C34DA3"/>
      </a:accent1>
      <a:accent2>
        <a:srgbClr val="A03BB1"/>
      </a:accent2>
      <a:accent3>
        <a:srgbClr val="814DC3"/>
      </a:accent3>
      <a:accent4>
        <a:srgbClr val="413EB3"/>
      </a:accent4>
      <a:accent5>
        <a:srgbClr val="4D7BC3"/>
      </a:accent5>
      <a:accent6>
        <a:srgbClr val="3B9BB1"/>
      </a:accent6>
      <a:hlink>
        <a:srgbClr val="3F5CB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1686</Words>
  <Application>Microsoft Office PowerPoint</Application>
  <PresentationFormat>Widescreen</PresentationFormat>
  <Paragraphs>186</Paragraphs>
  <Slides>27</Slides>
  <Notes>12</Notes>
  <HiddenSlides>0</HiddenSlides>
  <MMClips>3</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27</vt:i4>
      </vt:variant>
    </vt:vector>
  </HeadingPairs>
  <TitlesOfParts>
    <vt:vector size="38" baseType="lpstr">
      <vt:lpstr>inherit</vt:lpstr>
      <vt:lpstr>interfaceregular</vt:lpstr>
      <vt:lpstr>Meiryo</vt:lpstr>
      <vt:lpstr>Arial</vt:lpstr>
      <vt:lpstr>Calibri</vt:lpstr>
      <vt:lpstr>Corbel</vt:lpstr>
      <vt:lpstr>Palatino Linotype</vt:lpstr>
      <vt:lpstr>Roboto</vt:lpstr>
      <vt:lpstr>Wingdings</vt:lpstr>
      <vt:lpstr>ShojiVTI</vt:lpstr>
      <vt:lpstr>Elemental</vt:lpstr>
      <vt:lpstr>EVALUATING Environmental risk</vt:lpstr>
      <vt:lpstr>Risk = likelihood x impact hazard x vulnerability hazard x exposure </vt:lpstr>
      <vt:lpstr>Attributable fraction of non-communicable diseases (NCDs) for selected risk factors by disease group</vt:lpstr>
      <vt:lpstr>ROYAL GEOGRAPHICAL SOCIETY –  WHAT IS ENVIRONMENTAL RISK?</vt:lpstr>
      <vt:lpstr>HSE Risk Hierarchy of Controls</vt:lpstr>
      <vt:lpstr>EXTERNALATIES</vt:lpstr>
      <vt:lpstr>RISK ASSESSMENT</vt:lpstr>
      <vt:lpstr>RISK ASSESSMENT</vt:lpstr>
      <vt:lpstr>RA - ESTIMATED</vt:lpstr>
      <vt:lpstr>RA – BROAD DEFINITION</vt:lpstr>
      <vt:lpstr>RA – DETAILED DEFINITION</vt:lpstr>
      <vt:lpstr>EXERCISE</vt:lpstr>
      <vt:lpstr>PowerPoint Presentation</vt:lpstr>
      <vt:lpstr>PowerPoint Presentation</vt:lpstr>
      <vt:lpstr>PowerPoint Presentation</vt:lpstr>
      <vt:lpstr>EXPOSURE PATHWAYS</vt:lpstr>
      <vt:lpstr>Love dean power substation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DUMB WAYS TO DIE</vt:lpstr>
      <vt:lpstr>POST LECTURE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Environmental risk</dc:title>
  <dc:creator>Michael Goodfellow-Smith</dc:creator>
  <cp:lastModifiedBy>Michael Goodfellow-Smith</cp:lastModifiedBy>
  <cp:revision>3</cp:revision>
  <dcterms:created xsi:type="dcterms:W3CDTF">2022-02-02T17:51:26Z</dcterms:created>
  <dcterms:modified xsi:type="dcterms:W3CDTF">2022-11-08T16:51:45Z</dcterms:modified>
</cp:coreProperties>
</file>