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256" r:id="rId2"/>
    <p:sldId id="268" r:id="rId3"/>
    <p:sldId id="285" r:id="rId4"/>
    <p:sldId id="286" r:id="rId5"/>
    <p:sldId id="287" r:id="rId6"/>
    <p:sldId id="288" r:id="rId7"/>
    <p:sldId id="289" r:id="rId8"/>
    <p:sldId id="290" r:id="rId9"/>
    <p:sldId id="29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1Ag7n6N6qR/BdGTKvSkJ7w==" hashData="riDTjwxGKlRsy/JfOE1nhDae8iLb5RFXhDFTPynUX10WksrrgcGlZ4X6TQH4UFA9YaSYybrjC77vbtVDBcT8Y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9302" autoAdjust="0"/>
  </p:normalViewPr>
  <p:slideViewPr>
    <p:cSldViewPr snapToGrid="0">
      <p:cViewPr varScale="1">
        <p:scale>
          <a:sx n="68" d="100"/>
          <a:sy n="68" d="100"/>
        </p:scale>
        <p:origin x="2232" y="66"/>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20/02/2019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20/02/2019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kern="1200" dirty="0" smtClean="0">
                <a:solidFill>
                  <a:schemeClr val="tx1"/>
                </a:solidFill>
                <a:effectLst/>
                <a:latin typeface="Arial" panose="020B0604020202020204" pitchFamily="34" charset="0"/>
                <a:ea typeface="+mn-ea"/>
                <a:cs typeface="Arial" panose="020B0604020202020204" pitchFamily="34" charset="0"/>
              </a:rPr>
              <a:t>By the end of the lesson learners will be able to:</a:t>
            </a:r>
          </a:p>
          <a:p>
            <a:pPr>
              <a:lnSpc>
                <a:spcPct val="100000"/>
              </a:lnSpc>
            </a:pPr>
            <a:endParaRPr lang="en-GB" sz="1100" b="0" i="0" dirty="0" smtClean="0">
              <a:latin typeface="Arial" panose="020B0604020202020204" pitchFamily="34" charset="0"/>
              <a:cs typeface="Arial" panose="020B0604020202020204" pitchFamily="34" charset="0"/>
            </a:endParaRP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different categories of people who could be classed as vulnerable road users. </a:t>
            </a:r>
          </a:p>
          <a:p>
            <a:pPr marL="22860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the main factor that contributes to road traffic accidents. </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858338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ask: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What groups do you think are vulnerable whilst using the roads?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Reveal pictures…</a:t>
            </a:r>
          </a:p>
          <a:p>
            <a:endParaRPr lang="en-GB"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Mother &amp; Child</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a:t>
            </a:r>
            <a:r>
              <a:rPr lang="en-GB" sz="1100" baseline="0" dirty="0" smtClean="0">
                <a:latin typeface="Arial" panose="020B0604020202020204" pitchFamily="34" charset="0"/>
                <a:cs typeface="Arial" panose="020B0604020202020204" pitchFamily="34" charset="0"/>
              </a:rPr>
              <a:t> Blind</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Cyclists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Wheelchair users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Elderly</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Children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886584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i="1"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“Reported Road Casualties in Great Britain: Quarterly Provisional Estimates” </a:t>
            </a: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is published by the Department of Transport and provides estimates of personal injury road accidents and casualties.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The following figures, released on 8th February 2018, cover the year ending September 2017 and include accidents on public roads (including footways) in Great Britain, which became known to the police within 30 days. </a:t>
            </a:r>
            <a:endPar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00000"/>
              </a:lnSpc>
              <a:buFont typeface="Arial" panose="020B0604020202020204" pitchFamily="34" charset="0"/>
              <a:buNone/>
              <a:defRPr/>
            </a:pPr>
            <a:endParaRPr lang="en-GB" sz="1100" dirty="0" smtClean="0">
              <a:solidFill>
                <a:schemeClr val="tx1"/>
              </a:solidFill>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US" sz="1100" dirty="0" smtClean="0">
                <a:solidFill>
                  <a:srgbClr val="FFFF00"/>
                </a:solidFill>
                <a:latin typeface="Arial" panose="020B0604020202020204" pitchFamily="34" charset="0"/>
                <a:cs typeface="Arial" panose="020B0604020202020204" pitchFamily="34" charset="0"/>
              </a:rPr>
              <a:t>For reported road accidents in the year ending September 2017: 1,720 people were killed, a 4 per cent drop from 1,800 in the year ending September 2016. The number of killed or seriously injured casualties for the period was 27,010. </a:t>
            </a:r>
          </a:p>
          <a:p>
            <a:pPr>
              <a:lnSpc>
                <a:spcPct val="100000"/>
              </a:lnSpc>
              <a:defRPr/>
            </a:pPr>
            <a:r>
              <a:rPr lang="en-US" sz="1100" dirty="0" smtClean="0">
                <a:solidFill>
                  <a:srgbClr val="FFFF00"/>
                </a:solidFill>
                <a:latin typeface="Arial" panose="020B0604020202020204" pitchFamily="34" charset="0"/>
                <a:cs typeface="Arial" panose="020B0604020202020204" pitchFamily="34" charset="0"/>
              </a:rPr>
              <a:t>For the year ending September 2017 the total number of road casualties decreased by 5 per cent to 174,510. </a:t>
            </a:r>
          </a:p>
          <a:p>
            <a:pPr>
              <a:lnSpc>
                <a:spcPct val="100000"/>
              </a:lnSpc>
              <a:defRPr/>
            </a:pPr>
            <a:endParaRPr lang="en-US" sz="1100" dirty="0" smtClean="0">
              <a:solidFill>
                <a:srgbClr val="FFFF00"/>
              </a:solidFill>
              <a:latin typeface="Arial" panose="020B0604020202020204" pitchFamily="34" charset="0"/>
              <a:cs typeface="Arial" panose="020B0604020202020204" pitchFamily="34" charset="0"/>
            </a:endParaRPr>
          </a:p>
          <a:p>
            <a:pPr marL="171450" indent="-171450">
              <a:lnSpc>
                <a:spcPct val="100000"/>
              </a:lnSpc>
              <a:spcBef>
                <a:spcPct val="0"/>
              </a:spcBef>
              <a:buFont typeface="Arial" panose="020B0604020202020204" pitchFamily="34" charset="0"/>
              <a:buChar char="•"/>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Total reported child casualties of all severities fell by 11 per cent to 15,730 for the year ending September 2013 compared with the previous year, with those killed or seriously injured down 15 per cent to 1,990. </a:t>
            </a:r>
          </a:p>
          <a:p>
            <a:pPr>
              <a:lnSpc>
                <a:spcPct val="100000"/>
              </a:lnSpc>
              <a:spcBef>
                <a:spcPct val="0"/>
              </a:spcBef>
              <a:buFontTx/>
              <a:buNone/>
            </a:pPr>
            <a:endPar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marL="171450" indent="-171450">
              <a:lnSpc>
                <a:spcPct val="100000"/>
              </a:lnSpc>
              <a:spcBef>
                <a:spcPct val="0"/>
              </a:spcBef>
              <a:buFont typeface="Arial" panose="020B0604020202020204" pitchFamily="34" charset="0"/>
              <a:buChar char="•"/>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Between July and September 2017 (the latest available quarter), 450 people were killed in reported road accidents, a decrease of 1 per cent from the same period for 2016. There were 7,250 killed or seriously injured casualties 36,400 slightly injured </a:t>
            </a:r>
            <a:r>
              <a:rPr lang="en-US" altLang="en-US" sz="1100" b="0" dirty="0" err="1"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casaualties</a:t>
            </a: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 during this quarter. These figures resulted in an overall decrease in casualties of 6 per cent. </a:t>
            </a:r>
          </a:p>
          <a:p>
            <a:pPr>
              <a:defRPr/>
            </a:pPr>
            <a:endParaRPr lang="en-US" dirty="0" smtClean="0">
              <a:solidFill>
                <a:srgbClr val="FFFF00"/>
              </a:solidFill>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778941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defRPr/>
            </a:pPr>
            <a:r>
              <a:rPr lang="en-US" sz="1100" b="1" dirty="0" smtClean="0">
                <a:solidFill>
                  <a:srgbClr val="FFFF00"/>
                </a:solidFill>
                <a:latin typeface="Arial" panose="020B0604020202020204" pitchFamily="34" charset="0"/>
                <a:cs typeface="Arial" panose="020B0604020202020204" pitchFamily="34" charset="0"/>
              </a:rPr>
              <a:t>Q.</a:t>
            </a:r>
            <a:r>
              <a:rPr lang="en-US" sz="1100" b="1" baseline="0" dirty="0" smtClean="0">
                <a:solidFill>
                  <a:srgbClr val="FFFF00"/>
                </a:solidFill>
                <a:latin typeface="Arial" panose="020B0604020202020204" pitchFamily="34" charset="0"/>
                <a:cs typeface="Arial" panose="020B0604020202020204" pitchFamily="34" charset="0"/>
              </a:rPr>
              <a:t>  </a:t>
            </a:r>
            <a:r>
              <a:rPr lang="en-US" sz="1100" b="1" dirty="0" smtClean="0">
                <a:solidFill>
                  <a:srgbClr val="FFFF00"/>
                </a:solidFill>
                <a:latin typeface="Arial" panose="020B0604020202020204" pitchFamily="34" charset="0"/>
                <a:cs typeface="Arial" panose="020B0604020202020204" pitchFamily="34" charset="0"/>
              </a:rPr>
              <a:t>What do</a:t>
            </a:r>
            <a:r>
              <a:rPr lang="en-US" sz="1100" b="1" baseline="0" dirty="0" smtClean="0">
                <a:solidFill>
                  <a:srgbClr val="FFFF00"/>
                </a:solidFill>
                <a:latin typeface="Arial" panose="020B0604020202020204" pitchFamily="34" charset="0"/>
                <a:cs typeface="Arial" panose="020B0604020202020204" pitchFamily="34" charset="0"/>
              </a:rPr>
              <a:t> you think is</a:t>
            </a:r>
            <a:r>
              <a:rPr lang="en-US" sz="1100" b="1" dirty="0" smtClean="0">
                <a:solidFill>
                  <a:srgbClr val="FFFF00"/>
                </a:solidFill>
                <a:latin typeface="Arial" panose="020B0604020202020204" pitchFamily="34" charset="0"/>
                <a:cs typeface="Arial" panose="020B0604020202020204" pitchFamily="34" charset="0"/>
              </a:rPr>
              <a:t> the main factor that</a:t>
            </a:r>
            <a:r>
              <a:rPr lang="en-US" sz="1100" b="1" baseline="0" dirty="0" smtClean="0">
                <a:solidFill>
                  <a:srgbClr val="FFFF00"/>
                </a:solidFill>
                <a:latin typeface="Arial" panose="020B0604020202020204" pitchFamily="34" charset="0"/>
                <a:cs typeface="Arial" panose="020B0604020202020204" pitchFamily="34" charset="0"/>
              </a:rPr>
              <a:t> contributes to road accidents? </a:t>
            </a:r>
            <a:r>
              <a:rPr lang="en-US" sz="1100" baseline="0" dirty="0" smtClean="0">
                <a:solidFill>
                  <a:srgbClr val="FFFF00"/>
                </a:solidFill>
                <a:latin typeface="Arial" panose="020B0604020202020204" pitchFamily="34" charset="0"/>
                <a:cs typeface="Arial" panose="020B0604020202020204" pitchFamily="34" charset="0"/>
              </a:rPr>
              <a:t>(Show slide) </a:t>
            </a:r>
          </a:p>
          <a:p>
            <a:pPr marL="0" indent="0">
              <a:buFont typeface="Arial" panose="020B0604020202020204" pitchFamily="34" charset="0"/>
              <a:buNone/>
              <a:defRPr/>
            </a:pPr>
            <a:endParaRPr lang="en-US" sz="1100" baseline="0" dirty="0" smtClean="0">
              <a:solidFill>
                <a:srgbClr val="FFFF00"/>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sz="1100" baseline="0" dirty="0" smtClean="0">
                <a:solidFill>
                  <a:srgbClr val="FFFF00"/>
                </a:solidFill>
                <a:latin typeface="Arial" panose="020B0604020202020204" pitchFamily="34" charset="0"/>
                <a:cs typeface="Arial" panose="020B0604020202020204" pitchFamily="34" charset="0"/>
              </a:rPr>
              <a:t>Any other factors? Discuss</a:t>
            </a:r>
          </a:p>
          <a:p>
            <a:pPr marL="0" indent="0">
              <a:buFont typeface="Arial" panose="020B0604020202020204" pitchFamily="34" charset="0"/>
              <a:buNone/>
              <a:defRPr/>
            </a:pPr>
            <a:endParaRPr lang="en-US" sz="1100" baseline="0" dirty="0" smtClean="0">
              <a:solidFill>
                <a:srgbClr val="FFFF00"/>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US" sz="1100" baseline="0" dirty="0" smtClean="0">
              <a:solidFill>
                <a:srgbClr val="FFFF00"/>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sz="1100" dirty="0" smtClean="0">
                <a:solidFill>
                  <a:srgbClr val="FFFF00"/>
                </a:solidFill>
                <a:latin typeface="Arial" panose="020B0604020202020204" pitchFamily="34" charset="0"/>
                <a:cs typeface="Arial" panose="020B0604020202020204" pitchFamily="34" charset="0"/>
              </a:rPr>
              <a:t>Inappropriate (including excessive) speed accounts for 13% of collisions in which someone is injured and 24% of collisions which result in a death. </a:t>
            </a:r>
          </a:p>
          <a:p>
            <a:pPr marL="0" indent="0">
              <a:buFont typeface="Arial" panose="020B0604020202020204" pitchFamily="34" charset="0"/>
              <a:buNone/>
              <a:defRPr/>
            </a:pPr>
            <a:endParaRPr lang="en-US" sz="1100" dirty="0" smtClean="0">
              <a:solidFill>
                <a:srgbClr val="FFFF00"/>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sz="1100" dirty="0" smtClean="0">
                <a:solidFill>
                  <a:srgbClr val="FFFF00"/>
                </a:solidFill>
                <a:latin typeface="Arial" panose="020B0604020202020204" pitchFamily="34" charset="0"/>
                <a:cs typeface="Arial" panose="020B0604020202020204" pitchFamily="34" charset="0"/>
              </a:rPr>
              <a:t>Approximately 66% of all crashes in which people are killed or injured happen on roads with a speed limit of 30 mph or less. </a:t>
            </a:r>
          </a:p>
          <a:p>
            <a:pPr marL="0" indent="0">
              <a:buFont typeface="Arial" panose="020B0604020202020204" pitchFamily="34" charset="0"/>
              <a:buNone/>
              <a:defRPr/>
            </a:pPr>
            <a:endParaRPr lang="en-US" sz="1100" dirty="0" smtClean="0">
              <a:solidFill>
                <a:srgbClr val="FFFF00"/>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sz="1100" dirty="0" smtClean="0">
                <a:solidFill>
                  <a:srgbClr val="FFFF00"/>
                </a:solidFill>
                <a:latin typeface="Arial" panose="020B0604020202020204" pitchFamily="34" charset="0"/>
                <a:cs typeface="Arial" panose="020B0604020202020204" pitchFamily="34" charset="0"/>
              </a:rPr>
              <a:t>At 35 mph a driver is twice as likely to kill someone as they are at 30 mph. At 30 mph vehicles are travelling at 13.41m (44 feet or about 3 car lengths) per second: this is about the same time it takes someone to blink. In good conditions the difference in stopping distance between 30 mph and 35 mph is an extra 6.4m (21 feet or about 2 car lengths); about half a blink. </a:t>
            </a:r>
          </a:p>
          <a:p>
            <a:endParaRPr lang="en-GB" sz="1100" dirty="0" smtClean="0">
              <a:latin typeface="Arial" panose="020B0604020202020204" pitchFamily="34" charset="0"/>
              <a:cs typeface="Arial" panose="020B0604020202020204" pitchFamily="34" charset="0"/>
            </a:endParaRPr>
          </a:p>
          <a:p>
            <a:r>
              <a:rPr lang="en-US" altLang="en-US" sz="1100" dirty="0" smtClean="0">
                <a:solidFill>
                  <a:srgbClr val="FFFF00"/>
                </a:solidFill>
                <a:latin typeface="Arial" panose="020B0604020202020204" pitchFamily="34" charset="0"/>
                <a:cs typeface="Arial" panose="020B0604020202020204" pitchFamily="34" charset="0"/>
              </a:rPr>
              <a:t>Pedestrians are more at risk of being killed when they are hit by cars that are speeding excessively. </a:t>
            </a:r>
          </a:p>
          <a:p>
            <a:endParaRPr lang="en-US" altLang="en-US" sz="1100" dirty="0" smtClean="0">
              <a:solidFill>
                <a:srgbClr val="FFFF00"/>
              </a:solidFill>
              <a:latin typeface="Arial" panose="020B0604020202020204" pitchFamily="34" charset="0"/>
              <a:cs typeface="Arial" panose="020B0604020202020204" pitchFamily="34" charset="0"/>
            </a:endParaRPr>
          </a:p>
          <a:p>
            <a:r>
              <a:rPr lang="en-US" altLang="en-US" sz="1100" dirty="0" smtClean="0">
                <a:solidFill>
                  <a:srgbClr val="FFFF00"/>
                </a:solidFill>
                <a:latin typeface="Arial" panose="020B0604020202020204" pitchFamily="34" charset="0"/>
                <a:cs typeface="Arial" panose="020B0604020202020204" pitchFamily="34" charset="0"/>
              </a:rPr>
              <a:t>The risk increases slowly until around 30 mph; it then increases rapidly, so that a pedestrian who is hit by a car travelling at 30 - 40 mph is between 3.5 and 5.5 times more likely to be killed than if hit by a car travelling at below 30 mph.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940032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smtClean="0">
                <a:solidFill>
                  <a:srgbClr val="FFFF00"/>
                </a:solidFill>
                <a:latin typeface="Arial" panose="020B0604020202020204" pitchFamily="34" charset="0"/>
                <a:ea typeface="ＭＳ Ｐゴシック" panose="020B0600070205080204" pitchFamily="34" charset="-128"/>
              </a:rPr>
              <a:t>Po</a:t>
            </a: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lice officers should be aware of the impact that speeding vehicles can have. This is especially important in areas inhabited or used by those groups of people who may be more vulnerable when in the vicinity of the roads environment. These groups include: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Older people </a:t>
            </a: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who may have more difficulty with their perception of the speed of traffic and who may have impaired mobility, meaning that it takes longer for them to cross the road. Older people are also more at risk of suffering fatal injuries than other age groups.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Young children </a:t>
            </a: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have not yet developed the ability to judge the speed of traffic. They are also likely to be easily distracted by things like ice-cream vans and footballs rolling into the road.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defRPr/>
            </a:pPr>
            <a:r>
              <a:rPr lang="en-GB" sz="1100" b="1" dirty="0" smtClean="0">
                <a:solidFill>
                  <a:srgbClr val="FF0000"/>
                </a:solidFill>
                <a:latin typeface="Arial" panose="020B0604020202020204" pitchFamily="34" charset="0"/>
                <a:cs typeface="Arial" panose="020B0604020202020204" pitchFamily="34" charset="0"/>
              </a:rPr>
              <a:t>People with disabilities: </a:t>
            </a:r>
          </a:p>
          <a:p>
            <a:pPr marL="342900" indent="-342900">
              <a:lnSpc>
                <a:spcPct val="100000"/>
              </a:lnSpc>
              <a:buFont typeface="Arial" panose="020B0604020202020204" pitchFamily="34" charset="0"/>
              <a:buChar char="•"/>
              <a:defRPr/>
            </a:pPr>
            <a:r>
              <a:rPr lang="en-US" sz="1100" dirty="0" smtClean="0">
                <a:solidFill>
                  <a:srgbClr val="FFFF00"/>
                </a:solidFill>
                <a:latin typeface="Arial" panose="020B0604020202020204" pitchFamily="34" charset="0"/>
                <a:cs typeface="Arial" panose="020B0604020202020204" pitchFamily="34" charset="0"/>
              </a:rPr>
              <a:t>Visually-impaired pedestrians and cyclists </a:t>
            </a:r>
          </a:p>
          <a:p>
            <a:pPr marL="342900" indent="-342900">
              <a:lnSpc>
                <a:spcPct val="100000"/>
              </a:lnSpc>
              <a:buFont typeface="Arial" panose="020B0604020202020204" pitchFamily="34" charset="0"/>
              <a:buChar char="•"/>
              <a:defRPr/>
            </a:pPr>
            <a:r>
              <a:rPr lang="en-US" sz="1100" dirty="0" smtClean="0">
                <a:solidFill>
                  <a:srgbClr val="FFFF00"/>
                </a:solidFill>
                <a:latin typeface="Arial" panose="020B0604020202020204" pitchFamily="34" charset="0"/>
                <a:cs typeface="Arial" panose="020B0604020202020204" pitchFamily="34" charset="0"/>
              </a:rPr>
              <a:t>Hearing-impaired pedestrians and cyclists </a:t>
            </a:r>
          </a:p>
          <a:p>
            <a:pPr marL="342900" indent="-342900">
              <a:lnSpc>
                <a:spcPct val="100000"/>
              </a:lnSpc>
              <a:buFont typeface="Arial" panose="020B0604020202020204" pitchFamily="34" charset="0"/>
              <a:buChar char="•"/>
              <a:defRPr/>
            </a:pPr>
            <a:r>
              <a:rPr lang="en-US" sz="1100" dirty="0" smtClean="0">
                <a:solidFill>
                  <a:srgbClr val="FFFF00"/>
                </a:solidFill>
                <a:latin typeface="Arial" panose="020B0604020202020204" pitchFamily="34" charset="0"/>
                <a:cs typeface="Arial" panose="020B0604020202020204" pitchFamily="34" charset="0"/>
              </a:rPr>
              <a:t>People with reduced mobility </a:t>
            </a:r>
          </a:p>
          <a:p>
            <a:pPr marL="342900" indent="-342900">
              <a:lnSpc>
                <a:spcPct val="100000"/>
              </a:lnSpc>
              <a:buFont typeface="Arial" panose="020B0604020202020204" pitchFamily="34" charset="0"/>
              <a:buChar char="•"/>
              <a:defRPr/>
            </a:pPr>
            <a:r>
              <a:rPr lang="en-GB" sz="1100" dirty="0" smtClean="0">
                <a:solidFill>
                  <a:srgbClr val="FFFF00"/>
                </a:solidFill>
                <a:latin typeface="Arial" panose="020B0604020202020204" pitchFamily="34" charset="0"/>
                <a:cs typeface="Arial" panose="020B0604020202020204" pitchFamily="34" charset="0"/>
              </a:rPr>
              <a:t>Wheelchair users. </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Cyclists and motor-cyclists </a:t>
            </a: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are both vulnerable, due to their vehicles being smaller than most other road users, and therefore being more difficult to see; this can be exacerbated by bad weather conditions and different times of day. </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Individuals experiencing mental ill-health or severe emotional distress </a:t>
            </a: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may find themselves in vulnerable situations on the roads. If people in an emotional state are presenting a danger to themselves, police officers, emergency service personnel and other members of public the following actions should be considered, dependent upon the circumstances and the seriousness of the incident:</a:t>
            </a:r>
            <a:r>
              <a:rPr lang="en-US" altLang="en-US" sz="11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u="sng"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Remember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171450" indent="-171450">
              <a:lnSpc>
                <a:spcPct val="100000"/>
              </a:lnSpc>
              <a:buFont typeface="Arial" panose="020B0604020202020204" pitchFamily="34" charset="0"/>
              <a:buChar char="•"/>
              <a:defRPr/>
            </a:pPr>
            <a:r>
              <a:rPr lang="en-US" sz="1100" dirty="0" smtClean="0">
                <a:solidFill>
                  <a:srgbClr val="FFFF00"/>
                </a:solidFill>
                <a:latin typeface="Arial" panose="020B0604020202020204" pitchFamily="34" charset="0"/>
                <a:cs typeface="Arial" panose="020B0604020202020204" pitchFamily="34" charset="0"/>
              </a:rPr>
              <a:t>Approaching the person with extreme caution and maintaining a safe distance from them</a:t>
            </a:r>
          </a:p>
          <a:p>
            <a:pPr marL="171450" indent="-171450">
              <a:lnSpc>
                <a:spcPct val="100000"/>
              </a:lnSpc>
              <a:buFont typeface="Arial" panose="020B0604020202020204" pitchFamily="34" charset="0"/>
              <a:buChar char="•"/>
              <a:defRPr/>
            </a:pPr>
            <a:r>
              <a:rPr lang="en-US" sz="1100" dirty="0" smtClean="0">
                <a:solidFill>
                  <a:srgbClr val="FFFF00"/>
                </a:solidFill>
                <a:latin typeface="Arial" panose="020B0604020202020204" pitchFamily="34" charset="0"/>
                <a:cs typeface="Arial" panose="020B0604020202020204" pitchFamily="34" charset="0"/>
              </a:rPr>
              <a:t>Initiating and maintaining a dialogue with the individual until further support arrives</a:t>
            </a:r>
          </a:p>
          <a:p>
            <a:pPr marL="171450" indent="-171450">
              <a:lnSpc>
                <a:spcPct val="100000"/>
              </a:lnSpc>
              <a:buFont typeface="Arial" panose="020B0604020202020204" pitchFamily="34" charset="0"/>
              <a:buChar char="•"/>
              <a:defRPr/>
            </a:pPr>
            <a:r>
              <a:rPr lang="en-US" sz="1100" dirty="0" err="1" smtClean="0">
                <a:solidFill>
                  <a:srgbClr val="FFFF00"/>
                </a:solidFill>
                <a:latin typeface="Arial" panose="020B0604020202020204" pitchFamily="34" charset="0"/>
                <a:cs typeface="Arial" panose="020B0604020202020204" pitchFamily="34" charset="0"/>
              </a:rPr>
              <a:t>Utilising</a:t>
            </a:r>
            <a:r>
              <a:rPr lang="en-US" sz="1100" dirty="0" smtClean="0">
                <a:solidFill>
                  <a:srgbClr val="FFFF00"/>
                </a:solidFill>
                <a:latin typeface="Arial" panose="020B0604020202020204" pitchFamily="34" charset="0"/>
                <a:cs typeface="Arial" panose="020B0604020202020204" pitchFamily="34" charset="0"/>
              </a:rPr>
              <a:t> local advice re the types of things to say and topics to avoid </a:t>
            </a:r>
          </a:p>
          <a:p>
            <a:pPr marL="171450" indent="-171450">
              <a:lnSpc>
                <a:spcPct val="100000"/>
              </a:lnSpc>
              <a:buFont typeface="Arial" panose="020B0604020202020204" pitchFamily="34" charset="0"/>
              <a:buChar char="•"/>
              <a:defRPr/>
            </a:pPr>
            <a:r>
              <a:rPr lang="en-US" sz="1100" dirty="0" smtClean="0">
                <a:solidFill>
                  <a:srgbClr val="FFFF00"/>
                </a:solidFill>
                <a:latin typeface="Arial" panose="020B0604020202020204" pitchFamily="34" charset="0"/>
                <a:cs typeface="Arial" panose="020B0604020202020204" pitchFamily="34" charset="0"/>
              </a:rPr>
              <a:t>If the person is on a bridge over a road, extra ambulances may be required, so that medical assistance is available both on the bridge and the carriageway below </a:t>
            </a:r>
          </a:p>
          <a:p>
            <a:pPr marL="171450" indent="-171450">
              <a:lnSpc>
                <a:spcPct val="100000"/>
              </a:lnSpc>
              <a:buFont typeface="Arial" panose="020B0604020202020204" pitchFamily="34" charset="0"/>
              <a:buChar char="•"/>
              <a:defRPr/>
            </a:pPr>
            <a:r>
              <a:rPr lang="en-US" sz="1100" dirty="0" smtClean="0">
                <a:solidFill>
                  <a:srgbClr val="FFFF00"/>
                </a:solidFill>
                <a:latin typeface="Arial" panose="020B0604020202020204" pitchFamily="34" charset="0"/>
                <a:cs typeface="Arial" panose="020B0604020202020204" pitchFamily="34" charset="0"/>
              </a:rPr>
              <a:t>Calling in the assistance of trained negotiators.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0" dirty="0" smtClean="0">
              <a:solidFill>
                <a:schemeClr val="tx1"/>
              </a:solidFill>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956634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612236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buFontTx/>
              <a:buNone/>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An incident on the road can create victims and have serious consequences, depending on its type. People may have died or been seriously injured as a result of the incident. Others who have witnessed a traumatic incident may also be victims. </a:t>
            </a:r>
          </a:p>
          <a:p>
            <a:pPr>
              <a:lnSpc>
                <a:spcPct val="100000"/>
              </a:lnSpc>
              <a:spcBef>
                <a:spcPct val="0"/>
              </a:spcBef>
              <a:buFontTx/>
              <a:buNone/>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All victims should be identified as soon as possible. </a:t>
            </a:r>
          </a:p>
          <a:p>
            <a:pPr>
              <a:lnSpc>
                <a:spcPct val="100000"/>
              </a:lnSpc>
              <a:spcBef>
                <a:spcPct val="0"/>
              </a:spcBef>
              <a:buFontTx/>
              <a:buNone/>
            </a:pPr>
            <a:endPar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spcBef>
                <a:spcPct val="0"/>
              </a:spcBef>
              <a:buFontTx/>
              <a:buNone/>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It may not be appropriate to interview a victim immediately following the incident, so details (name and address etc.) should be taken for later action. </a:t>
            </a:r>
          </a:p>
          <a:p>
            <a:pPr>
              <a:lnSpc>
                <a:spcPct val="100000"/>
              </a:lnSpc>
              <a:spcBef>
                <a:spcPct val="0"/>
              </a:spcBef>
              <a:buFontTx/>
              <a:buNone/>
            </a:pPr>
            <a:endPar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spcBef>
                <a:spcPct val="0"/>
              </a:spcBef>
              <a:buFontTx/>
              <a:buNone/>
            </a:pPr>
            <a:r>
              <a:rPr lang="en-US"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Victims and their families must always be treated with respect, making allowances for equality and diversity issues. </a:t>
            </a:r>
            <a:endPar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marL="342900" indent="-342900">
              <a:lnSpc>
                <a:spcPct val="100000"/>
              </a:lnSpc>
              <a:spcBef>
                <a:spcPct val="0"/>
              </a:spcBef>
              <a:buFont typeface="Arial" panose="020B0604020202020204" pitchFamily="34" charset="0"/>
              <a:buChar char="•"/>
              <a:defRPr/>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Brake</a:t>
            </a:r>
          </a:p>
          <a:p>
            <a:pPr marL="342900" indent="-342900">
              <a:lnSpc>
                <a:spcPct val="100000"/>
              </a:lnSpc>
              <a:spcBef>
                <a:spcPct val="0"/>
              </a:spcBef>
              <a:buFont typeface="Arial" panose="020B0604020202020204" pitchFamily="34" charset="0"/>
              <a:buChar char="•"/>
              <a:defRPr/>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Road</a:t>
            </a:r>
            <a:r>
              <a:rPr lang="en-GB" altLang="en-US" sz="1100" b="0" baseline="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 P</a:t>
            </a: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eace</a:t>
            </a: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The Child Death Helpline</a:t>
            </a: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Victim Support</a:t>
            </a: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Samaritans</a:t>
            </a: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Cruse Bereavement Care</a:t>
            </a:r>
          </a:p>
          <a:p>
            <a:pPr marL="342900" marR="0" lvl="0" indent="-34290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The Compassionate Friends</a:t>
            </a:r>
          </a:p>
          <a:p>
            <a:pPr marL="342900" indent="-342900">
              <a:lnSpc>
                <a:spcPct val="100000"/>
              </a:lnSpc>
              <a:spcBef>
                <a:spcPct val="0"/>
              </a:spcBef>
              <a:buFont typeface="Arial" panose="020B0604020202020204" pitchFamily="34" charset="0"/>
              <a:buChar char="•"/>
              <a:defRPr/>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Support and Care After Road Death or Injury</a:t>
            </a:r>
          </a:p>
          <a:p>
            <a:pPr marL="342900" indent="-342900">
              <a:lnSpc>
                <a:spcPct val="100000"/>
              </a:lnSpc>
              <a:spcBef>
                <a:spcPct val="0"/>
              </a:spcBef>
              <a:buFont typeface="Arial" panose="020B0604020202020204" pitchFamily="34" charset="0"/>
              <a:buChar char="•"/>
              <a:defRPr/>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Trauma Aftercare Trust</a:t>
            </a:r>
          </a:p>
          <a:p>
            <a:pPr marL="342900" indent="-342900">
              <a:lnSpc>
                <a:spcPct val="100000"/>
              </a:lnSpc>
              <a:spcBef>
                <a:spcPct val="0"/>
              </a:spcBef>
              <a:buFont typeface="Arial" panose="020B0604020202020204" pitchFamily="34" charset="0"/>
              <a:buChar char="•"/>
              <a:defRPr/>
            </a:pPr>
            <a:r>
              <a:rPr lang="en-GB" altLang="en-US" sz="1100" b="0" dirty="0" smtClean="0">
                <a:solidFill>
                  <a:srgbClr val="FFFF00"/>
                </a:solidFill>
                <a:latin typeface="Arial" panose="020B0604020202020204" pitchFamily="34" charset="0"/>
                <a:ea typeface="ＭＳ Ｐゴシック" panose="020B0600070205080204" pitchFamily="34" charset="-128"/>
                <a:cs typeface="Arial" panose="020B0604020202020204" pitchFamily="34" charset="0"/>
              </a:rPr>
              <a:t>National Association of Bereavement Services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390925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881647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861566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9" name="TitusLabsSignature" hidden="1"/>
          <p:cNvSpPr txBox="1"/>
          <p:nvPr userDrawn="1"/>
        </p:nvSpPr>
        <p:spPr>
          <a:xfrm>
            <a:off x="0" y="0"/>
            <a:ext cx="34689625" cy="369332"/>
          </a:xfrm>
          <a:prstGeom prst="rect">
            <a:avLst/>
          </a:prstGeom>
          <a:noFill/>
        </p:spPr>
        <p:txBody>
          <a:bodyPr vert="horz" wrap="none" rtlCol="0">
            <a:spAutoFit/>
          </a:bodyPr>
          <a:lstStyle/>
          <a:p>
            <a:r>
              <a:rPr lang="en-GB" smtClean="0"/>
              <a:t>WKDGp7co52YBsw+VK87H/V/li9dfHBrIIsEtbqpxQMJJWlLU9oADMyWSGTO6OU+83YgaAL2gY5d8pKyGmxeSCinTp0hpZ6rXRinKD7gQmdUtBQ+jWOiNHzWs8dwNgQhpvYqPFoK6oLMPWV19XPzIVO7hX/mwbHv+pcSjBL1isuVGnpybKve6EGxDEWiMlbfYUdxXVnjFqnzUWzbT44KP+mOCe290oGBJWxrWbTUC7hsgKD4OlLC+F5d4e3TPuRcBCwxfCcEVUktbkOTgKWWuhshmWZlac2xg</a:t>
            </a:r>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3.jp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3.jpg"/><Relationship Id="rId7"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560903" y="1485865"/>
            <a:ext cx="4239034" cy="3724096"/>
          </a:xfrm>
          <a:prstGeom prst="rect">
            <a:avLst/>
          </a:prstGeom>
          <a:noFill/>
        </p:spPr>
        <p:txBody>
          <a:bodyPr wrap="square" rtlCol="0">
            <a:spAutoFit/>
          </a:bodyPr>
          <a:lstStyle/>
          <a:p>
            <a:pPr algn="ctr"/>
            <a:r>
              <a:rPr lang="en-GB" sz="36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Vulnerable Road Users &amp; Impact of Incidents on Victims &amp; Families    </a:t>
            </a:r>
          </a:p>
          <a:p>
            <a:endParaRPr lang="en-GB" sz="2000" dirty="0">
              <a:solidFill>
                <a:srgbClr val="FF0000"/>
              </a:solidFill>
              <a:latin typeface="Tahoma" panose="020B0604030504040204" pitchFamily="34" charset="0"/>
              <a:ea typeface="Tahoma" panose="020B0604030504040204" pitchFamily="34" charset="0"/>
              <a:cs typeface="Tahoma" panose="020B0604030504040204" pitchFamily="34" charset="0"/>
            </a:endParaRPr>
          </a:p>
          <a:p>
            <a:pPr algn="ctr"/>
            <a:endParaRPr lang="en-GB" sz="1600" dirty="0" smtClean="0">
              <a:solidFill>
                <a:srgbClr val="FF000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64629" y="109831"/>
            <a:ext cx="792549" cy="957155"/>
          </a:xfrm>
          <a:prstGeom prst="rect">
            <a:avLst/>
          </a:prstGeom>
        </p:spPr>
      </p:pic>
    </p:spTree>
    <p:extLst>
      <p:ext uri="{BB962C8B-B14F-4D97-AF65-F5344CB8AC3E}">
        <p14:creationId xmlns:p14="http://schemas.microsoft.com/office/powerpoint/2010/main" val="6593114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5002935" y="3552050"/>
            <a:ext cx="2143125" cy="2143125"/>
          </a:xfrm>
          <a:prstGeom prst="rect">
            <a:avLst/>
          </a:prstGeom>
        </p:spPr>
      </p:pic>
      <p:pic>
        <p:nvPicPr>
          <p:cNvPr id="7" name="Picture 6"/>
          <p:cNvPicPr>
            <a:picLocks noChangeAspect="1"/>
          </p:cNvPicPr>
          <p:nvPr/>
        </p:nvPicPr>
        <p:blipFill>
          <a:blip r:embed="rId5"/>
          <a:stretch>
            <a:fillRect/>
          </a:stretch>
        </p:blipFill>
        <p:spPr>
          <a:xfrm>
            <a:off x="8203683" y="3984675"/>
            <a:ext cx="2847974" cy="1600200"/>
          </a:xfrm>
          <a:prstGeom prst="rect">
            <a:avLst/>
          </a:prstGeom>
        </p:spPr>
      </p:pic>
      <p:pic>
        <p:nvPicPr>
          <p:cNvPr id="8" name="Picture 7"/>
          <p:cNvPicPr>
            <a:picLocks noChangeAspect="1"/>
          </p:cNvPicPr>
          <p:nvPr/>
        </p:nvPicPr>
        <p:blipFill>
          <a:blip r:embed="rId6"/>
          <a:stretch>
            <a:fillRect/>
          </a:stretch>
        </p:blipFill>
        <p:spPr>
          <a:xfrm>
            <a:off x="1097340" y="1766940"/>
            <a:ext cx="2847974" cy="1959016"/>
          </a:xfrm>
          <a:prstGeom prst="rect">
            <a:avLst/>
          </a:prstGeom>
        </p:spPr>
      </p:pic>
      <p:pic>
        <p:nvPicPr>
          <p:cNvPr id="9" name="Picture 8"/>
          <p:cNvPicPr>
            <a:picLocks noChangeAspect="1"/>
          </p:cNvPicPr>
          <p:nvPr/>
        </p:nvPicPr>
        <p:blipFill>
          <a:blip r:embed="rId7"/>
          <a:stretch>
            <a:fillRect/>
          </a:stretch>
        </p:blipFill>
        <p:spPr>
          <a:xfrm>
            <a:off x="4455248" y="1797279"/>
            <a:ext cx="3238500" cy="1409700"/>
          </a:xfrm>
          <a:prstGeom prst="rect">
            <a:avLst/>
          </a:prstGeom>
        </p:spPr>
      </p:pic>
      <p:pic>
        <p:nvPicPr>
          <p:cNvPr id="10" name="Picture 9"/>
          <p:cNvPicPr>
            <a:picLocks noChangeAspect="1"/>
          </p:cNvPicPr>
          <p:nvPr/>
        </p:nvPicPr>
        <p:blipFill>
          <a:blip r:embed="rId8"/>
          <a:stretch>
            <a:fillRect/>
          </a:stretch>
        </p:blipFill>
        <p:spPr>
          <a:xfrm>
            <a:off x="8203682" y="1766940"/>
            <a:ext cx="2847974" cy="1956165"/>
          </a:xfrm>
          <a:prstGeom prst="rect">
            <a:avLst/>
          </a:prstGeom>
        </p:spPr>
      </p:pic>
      <p:pic>
        <p:nvPicPr>
          <p:cNvPr id="13" name="Picture 12"/>
          <p:cNvPicPr>
            <a:picLocks noChangeAspect="1"/>
          </p:cNvPicPr>
          <p:nvPr/>
        </p:nvPicPr>
        <p:blipFill>
          <a:blip r:embed="rId9"/>
          <a:stretch>
            <a:fillRect/>
          </a:stretch>
        </p:blipFill>
        <p:spPr>
          <a:xfrm>
            <a:off x="1097339" y="3984674"/>
            <a:ext cx="2847975" cy="1600200"/>
          </a:xfrm>
          <a:prstGeom prst="rect">
            <a:avLst/>
          </a:prstGeom>
        </p:spPr>
      </p:pic>
      <p:sp>
        <p:nvSpPr>
          <p:cNvPr id="11" name="TextBox 10"/>
          <p:cNvSpPr txBox="1"/>
          <p:nvPr/>
        </p:nvSpPr>
        <p:spPr>
          <a:xfrm>
            <a:off x="1905464" y="251879"/>
            <a:ext cx="8280920" cy="1077218"/>
          </a:xfrm>
          <a:prstGeom prst="rect">
            <a:avLst/>
          </a:prstGeom>
          <a:solidFill>
            <a:srgbClr val="002060"/>
          </a:solidFill>
        </p:spPr>
        <p:txBody>
          <a:bodyPr wrap="square" rtlCol="0">
            <a:spAutoFit/>
          </a:bodyPr>
          <a:lstStyle/>
          <a:p>
            <a:pPr algn="ctr"/>
            <a:r>
              <a:rPr lang="en-GB" sz="3200" b="1" dirty="0" smtClean="0">
                <a:solidFill>
                  <a:schemeClr val="bg1"/>
                </a:solidFill>
              </a:rPr>
              <a:t>Groups who are especially vulnerable in the roads environment </a:t>
            </a:r>
            <a:endParaRPr lang="en-GB" sz="3200" b="1" dirty="0">
              <a:solidFill>
                <a:schemeClr val="bg1"/>
              </a:solidFill>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546582" y="1249736"/>
            <a:ext cx="7995254" cy="4647426"/>
          </a:xfrm>
          <a:prstGeom prst="rect">
            <a:avLst/>
          </a:prstGeom>
        </p:spPr>
        <p:txBody>
          <a:bodyPr wrap="square">
            <a:spAutoFit/>
          </a:bodyPr>
          <a:lstStyle/>
          <a:p>
            <a:pPr algn="ctr" eaLnBrk="0" fontAlgn="base" hangingPunct="0">
              <a:spcBef>
                <a:spcPct val="0"/>
              </a:spcBef>
              <a:spcAft>
                <a:spcPct val="0"/>
              </a:spcAft>
              <a:defRPr/>
            </a:pPr>
            <a:r>
              <a:rPr lang="en-US" sz="2400" dirty="0" smtClean="0">
                <a:latin typeface="Arial" charset="0"/>
                <a:ea typeface="ＭＳ Ｐゴシック" panose="020B0600070205080204" pitchFamily="34" charset="-128"/>
              </a:rPr>
              <a:t>For </a:t>
            </a:r>
            <a:r>
              <a:rPr lang="en-US" sz="2400" dirty="0">
                <a:latin typeface="Arial" charset="0"/>
                <a:ea typeface="ＭＳ Ｐゴシック" panose="020B0600070205080204" pitchFamily="34" charset="-128"/>
              </a:rPr>
              <a:t>reported road accidents in the year ending September 2017</a:t>
            </a:r>
            <a:r>
              <a:rPr lang="en-US" sz="2400" dirty="0" smtClean="0">
                <a:latin typeface="Arial" charset="0"/>
                <a:ea typeface="ＭＳ Ｐゴシック" panose="020B0600070205080204" pitchFamily="34" charset="-128"/>
              </a:rPr>
              <a:t>:</a:t>
            </a:r>
          </a:p>
          <a:p>
            <a:pPr algn="ctr" eaLnBrk="0" fontAlgn="base" hangingPunct="0">
              <a:spcBef>
                <a:spcPct val="0"/>
              </a:spcBef>
              <a:spcAft>
                <a:spcPct val="0"/>
              </a:spcAft>
              <a:defRPr/>
            </a:pPr>
            <a:r>
              <a:rPr lang="en-US" sz="2400" dirty="0" smtClean="0">
                <a:latin typeface="Arial" charset="0"/>
                <a:ea typeface="ＭＳ Ｐゴシック" panose="020B0600070205080204" pitchFamily="34" charset="-128"/>
              </a:rPr>
              <a:t> </a:t>
            </a:r>
          </a:p>
          <a:p>
            <a:pPr algn="ctr" eaLnBrk="0" fontAlgn="base" hangingPunct="0">
              <a:spcBef>
                <a:spcPct val="0"/>
              </a:spcBef>
              <a:spcAft>
                <a:spcPct val="0"/>
              </a:spcAft>
              <a:defRPr/>
            </a:pPr>
            <a:endParaRPr lang="en-US" sz="2400" dirty="0">
              <a:latin typeface="Arial" charset="0"/>
              <a:ea typeface="ＭＳ Ｐゴシック" panose="020B0600070205080204" pitchFamily="34" charset="-128"/>
            </a:endParaRPr>
          </a:p>
          <a:p>
            <a:pPr algn="ctr" eaLnBrk="0" fontAlgn="base" hangingPunct="0">
              <a:spcBef>
                <a:spcPct val="0"/>
              </a:spcBef>
              <a:spcAft>
                <a:spcPct val="0"/>
              </a:spcAft>
              <a:defRPr/>
            </a:pPr>
            <a:r>
              <a:rPr lang="en-US" sz="3200" b="1" dirty="0" smtClean="0">
                <a:latin typeface="Arial" charset="0"/>
                <a:ea typeface="ＭＳ Ｐゴシック" panose="020B0600070205080204" pitchFamily="34" charset="-128"/>
              </a:rPr>
              <a:t>1,720 </a:t>
            </a:r>
            <a:r>
              <a:rPr lang="en-US" sz="3200" b="1" dirty="0">
                <a:latin typeface="Arial" charset="0"/>
                <a:ea typeface="ＭＳ Ｐゴシック" panose="020B0600070205080204" pitchFamily="34" charset="-128"/>
              </a:rPr>
              <a:t>people were </a:t>
            </a:r>
            <a:r>
              <a:rPr lang="en-US" sz="3200" b="1" dirty="0" smtClean="0">
                <a:latin typeface="Arial" charset="0"/>
                <a:ea typeface="ＭＳ Ｐゴシック" panose="020B0600070205080204" pitchFamily="34" charset="-128"/>
              </a:rPr>
              <a:t>killed</a:t>
            </a:r>
          </a:p>
          <a:p>
            <a:pPr algn="ctr" eaLnBrk="0" fontAlgn="base" hangingPunct="0">
              <a:spcBef>
                <a:spcPct val="0"/>
              </a:spcBef>
              <a:spcAft>
                <a:spcPct val="0"/>
              </a:spcAft>
              <a:defRPr/>
            </a:pPr>
            <a:r>
              <a:rPr lang="en-US" sz="3200" b="1" dirty="0" smtClean="0">
                <a:latin typeface="Arial" charset="0"/>
                <a:ea typeface="ＭＳ Ｐゴシック" panose="020B0600070205080204" pitchFamily="34" charset="-128"/>
              </a:rPr>
              <a:t>27,010 seriously </a:t>
            </a:r>
            <a:r>
              <a:rPr lang="en-US" sz="3200" b="1" dirty="0">
                <a:latin typeface="Arial" charset="0"/>
                <a:ea typeface="ＭＳ Ｐゴシック" panose="020B0600070205080204" pitchFamily="34" charset="-128"/>
              </a:rPr>
              <a:t>injured </a:t>
            </a:r>
            <a:r>
              <a:rPr lang="en-US" sz="3200" b="1" dirty="0" smtClean="0">
                <a:latin typeface="Arial" charset="0"/>
                <a:ea typeface="ＭＳ Ｐゴシック" panose="020B0600070205080204" pitchFamily="34" charset="-128"/>
              </a:rPr>
              <a:t>casualties</a:t>
            </a:r>
          </a:p>
          <a:p>
            <a:pPr algn="ctr" eaLnBrk="0" fontAlgn="base" hangingPunct="0">
              <a:spcBef>
                <a:spcPct val="0"/>
              </a:spcBef>
              <a:spcAft>
                <a:spcPct val="0"/>
              </a:spcAft>
              <a:defRPr/>
            </a:pPr>
            <a:r>
              <a:rPr lang="en-US" altLang="en-US" sz="3200" b="1" dirty="0">
                <a:latin typeface="Arial" panose="020B0604020202020204" pitchFamily="34" charset="0"/>
                <a:ea typeface="ＭＳ Ｐゴシック" panose="020B0600070205080204" pitchFamily="34" charset="-128"/>
              </a:rPr>
              <a:t>15,730  </a:t>
            </a:r>
            <a:r>
              <a:rPr lang="en-US" altLang="en-US" sz="3200" b="1" dirty="0" smtClean="0">
                <a:latin typeface="Arial" panose="020B0604020202020204" pitchFamily="34" charset="0"/>
                <a:ea typeface="ＭＳ Ｐゴシック" panose="020B0600070205080204" pitchFamily="34" charset="-128"/>
              </a:rPr>
              <a:t>child </a:t>
            </a:r>
            <a:r>
              <a:rPr lang="en-US" altLang="en-US" sz="3200" b="1" dirty="0">
                <a:latin typeface="Arial" panose="020B0604020202020204" pitchFamily="34" charset="0"/>
                <a:ea typeface="ＭＳ Ｐゴシック" panose="020B0600070205080204" pitchFamily="34" charset="-128"/>
              </a:rPr>
              <a:t>casualties </a:t>
            </a:r>
          </a:p>
          <a:p>
            <a:pPr algn="ctr" eaLnBrk="0" fontAlgn="base" hangingPunct="0">
              <a:spcBef>
                <a:spcPct val="0"/>
              </a:spcBef>
              <a:spcAft>
                <a:spcPct val="0"/>
              </a:spcAft>
              <a:defRPr/>
            </a:pPr>
            <a:endParaRPr lang="en-US" sz="3200" b="1" dirty="0" smtClean="0">
              <a:latin typeface="Arial" charset="0"/>
              <a:ea typeface="ＭＳ Ｐゴシック" panose="020B0600070205080204" pitchFamily="34" charset="-128"/>
            </a:endParaRPr>
          </a:p>
          <a:p>
            <a:pPr algn="ctr" eaLnBrk="0" fontAlgn="base" hangingPunct="0">
              <a:spcBef>
                <a:spcPct val="0"/>
              </a:spcBef>
              <a:spcAft>
                <a:spcPct val="0"/>
              </a:spcAft>
              <a:defRPr/>
            </a:pPr>
            <a:endParaRPr lang="en-US" sz="2400" dirty="0">
              <a:latin typeface="Arial" charset="0"/>
              <a:ea typeface="ＭＳ Ｐゴシック" panose="020B0600070205080204" pitchFamily="34" charset="-128"/>
            </a:endParaRPr>
          </a:p>
          <a:p>
            <a:pPr algn="ctr" eaLnBrk="0" fontAlgn="base" hangingPunct="0">
              <a:spcBef>
                <a:spcPct val="0"/>
              </a:spcBef>
              <a:spcAft>
                <a:spcPct val="0"/>
              </a:spcAft>
              <a:defRPr/>
            </a:pPr>
            <a:r>
              <a:rPr lang="en-US" sz="2400" dirty="0">
                <a:latin typeface="Arial" charset="0"/>
                <a:ea typeface="ＭＳ Ｐゴシック" panose="020B0600070205080204" pitchFamily="34" charset="-128"/>
              </a:rPr>
              <a:t>Motor vehicle traffic increased by </a:t>
            </a:r>
            <a:r>
              <a:rPr lang="en-US" sz="2400" dirty="0" smtClean="0">
                <a:latin typeface="Arial" charset="0"/>
                <a:ea typeface="ＭＳ Ｐゴシック" panose="020B0600070205080204" pitchFamily="34" charset="-128"/>
              </a:rPr>
              <a:t>1% </a:t>
            </a:r>
            <a:r>
              <a:rPr lang="en-US" sz="2400" dirty="0">
                <a:latin typeface="Arial" charset="0"/>
                <a:ea typeface="ＭＳ Ｐゴシック" panose="020B0600070205080204" pitchFamily="34" charset="-128"/>
              </a:rPr>
              <a:t>over the same twelve months.</a:t>
            </a:r>
          </a:p>
        </p:txBody>
      </p:sp>
      <p:sp>
        <p:nvSpPr>
          <p:cNvPr id="3" name="TextBox 2"/>
          <p:cNvSpPr txBox="1"/>
          <p:nvPr/>
        </p:nvSpPr>
        <p:spPr>
          <a:xfrm>
            <a:off x="1905464" y="251879"/>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Some statistics …..</a:t>
            </a:r>
            <a:endParaRPr lang="en-GB" sz="3200" b="1" dirty="0">
              <a:solidFill>
                <a:schemeClr val="bg1"/>
              </a:solidFill>
            </a:endParaRP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36146" r="14097"/>
          <a:stretch/>
        </p:blipFill>
        <p:spPr>
          <a:xfrm>
            <a:off x="8541836" y="1501697"/>
            <a:ext cx="3033133" cy="3810000"/>
          </a:xfrm>
          <a:prstGeom prst="rect">
            <a:avLst/>
          </a:prstGeom>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439165" y="1368503"/>
            <a:ext cx="5473104" cy="4099546"/>
          </a:xfrm>
          <a:prstGeom prst="rect">
            <a:avLst/>
          </a:prstGeom>
        </p:spPr>
      </p:pic>
      <p:sp>
        <p:nvSpPr>
          <p:cNvPr id="5" name="TextBox 4"/>
          <p:cNvSpPr txBox="1"/>
          <p:nvPr/>
        </p:nvSpPr>
        <p:spPr>
          <a:xfrm>
            <a:off x="1695842" y="318786"/>
            <a:ext cx="8959750" cy="584775"/>
          </a:xfrm>
          <a:prstGeom prst="rect">
            <a:avLst/>
          </a:prstGeom>
          <a:solidFill>
            <a:srgbClr val="002060"/>
          </a:solidFill>
        </p:spPr>
        <p:txBody>
          <a:bodyPr wrap="square" rtlCol="0">
            <a:spAutoFit/>
          </a:bodyPr>
          <a:lstStyle/>
          <a:p>
            <a:pPr algn="ctr"/>
            <a:r>
              <a:rPr lang="en-GB" sz="3200" b="1" dirty="0" smtClean="0">
                <a:solidFill>
                  <a:schemeClr val="bg1"/>
                </a:solidFill>
              </a:rPr>
              <a:t>Factors contributing to Road Traffic Accidents</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617198" y="295015"/>
            <a:ext cx="3420485" cy="2474669"/>
          </a:xfrm>
          <a:prstGeom prst="rect">
            <a:avLst/>
          </a:prstGeom>
        </p:spPr>
      </p:pic>
      <p:pic>
        <p:nvPicPr>
          <p:cNvPr id="4" name="Picture 3"/>
          <p:cNvPicPr>
            <a:picLocks noChangeAspect="1"/>
          </p:cNvPicPr>
          <p:nvPr/>
        </p:nvPicPr>
        <p:blipFill>
          <a:blip r:embed="rId5"/>
          <a:stretch>
            <a:fillRect/>
          </a:stretch>
        </p:blipFill>
        <p:spPr>
          <a:xfrm>
            <a:off x="7036690" y="295014"/>
            <a:ext cx="3420485" cy="2474669"/>
          </a:xfrm>
          <a:prstGeom prst="rect">
            <a:avLst/>
          </a:prstGeom>
        </p:spPr>
      </p:pic>
      <p:pic>
        <p:nvPicPr>
          <p:cNvPr id="5" name="Picture 4"/>
          <p:cNvPicPr>
            <a:picLocks noChangeAspect="1"/>
          </p:cNvPicPr>
          <p:nvPr/>
        </p:nvPicPr>
        <p:blipFill>
          <a:blip r:embed="rId6"/>
          <a:stretch>
            <a:fillRect/>
          </a:stretch>
        </p:blipFill>
        <p:spPr>
          <a:xfrm>
            <a:off x="927958" y="3242205"/>
            <a:ext cx="3081411" cy="2050539"/>
          </a:xfrm>
          <a:prstGeom prst="rect">
            <a:avLst/>
          </a:prstGeom>
        </p:spPr>
      </p:pic>
      <p:pic>
        <p:nvPicPr>
          <p:cNvPr id="6" name="Picture 5"/>
          <p:cNvPicPr>
            <a:picLocks noChangeAspect="1"/>
          </p:cNvPicPr>
          <p:nvPr/>
        </p:nvPicPr>
        <p:blipFill>
          <a:blip r:embed="rId7"/>
          <a:stretch>
            <a:fillRect/>
          </a:stretch>
        </p:blipFill>
        <p:spPr>
          <a:xfrm>
            <a:off x="4613419" y="3291044"/>
            <a:ext cx="2934624" cy="1952859"/>
          </a:xfrm>
          <a:prstGeom prst="rect">
            <a:avLst/>
          </a:prstGeom>
        </p:spPr>
      </p:pic>
      <p:pic>
        <p:nvPicPr>
          <p:cNvPr id="7" name="Picture 6"/>
          <p:cNvPicPr>
            <a:picLocks noChangeAspect="1"/>
          </p:cNvPicPr>
          <p:nvPr/>
        </p:nvPicPr>
        <p:blipFill>
          <a:blip r:embed="rId8"/>
          <a:stretch>
            <a:fillRect/>
          </a:stretch>
        </p:blipFill>
        <p:spPr>
          <a:xfrm>
            <a:off x="8152093" y="3183007"/>
            <a:ext cx="2997850" cy="1927189"/>
          </a:xfrm>
          <a:prstGeom prst="rect">
            <a:avLst/>
          </a:prstGeom>
        </p:spPr>
      </p:pic>
    </p:spTree>
    <p:extLst>
      <p:ext uri="{BB962C8B-B14F-4D97-AF65-F5344CB8AC3E}">
        <p14:creationId xmlns:p14="http://schemas.microsoft.com/office/powerpoint/2010/main" val="1798352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8667" y="1651308"/>
            <a:ext cx="5434097" cy="38610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695841" y="642343"/>
            <a:ext cx="8959750" cy="584775"/>
          </a:xfrm>
          <a:prstGeom prst="rect">
            <a:avLst/>
          </a:prstGeom>
          <a:solidFill>
            <a:srgbClr val="002060"/>
          </a:solidFill>
        </p:spPr>
        <p:txBody>
          <a:bodyPr wrap="square" rtlCol="0">
            <a:spAutoFit/>
          </a:bodyPr>
          <a:lstStyle/>
          <a:p>
            <a:pPr algn="ctr"/>
            <a:r>
              <a:rPr lang="en-GB" sz="3200" b="1" dirty="0" smtClean="0">
                <a:solidFill>
                  <a:schemeClr val="bg1"/>
                </a:solidFill>
              </a:rPr>
              <a:t>Impact of Incidents Upon Victims and </a:t>
            </a:r>
            <a:r>
              <a:rPr lang="en-GB" sz="3200" b="1" dirty="0" smtClean="0">
                <a:solidFill>
                  <a:schemeClr val="bg1"/>
                </a:solidFill>
              </a:rPr>
              <a:t>their </a:t>
            </a:r>
            <a:r>
              <a:rPr lang="en-GB" sz="3200" b="1" dirty="0" smtClean="0">
                <a:solidFill>
                  <a:schemeClr val="bg1"/>
                </a:solidFill>
              </a:rPr>
              <a:t>Families</a:t>
            </a:r>
            <a:endParaRPr lang="en-GB" sz="3200" b="1" dirty="0">
              <a:solidFill>
                <a:schemeClr val="bg1"/>
              </a:solidFill>
            </a:endParaRPr>
          </a:p>
        </p:txBody>
      </p:sp>
    </p:spTree>
    <p:extLst>
      <p:ext uri="{BB962C8B-B14F-4D97-AF65-F5344CB8AC3E}">
        <p14:creationId xmlns:p14="http://schemas.microsoft.com/office/powerpoint/2010/main" val="22302841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750570" y="1813061"/>
            <a:ext cx="2841967" cy="952205"/>
          </a:xfrm>
          <a:prstGeom prst="rect">
            <a:avLst/>
          </a:prstGeom>
        </p:spPr>
      </p:pic>
      <p:pic>
        <p:nvPicPr>
          <p:cNvPr id="4" name="Picture 3"/>
          <p:cNvPicPr>
            <a:picLocks noChangeAspect="1"/>
          </p:cNvPicPr>
          <p:nvPr/>
        </p:nvPicPr>
        <p:blipFill>
          <a:blip r:embed="rId5"/>
          <a:stretch>
            <a:fillRect/>
          </a:stretch>
        </p:blipFill>
        <p:spPr>
          <a:xfrm>
            <a:off x="4220014" y="1518619"/>
            <a:ext cx="2324100" cy="1962150"/>
          </a:xfrm>
          <a:prstGeom prst="rect">
            <a:avLst/>
          </a:prstGeom>
        </p:spPr>
      </p:pic>
      <p:pic>
        <p:nvPicPr>
          <p:cNvPr id="5" name="Picture 4"/>
          <p:cNvPicPr>
            <a:picLocks noChangeAspect="1"/>
          </p:cNvPicPr>
          <p:nvPr/>
        </p:nvPicPr>
        <p:blipFill>
          <a:blip r:embed="rId6"/>
          <a:stretch>
            <a:fillRect/>
          </a:stretch>
        </p:blipFill>
        <p:spPr>
          <a:xfrm>
            <a:off x="7920257" y="1735358"/>
            <a:ext cx="3638550" cy="1257300"/>
          </a:xfrm>
          <a:prstGeom prst="rect">
            <a:avLst/>
          </a:prstGeom>
        </p:spPr>
      </p:pic>
      <p:pic>
        <p:nvPicPr>
          <p:cNvPr id="6" name="Picture 5"/>
          <p:cNvPicPr>
            <a:picLocks noChangeAspect="1"/>
          </p:cNvPicPr>
          <p:nvPr/>
        </p:nvPicPr>
        <p:blipFill>
          <a:blip r:embed="rId7"/>
          <a:stretch>
            <a:fillRect/>
          </a:stretch>
        </p:blipFill>
        <p:spPr>
          <a:xfrm>
            <a:off x="9165101" y="3374193"/>
            <a:ext cx="2133600" cy="2133600"/>
          </a:xfrm>
          <a:prstGeom prst="rect">
            <a:avLst/>
          </a:prstGeom>
        </p:spPr>
      </p:pic>
      <p:pic>
        <p:nvPicPr>
          <p:cNvPr id="7" name="Picture 6"/>
          <p:cNvPicPr>
            <a:picLocks noChangeAspect="1"/>
          </p:cNvPicPr>
          <p:nvPr/>
        </p:nvPicPr>
        <p:blipFill>
          <a:blip r:embed="rId8"/>
          <a:stretch>
            <a:fillRect/>
          </a:stretch>
        </p:blipFill>
        <p:spPr>
          <a:xfrm>
            <a:off x="6449449" y="3424236"/>
            <a:ext cx="2143125" cy="2143125"/>
          </a:xfrm>
          <a:prstGeom prst="rect">
            <a:avLst/>
          </a:prstGeom>
        </p:spPr>
      </p:pic>
      <p:pic>
        <p:nvPicPr>
          <p:cNvPr id="8" name="Picture 7"/>
          <p:cNvPicPr>
            <a:picLocks noChangeAspect="1"/>
          </p:cNvPicPr>
          <p:nvPr/>
        </p:nvPicPr>
        <p:blipFill>
          <a:blip r:embed="rId9"/>
          <a:stretch>
            <a:fillRect/>
          </a:stretch>
        </p:blipFill>
        <p:spPr>
          <a:xfrm>
            <a:off x="2576951" y="4176711"/>
            <a:ext cx="3286125" cy="1390650"/>
          </a:xfrm>
          <a:prstGeom prst="rect">
            <a:avLst/>
          </a:prstGeom>
          <a:ln>
            <a:solidFill>
              <a:schemeClr val="tx1"/>
            </a:solidFill>
          </a:ln>
        </p:spPr>
      </p:pic>
      <p:pic>
        <p:nvPicPr>
          <p:cNvPr id="9" name="Picture 8"/>
          <p:cNvPicPr>
            <a:picLocks noChangeAspect="1"/>
          </p:cNvPicPr>
          <p:nvPr/>
        </p:nvPicPr>
        <p:blipFill>
          <a:blip r:embed="rId10"/>
          <a:stretch>
            <a:fillRect/>
          </a:stretch>
        </p:blipFill>
        <p:spPr>
          <a:xfrm>
            <a:off x="622275" y="3224504"/>
            <a:ext cx="1645320" cy="1638007"/>
          </a:xfrm>
          <a:prstGeom prst="rect">
            <a:avLst/>
          </a:prstGeom>
        </p:spPr>
      </p:pic>
      <p:sp>
        <p:nvSpPr>
          <p:cNvPr id="10" name="TextBox 9"/>
          <p:cNvSpPr txBox="1"/>
          <p:nvPr/>
        </p:nvSpPr>
        <p:spPr>
          <a:xfrm>
            <a:off x="992479" y="440710"/>
            <a:ext cx="10306221" cy="584775"/>
          </a:xfrm>
          <a:prstGeom prst="rect">
            <a:avLst/>
          </a:prstGeom>
          <a:solidFill>
            <a:srgbClr val="002060"/>
          </a:solidFill>
        </p:spPr>
        <p:txBody>
          <a:bodyPr wrap="square" rtlCol="0">
            <a:spAutoFit/>
          </a:bodyPr>
          <a:lstStyle/>
          <a:p>
            <a:pPr algn="ctr"/>
            <a:r>
              <a:rPr lang="en-GB" sz="3200" b="1" dirty="0" smtClean="0">
                <a:solidFill>
                  <a:schemeClr val="bg1"/>
                </a:solidFill>
              </a:rPr>
              <a:t>Invaluable Sources of Support and Information</a:t>
            </a:r>
            <a:endParaRPr lang="en-GB" sz="3200" b="1" dirty="0">
              <a:solidFill>
                <a:schemeClr val="bg1"/>
              </a:solidFill>
            </a:endParaRPr>
          </a:p>
        </p:txBody>
      </p:sp>
    </p:spTree>
    <p:extLst>
      <p:ext uri="{BB962C8B-B14F-4D97-AF65-F5344CB8AC3E}">
        <p14:creationId xmlns:p14="http://schemas.microsoft.com/office/powerpoint/2010/main" val="248468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936795" y="1538539"/>
            <a:ext cx="4765797"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rPr>
              <a:t>These specially trained officers have a vital role with assisting the families of victims resulting from road related incidents.</a:t>
            </a:r>
          </a:p>
          <a:p>
            <a:pPr algn="ctr" eaLnBrk="0" fontAlgn="base" hangingPunct="0">
              <a:spcBef>
                <a:spcPct val="0"/>
              </a:spcBef>
              <a:spcAft>
                <a:spcPct val="0"/>
              </a:spcAft>
              <a:buFontTx/>
              <a:buNone/>
            </a:pPr>
            <a:endParaRPr lang="en-GB" altLang="en-US" sz="2800" b="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rPr>
              <a:t>Their role is fully explored in a separate session under Roads Policing </a:t>
            </a:r>
          </a:p>
        </p:txBody>
      </p:sp>
      <p:sp>
        <p:nvSpPr>
          <p:cNvPr id="4" name="TextBox 3"/>
          <p:cNvSpPr txBox="1"/>
          <p:nvPr/>
        </p:nvSpPr>
        <p:spPr>
          <a:xfrm>
            <a:off x="1695842" y="318786"/>
            <a:ext cx="8959750" cy="584775"/>
          </a:xfrm>
          <a:prstGeom prst="rect">
            <a:avLst/>
          </a:prstGeom>
          <a:solidFill>
            <a:srgbClr val="002060"/>
          </a:solidFill>
        </p:spPr>
        <p:txBody>
          <a:bodyPr wrap="square" rtlCol="0">
            <a:spAutoFit/>
          </a:bodyPr>
          <a:lstStyle/>
          <a:p>
            <a:pPr algn="ctr"/>
            <a:r>
              <a:rPr lang="en-GB" sz="3200" b="1" dirty="0" smtClean="0">
                <a:solidFill>
                  <a:schemeClr val="bg1"/>
                </a:solidFill>
              </a:rPr>
              <a:t>Family Liaison Officer (FLO)</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6175717" y="1538539"/>
            <a:ext cx="4953000" cy="3800475"/>
          </a:xfrm>
          <a:prstGeom prst="rect">
            <a:avLst/>
          </a:prstGeom>
        </p:spPr>
      </p:pic>
    </p:spTree>
    <p:extLst>
      <p:ext uri="{BB962C8B-B14F-4D97-AF65-F5344CB8AC3E}">
        <p14:creationId xmlns:p14="http://schemas.microsoft.com/office/powerpoint/2010/main" val="307872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312871" y="820426"/>
            <a:ext cx="5953614" cy="4342417"/>
          </a:xfrm>
          <a:prstGeom prst="rect">
            <a:avLst/>
          </a:prstGeom>
        </p:spPr>
      </p:pic>
    </p:spTree>
    <p:extLst>
      <p:ext uri="{BB962C8B-B14F-4D97-AF65-F5344CB8AC3E}">
        <p14:creationId xmlns:p14="http://schemas.microsoft.com/office/powerpoint/2010/main" val="264785327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TotalTime>
  <Words>1127</Words>
  <Application>Microsoft Office PowerPoint</Application>
  <PresentationFormat>Widescreen</PresentationFormat>
  <Paragraphs>110</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ＭＳ Ｐゴシック</vt: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51</cp:revision>
  <dcterms:created xsi:type="dcterms:W3CDTF">2018-01-30T11:09:50Z</dcterms:created>
  <dcterms:modified xsi:type="dcterms:W3CDTF">2019-02-20T13:38:26Z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