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75" r:id="rId4"/>
    <p:sldId id="259" r:id="rId5"/>
    <p:sldId id="261" r:id="rId6"/>
    <p:sldId id="272" r:id="rId7"/>
    <p:sldId id="273" r:id="rId8"/>
    <p:sldId id="263" r:id="rId9"/>
    <p:sldId id="258" r:id="rId10"/>
    <p:sldId id="274" r:id="rId11"/>
    <p:sldId id="260" r:id="rId12"/>
    <p:sldId id="262" r:id="rId13"/>
    <p:sldId id="267" r:id="rId14"/>
    <p:sldId id="265" r:id="rId15"/>
    <p:sldId id="268" r:id="rId16"/>
    <p:sldId id="269" r:id="rId17"/>
    <p:sldId id="276" r:id="rId18"/>
    <p:sldId id="266" r:id="rId19"/>
    <p:sldId id="264" r:id="rId20"/>
    <p:sldId id="27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DE5EC4-099E-486E-B43E-E1ADC9C91731}" v="9" dt="2023-09-18T09:06:39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>
        <p:scale>
          <a:sx n="80" d="100"/>
          <a:sy n="80" d="100"/>
        </p:scale>
        <p:origin x="680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734047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Heritage &amp; Leisure 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Attraction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96875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Heritage Experiences &amp; Trails  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10168-4735-ED53-D45F-006797BDB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76839"/>
            <a:ext cx="10515600" cy="1513753"/>
          </a:xfrm>
        </p:spPr>
        <p:txBody>
          <a:bodyPr/>
          <a:lstStyle/>
          <a:p>
            <a:r>
              <a:rPr lang="en-GB" dirty="0"/>
              <a:t>         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Aims &amp; 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79D419-892D-FF6C-B5AB-FE7907C82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75550"/>
            <a:ext cx="11979408" cy="45950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To develop a more detailed understanding of the importance of Heritage &amp; Attraction Management</a:t>
            </a:r>
          </a:p>
          <a:p>
            <a:endParaRPr lang="en-GB" dirty="0"/>
          </a:p>
          <a:p>
            <a:r>
              <a:rPr lang="en-GB" dirty="0"/>
              <a:t>Consider the Development of Attraction Tourism &amp; Heritage Trails</a:t>
            </a:r>
          </a:p>
          <a:p>
            <a:endParaRPr lang="en-GB" dirty="0"/>
          </a:p>
          <a:p>
            <a:r>
              <a:rPr lang="en-GB" dirty="0"/>
              <a:t>Further Investigate the use of Digital Technology &amp; Interpretative Experiences </a:t>
            </a:r>
          </a:p>
          <a:p>
            <a:endParaRPr lang="en-GB" dirty="0"/>
          </a:p>
          <a:p>
            <a:r>
              <a:rPr lang="en-GB" dirty="0"/>
              <a:t>Provide the Opportunity to Experience Developing a new Heritage Trail</a:t>
            </a:r>
          </a:p>
          <a:p>
            <a:endParaRPr lang="en-GB" dirty="0"/>
          </a:p>
          <a:p>
            <a:r>
              <a:rPr lang="en-GB" dirty="0"/>
              <a:t>Relate Learning to Attraction Audits &amp; Visitor Experiences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4563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92539-0DB5-5BE4-402A-27C88F87D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30521"/>
            <a:ext cx="10515600" cy="1921209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Concepts of Attraction Based Tourism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7109F-B79A-31A1-D776-4BD763F9E0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521" y="1068081"/>
            <a:ext cx="11702783" cy="5108882"/>
          </a:xfrm>
        </p:spPr>
        <p:txBody>
          <a:bodyPr/>
          <a:lstStyle/>
          <a:p>
            <a:r>
              <a:rPr lang="en-GB" dirty="0"/>
              <a:t>Historic Buildings / Landmarks / Activity / Flagships / Iconic Attractions</a:t>
            </a:r>
          </a:p>
          <a:p>
            <a:endParaRPr lang="en-GB" dirty="0"/>
          </a:p>
          <a:p>
            <a:r>
              <a:rPr lang="en-GB" dirty="0"/>
              <a:t>Patria (2013) Tourist Attractions = Most Vital Component of Tourism</a:t>
            </a:r>
          </a:p>
          <a:p>
            <a:endParaRPr lang="en-GB" dirty="0"/>
          </a:p>
          <a:p>
            <a:r>
              <a:rPr lang="en-GB" dirty="0"/>
              <a:t>If the Market is a Push Factor, Attraction = Pull Factor</a:t>
            </a:r>
          </a:p>
          <a:p>
            <a:endParaRPr lang="en-GB" dirty="0"/>
          </a:p>
          <a:p>
            <a:r>
              <a:rPr lang="en-GB" dirty="0"/>
              <a:t>Attractions Stimulate Interest in Travel</a:t>
            </a:r>
          </a:p>
          <a:p>
            <a:endParaRPr lang="en-GB" dirty="0"/>
          </a:p>
          <a:p>
            <a:r>
              <a:rPr lang="en-GB" dirty="0"/>
              <a:t>Attractions provide Visitor Satisfaction / Authentic Experience</a:t>
            </a:r>
          </a:p>
        </p:txBody>
      </p:sp>
      <p:pic>
        <p:nvPicPr>
          <p:cNvPr id="17410" name="Picture 2" descr="young solo traveler woman in Singapore street market checking the map Rear view image of a young brunette woman. She is enjoying the walk and exploring the city, wearing a casual but fashionable dress, sightseeing and shopping on the Singapore street market. She is holding a large city map, checking out where to go next. singapore tourist stock pictures, royalty-free photos &amp; images">
            <a:extLst>
              <a:ext uri="{FF2B5EF4-FFF2-40B4-BE49-F238E27FC236}">
                <a16:creationId xmlns:a16="http://schemas.microsoft.com/office/drawing/2014/main" id="{621266DC-791D-C873-229C-F40A71907B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675" y="2878593"/>
            <a:ext cx="3251255" cy="2167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9128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78723-A537-32B4-D464-CCBF3D97A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61257"/>
            <a:ext cx="10515600" cy="1951945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Historic Features of The Tourism Landscape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70207-5358-0592-E9AC-43971BFD2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636699"/>
            <a:ext cx="11353800" cy="4540264"/>
          </a:xfrm>
        </p:spPr>
        <p:txBody>
          <a:bodyPr/>
          <a:lstStyle/>
          <a:p>
            <a:r>
              <a:rPr lang="en-GB" dirty="0"/>
              <a:t>Creation of Tourism Settings</a:t>
            </a:r>
          </a:p>
          <a:p>
            <a:r>
              <a:rPr lang="en-GB" dirty="0"/>
              <a:t>Socio Cultural Construction of Spaces</a:t>
            </a:r>
          </a:p>
          <a:p>
            <a:r>
              <a:rPr lang="en-GB" dirty="0"/>
              <a:t>Direct Visitors through Purposeful &amp; Interpreted Routes</a:t>
            </a:r>
          </a:p>
          <a:p>
            <a:r>
              <a:rPr lang="en-GB" dirty="0"/>
              <a:t>Linear Attractions</a:t>
            </a:r>
          </a:p>
          <a:p>
            <a:r>
              <a:rPr lang="en-GB" dirty="0"/>
              <a:t>Framework – Sense of Place for the Story</a:t>
            </a:r>
          </a:p>
          <a:p>
            <a:r>
              <a:rPr lang="en-GB" dirty="0"/>
              <a:t>Urban, Rural &amp; Coastal </a:t>
            </a:r>
          </a:p>
          <a:p>
            <a:r>
              <a:rPr lang="en-GB" dirty="0"/>
              <a:t>Unifies Topography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6F4225AE-2FB7-806C-99D1-B209379198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8390" y="1636699"/>
            <a:ext cx="3442447" cy="3442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319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4DD5A-E720-ED6A-A33B-285BA96B0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84309"/>
            <a:ext cx="10515600" cy="1974997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Heritage Developments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DA030-8659-52A1-0BE1-48C240FE1E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521" y="1398494"/>
            <a:ext cx="11123279" cy="4778469"/>
          </a:xfrm>
        </p:spPr>
        <p:txBody>
          <a:bodyPr/>
          <a:lstStyle/>
          <a:p>
            <a:r>
              <a:rPr lang="en-GB" dirty="0"/>
              <a:t>Physical Landscapes</a:t>
            </a:r>
          </a:p>
          <a:p>
            <a:r>
              <a:rPr lang="en-GB" dirty="0"/>
              <a:t>Space &amp; Place</a:t>
            </a:r>
          </a:p>
          <a:p>
            <a:r>
              <a:rPr lang="en-GB" dirty="0"/>
              <a:t>Physical Constructions</a:t>
            </a:r>
          </a:p>
          <a:p>
            <a:r>
              <a:rPr lang="en-GB" dirty="0"/>
              <a:t>Imaginary &amp; Symbolic Places framing Tourism &amp; Travel</a:t>
            </a:r>
          </a:p>
          <a:p>
            <a:r>
              <a:rPr lang="en-GB" dirty="0"/>
              <a:t>Symbolic Transformation</a:t>
            </a:r>
          </a:p>
          <a:p>
            <a:r>
              <a:rPr lang="en-GB" dirty="0"/>
              <a:t>Promotes Engagement</a:t>
            </a:r>
          </a:p>
          <a:p>
            <a:r>
              <a:rPr lang="en-GB" dirty="0"/>
              <a:t>Interpretive Tools</a:t>
            </a:r>
          </a:p>
          <a:p>
            <a:r>
              <a:rPr lang="en-GB" dirty="0"/>
              <a:t>Chronological Narrative</a:t>
            </a:r>
          </a:p>
          <a:p>
            <a:endParaRPr lang="en-GB" dirty="0"/>
          </a:p>
        </p:txBody>
      </p:sp>
      <p:pic>
        <p:nvPicPr>
          <p:cNvPr id="2050" name="Picture 2" descr="Floating mosque in Malaysia is a must see place in Malaysia">
            <a:extLst>
              <a:ext uri="{FF2B5EF4-FFF2-40B4-BE49-F238E27FC236}">
                <a16:creationId xmlns:a16="http://schemas.microsoft.com/office/drawing/2014/main" id="{6DDD887F-5C5B-AB77-A460-CDF9CE126C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741" y="174171"/>
            <a:ext cx="4606738" cy="2632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14 Beautiful Places in Malaysia | Holidify">
            <a:extLst>
              <a:ext uri="{FF2B5EF4-FFF2-40B4-BE49-F238E27FC236}">
                <a16:creationId xmlns:a16="http://schemas.microsoft.com/office/drawing/2014/main" id="{FBE096D6-4DE1-2520-9B3F-7BAE87AB6C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3440" y="3557546"/>
            <a:ext cx="3170357" cy="1981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91700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4D3A8-A3E5-9C98-F709-22BF9CC83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-430305"/>
            <a:ext cx="12540342" cy="2059320"/>
          </a:xfrm>
        </p:spPr>
        <p:txBody>
          <a:bodyPr>
            <a:normAutofit/>
          </a:bodyPr>
          <a:lstStyle/>
          <a:p>
            <a:r>
              <a:rPr lang="en-GB" sz="4000" b="1" dirty="0"/>
              <a:t>      </a:t>
            </a: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Reclamation, Regeneration, Renewal &amp; Recreation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D3E39-BA82-3009-8AEA-8284B167E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29231"/>
            <a:ext cx="11353800" cy="4747732"/>
          </a:xfrm>
        </p:spPr>
        <p:txBody>
          <a:bodyPr>
            <a:normAutofit/>
          </a:bodyPr>
          <a:lstStyle/>
          <a:p>
            <a:r>
              <a:rPr lang="en-GB" dirty="0"/>
              <a:t>Theming of Industrial Sites &amp; Public Spaces</a:t>
            </a:r>
          </a:p>
          <a:p>
            <a:r>
              <a:rPr lang="en-GB" dirty="0"/>
              <a:t>Docks, Ship Yards, to Marina’s, Waterfronts &amp; Cultural Quarters</a:t>
            </a:r>
          </a:p>
          <a:p>
            <a:endParaRPr lang="en-GB" dirty="0"/>
          </a:p>
          <a:p>
            <a:r>
              <a:rPr lang="en-GB" dirty="0" err="1"/>
              <a:t>Relph</a:t>
            </a:r>
            <a:r>
              <a:rPr lang="en-GB" dirty="0"/>
              <a:t> (1976) </a:t>
            </a:r>
            <a:r>
              <a:rPr lang="en-GB" dirty="0" err="1"/>
              <a:t>Museumisation</a:t>
            </a:r>
            <a:endParaRPr lang="en-GB" dirty="0"/>
          </a:p>
          <a:p>
            <a:r>
              <a:rPr lang="en-GB" dirty="0" err="1"/>
              <a:t>Urry</a:t>
            </a:r>
            <a:r>
              <a:rPr lang="en-GB" dirty="0"/>
              <a:t> (1990) Tourist Gaze</a:t>
            </a:r>
          </a:p>
          <a:p>
            <a:r>
              <a:rPr lang="en-GB" dirty="0"/>
              <a:t>Featherstone (1991) </a:t>
            </a:r>
            <a:r>
              <a:rPr lang="en-GB" dirty="0" err="1"/>
              <a:t>Aestheticisation</a:t>
            </a:r>
            <a:r>
              <a:rPr lang="en-GB" dirty="0"/>
              <a:t> of Every-Day Life</a:t>
            </a:r>
          </a:p>
          <a:p>
            <a:r>
              <a:rPr lang="en-GB" dirty="0"/>
              <a:t>Walsh (1992) Heritagization</a:t>
            </a:r>
          </a:p>
          <a:p>
            <a:endParaRPr lang="en-GB" dirty="0"/>
          </a:p>
        </p:txBody>
      </p:sp>
      <p:pic>
        <p:nvPicPr>
          <p:cNvPr id="16386" name="Picture 2">
            <a:extLst>
              <a:ext uri="{FF2B5EF4-FFF2-40B4-BE49-F238E27FC236}">
                <a16:creationId xmlns:a16="http://schemas.microsoft.com/office/drawing/2014/main" id="{AEFE65CF-9E3F-CE3A-8BD9-6A42B015C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9843" y="2472857"/>
            <a:ext cx="3757228" cy="315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78702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AB672-1E3E-A4E8-5DBB-405ADB928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Attraction Experiences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134F3-C27B-0E1E-BCD6-D1218BE32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153" y="2743199"/>
            <a:ext cx="11372369" cy="3433763"/>
          </a:xfrm>
        </p:spPr>
        <p:txBody>
          <a:bodyPr/>
          <a:lstStyle/>
          <a:p>
            <a:r>
              <a:rPr lang="en-GB" dirty="0"/>
              <a:t> Experience Economy (Pine &amp; Gilmore, 1999)</a:t>
            </a:r>
          </a:p>
          <a:p>
            <a:r>
              <a:rPr lang="en-GB" dirty="0"/>
              <a:t>Embodiment of Space (Crouch, 2000 &amp; 2004)</a:t>
            </a:r>
          </a:p>
          <a:p>
            <a:r>
              <a:rPr lang="en-GB" dirty="0"/>
              <a:t>“Even the most didactic attractions such as museums have become experience factories” (Richards, 2001)</a:t>
            </a:r>
          </a:p>
          <a:p>
            <a:r>
              <a:rPr lang="en-GB" dirty="0"/>
              <a:t>Tourists Experience through Senses &amp; Engagements (Johannesson, 2005)</a:t>
            </a:r>
          </a:p>
          <a:p>
            <a:endParaRPr lang="en-GB" dirty="0"/>
          </a:p>
        </p:txBody>
      </p:sp>
      <p:pic>
        <p:nvPicPr>
          <p:cNvPr id="1026" name="Picture 2" descr="Penang">
            <a:extLst>
              <a:ext uri="{FF2B5EF4-FFF2-40B4-BE49-F238E27FC236}">
                <a16:creationId xmlns:a16="http://schemas.microsoft.com/office/drawing/2014/main" id="{73287622-5542-8C8D-BFE6-72CA726455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4005" y="572515"/>
            <a:ext cx="4652842" cy="2658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63683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6E13B-F380-7C40-2DCB-55F499D04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185974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Themed Environments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DA8F81-6346-E5EA-9CD2-047D576DF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99892" y="3096665"/>
            <a:ext cx="11971724" cy="3848701"/>
          </a:xfrm>
        </p:spPr>
        <p:txBody>
          <a:bodyPr/>
          <a:lstStyle/>
          <a:p>
            <a:r>
              <a:rPr lang="en-GB" dirty="0"/>
              <a:t>Deliberate Commodification</a:t>
            </a:r>
          </a:p>
          <a:p>
            <a:r>
              <a:rPr lang="en-GB" dirty="0"/>
              <a:t>Controlled Interpretation, Attraction &amp; Hospitality</a:t>
            </a:r>
          </a:p>
          <a:p>
            <a:r>
              <a:rPr lang="en-GB" dirty="0"/>
              <a:t>Theme Parks – Nature, Heritage, Cultural &amp; Disneyfication of the Markets</a:t>
            </a:r>
          </a:p>
          <a:p>
            <a:r>
              <a:rPr lang="en-GB" dirty="0"/>
              <a:t>Themed Landscapes – Deliberately Created</a:t>
            </a:r>
          </a:p>
          <a:p>
            <a:r>
              <a:rPr lang="en-GB" dirty="0"/>
              <a:t>Visitor Experiences - Malls, Restaurants, Museums, Galleries et al </a:t>
            </a:r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112B89AD-73F1-50B1-8041-7865D5C6D8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7193" y="291993"/>
            <a:ext cx="4441371" cy="3645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32850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18109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Heritage Trails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6E5AF-6822-2F75-2DF4-9A3934F9D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309" y="1375442"/>
            <a:ext cx="11069491" cy="434186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Historic Concepts</a:t>
            </a:r>
          </a:p>
          <a:p>
            <a:r>
              <a:rPr lang="en-GB" dirty="0"/>
              <a:t>Religious Pilgrimages</a:t>
            </a:r>
          </a:p>
          <a:p>
            <a:r>
              <a:rPr lang="en-GB" dirty="0"/>
              <a:t>Trade Routes – Silk Routes &amp; Spice Routes</a:t>
            </a:r>
          </a:p>
          <a:p>
            <a:r>
              <a:rPr lang="en-GB" dirty="0"/>
              <a:t>Industrial Routes</a:t>
            </a:r>
          </a:p>
          <a:p>
            <a:r>
              <a:rPr lang="en-GB" dirty="0"/>
              <a:t>Food &amp; Wine</a:t>
            </a:r>
          </a:p>
          <a:p>
            <a:r>
              <a:rPr lang="en-GB" dirty="0"/>
              <a:t>Cultural Routes</a:t>
            </a:r>
          </a:p>
          <a:p>
            <a:r>
              <a:rPr lang="en-GB" dirty="0"/>
              <a:t>Hiking,  Walking &amp; Cycling Routes</a:t>
            </a:r>
          </a:p>
          <a:p>
            <a:r>
              <a:rPr lang="en-GB" dirty="0"/>
              <a:t>Road Maps &amp; </a:t>
            </a:r>
            <a:r>
              <a:rPr lang="en-GB" dirty="0" err="1"/>
              <a:t>GuideBooks</a:t>
            </a:r>
            <a:endParaRPr lang="en-GB" dirty="0"/>
          </a:p>
          <a:p>
            <a:r>
              <a:rPr lang="en-GB" dirty="0"/>
              <a:t>Rail Journeys &amp; Cruises</a:t>
            </a:r>
          </a:p>
          <a:p>
            <a:r>
              <a:rPr lang="en-GB" dirty="0"/>
              <a:t>Battlefields</a:t>
            </a:r>
          </a:p>
          <a:p>
            <a:r>
              <a:rPr lang="en-GB" dirty="0"/>
              <a:t>Voyages of Discovery &amp; Exploration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B074DF19-2551-1171-A059-84774FE090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2441" y="929767"/>
            <a:ext cx="5979038" cy="3980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FA15A-784C-B0EF-C076-4A76CFABE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Development of Heritage Trails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2613A6-F8A5-6466-5776-2E451259CB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8494"/>
            <a:ext cx="10515600" cy="4778469"/>
          </a:xfrm>
        </p:spPr>
        <p:txBody>
          <a:bodyPr/>
          <a:lstStyle/>
          <a:p>
            <a:r>
              <a:rPr lang="en-GB" dirty="0"/>
              <a:t>Routes linking Heritage Sites</a:t>
            </a:r>
          </a:p>
          <a:p>
            <a:r>
              <a:rPr lang="en-GB" dirty="0"/>
              <a:t>Promoted </a:t>
            </a:r>
          </a:p>
          <a:p>
            <a:r>
              <a:rPr lang="en-GB" dirty="0"/>
              <a:t>Supported by Interpretation</a:t>
            </a:r>
          </a:p>
          <a:p>
            <a:r>
              <a:rPr lang="en-GB" dirty="0"/>
              <a:t>Signage</a:t>
            </a:r>
          </a:p>
          <a:p>
            <a:r>
              <a:rPr lang="en-GB" dirty="0"/>
              <a:t>Linear</a:t>
            </a:r>
          </a:p>
          <a:p>
            <a:r>
              <a:rPr lang="en-GB" dirty="0"/>
              <a:t>Nodal Properties</a:t>
            </a:r>
          </a:p>
          <a:p>
            <a:r>
              <a:rPr lang="en-GB" dirty="0"/>
              <a:t>Connected by Walking, Cycling, Driving, Buses, Trains or Ships</a:t>
            </a:r>
          </a:p>
          <a:p>
            <a:r>
              <a:rPr lang="en-GB" dirty="0"/>
              <a:t>Conservation Trails – Manage Tourism &amp; Heritage Preservation</a:t>
            </a:r>
          </a:p>
        </p:txBody>
      </p:sp>
      <p:pic>
        <p:nvPicPr>
          <p:cNvPr id="8194" name="Picture 2" descr="Temple">
            <a:extLst>
              <a:ext uri="{FF2B5EF4-FFF2-40B4-BE49-F238E27FC236}">
                <a16:creationId xmlns:a16="http://schemas.microsoft.com/office/drawing/2014/main" id="{9205A636-497E-8D4D-F4BA-04BFBDEE86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7805" y="1305354"/>
            <a:ext cx="4965458" cy="2837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0541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E35E4-D101-F0A4-37F1-97DC92EC3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72" y="-138313"/>
            <a:ext cx="11292328" cy="1829001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Modern Developments relating to Heritage Trails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E62FC-67AC-92EA-9D04-5D4B01A3A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72" y="1283234"/>
            <a:ext cx="11292328" cy="4893729"/>
          </a:xfrm>
        </p:spPr>
        <p:txBody>
          <a:bodyPr/>
          <a:lstStyle/>
          <a:p>
            <a:r>
              <a:rPr lang="en-GB" dirty="0"/>
              <a:t>Tour Guiding</a:t>
            </a:r>
          </a:p>
          <a:p>
            <a:r>
              <a:rPr lang="en-GB" dirty="0"/>
              <a:t>Interpretive &amp; Interactive Trails</a:t>
            </a:r>
          </a:p>
          <a:p>
            <a:r>
              <a:rPr lang="en-GB" dirty="0"/>
              <a:t>Signposting </a:t>
            </a:r>
          </a:p>
          <a:p>
            <a:r>
              <a:rPr lang="en-GB" dirty="0"/>
              <a:t>Use of Apps &amp; New Technology</a:t>
            </a:r>
          </a:p>
          <a:p>
            <a:r>
              <a:rPr lang="en-GB" dirty="0"/>
              <a:t>SMART Digitalisation</a:t>
            </a:r>
          </a:p>
          <a:p>
            <a:r>
              <a:rPr lang="en-GB" dirty="0"/>
              <a:t>Visitor Centres</a:t>
            </a:r>
          </a:p>
          <a:p>
            <a:r>
              <a:rPr lang="en-GB" dirty="0"/>
              <a:t>Themes</a:t>
            </a:r>
          </a:p>
          <a:p>
            <a:r>
              <a:rPr lang="en-GB" dirty="0"/>
              <a:t>Stories</a:t>
            </a:r>
          </a:p>
          <a:p>
            <a:r>
              <a:rPr lang="en-GB" dirty="0"/>
              <a:t>Sense of Place – Diversification &amp; Authenticity</a:t>
            </a:r>
          </a:p>
        </p:txBody>
      </p:sp>
      <p:pic>
        <p:nvPicPr>
          <p:cNvPr id="7170" name="Picture 2" descr="the Petronas Towers">
            <a:extLst>
              <a:ext uri="{FF2B5EF4-FFF2-40B4-BE49-F238E27FC236}">
                <a16:creationId xmlns:a16="http://schemas.microsoft.com/office/drawing/2014/main" id="{0A8A1C2E-6439-67C2-DB7A-3F0CDC235D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6451" y="1345266"/>
            <a:ext cx="5757144" cy="3783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29832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E7D58-8DD2-FE62-2320-AA421301D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Developing Heritage Trails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3CE614-3B87-AB50-3A36-391A3FD973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5"/>
            <a:ext cx="11353800" cy="4351338"/>
          </a:xfrm>
        </p:spPr>
        <p:txBody>
          <a:bodyPr/>
          <a:lstStyle/>
          <a:p>
            <a:r>
              <a:rPr lang="en-GB" dirty="0"/>
              <a:t>Linear Tourist Attractions</a:t>
            </a:r>
          </a:p>
          <a:p>
            <a:r>
              <a:rPr lang="en-GB" dirty="0"/>
              <a:t>Creates Sense of Order</a:t>
            </a:r>
          </a:p>
          <a:p>
            <a:r>
              <a:rPr lang="en-GB" dirty="0"/>
              <a:t>Sequence of Sites</a:t>
            </a:r>
          </a:p>
          <a:p>
            <a:r>
              <a:rPr lang="en-GB" dirty="0"/>
              <a:t>Chronological Narrative</a:t>
            </a:r>
          </a:p>
          <a:p>
            <a:r>
              <a:rPr lang="en-GB" dirty="0"/>
              <a:t>Literary Text</a:t>
            </a:r>
          </a:p>
          <a:p>
            <a:r>
              <a:rPr lang="en-GB" dirty="0"/>
              <a:t>Unifies Real &amp; Virtual</a:t>
            </a:r>
          </a:p>
          <a:p>
            <a:r>
              <a:rPr lang="en-GB" dirty="0"/>
              <a:t>Physical, Cultural &amp; Symbolic</a:t>
            </a:r>
          </a:p>
          <a:p>
            <a:endParaRPr lang="en-GB" dirty="0"/>
          </a:p>
        </p:txBody>
      </p:sp>
      <p:pic>
        <p:nvPicPr>
          <p:cNvPr id="12290" name="Picture 2">
            <a:extLst>
              <a:ext uri="{FF2B5EF4-FFF2-40B4-BE49-F238E27FC236}">
                <a16:creationId xmlns:a16="http://schemas.microsoft.com/office/drawing/2014/main" id="{D69F010B-AD25-A615-3F99-A1A08241F2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5415" y="519310"/>
            <a:ext cx="4794837" cy="4794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30094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02270-4AC1-25F9-65EA-F17C25D27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048" y="-315044"/>
            <a:ext cx="10515600" cy="1874903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Heritage Trail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05729-0BC5-A900-94B3-5899614DB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60827"/>
            <a:ext cx="10515600" cy="5516135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Engagement</a:t>
            </a:r>
          </a:p>
          <a:p>
            <a:r>
              <a:rPr lang="en-GB" dirty="0" err="1"/>
              <a:t>Ancestrial</a:t>
            </a:r>
            <a:r>
              <a:rPr lang="en-GB" dirty="0"/>
              <a:t> – Real &amp; Imagined Narratives</a:t>
            </a:r>
          </a:p>
          <a:p>
            <a:r>
              <a:rPr lang="en-GB" dirty="0"/>
              <a:t>Historical Reality</a:t>
            </a:r>
          </a:p>
          <a:p>
            <a:r>
              <a:rPr lang="en-GB" dirty="0"/>
              <a:t>Imagined Past</a:t>
            </a:r>
          </a:p>
          <a:p>
            <a:r>
              <a:rPr lang="en-GB" dirty="0"/>
              <a:t>Understanding the Authenticity</a:t>
            </a:r>
          </a:p>
          <a:p>
            <a:r>
              <a:rPr lang="en-GB" dirty="0" err="1"/>
              <a:t>Highlandisation</a:t>
            </a:r>
            <a:r>
              <a:rPr lang="en-GB" dirty="0"/>
              <a:t> – Invented Traditions</a:t>
            </a:r>
          </a:p>
          <a:p>
            <a:r>
              <a:rPr lang="en-GB" dirty="0"/>
              <a:t>Romanticism &amp; Wilderness</a:t>
            </a:r>
          </a:p>
          <a:p>
            <a:r>
              <a:rPr lang="en-GB" dirty="0"/>
              <a:t>Personal Attachment – Sense of Belonging</a:t>
            </a:r>
          </a:p>
          <a:p>
            <a:r>
              <a:rPr lang="en-GB" dirty="0"/>
              <a:t>Arts &amp; Crafts</a:t>
            </a:r>
          </a:p>
          <a:p>
            <a:endParaRPr lang="en-GB" dirty="0"/>
          </a:p>
        </p:txBody>
      </p:sp>
      <p:pic>
        <p:nvPicPr>
          <p:cNvPr id="13314" name="Picture 2">
            <a:extLst>
              <a:ext uri="{FF2B5EF4-FFF2-40B4-BE49-F238E27FC236}">
                <a16:creationId xmlns:a16="http://schemas.microsoft.com/office/drawing/2014/main" id="{743DE8F9-B6A4-C068-1607-05388D20C7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7887" y="1003409"/>
            <a:ext cx="4206367" cy="4206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91928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E753C-24D7-CF34-3D9B-608C00545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983" y="115262"/>
            <a:ext cx="10623817" cy="1137236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Heritage Management   </a:t>
            </a:r>
            <a:r>
              <a:rPr lang="en-GB" sz="2800" b="1" dirty="0" err="1">
                <a:solidFill>
                  <a:schemeClr val="accent1">
                    <a:lumMod val="75000"/>
                  </a:schemeClr>
                </a:solidFill>
              </a:rPr>
              <a:t>Vollerhaven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, AC  (2018)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B67A2-EC8B-3C56-E48A-B79B53CFF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042" y="1052714"/>
            <a:ext cx="12291253" cy="4924465"/>
          </a:xfrm>
        </p:spPr>
        <p:txBody>
          <a:bodyPr/>
          <a:lstStyle/>
          <a:p>
            <a:r>
              <a:rPr lang="en-GB" dirty="0"/>
              <a:t>Application of Management Techniques </a:t>
            </a:r>
          </a:p>
          <a:p>
            <a:r>
              <a:rPr lang="en-GB" dirty="0"/>
              <a:t>Conserve &amp; Develop Cultural Resources </a:t>
            </a:r>
          </a:p>
          <a:p>
            <a:r>
              <a:rPr lang="en-GB" dirty="0"/>
              <a:t>Protect Culture Heritage for LT Values </a:t>
            </a:r>
          </a:p>
          <a:p>
            <a:r>
              <a:rPr lang="en-GB" dirty="0"/>
              <a:t>Benefit General Public </a:t>
            </a:r>
          </a:p>
          <a:p>
            <a:endParaRPr lang="en-GB" dirty="0"/>
          </a:p>
          <a:p>
            <a:r>
              <a:rPr lang="en-GB" dirty="0"/>
              <a:t>Past </a:t>
            </a:r>
          </a:p>
          <a:p>
            <a:r>
              <a:rPr lang="en-GB" dirty="0"/>
              <a:t>Present</a:t>
            </a:r>
          </a:p>
          <a:p>
            <a:r>
              <a:rPr lang="en-GB" dirty="0"/>
              <a:t>New Directions – Black Live Matter</a:t>
            </a:r>
          </a:p>
          <a:p>
            <a:r>
              <a:rPr lang="en-GB" dirty="0"/>
              <a:t>Yesterday’s Heritage Becomes Today’s History – Lowenthal (1998)</a:t>
            </a:r>
          </a:p>
        </p:txBody>
      </p:sp>
      <p:pic>
        <p:nvPicPr>
          <p:cNvPr id="6146" name="Picture 2" descr="Taman Negara In Malaysia">
            <a:extLst>
              <a:ext uri="{FF2B5EF4-FFF2-40B4-BE49-F238E27FC236}">
                <a16:creationId xmlns:a16="http://schemas.microsoft.com/office/drawing/2014/main" id="{D48C9C08-082B-77B1-9ACA-3120D2628A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5588" y="1313970"/>
            <a:ext cx="5207363" cy="3342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25273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58E6A-DBDA-3DA4-D0EE-F385B93F1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45997"/>
            <a:ext cx="10515600" cy="1836685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Role of Heritage Trails - Collaboration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E22E4-744D-AFC2-D681-7A97D6A217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405" y="1091134"/>
            <a:ext cx="10735395" cy="5085830"/>
          </a:xfrm>
        </p:spPr>
        <p:txBody>
          <a:bodyPr/>
          <a:lstStyle/>
          <a:p>
            <a:r>
              <a:rPr lang="en-GB" dirty="0"/>
              <a:t>Heritage as Education</a:t>
            </a:r>
          </a:p>
          <a:p>
            <a:r>
              <a:rPr lang="en-GB" dirty="0"/>
              <a:t>Heritage as Conservation</a:t>
            </a:r>
          </a:p>
          <a:p>
            <a:r>
              <a:rPr lang="en-GB" dirty="0"/>
              <a:t>Heritage as Tourism</a:t>
            </a:r>
          </a:p>
          <a:p>
            <a:endParaRPr lang="en-GB" dirty="0"/>
          </a:p>
          <a:p>
            <a:r>
              <a:rPr lang="en-GB" dirty="0"/>
              <a:t>Traditions</a:t>
            </a:r>
          </a:p>
          <a:p>
            <a:r>
              <a:rPr lang="en-GB" dirty="0"/>
              <a:t>Language</a:t>
            </a:r>
          </a:p>
          <a:p>
            <a:r>
              <a:rPr lang="en-GB" dirty="0"/>
              <a:t>Practice</a:t>
            </a:r>
          </a:p>
          <a:p>
            <a:r>
              <a:rPr lang="en-GB" dirty="0"/>
              <a:t>History</a:t>
            </a:r>
          </a:p>
          <a:p>
            <a:r>
              <a:rPr lang="en-GB" dirty="0"/>
              <a:t>Landscape</a:t>
            </a:r>
          </a:p>
        </p:txBody>
      </p:sp>
      <p:pic>
        <p:nvPicPr>
          <p:cNvPr id="4098" name="Picture 2" descr="Putrajaya malaysia">
            <a:extLst>
              <a:ext uri="{FF2B5EF4-FFF2-40B4-BE49-F238E27FC236}">
                <a16:creationId xmlns:a16="http://schemas.microsoft.com/office/drawing/2014/main" id="{08E56EF5-6A5F-59DF-9546-01CF8F108D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6095" y="1316531"/>
            <a:ext cx="66675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57752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3D4FD-A1B4-0CFF-9456-82ED08056E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Reminder of the Importance of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Intepretation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6B0D4-9C36-7953-395B-5CB2A84EF2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Enriches</a:t>
            </a:r>
          </a:p>
          <a:p>
            <a:r>
              <a:rPr lang="en-GB" dirty="0"/>
              <a:t>Engagement</a:t>
            </a:r>
          </a:p>
          <a:p>
            <a:r>
              <a:rPr lang="en-GB" dirty="0"/>
              <a:t>Emotion</a:t>
            </a:r>
          </a:p>
          <a:p>
            <a:r>
              <a:rPr lang="en-GB" dirty="0"/>
              <a:t>Enhances</a:t>
            </a:r>
          </a:p>
          <a:p>
            <a:r>
              <a:rPr lang="en-GB" dirty="0"/>
              <a:t>Experience</a:t>
            </a:r>
          </a:p>
        </p:txBody>
      </p:sp>
      <p:pic>
        <p:nvPicPr>
          <p:cNvPr id="5122" name="Picture 2" descr="Aquaria KLCC">
            <a:extLst>
              <a:ext uri="{FF2B5EF4-FFF2-40B4-BE49-F238E27FC236}">
                <a16:creationId xmlns:a16="http://schemas.microsoft.com/office/drawing/2014/main" id="{C420B52C-9557-F7E6-98E9-F240377C82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473" y="1298242"/>
            <a:ext cx="6667500" cy="380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4233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0FDD2-8F0A-BF9B-B4A6-8681F383F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88" y="365125"/>
            <a:ext cx="11879516" cy="1325563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Now it’s Time to Develop Your Own Heritage Trail…..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10038-5565-4A88-BEB4-283900A6D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13970"/>
            <a:ext cx="11994776" cy="478615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Select your team &amp; topic…….</a:t>
            </a:r>
          </a:p>
          <a:p>
            <a:r>
              <a:rPr lang="en-GB" dirty="0">
                <a:solidFill>
                  <a:srgbClr val="FF0000"/>
                </a:solidFill>
              </a:rPr>
              <a:t>Swansea…….. </a:t>
            </a:r>
          </a:p>
          <a:p>
            <a:r>
              <a:rPr lang="en-GB" dirty="0">
                <a:solidFill>
                  <a:srgbClr val="FF0000"/>
                </a:solidFill>
              </a:rPr>
              <a:t>   Wales …….</a:t>
            </a:r>
          </a:p>
          <a:p>
            <a:r>
              <a:rPr lang="en-GB" dirty="0">
                <a:solidFill>
                  <a:srgbClr val="FF0000"/>
                </a:solidFill>
              </a:rPr>
              <a:t>       Malaysia …………</a:t>
            </a:r>
          </a:p>
          <a:p>
            <a:r>
              <a:rPr lang="en-GB" dirty="0">
                <a:solidFill>
                  <a:srgbClr val="FF0000"/>
                </a:solidFill>
              </a:rPr>
              <a:t>                 Singapore……………</a:t>
            </a:r>
          </a:p>
          <a:p>
            <a:r>
              <a:rPr lang="en-GB" dirty="0">
                <a:solidFill>
                  <a:srgbClr val="FF0000"/>
                </a:solidFill>
              </a:rPr>
              <a:t>                        Colorado………</a:t>
            </a:r>
          </a:p>
          <a:p>
            <a:r>
              <a:rPr lang="en-GB" dirty="0">
                <a:solidFill>
                  <a:srgbClr val="FF0000"/>
                </a:solidFill>
              </a:rPr>
              <a:t>                               Switzerland……….</a:t>
            </a:r>
            <a:endParaRPr lang="en-GB" dirty="0"/>
          </a:p>
          <a:p>
            <a:r>
              <a:rPr lang="en-GB" dirty="0"/>
              <a:t>Start researching &amp; planning, consider the attractions, heritage, language, culture, transport, facilities, target market &amp; the opportunities for theming, engagement, interpretation, digital engagement, interactive maps &amp; story telling</a:t>
            </a:r>
          </a:p>
        </p:txBody>
      </p:sp>
      <p:pic>
        <p:nvPicPr>
          <p:cNvPr id="14338" name="Picture 2">
            <a:extLst>
              <a:ext uri="{FF2B5EF4-FFF2-40B4-BE49-F238E27FC236}">
                <a16:creationId xmlns:a16="http://schemas.microsoft.com/office/drawing/2014/main" id="{BA16834D-71C2-0130-8878-D91FAD6D89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9634" y="1313970"/>
            <a:ext cx="3475264" cy="3250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2345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6B747-E4F8-C36C-74A7-F293EDF75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7850" y="-384201"/>
            <a:ext cx="9355950" cy="1567542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Heritage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3831B-EDE4-0561-A117-30D092BCDF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37776"/>
            <a:ext cx="11353800" cy="553918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Choices</a:t>
            </a:r>
          </a:p>
          <a:p>
            <a:r>
              <a:rPr lang="en-GB" dirty="0"/>
              <a:t>At Risk….</a:t>
            </a:r>
          </a:p>
          <a:p>
            <a:r>
              <a:rPr lang="en-GB" dirty="0"/>
              <a:t>Resources</a:t>
            </a:r>
          </a:p>
          <a:p>
            <a:r>
              <a:rPr lang="en-GB" dirty="0"/>
              <a:t>Values</a:t>
            </a:r>
          </a:p>
          <a:p>
            <a:r>
              <a:rPr lang="en-GB" dirty="0"/>
              <a:t>Interpretation</a:t>
            </a:r>
          </a:p>
          <a:p>
            <a:r>
              <a:rPr lang="en-GB" dirty="0"/>
              <a:t>Targeting </a:t>
            </a:r>
          </a:p>
          <a:p>
            <a:r>
              <a:rPr lang="en-GB" dirty="0"/>
              <a:t>Products</a:t>
            </a:r>
          </a:p>
          <a:p>
            <a:r>
              <a:rPr lang="en-GB" dirty="0"/>
              <a:t>Inception</a:t>
            </a:r>
          </a:p>
          <a:p>
            <a:r>
              <a:rPr lang="en-GB" dirty="0"/>
              <a:t>Level of Interpretation – Impacts</a:t>
            </a:r>
          </a:p>
          <a:p>
            <a:r>
              <a:rPr lang="en-GB" dirty="0"/>
              <a:t>Level of Consumption / Non-Consumption - Impacts</a:t>
            </a:r>
          </a:p>
          <a:p>
            <a:r>
              <a:rPr lang="en-GB" dirty="0"/>
              <a:t>Level of Education - Impacts</a:t>
            </a:r>
          </a:p>
        </p:txBody>
      </p:sp>
      <p:pic>
        <p:nvPicPr>
          <p:cNvPr id="3074" name="Picture 2" descr="George Town - home to some of the best Malaysia tourist places">
            <a:extLst>
              <a:ext uri="{FF2B5EF4-FFF2-40B4-BE49-F238E27FC236}">
                <a16:creationId xmlns:a16="http://schemas.microsoft.com/office/drawing/2014/main" id="{F2C03C0F-4287-732F-FC99-171AD886CC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141" y="1012539"/>
            <a:ext cx="5751659" cy="3828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5246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25B03-DA94-89CE-1886-F7BD35CBC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2389" y="-176732"/>
            <a:ext cx="10657755" cy="1398494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Natural v Cultural Heritage Attraction Trails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76FB8-1F6D-B406-6DB0-88BC34587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892" y="660827"/>
            <a:ext cx="11253908" cy="55161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Access</a:t>
            </a:r>
          </a:p>
          <a:p>
            <a:r>
              <a:rPr lang="en-GB" dirty="0"/>
              <a:t>Protection </a:t>
            </a:r>
          </a:p>
          <a:p>
            <a:r>
              <a:rPr lang="en-GB" dirty="0"/>
              <a:t>Conservation Management</a:t>
            </a:r>
          </a:p>
          <a:p>
            <a:r>
              <a:rPr lang="en-GB" dirty="0"/>
              <a:t>Infrastructure</a:t>
            </a:r>
          </a:p>
          <a:p>
            <a:r>
              <a:rPr lang="en-GB" dirty="0"/>
              <a:t>Protection </a:t>
            </a:r>
          </a:p>
          <a:p>
            <a:r>
              <a:rPr lang="en-GB" dirty="0"/>
              <a:t>Planning </a:t>
            </a:r>
          </a:p>
          <a:p>
            <a:r>
              <a:rPr lang="en-GB" dirty="0"/>
              <a:t>Intervention</a:t>
            </a:r>
          </a:p>
          <a:p>
            <a:r>
              <a:rPr lang="en-GB" dirty="0"/>
              <a:t>Working with Local Communities</a:t>
            </a:r>
          </a:p>
          <a:p>
            <a:r>
              <a:rPr lang="en-GB" dirty="0"/>
              <a:t>Educating &amp; Empowering Visitors</a:t>
            </a:r>
          </a:p>
          <a:p>
            <a:r>
              <a:rPr lang="en-GB" dirty="0"/>
              <a:t>Visitor Management</a:t>
            </a:r>
          </a:p>
          <a:p>
            <a:r>
              <a:rPr lang="en-GB" dirty="0"/>
              <a:t>Place Branding v Attraction Branding</a:t>
            </a:r>
          </a:p>
        </p:txBody>
      </p:sp>
      <p:pic>
        <p:nvPicPr>
          <p:cNvPr id="15362" name="Picture 2">
            <a:extLst>
              <a:ext uri="{FF2B5EF4-FFF2-40B4-BE49-F238E27FC236}">
                <a16:creationId xmlns:a16="http://schemas.microsoft.com/office/drawing/2014/main" id="{FFC70980-567D-02AE-F1BC-E23C839E04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750" y="1150200"/>
            <a:ext cx="5985222" cy="3990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04739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5B41F-64D1-FE86-12B7-BD500E628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299" y="-153681"/>
            <a:ext cx="11266998" cy="1452283"/>
          </a:xfrm>
        </p:spPr>
        <p:txBody>
          <a:bodyPr/>
          <a:lstStyle/>
          <a:p>
            <a:r>
              <a:rPr lang="en-GB" dirty="0"/>
              <a:t> 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Session Reflection, Application, &amp; Critical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5B6084-3C93-A9B6-0033-43D5EA31CE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88" y="1075765"/>
            <a:ext cx="10208812" cy="5101199"/>
          </a:xfrm>
        </p:spPr>
        <p:txBody>
          <a:bodyPr/>
          <a:lstStyle/>
          <a:p>
            <a:r>
              <a:rPr lang="en-GB" dirty="0"/>
              <a:t>Application of Interpretation Theory </a:t>
            </a:r>
          </a:p>
          <a:p>
            <a:endParaRPr lang="en-GB" dirty="0"/>
          </a:p>
          <a:p>
            <a:r>
              <a:rPr lang="en-GB" dirty="0"/>
              <a:t>Consideration of the Importance of New Technologies</a:t>
            </a:r>
          </a:p>
          <a:p>
            <a:endParaRPr lang="en-GB" dirty="0"/>
          </a:p>
          <a:p>
            <a:r>
              <a:rPr lang="en-GB" dirty="0"/>
              <a:t>Understand the Development of Heritage Trails</a:t>
            </a:r>
          </a:p>
          <a:p>
            <a:endParaRPr lang="en-GB" dirty="0"/>
          </a:p>
          <a:p>
            <a:r>
              <a:rPr lang="en-GB" dirty="0"/>
              <a:t>Critically Consider the Issues relating to Heritage Management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Relate Learning to Attraction Audits &amp; Attraction Development</a:t>
            </a:r>
          </a:p>
        </p:txBody>
      </p:sp>
    </p:spTree>
    <p:extLst>
      <p:ext uri="{BB962C8B-B14F-4D97-AF65-F5344CB8AC3E}">
        <p14:creationId xmlns:p14="http://schemas.microsoft.com/office/powerpoint/2010/main" val="23575985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744</Words>
  <Application>Microsoft Office PowerPoint</Application>
  <PresentationFormat>Widescreen</PresentationFormat>
  <Paragraphs>180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PowerPoint Presentation</vt:lpstr>
      <vt:lpstr>         Aims &amp; Objectives of the Session</vt:lpstr>
      <vt:lpstr>Concepts of Attraction Based Tourism</vt:lpstr>
      <vt:lpstr>Historic Features of The Tourism Landscape</vt:lpstr>
      <vt:lpstr>Heritage Developments</vt:lpstr>
      <vt:lpstr>      Reclamation, Regeneration, Renewal &amp; Recreation </vt:lpstr>
      <vt:lpstr>Attraction Experiences </vt:lpstr>
      <vt:lpstr>Themed Environments </vt:lpstr>
      <vt:lpstr>Heritage Trails</vt:lpstr>
      <vt:lpstr>Development of Heritage Trails</vt:lpstr>
      <vt:lpstr>Modern Developments relating to Heritage Trails</vt:lpstr>
      <vt:lpstr>Developing Heritage Trails</vt:lpstr>
      <vt:lpstr>Heritage Trail Considerations </vt:lpstr>
      <vt:lpstr>Heritage Management   Vollerhaven, AC  (2018)</vt:lpstr>
      <vt:lpstr>Role of Heritage Trails - Collaboration </vt:lpstr>
      <vt:lpstr>Reminder of the Importance of Intepretation</vt:lpstr>
      <vt:lpstr>Now it’s Time to Develop Your Own Heritage Trail…..</vt:lpstr>
      <vt:lpstr>Heritage Considerations </vt:lpstr>
      <vt:lpstr>Natural v Cultural Heritage Attraction Trails</vt:lpstr>
      <vt:lpstr> Session Reflection, Application, &amp; Critical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5</cp:revision>
  <dcterms:created xsi:type="dcterms:W3CDTF">2023-09-15T09:31:09Z</dcterms:created>
  <dcterms:modified xsi:type="dcterms:W3CDTF">2023-11-12T23:13:28Z</dcterms:modified>
</cp:coreProperties>
</file>