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93" r:id="rId1"/>
  </p:sldMasterIdLst>
  <p:sldIdLst>
    <p:sldId id="256" r:id="rId2"/>
    <p:sldId id="257" r:id="rId3"/>
    <p:sldId id="259" r:id="rId4"/>
    <p:sldId id="258" r:id="rId5"/>
    <p:sldId id="261" r:id="rId6"/>
    <p:sldId id="260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072"/>
    <p:restoredTop sz="96110"/>
  </p:normalViewPr>
  <p:slideViewPr>
    <p:cSldViewPr snapToGrid="0">
      <p:cViewPr varScale="1">
        <p:scale>
          <a:sx n="122" d="100"/>
          <a:sy n="122" d="100"/>
        </p:scale>
        <p:origin x="1016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5CD60141-EEBD-4EC1-8E34-0344C16A18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318308" y="0"/>
            <a:ext cx="6873692" cy="6858000"/>
          </a:xfrm>
          <a:custGeom>
            <a:avLst/>
            <a:gdLst>
              <a:gd name="connsiteX0" fmla="*/ 1132890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5318308 w 12192000"/>
              <a:gd name="connsiteY3" fmla="*/ 6858000 h 6858000"/>
              <a:gd name="connsiteX4" fmla="*/ 11328897 w 12192000"/>
              <a:gd name="connsiteY4" fmla="*/ 4 h 6858000"/>
              <a:gd name="connsiteX5" fmla="*/ 11328898 w 12192000"/>
              <a:gd name="connsiteY5" fmla="*/ 2 h 6858000"/>
              <a:gd name="connsiteX6" fmla="*/ 0 w 12192000"/>
              <a:gd name="connsiteY6" fmla="*/ 0 h 6858000"/>
              <a:gd name="connsiteX7" fmla="*/ 6700 w 12192000"/>
              <a:gd name="connsiteY7" fmla="*/ 0 h 6858000"/>
              <a:gd name="connsiteX8" fmla="*/ 6700 w 12192000"/>
              <a:gd name="connsiteY8" fmla="*/ 6858000 h 6858000"/>
              <a:gd name="connsiteX9" fmla="*/ 0 w 12192000"/>
              <a:gd name="connsiteY9" fmla="*/ 6858000 h 6858000"/>
              <a:gd name="connsiteX0" fmla="*/ 1132890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5318308 w 12192000"/>
              <a:gd name="connsiteY3" fmla="*/ 6858000 h 6858000"/>
              <a:gd name="connsiteX4" fmla="*/ 11328897 w 12192000"/>
              <a:gd name="connsiteY4" fmla="*/ 4 h 6858000"/>
              <a:gd name="connsiteX5" fmla="*/ 11328898 w 12192000"/>
              <a:gd name="connsiteY5" fmla="*/ 2 h 6858000"/>
              <a:gd name="connsiteX6" fmla="*/ 11328900 w 12192000"/>
              <a:gd name="connsiteY6" fmla="*/ 0 h 6858000"/>
              <a:gd name="connsiteX7" fmla="*/ 0 w 12192000"/>
              <a:gd name="connsiteY7" fmla="*/ 6858000 h 6858000"/>
              <a:gd name="connsiteX8" fmla="*/ 6700 w 12192000"/>
              <a:gd name="connsiteY8" fmla="*/ 0 h 6858000"/>
              <a:gd name="connsiteX9" fmla="*/ 6700 w 12192000"/>
              <a:gd name="connsiteY9" fmla="*/ 6858000 h 6858000"/>
              <a:gd name="connsiteX10" fmla="*/ 0 w 12192000"/>
              <a:gd name="connsiteY10" fmla="*/ 6858000 h 6858000"/>
              <a:gd name="connsiteX0" fmla="*/ 11322200 w 12185300"/>
              <a:gd name="connsiteY0" fmla="*/ 0 h 6858000"/>
              <a:gd name="connsiteX1" fmla="*/ 12185300 w 12185300"/>
              <a:gd name="connsiteY1" fmla="*/ 0 h 6858000"/>
              <a:gd name="connsiteX2" fmla="*/ 12185300 w 12185300"/>
              <a:gd name="connsiteY2" fmla="*/ 6858000 h 6858000"/>
              <a:gd name="connsiteX3" fmla="*/ 5311608 w 12185300"/>
              <a:gd name="connsiteY3" fmla="*/ 6858000 h 6858000"/>
              <a:gd name="connsiteX4" fmla="*/ 11322197 w 12185300"/>
              <a:gd name="connsiteY4" fmla="*/ 4 h 6858000"/>
              <a:gd name="connsiteX5" fmla="*/ 11322198 w 12185300"/>
              <a:gd name="connsiteY5" fmla="*/ 2 h 6858000"/>
              <a:gd name="connsiteX6" fmla="*/ 11322200 w 12185300"/>
              <a:gd name="connsiteY6" fmla="*/ 0 h 6858000"/>
              <a:gd name="connsiteX7" fmla="*/ 0 w 12185300"/>
              <a:gd name="connsiteY7" fmla="*/ 6858000 h 6858000"/>
              <a:gd name="connsiteX8" fmla="*/ 0 w 12185300"/>
              <a:gd name="connsiteY8" fmla="*/ 0 h 6858000"/>
              <a:gd name="connsiteX9" fmla="*/ 0 w 12185300"/>
              <a:gd name="connsiteY9" fmla="*/ 6858000 h 6858000"/>
              <a:gd name="connsiteX0" fmla="*/ 6010592 w 6873692"/>
              <a:gd name="connsiteY0" fmla="*/ 0 h 6858000"/>
              <a:gd name="connsiteX1" fmla="*/ 6873692 w 6873692"/>
              <a:gd name="connsiteY1" fmla="*/ 0 h 6858000"/>
              <a:gd name="connsiteX2" fmla="*/ 6873692 w 6873692"/>
              <a:gd name="connsiteY2" fmla="*/ 6858000 h 6858000"/>
              <a:gd name="connsiteX3" fmla="*/ 0 w 6873692"/>
              <a:gd name="connsiteY3" fmla="*/ 6858000 h 6858000"/>
              <a:gd name="connsiteX4" fmla="*/ 6010589 w 6873692"/>
              <a:gd name="connsiteY4" fmla="*/ 4 h 6858000"/>
              <a:gd name="connsiteX5" fmla="*/ 6010590 w 6873692"/>
              <a:gd name="connsiteY5" fmla="*/ 2 h 6858000"/>
              <a:gd name="connsiteX6" fmla="*/ 6010592 w 6873692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73692" h="6858000">
                <a:moveTo>
                  <a:pt x="6010592" y="0"/>
                </a:moveTo>
                <a:lnTo>
                  <a:pt x="6873692" y="0"/>
                </a:lnTo>
                <a:lnTo>
                  <a:pt x="6873692" y="6858000"/>
                </a:lnTo>
                <a:lnTo>
                  <a:pt x="0" y="6858000"/>
                </a:lnTo>
                <a:lnTo>
                  <a:pt x="6010589" y="4"/>
                </a:lnTo>
                <a:cubicBezTo>
                  <a:pt x="6010589" y="3"/>
                  <a:pt x="6010590" y="3"/>
                  <a:pt x="6010590" y="2"/>
                </a:cubicBezTo>
                <a:lnTo>
                  <a:pt x="6010592" y="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5FCBBA-905A-4FD1-BFBA-F3EE6DA264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81098"/>
            <a:ext cx="8986580" cy="2832404"/>
          </a:xfrm>
        </p:spPr>
        <p:txBody>
          <a:bodyPr anchor="t">
            <a:normAutofit/>
          </a:bodyPr>
          <a:lstStyle>
            <a:lvl1pPr algn="l">
              <a:lnSpc>
                <a:spcPct val="100000"/>
              </a:lnSpc>
              <a:defRPr sz="48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DD287E-F1C8-463F-8429-D1B5B15825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5463522"/>
            <a:ext cx="8986580" cy="650311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F44ED-7973-4A99-B2CA-A8962BCE0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9/25/23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DF96F2-D6BE-49AC-A605-5AE87C3F2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17FC50-B13C-4B63-AE64-F71A6EDE6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C75A547-BCD1-42BE-966E-53CA0AB93165}"/>
              </a:ext>
            </a:extLst>
          </p:cNvPr>
          <p:cNvCxnSpPr>
            <a:cxnSpLocks/>
          </p:cNvCxnSpPr>
          <p:nvPr/>
        </p:nvCxnSpPr>
        <p:spPr>
          <a:xfrm>
            <a:off x="1188357" y="5151666"/>
            <a:ext cx="9822543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0969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CD6F3-88F1-4195-8395-57AA096BB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8D06C-EB08-40B3-AFB3-A62F441122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3962F-B413-4C4C-A490-724DDB9E7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9/25/23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871813-4E87-4C04-835D-76246010B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22BA3-033C-491E-A045-F0052AC19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141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E19AD-2EDD-4B4F-9F9E-46A444184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709738"/>
            <a:ext cx="8520952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EE5927-21D5-4EBA-A112-CAD1BD38BC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4589466"/>
            <a:ext cx="8520952" cy="813266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EF0D16-9D87-4D76-A5A5-534E24B7D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9/25/23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65F387-5AAC-45D0-ABCE-B1CF4BC7E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8AF6FE-0006-4F40-A7FB-E0FDBADF7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464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8AADE-587E-4574-B21B-7ABDE5A23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2F9DA5-4DFB-4211-A58A-FFD842C27A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43000" y="2339501"/>
            <a:ext cx="4798979" cy="35505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A99F26-66AF-4614-91CE-C93A24BAC2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0020" y="2339501"/>
            <a:ext cx="4798980" cy="355059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8F678E-59B5-4DF9-ABCB-506B9CB70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9/25/23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B50A53-317B-444A-9BA2-F69CDBF5D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B269A1-B0FB-4C8F-B6AA-0718C92D3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701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2BBBF-42B2-4A5D-B145-46983A530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133272"/>
            <a:ext cx="9905999" cy="84630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04BE44-5271-4B5D-B649-35E3AF20B4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2999" y="2067127"/>
            <a:ext cx="4798980" cy="710119"/>
          </a:xfrm>
        </p:spPr>
        <p:txBody>
          <a:bodyPr anchor="b">
            <a:normAutofit/>
          </a:bodyPr>
          <a:lstStyle>
            <a:lvl1pPr marL="0" indent="0">
              <a:buNone/>
              <a:defRPr sz="20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D7891E-0C0A-4688-97DD-C0715E3221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3001" y="2864795"/>
            <a:ext cx="4798978" cy="30253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5EAF30-3412-49B0-93D1-596CC2695B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50018" y="2067127"/>
            <a:ext cx="4798981" cy="710119"/>
          </a:xfrm>
        </p:spPr>
        <p:txBody>
          <a:bodyPr anchor="b">
            <a:normAutofit/>
          </a:bodyPr>
          <a:lstStyle>
            <a:lvl1pPr marL="0" indent="0">
              <a:buNone/>
              <a:defRPr sz="20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07B9B7-F41C-4314-9F0C-BB84547FB8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0019" y="2864795"/>
            <a:ext cx="4798982" cy="30253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21587F-6AFC-4906-86EB-6B0A86EEF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9/25/23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4BE2C5-583B-49BC-9864-B01EEF798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39B236-45F5-4CC6-8D53-A6903A1CC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774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6B206-0678-4577-B79F-760526A5F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9300" y="1322615"/>
            <a:ext cx="8175171" cy="4212771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D5FCB8-AFD3-4801-BBD6-9548F4CF7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9/25/23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6DACF8-CBC0-416B-B28E-EE18C4238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0C7421-FF49-4CE9-87D0-2B4FFE0E3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533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19CBFE-15AA-4447-9F9C-D8B0BEB24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9/25/23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B48227-EC1E-4063-9682-891A2DB1A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2C6A63-C3F4-4563-A542-9A41AC946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072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900C1-FE18-461C-801C-8626C7759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600200"/>
            <a:ext cx="3932237" cy="1964986"/>
          </a:xfrm>
        </p:spPr>
        <p:txBody>
          <a:bodyPr anchor="b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4CFF3-3406-49E3-9D5A-1BE90FFA5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7451" y="987425"/>
            <a:ext cx="5421548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3D14FF-9082-4BBA-BC7A-F4C5B78599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3000" y="3662464"/>
            <a:ext cx="3932237" cy="2206523"/>
          </a:xfrm>
        </p:spPr>
        <p:txBody>
          <a:bodyPr/>
          <a:lstStyle>
            <a:lvl1pPr marL="0" indent="0">
              <a:buNone/>
              <a:defRPr sz="16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5A2726-EB8E-4DF7-9A1B-F03BD8C71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9/25/23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9929BE-611C-4FE6-B0A5-E0FF9DF96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B90B32-1D0E-4BCD-8850-59EA235F7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15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A1460E-1069-4FCA-B04E-28F77C8610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13614" y="987425"/>
            <a:ext cx="553538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138C1E-867B-4FE9-8783-9B1246AEB7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3000" y="3657601"/>
            <a:ext cx="3932236" cy="2211388"/>
          </a:xfrm>
        </p:spPr>
        <p:txBody>
          <a:bodyPr/>
          <a:lstStyle>
            <a:lvl1pPr marL="0" indent="0">
              <a:buNone/>
              <a:defRPr sz="16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721568-4870-46F2-9F7E-F41070201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9/25/23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B3CC65-0E73-45A1-9D4F-3F4559B3B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8C58CD-9BC3-431E-A7B4-D596A7F06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68F756-D171-474C-8B1A-C818032F6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600201"/>
            <a:ext cx="3932236" cy="1959428"/>
          </a:xfrm>
        </p:spPr>
        <p:txBody>
          <a:bodyPr anchor="b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27072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A3BF2-BCE9-47D7-B1C0-1F0E4936B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2722E9-C3E4-48AF-996A-495AE659FA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9E516-382B-4845-93BF-20C16EE0DB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9/25/23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B96E16-F168-442A-843C-5D490D54B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61BEA-A969-437A-BD8B-CB1B709AD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336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528449-3E11-45FF-BF3A-651867603E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572500" y="870625"/>
            <a:ext cx="2476499" cy="5029201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C0EAB0-2DFA-4CBA-86B1-1826EF523D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43000" y="870625"/>
            <a:ext cx="7324928" cy="5029201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A22F89-E1F5-45D7-945A-8A2886C4B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9/25/23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E7E82-5FB8-4289-AD0C-0BA788E14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5A4046-1A2C-41F5-A177-1C3919C20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783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91C2F78B-DEE8-4195-A196-DFC51BDADFF9}"/>
              </a:ext>
            </a:extLst>
          </p:cNvPr>
          <p:cNvSpPr/>
          <p:nvPr/>
        </p:nvSpPr>
        <p:spPr>
          <a:xfrm>
            <a:off x="9749268" y="4070878"/>
            <a:ext cx="2442733" cy="2787123"/>
          </a:xfrm>
          <a:custGeom>
            <a:avLst/>
            <a:gdLst>
              <a:gd name="connsiteX0" fmla="*/ 2442733 w 2442733"/>
              <a:gd name="connsiteY0" fmla="*/ 0 h 2787123"/>
              <a:gd name="connsiteX1" fmla="*/ 2442733 w 2442733"/>
              <a:gd name="connsiteY1" fmla="*/ 2787123 h 2787123"/>
              <a:gd name="connsiteX2" fmla="*/ 0 w 2442733"/>
              <a:gd name="connsiteY2" fmla="*/ 2787123 h 2787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2733" h="2787123">
                <a:moveTo>
                  <a:pt x="2442733" y="0"/>
                </a:moveTo>
                <a:lnTo>
                  <a:pt x="2442733" y="2787123"/>
                </a:lnTo>
                <a:lnTo>
                  <a:pt x="0" y="2787123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1D79D08-4BE8-4799-BE09-5078DFEE2256}"/>
              </a:ext>
            </a:extLst>
          </p:cNvPr>
          <p:cNvSpPr/>
          <p:nvPr/>
        </p:nvSpPr>
        <p:spPr>
          <a:xfrm rot="10800000">
            <a:off x="0" y="0"/>
            <a:ext cx="2442733" cy="2787123"/>
          </a:xfrm>
          <a:custGeom>
            <a:avLst/>
            <a:gdLst>
              <a:gd name="connsiteX0" fmla="*/ 2442733 w 2442733"/>
              <a:gd name="connsiteY0" fmla="*/ 0 h 2787123"/>
              <a:gd name="connsiteX1" fmla="*/ 2442733 w 2442733"/>
              <a:gd name="connsiteY1" fmla="*/ 2787123 h 2787123"/>
              <a:gd name="connsiteX2" fmla="*/ 0 w 2442733"/>
              <a:gd name="connsiteY2" fmla="*/ 2787123 h 2787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2733" h="2787123">
                <a:moveTo>
                  <a:pt x="2442733" y="0"/>
                </a:moveTo>
                <a:lnTo>
                  <a:pt x="2442733" y="2787123"/>
                </a:lnTo>
                <a:lnTo>
                  <a:pt x="0" y="2787123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95D65A1-16CB-407F-993F-2A6D59BCC0C8}"/>
              </a:ext>
            </a:extLst>
          </p:cNvPr>
          <p:cNvCxnSpPr>
            <a:cxnSpLocks/>
          </p:cNvCxnSpPr>
          <p:nvPr/>
        </p:nvCxnSpPr>
        <p:spPr>
          <a:xfrm>
            <a:off x="1233837" y="6172200"/>
            <a:ext cx="9760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A018A2-815D-41B0-A189-FDF7A5E88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872935"/>
            <a:ext cx="9905999" cy="13608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DFAE63-1276-4C7C-BFF5-F5DF1CDB23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2332026"/>
            <a:ext cx="9905999" cy="35671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380268-2D73-487C-843B-51648AE181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88157" y="6356350"/>
            <a:ext cx="30933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fld id="{3CADBD16-5BFB-4D9F-9646-C75D1B53BBB6}" type="datetimeFigureOut">
              <a:rPr lang="en-US" smtClean="0"/>
              <a:pPr/>
              <a:t>9/25/23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F61E6D-D51F-4BD7-B59D-19AF179177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43000" y="6356350"/>
            <a:ext cx="39591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7701B1-1C93-41C2-AEE1-815DEA51B9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23186" y="6356350"/>
            <a:ext cx="6258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fld id="{C0722274-0FAA-4649-AA4E-4210F4F3216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1692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92" r:id="rId6"/>
    <p:sldLayoutId id="2147483887" r:id="rId7"/>
    <p:sldLayoutId id="2147483888" r:id="rId8"/>
    <p:sldLayoutId id="2147483889" r:id="rId9"/>
    <p:sldLayoutId id="2147483891" r:id="rId10"/>
    <p:sldLayoutId id="2147483890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02920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4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73152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56" name="Rectangle 1032">
            <a:extLst>
              <a:ext uri="{FF2B5EF4-FFF2-40B4-BE49-F238E27FC236}">
                <a16:creationId xmlns:a16="http://schemas.microsoft.com/office/drawing/2014/main" id="{6BF1DCD9-4684-4B84-AD73-6652C8BAC7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Russia">
            <a:extLst>
              <a:ext uri="{FF2B5EF4-FFF2-40B4-BE49-F238E27FC236}">
                <a16:creationId xmlns:a16="http://schemas.microsoft.com/office/drawing/2014/main" id="{64D22ACA-CB21-AA35-2900-DE6FDF60F0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"/>
          <a:stretch/>
        </p:blipFill>
        <p:spPr bwMode="auto">
          <a:xfrm>
            <a:off x="20" y="10"/>
            <a:ext cx="12199237" cy="685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7" name="Freeform: Shape 1034">
            <a:extLst>
              <a:ext uri="{FF2B5EF4-FFF2-40B4-BE49-F238E27FC236}">
                <a16:creationId xmlns:a16="http://schemas.microsoft.com/office/drawing/2014/main" id="{4BE6A732-8124-4A59-8EC9-BF4A1648A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 flipV="1">
            <a:off x="2226538" y="-2233466"/>
            <a:ext cx="6858000" cy="11324929"/>
          </a:xfrm>
          <a:custGeom>
            <a:avLst/>
            <a:gdLst>
              <a:gd name="connsiteX0" fmla="*/ 0 w 6858000"/>
              <a:gd name="connsiteY0" fmla="*/ 9303227 h 11262142"/>
              <a:gd name="connsiteX1" fmla="*/ 0 w 6858000"/>
              <a:gd name="connsiteY1" fmla="*/ 6495555 h 11262142"/>
              <a:gd name="connsiteX2" fmla="*/ 1 w 6858000"/>
              <a:gd name="connsiteY2" fmla="*/ 6495555 h 11262142"/>
              <a:gd name="connsiteX3" fmla="*/ 1 w 6858000"/>
              <a:gd name="connsiteY3" fmla="*/ 0 h 11262142"/>
              <a:gd name="connsiteX4" fmla="*/ 6858000 w 6858000"/>
              <a:gd name="connsiteY4" fmla="*/ 6015407 h 11262142"/>
              <a:gd name="connsiteX5" fmla="*/ 6858000 w 6858000"/>
              <a:gd name="connsiteY5" fmla="*/ 8999698 h 11262142"/>
              <a:gd name="connsiteX6" fmla="*/ 6858000 w 6858000"/>
              <a:gd name="connsiteY6" fmla="*/ 11262142 h 11262142"/>
              <a:gd name="connsiteX7" fmla="*/ 1 w 6858000"/>
              <a:gd name="connsiteY7" fmla="*/ 11262142 h 11262142"/>
              <a:gd name="connsiteX8" fmla="*/ 1 w 6858000"/>
              <a:gd name="connsiteY8" fmla="*/ 9303227 h 11262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58000" h="11262142">
                <a:moveTo>
                  <a:pt x="0" y="9303227"/>
                </a:moveTo>
                <a:lnTo>
                  <a:pt x="0" y="6495555"/>
                </a:lnTo>
                <a:lnTo>
                  <a:pt x="1" y="6495555"/>
                </a:lnTo>
                <a:lnTo>
                  <a:pt x="1" y="0"/>
                </a:lnTo>
                <a:lnTo>
                  <a:pt x="6858000" y="6015407"/>
                </a:lnTo>
                <a:lnTo>
                  <a:pt x="6858000" y="8999698"/>
                </a:lnTo>
                <a:lnTo>
                  <a:pt x="6858000" y="11262142"/>
                </a:lnTo>
                <a:lnTo>
                  <a:pt x="1" y="11262142"/>
                </a:lnTo>
                <a:lnTo>
                  <a:pt x="1" y="9303227"/>
                </a:lnTo>
                <a:close/>
              </a:path>
            </a:pathLst>
          </a:custGeom>
          <a:solidFill>
            <a:srgbClr val="0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53412914-AFBE-C734-49C6-C851F9DC3D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0890" y="1061686"/>
            <a:ext cx="8266139" cy="3793336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ru-RU" sz="6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Привет! добро пожаловать на русский язык 101</a:t>
            </a:r>
            <a:endParaRPr lang="en-US" sz="66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B886FB3E-7F4C-88C0-451B-37B269FA88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5453796"/>
            <a:ext cx="4264677" cy="732996"/>
          </a:xfrm>
        </p:spPr>
        <p:txBody>
          <a:bodyPr anchor="t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Hello! Welcome to Russian 101</a:t>
            </a:r>
          </a:p>
        </p:txBody>
      </p:sp>
      <p:cxnSp>
        <p:nvCxnSpPr>
          <p:cNvPr id="1058" name="Straight Connector 1036">
            <a:extLst>
              <a:ext uri="{FF2B5EF4-FFF2-40B4-BE49-F238E27FC236}">
                <a16:creationId xmlns:a16="http://schemas.microsoft.com/office/drawing/2014/main" id="{EFDAA6A4-1F42-460B-A500-921EEB4BC0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88357" y="5151666"/>
            <a:ext cx="9860643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0017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456D1E9-3BDD-DA37-6AED-A115F4B18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Objectives/</a:t>
            </a:r>
            <a:r>
              <a:rPr lang="az-Cyrl-AZ" dirty="0"/>
              <a:t>Цели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3D46FA9-46B4-EAD6-69E5-3601A5D1C8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develop a fundamental understanding of the Cyrillic alphabet </a:t>
            </a:r>
          </a:p>
          <a:p>
            <a:r>
              <a:rPr lang="en-US" dirty="0"/>
              <a:t>Practice basic greetings and sentences</a:t>
            </a:r>
          </a:p>
          <a:p>
            <a:r>
              <a:rPr lang="en-US" dirty="0"/>
              <a:t>To apply knowledge in conversation  </a:t>
            </a:r>
          </a:p>
        </p:txBody>
      </p:sp>
    </p:spTree>
    <p:extLst>
      <p:ext uri="{BB962C8B-B14F-4D97-AF65-F5344CB8AC3E}">
        <p14:creationId xmlns:p14="http://schemas.microsoft.com/office/powerpoint/2010/main" val="1328920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Ways of saying &quot;run&quot;, &quot;ran&quot;, or &quot;running&quot;, in Russian.">
            <a:extLst>
              <a:ext uri="{FF2B5EF4-FFF2-40B4-BE49-F238E27FC236}">
                <a16:creationId xmlns:a16="http://schemas.microsoft.com/office/drawing/2014/main" id="{A0C0F4C4-1B29-5B73-91CA-FF7047401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825" y="0"/>
            <a:ext cx="50863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4152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7" name="Rectangle 2056">
            <a:extLst>
              <a:ext uri="{FF2B5EF4-FFF2-40B4-BE49-F238E27FC236}">
                <a16:creationId xmlns:a16="http://schemas.microsoft.com/office/drawing/2014/main" id="{5D3B97D3-3894-4963-90C5-4EAA66131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3F2E70-BDFE-2427-E6E8-8726A91249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0873" y="376218"/>
            <a:ext cx="5798126" cy="1360898"/>
          </a:xfrm>
        </p:spPr>
        <p:txBody>
          <a:bodyPr>
            <a:normAutofit/>
          </a:bodyPr>
          <a:lstStyle/>
          <a:p>
            <a:r>
              <a:rPr lang="en-US" dirty="0"/>
              <a:t>Alphabet/</a:t>
            </a:r>
            <a:r>
              <a:rPr lang="az-Cyrl-AZ" dirty="0"/>
              <a:t>Алфавит</a:t>
            </a:r>
            <a:endParaRPr lang="en-US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9F53A802-D525-332B-DB92-CC08C7B3D9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2564" y="315399"/>
            <a:ext cx="4405746" cy="6227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4" name="Content Placeholder 2053">
            <a:extLst>
              <a:ext uri="{FF2B5EF4-FFF2-40B4-BE49-F238E27FC236}">
                <a16:creationId xmlns:a16="http://schemas.microsoft.com/office/drawing/2014/main" id="{E134B841-758E-7200-95F9-7889075DB0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0873" y="1750187"/>
            <a:ext cx="5798126" cy="45259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Similarities:</a:t>
            </a:r>
          </a:p>
          <a:p>
            <a:pPr lvl="2">
              <a:buFont typeface="Wingdings" pitchFamily="2" charset="2"/>
              <a:buChar char="Ø"/>
            </a:pPr>
            <a:r>
              <a:rPr lang="az-Cyrl-AZ" dirty="0"/>
              <a:t>А, З, К, М, О, С, Т</a:t>
            </a:r>
            <a:endParaRPr lang="en-GB" dirty="0"/>
          </a:p>
          <a:p>
            <a:pPr marL="228600" lvl="2" indent="0">
              <a:buNone/>
            </a:pPr>
            <a:endParaRPr lang="en-US" dirty="0"/>
          </a:p>
          <a:p>
            <a:pPr marL="0" lvl="1"/>
            <a:r>
              <a:rPr lang="en-US" i="0" dirty="0"/>
              <a:t>Similar with different pronunciation:</a:t>
            </a:r>
          </a:p>
          <a:p>
            <a:pPr marL="514350" lvl="2" indent="-285750">
              <a:buFont typeface="Wingdings" pitchFamily="2" charset="2"/>
              <a:buChar char="Ø"/>
            </a:pPr>
            <a:r>
              <a:rPr lang="az-Cyrl-AZ" i="0" dirty="0"/>
              <a:t>Е, У, В, Н, Р, Х</a:t>
            </a:r>
            <a:endParaRPr lang="en-US" dirty="0"/>
          </a:p>
          <a:p>
            <a:pPr marL="514350" lvl="2" indent="-285750">
              <a:buFont typeface="Wingdings" pitchFamily="2" charset="2"/>
              <a:buChar char="Ø"/>
            </a:pPr>
            <a:endParaRPr lang="en-US" dirty="0"/>
          </a:p>
          <a:p>
            <a:pPr marL="0" lvl="1"/>
            <a:r>
              <a:rPr lang="en-US" i="0" dirty="0"/>
              <a:t>Different with familiar pronunciation:</a:t>
            </a:r>
          </a:p>
          <a:p>
            <a:pPr marL="514350" lvl="2" indent="-285750">
              <a:buFont typeface="Wingdings" pitchFamily="2" charset="2"/>
              <a:buChar char="Ø"/>
            </a:pPr>
            <a:r>
              <a:rPr lang="az-Cyrl-AZ" i="0" dirty="0"/>
              <a:t>Б, Г, Д, Ё, И, Л, П, Р, Ф, Э, Ю, Я</a:t>
            </a:r>
            <a:endParaRPr lang="en-US" dirty="0"/>
          </a:p>
          <a:p>
            <a:pPr marL="514350" lvl="2" indent="-285750">
              <a:buFont typeface="Wingdings" pitchFamily="2" charset="2"/>
              <a:buChar char="Ø"/>
            </a:pPr>
            <a:endParaRPr lang="en-US" dirty="0"/>
          </a:p>
          <a:p>
            <a:pPr marL="0" lvl="1"/>
            <a:r>
              <a:rPr lang="en-US" i="0" dirty="0"/>
              <a:t>Different with no English equivalent:</a:t>
            </a:r>
          </a:p>
          <a:p>
            <a:pPr marL="514350" lvl="2" indent="-285750">
              <a:buFont typeface="Wingdings" pitchFamily="2" charset="2"/>
              <a:buChar char="Ø"/>
            </a:pPr>
            <a:r>
              <a:rPr lang="az-Cyrl-AZ" i="0" dirty="0"/>
              <a:t>Ж, Й, Ц, Ч, Ш, Щ, Ы, Ъ, Ь</a:t>
            </a:r>
            <a:endParaRPr lang="en-US" i="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9F2CF0-BEED-3518-334F-DC9562EE9562}"/>
              </a:ext>
            </a:extLst>
          </p:cNvPr>
          <p:cNvSpPr txBox="1"/>
          <p:nvPr/>
        </p:nvSpPr>
        <p:spPr>
          <a:xfrm>
            <a:off x="8149936" y="6105415"/>
            <a:ext cx="3634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Activity 1 /</a:t>
            </a:r>
            <a:r>
              <a:rPr lang="az-Cyrl-AZ" sz="2400" dirty="0"/>
              <a:t> Активность</a:t>
            </a:r>
            <a:r>
              <a:rPr lang="en-GB" sz="2400" dirty="0"/>
              <a:t> 1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52209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4F20867-41B0-484D-9DA7-0FC742D31A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712B839-088B-4F97-96A4-6FAA8E3D1D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73870" y="-2"/>
            <a:ext cx="8239927" cy="6858000"/>
          </a:xfrm>
          <a:custGeom>
            <a:avLst/>
            <a:gdLst>
              <a:gd name="connsiteX0" fmla="*/ 6010593 w 8239927"/>
              <a:gd name="connsiteY0" fmla="*/ 0 h 6858000"/>
              <a:gd name="connsiteX1" fmla="*/ 8239927 w 8239927"/>
              <a:gd name="connsiteY1" fmla="*/ 0 h 6858000"/>
              <a:gd name="connsiteX2" fmla="*/ 2229335 w 8239927"/>
              <a:gd name="connsiteY2" fmla="*/ 6858000 h 6858000"/>
              <a:gd name="connsiteX3" fmla="*/ 0 w 8239927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239927" h="6858000">
                <a:moveTo>
                  <a:pt x="6010593" y="0"/>
                </a:moveTo>
                <a:lnTo>
                  <a:pt x="8239927" y="0"/>
                </a:lnTo>
                <a:lnTo>
                  <a:pt x="222933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789BAF08-0AD0-4642-9767-4D53853C59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9527" y="0"/>
            <a:ext cx="6899617" cy="6858000"/>
          </a:xfrm>
          <a:custGeom>
            <a:avLst/>
            <a:gdLst>
              <a:gd name="connsiteX0" fmla="*/ 6010592 w 6899617"/>
              <a:gd name="connsiteY0" fmla="*/ 0 h 6858000"/>
              <a:gd name="connsiteX1" fmla="*/ 6036517 w 6899617"/>
              <a:gd name="connsiteY1" fmla="*/ 0 h 6858000"/>
              <a:gd name="connsiteX2" fmla="*/ 6899617 w 6899617"/>
              <a:gd name="connsiteY2" fmla="*/ 0 h 6858000"/>
              <a:gd name="connsiteX3" fmla="*/ 6899617 w 6899617"/>
              <a:gd name="connsiteY3" fmla="*/ 1529274 h 6858000"/>
              <a:gd name="connsiteX4" fmla="*/ 6899617 w 6899617"/>
              <a:gd name="connsiteY4" fmla="*/ 6858000 h 6858000"/>
              <a:gd name="connsiteX5" fmla="*/ 2229334 w 6899617"/>
              <a:gd name="connsiteY5" fmla="*/ 6858000 h 6858000"/>
              <a:gd name="connsiteX6" fmla="*/ 25925 w 6899617"/>
              <a:gd name="connsiteY6" fmla="*/ 6858000 h 6858000"/>
              <a:gd name="connsiteX7" fmla="*/ 0 w 6899617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99617" h="6858000">
                <a:moveTo>
                  <a:pt x="6010592" y="0"/>
                </a:moveTo>
                <a:lnTo>
                  <a:pt x="6036517" y="0"/>
                </a:lnTo>
                <a:lnTo>
                  <a:pt x="6899617" y="0"/>
                </a:lnTo>
                <a:lnTo>
                  <a:pt x="6899617" y="1529274"/>
                </a:lnTo>
                <a:lnTo>
                  <a:pt x="6899617" y="6858000"/>
                </a:lnTo>
                <a:lnTo>
                  <a:pt x="2229334" y="6858000"/>
                </a:lnTo>
                <a:lnTo>
                  <a:pt x="25925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E88BD1-B4A0-1FE7-609A-743407EE10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285330"/>
            <a:ext cx="5946290" cy="1360898"/>
          </a:xfrm>
        </p:spPr>
        <p:txBody>
          <a:bodyPr>
            <a:normAutofit/>
          </a:bodyPr>
          <a:lstStyle/>
          <a:p>
            <a:r>
              <a:rPr lang="en-US" dirty="0"/>
              <a:t>Greetings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65F400-B024-0CC1-2315-0366BA781B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3198" y="1508912"/>
            <a:ext cx="4156527" cy="4842012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dirty="0"/>
              <a:t>Hello –</a:t>
            </a:r>
            <a:r>
              <a:rPr lang="az-Cyrl-AZ" dirty="0"/>
              <a:t> Привет</a:t>
            </a:r>
            <a:r>
              <a:rPr lang="en-GB" dirty="0"/>
              <a:t> </a:t>
            </a:r>
            <a:r>
              <a:rPr lang="en-GB" i="1" dirty="0" err="1">
                <a:solidFill>
                  <a:schemeClr val="tx1">
                    <a:lumMod val="65000"/>
                  </a:schemeClr>
                </a:solidFill>
              </a:rPr>
              <a:t>Pree-vyet</a:t>
            </a:r>
            <a:endParaRPr lang="en-US" dirty="0">
              <a:solidFill>
                <a:schemeClr val="tx1">
                  <a:lumMod val="65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en-US" dirty="0"/>
              <a:t>Good Morning – </a:t>
            </a:r>
            <a:r>
              <a:rPr lang="az-Cyrl-AZ" dirty="0"/>
              <a:t>Доброе Утро</a:t>
            </a:r>
            <a:r>
              <a:rPr lang="en-GB" dirty="0"/>
              <a:t> </a:t>
            </a:r>
            <a:r>
              <a:rPr lang="en-GB" i="1" dirty="0">
                <a:solidFill>
                  <a:schemeClr val="tx1">
                    <a:lumMod val="65000"/>
                  </a:schemeClr>
                </a:solidFill>
              </a:rPr>
              <a:t>Dob-</a:t>
            </a:r>
            <a:r>
              <a:rPr lang="en-GB" i="1" dirty="0" err="1">
                <a:solidFill>
                  <a:schemeClr val="tx1">
                    <a:lumMod val="65000"/>
                  </a:schemeClr>
                </a:solidFill>
              </a:rPr>
              <a:t>roy</a:t>
            </a:r>
            <a:r>
              <a:rPr lang="en-GB" i="1" dirty="0">
                <a:solidFill>
                  <a:schemeClr val="tx1">
                    <a:lumMod val="65000"/>
                  </a:schemeClr>
                </a:solidFill>
              </a:rPr>
              <a:t>-yeh </a:t>
            </a:r>
            <a:r>
              <a:rPr lang="en-GB" i="1" dirty="0" err="1">
                <a:solidFill>
                  <a:schemeClr val="tx1">
                    <a:lumMod val="65000"/>
                  </a:schemeClr>
                </a:solidFill>
              </a:rPr>
              <a:t>Oo-troh</a:t>
            </a:r>
            <a:endParaRPr lang="en-US" dirty="0">
              <a:solidFill>
                <a:schemeClr val="tx1">
                  <a:lumMod val="65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en-US" dirty="0"/>
              <a:t>Good Afternoon - </a:t>
            </a:r>
            <a:r>
              <a:rPr lang="az-Cyrl-AZ" dirty="0"/>
              <a:t>Добрый День</a:t>
            </a:r>
            <a:r>
              <a:rPr lang="en-GB" dirty="0"/>
              <a:t> </a:t>
            </a:r>
            <a:r>
              <a:rPr lang="en-GB" i="1" dirty="0">
                <a:solidFill>
                  <a:schemeClr val="tx1">
                    <a:lumMod val="65000"/>
                  </a:schemeClr>
                </a:solidFill>
              </a:rPr>
              <a:t>Dob-</a:t>
            </a:r>
            <a:r>
              <a:rPr lang="en-GB" i="1" dirty="0" err="1">
                <a:solidFill>
                  <a:schemeClr val="tx1">
                    <a:lumMod val="65000"/>
                  </a:schemeClr>
                </a:solidFill>
              </a:rPr>
              <a:t>ree</a:t>
            </a:r>
            <a:r>
              <a:rPr lang="en-GB" i="1" dirty="0">
                <a:solidFill>
                  <a:schemeClr val="tx1">
                    <a:lumMod val="65000"/>
                  </a:schemeClr>
                </a:solidFill>
              </a:rPr>
              <a:t> Den</a:t>
            </a:r>
            <a:endParaRPr lang="en-US" dirty="0">
              <a:solidFill>
                <a:schemeClr val="tx1">
                  <a:lumMod val="65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en-US" dirty="0"/>
              <a:t>Good Evening - </a:t>
            </a:r>
            <a:r>
              <a:rPr lang="az-Cyrl-AZ" dirty="0"/>
              <a:t>Добрый Вечер</a:t>
            </a:r>
            <a:r>
              <a:rPr lang="en-GB" i="1" dirty="0"/>
              <a:t> </a:t>
            </a:r>
            <a:r>
              <a:rPr lang="en-GB" i="1" dirty="0">
                <a:solidFill>
                  <a:schemeClr val="tx1">
                    <a:lumMod val="65000"/>
                  </a:schemeClr>
                </a:solidFill>
              </a:rPr>
              <a:t>Dob-</a:t>
            </a:r>
            <a:r>
              <a:rPr lang="en-GB" i="1" dirty="0" err="1">
                <a:solidFill>
                  <a:schemeClr val="tx1">
                    <a:lumMod val="65000"/>
                  </a:schemeClr>
                </a:solidFill>
              </a:rPr>
              <a:t>ree</a:t>
            </a:r>
            <a:r>
              <a:rPr lang="en-GB" i="1" dirty="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65000"/>
                  </a:schemeClr>
                </a:solidFill>
              </a:rPr>
              <a:t>Ve-cher</a:t>
            </a:r>
            <a:endParaRPr lang="en-US" dirty="0">
              <a:solidFill>
                <a:schemeClr val="tx1">
                  <a:lumMod val="65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en-US" dirty="0"/>
              <a:t>Good Night - </a:t>
            </a:r>
            <a:r>
              <a:rPr lang="az-Cyrl-AZ" dirty="0"/>
              <a:t>Спокойной Ночи</a:t>
            </a:r>
            <a:r>
              <a:rPr lang="en-GB" dirty="0"/>
              <a:t> </a:t>
            </a:r>
            <a:r>
              <a:rPr lang="en-GB" i="1" dirty="0">
                <a:solidFill>
                  <a:schemeClr val="tx1">
                    <a:lumMod val="65000"/>
                  </a:schemeClr>
                </a:solidFill>
              </a:rPr>
              <a:t>Spock-oi-</a:t>
            </a:r>
            <a:r>
              <a:rPr lang="en-GB" i="1" dirty="0" err="1">
                <a:solidFill>
                  <a:schemeClr val="tx1">
                    <a:lumMod val="65000"/>
                  </a:schemeClr>
                </a:solidFill>
              </a:rPr>
              <a:t>noi</a:t>
            </a:r>
            <a:r>
              <a:rPr lang="en-GB" i="1" dirty="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65000"/>
                  </a:schemeClr>
                </a:solidFill>
              </a:rPr>
              <a:t>Noch-ee</a:t>
            </a:r>
            <a:endParaRPr lang="en-GB" i="1" dirty="0">
              <a:solidFill>
                <a:schemeClr val="tx1">
                  <a:lumMod val="65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en-GB" dirty="0"/>
              <a:t>Bye! – </a:t>
            </a:r>
            <a:r>
              <a:rPr lang="az-Cyrl-AZ" dirty="0"/>
              <a:t>Пока</a:t>
            </a:r>
            <a:r>
              <a:rPr lang="en-GB" dirty="0"/>
              <a:t>!  </a:t>
            </a:r>
            <a:r>
              <a:rPr lang="en-GB" i="1" dirty="0">
                <a:solidFill>
                  <a:schemeClr val="tx1">
                    <a:lumMod val="65000"/>
                  </a:schemeClr>
                </a:solidFill>
              </a:rPr>
              <a:t>P</a:t>
            </a:r>
            <a:r>
              <a:rPr lang="en-US" sz="2000" i="1" dirty="0" err="1">
                <a:solidFill>
                  <a:schemeClr val="tx1">
                    <a:lumMod val="65000"/>
                  </a:schemeClr>
                </a:solidFill>
              </a:rPr>
              <a:t>okah</a:t>
            </a:r>
            <a:r>
              <a:rPr lang="en-US" i="1" dirty="0">
                <a:solidFill>
                  <a:schemeClr val="tx1">
                    <a:lumMod val="65000"/>
                  </a:schemeClr>
                </a:solidFill>
              </a:rPr>
              <a:t>!</a:t>
            </a:r>
          </a:p>
        </p:txBody>
      </p:sp>
      <p:pic>
        <p:nvPicPr>
          <p:cNvPr id="7" name="Graphic 6" descr="Questions">
            <a:extLst>
              <a:ext uri="{FF2B5EF4-FFF2-40B4-BE49-F238E27FC236}">
                <a16:creationId xmlns:a16="http://schemas.microsoft.com/office/drawing/2014/main" id="{E73BE748-9851-C3B7-BFAE-7B9B345F17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31045" y="3223611"/>
            <a:ext cx="2817487" cy="281748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EFA49AF-64D8-8038-2901-755500BEC03C}"/>
              </a:ext>
            </a:extLst>
          </p:cNvPr>
          <p:cNvSpPr txBox="1"/>
          <p:nvPr/>
        </p:nvSpPr>
        <p:spPr>
          <a:xfrm>
            <a:off x="8118059" y="6218715"/>
            <a:ext cx="3634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Activity 2 /</a:t>
            </a:r>
            <a:r>
              <a:rPr lang="az-Cyrl-AZ" sz="2400" dirty="0">
                <a:solidFill>
                  <a:schemeClr val="bg1"/>
                </a:solidFill>
              </a:rPr>
              <a:t> Активность</a:t>
            </a:r>
            <a:r>
              <a:rPr lang="en-GB" sz="2400" dirty="0">
                <a:solidFill>
                  <a:schemeClr val="bg1"/>
                </a:solidFill>
              </a:rPr>
              <a:t> 2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739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9" presetClass="entr" presetSubtype="0" decel="10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D995EC7-08BC-C96E-FBC8-5C0C0017ED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1" y="480065"/>
            <a:ext cx="4798980" cy="710119"/>
          </a:xfrm>
        </p:spPr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4" name="Content Placeholder 2053">
            <a:extLst>
              <a:ext uri="{FF2B5EF4-FFF2-40B4-BE49-F238E27FC236}">
                <a16:creationId xmlns:a16="http://schemas.microsoft.com/office/drawing/2014/main" id="{2E7896EC-CD2E-C6CF-2DF2-BBCFA18C66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3001" y="1597574"/>
            <a:ext cx="4585139" cy="4424854"/>
          </a:xfrm>
        </p:spPr>
        <p:txBody>
          <a:bodyPr>
            <a:noAutofit/>
          </a:bodyPr>
          <a:lstStyle/>
          <a:p>
            <a:r>
              <a:rPr lang="en-GB" sz="1800" dirty="0"/>
              <a:t>Hello – </a:t>
            </a:r>
            <a:r>
              <a:rPr lang="az-Cyrl-AZ" sz="1800" dirty="0"/>
              <a:t>Привет</a:t>
            </a:r>
            <a:r>
              <a:rPr lang="en-GB" sz="1800" dirty="0"/>
              <a:t> </a:t>
            </a:r>
            <a:r>
              <a:rPr lang="en-GB" sz="1800" i="1" dirty="0" err="1">
                <a:solidFill>
                  <a:schemeClr val="tx1">
                    <a:lumMod val="65000"/>
                  </a:schemeClr>
                </a:solidFill>
              </a:rPr>
              <a:t>Pree-vyet</a:t>
            </a:r>
            <a:endParaRPr lang="en-GB" dirty="0">
              <a:solidFill>
                <a:schemeClr val="tx1">
                  <a:lumMod val="65000"/>
                </a:schemeClr>
              </a:solidFill>
            </a:endParaRPr>
          </a:p>
          <a:p>
            <a:r>
              <a:rPr lang="en-GB" sz="1800" dirty="0"/>
              <a:t>What is your name? - </a:t>
            </a:r>
            <a:r>
              <a:rPr lang="az-Cyrl-AZ" sz="1800" dirty="0"/>
              <a:t>Как вас зовут?</a:t>
            </a:r>
            <a:r>
              <a:rPr lang="en-GB" sz="1800" dirty="0"/>
              <a:t>  </a:t>
            </a:r>
            <a:r>
              <a:rPr lang="en-GB" sz="1800" i="1" dirty="0" err="1">
                <a:solidFill>
                  <a:schemeClr val="tx1">
                    <a:lumMod val="65000"/>
                  </a:schemeClr>
                </a:solidFill>
              </a:rPr>
              <a:t>Kak</a:t>
            </a:r>
            <a:r>
              <a:rPr lang="en-GB" sz="1800" i="1" dirty="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en-GB" sz="1800" i="1" dirty="0" err="1">
                <a:solidFill>
                  <a:schemeClr val="tx1">
                    <a:lumMod val="65000"/>
                  </a:schemeClr>
                </a:solidFill>
              </a:rPr>
              <a:t>vass</a:t>
            </a:r>
            <a:r>
              <a:rPr lang="en-GB" sz="1800" i="1" dirty="0">
                <a:solidFill>
                  <a:schemeClr val="tx1">
                    <a:lumMod val="65000"/>
                  </a:schemeClr>
                </a:solidFill>
              </a:rPr>
              <a:t> za-</a:t>
            </a:r>
            <a:r>
              <a:rPr lang="en-GB" sz="1800" i="1" dirty="0" err="1">
                <a:solidFill>
                  <a:schemeClr val="tx1">
                    <a:lumMod val="65000"/>
                  </a:schemeClr>
                </a:solidFill>
              </a:rPr>
              <a:t>voot</a:t>
            </a:r>
            <a:r>
              <a:rPr lang="en-GB" sz="1800" i="1" dirty="0">
                <a:solidFill>
                  <a:schemeClr val="tx1">
                    <a:lumMod val="65000"/>
                  </a:schemeClr>
                </a:solidFill>
              </a:rPr>
              <a:t>?</a:t>
            </a:r>
            <a:endParaRPr lang="en-GB" sz="1800" dirty="0">
              <a:solidFill>
                <a:schemeClr val="tx1">
                  <a:lumMod val="65000"/>
                </a:schemeClr>
              </a:solidFill>
            </a:endParaRPr>
          </a:p>
          <a:p>
            <a:r>
              <a:rPr lang="en-GB" sz="1800" dirty="0"/>
              <a:t>My name is … - </a:t>
            </a:r>
            <a:r>
              <a:rPr lang="az-Cyrl-AZ" sz="1800" dirty="0"/>
              <a:t>Меня зовут</a:t>
            </a:r>
            <a:r>
              <a:rPr lang="en-GB" sz="1800" dirty="0"/>
              <a:t>…               </a:t>
            </a:r>
            <a:r>
              <a:rPr lang="en-GB" sz="1800" i="1" dirty="0">
                <a:solidFill>
                  <a:schemeClr val="tx1">
                    <a:lumMod val="65000"/>
                  </a:schemeClr>
                </a:solidFill>
              </a:rPr>
              <a:t>Men-</a:t>
            </a:r>
            <a:r>
              <a:rPr lang="en-GB" sz="1800" i="1" dirty="0" err="1">
                <a:solidFill>
                  <a:schemeClr val="tx1">
                    <a:lumMod val="65000"/>
                  </a:schemeClr>
                </a:solidFill>
              </a:rPr>
              <a:t>ya</a:t>
            </a:r>
            <a:r>
              <a:rPr lang="en-GB" sz="1800" i="1" dirty="0">
                <a:solidFill>
                  <a:schemeClr val="tx1">
                    <a:lumMod val="65000"/>
                  </a:schemeClr>
                </a:solidFill>
              </a:rPr>
              <a:t>  za-</a:t>
            </a:r>
            <a:r>
              <a:rPr lang="en-GB" sz="1800" i="1" dirty="0" err="1">
                <a:solidFill>
                  <a:schemeClr val="tx1">
                    <a:lumMod val="65000"/>
                  </a:schemeClr>
                </a:solidFill>
              </a:rPr>
              <a:t>voot</a:t>
            </a:r>
            <a:r>
              <a:rPr lang="en-GB" sz="1800" i="1" dirty="0">
                <a:solidFill>
                  <a:schemeClr val="tx1">
                    <a:lumMod val="65000"/>
                  </a:schemeClr>
                </a:solidFill>
              </a:rPr>
              <a:t>…</a:t>
            </a:r>
            <a:endParaRPr lang="en-GB" sz="1800" dirty="0">
              <a:solidFill>
                <a:schemeClr val="tx1">
                  <a:lumMod val="65000"/>
                </a:schemeClr>
              </a:solidFill>
            </a:endParaRPr>
          </a:p>
          <a:p>
            <a:r>
              <a:rPr lang="en-US" sz="1800" dirty="0"/>
              <a:t>How are you? - </a:t>
            </a:r>
            <a:r>
              <a:rPr lang="az-Cyrl-AZ" sz="1800" dirty="0"/>
              <a:t>Как дела</a:t>
            </a:r>
            <a:r>
              <a:rPr lang="en-GB" sz="1800" dirty="0"/>
              <a:t>? </a:t>
            </a:r>
            <a:r>
              <a:rPr lang="en-GB" sz="1800" i="1" dirty="0" err="1">
                <a:solidFill>
                  <a:schemeClr val="tx1">
                    <a:lumMod val="65000"/>
                  </a:schemeClr>
                </a:solidFill>
              </a:rPr>
              <a:t>Kak</a:t>
            </a:r>
            <a:r>
              <a:rPr lang="en-GB" sz="1800" i="1" dirty="0">
                <a:solidFill>
                  <a:schemeClr val="tx1">
                    <a:lumMod val="65000"/>
                  </a:schemeClr>
                </a:solidFill>
              </a:rPr>
              <a:t> Dell-ah?</a:t>
            </a:r>
            <a:endParaRPr lang="en-GB" sz="1800" dirty="0">
              <a:solidFill>
                <a:schemeClr val="tx1">
                  <a:lumMod val="65000"/>
                </a:schemeClr>
              </a:solidFill>
            </a:endParaRPr>
          </a:p>
          <a:p>
            <a:r>
              <a:rPr lang="en-GB" sz="1800" dirty="0"/>
              <a:t>I’m good, thank you - </a:t>
            </a:r>
            <a:r>
              <a:rPr lang="az-Cyrl-AZ" sz="1800" dirty="0"/>
              <a:t>Хорошо</a:t>
            </a:r>
            <a:r>
              <a:rPr lang="en-GB" sz="1800" dirty="0"/>
              <a:t>, </a:t>
            </a:r>
            <a:r>
              <a:rPr lang="az-Cyrl-AZ" sz="1800" dirty="0"/>
              <a:t>спасибо</a:t>
            </a:r>
            <a:r>
              <a:rPr lang="en-US" sz="1800" dirty="0"/>
              <a:t> </a:t>
            </a:r>
            <a:r>
              <a:rPr lang="en-US" sz="1800" i="1" dirty="0" err="1">
                <a:solidFill>
                  <a:schemeClr val="tx1">
                    <a:lumMod val="65000"/>
                  </a:schemeClr>
                </a:solidFill>
              </a:rPr>
              <a:t>Horoh-sho</a:t>
            </a:r>
            <a:r>
              <a:rPr lang="en-US" sz="1800" i="1" dirty="0">
                <a:solidFill>
                  <a:schemeClr val="tx1">
                    <a:lumMod val="65000"/>
                  </a:schemeClr>
                </a:solidFill>
              </a:rPr>
              <a:t>, </a:t>
            </a:r>
            <a:r>
              <a:rPr lang="en-US" sz="1800" i="1" dirty="0" err="1">
                <a:solidFill>
                  <a:schemeClr val="tx1">
                    <a:lumMod val="65000"/>
                  </a:schemeClr>
                </a:solidFill>
              </a:rPr>
              <a:t>spass-ee-bo</a:t>
            </a:r>
            <a:endParaRPr lang="en-US" sz="1800" dirty="0">
              <a:solidFill>
                <a:schemeClr val="tx1">
                  <a:lumMod val="65000"/>
                </a:schemeClr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864A552-8579-93A4-2649-23EF3CEEE0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96000" y="480065"/>
            <a:ext cx="4798981" cy="710119"/>
          </a:xfrm>
        </p:spPr>
        <p:txBody>
          <a:bodyPr/>
          <a:lstStyle/>
          <a:p>
            <a:r>
              <a:rPr lang="en-US" dirty="0"/>
              <a:t>How are you? </a:t>
            </a:r>
            <a:r>
              <a:rPr lang="az-Cyrl-AZ" dirty="0"/>
              <a:t>Как дела</a:t>
            </a:r>
            <a:r>
              <a:rPr lang="en-GB" dirty="0"/>
              <a:t>? 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4E9439B-AE99-438A-FD2F-157CC9F73A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96000" y="1597574"/>
            <a:ext cx="4798982" cy="4508936"/>
          </a:xfrm>
        </p:spPr>
        <p:txBody>
          <a:bodyPr>
            <a:normAutofit/>
          </a:bodyPr>
          <a:lstStyle/>
          <a:p>
            <a:r>
              <a:rPr lang="en-GB" sz="1800" dirty="0"/>
              <a:t>Good/OK – </a:t>
            </a:r>
            <a:r>
              <a:rPr lang="az-Cyrl-AZ" sz="1800" dirty="0"/>
              <a:t>Хорошо</a:t>
            </a:r>
            <a:r>
              <a:rPr lang="en-GB" sz="1800" dirty="0"/>
              <a:t>  </a:t>
            </a:r>
            <a:r>
              <a:rPr lang="en-GB" sz="1800" i="1" dirty="0" err="1">
                <a:solidFill>
                  <a:schemeClr val="tx1">
                    <a:lumMod val="65000"/>
                  </a:schemeClr>
                </a:solidFill>
              </a:rPr>
              <a:t>Horoh-sho</a:t>
            </a:r>
            <a:endParaRPr lang="en-GB" sz="1800" dirty="0"/>
          </a:p>
          <a:p>
            <a:r>
              <a:rPr lang="en-GB" sz="1800" dirty="0"/>
              <a:t>I’m happy/glad - </a:t>
            </a:r>
            <a:r>
              <a:rPr lang="az-Cyrl-AZ" sz="1800" dirty="0"/>
              <a:t>Я рад / Я рада</a:t>
            </a:r>
            <a:r>
              <a:rPr lang="en-GB" sz="1800" dirty="0"/>
              <a:t>                    </a:t>
            </a:r>
            <a:r>
              <a:rPr lang="en-GB" sz="1800" i="1" dirty="0" err="1">
                <a:solidFill>
                  <a:schemeClr val="tx1">
                    <a:lumMod val="65000"/>
                  </a:schemeClr>
                </a:solidFill>
              </a:rPr>
              <a:t>Ya</a:t>
            </a:r>
            <a:r>
              <a:rPr lang="en-GB" sz="1800" i="1" dirty="0">
                <a:solidFill>
                  <a:schemeClr val="tx1">
                    <a:lumMod val="65000"/>
                  </a:schemeClr>
                </a:solidFill>
              </a:rPr>
              <a:t> rad / </a:t>
            </a:r>
            <a:r>
              <a:rPr lang="en-GB" sz="1800" i="1" dirty="0" err="1">
                <a:solidFill>
                  <a:schemeClr val="tx1">
                    <a:lumMod val="65000"/>
                  </a:schemeClr>
                </a:solidFill>
              </a:rPr>
              <a:t>Ya</a:t>
            </a:r>
            <a:r>
              <a:rPr lang="en-GB" sz="1800" i="1" dirty="0">
                <a:solidFill>
                  <a:schemeClr val="tx1">
                    <a:lumMod val="65000"/>
                  </a:schemeClr>
                </a:solidFill>
              </a:rPr>
              <a:t> rad-ah</a:t>
            </a:r>
            <a:endParaRPr lang="en-GB" sz="1800" i="1" dirty="0"/>
          </a:p>
          <a:p>
            <a:r>
              <a:rPr lang="en-GB" sz="1800" dirty="0"/>
              <a:t>I’m Tired - </a:t>
            </a:r>
            <a:r>
              <a:rPr lang="az-Cyrl-AZ" sz="1800" dirty="0"/>
              <a:t>Я устал / Я устала</a:t>
            </a:r>
            <a:r>
              <a:rPr lang="en-GB" sz="1800" dirty="0"/>
              <a:t>                      </a:t>
            </a:r>
            <a:r>
              <a:rPr lang="en-GB" sz="1800" i="1" dirty="0" err="1">
                <a:solidFill>
                  <a:schemeClr val="tx1">
                    <a:lumMod val="65000"/>
                  </a:schemeClr>
                </a:solidFill>
              </a:rPr>
              <a:t>Ya</a:t>
            </a:r>
            <a:r>
              <a:rPr lang="en-GB" sz="1800" i="1" dirty="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en-GB" sz="1800" i="1" dirty="0" err="1">
                <a:solidFill>
                  <a:schemeClr val="tx1">
                    <a:lumMod val="65000"/>
                  </a:schemeClr>
                </a:solidFill>
              </a:rPr>
              <a:t>oo-stal</a:t>
            </a:r>
            <a:r>
              <a:rPr lang="en-GB" sz="1800" i="1" dirty="0">
                <a:solidFill>
                  <a:schemeClr val="tx1">
                    <a:lumMod val="65000"/>
                  </a:schemeClr>
                </a:solidFill>
              </a:rPr>
              <a:t> / </a:t>
            </a:r>
            <a:r>
              <a:rPr lang="en-GB" sz="1800" i="1" dirty="0" err="1">
                <a:solidFill>
                  <a:schemeClr val="tx1">
                    <a:lumMod val="65000"/>
                  </a:schemeClr>
                </a:solidFill>
              </a:rPr>
              <a:t>Ya</a:t>
            </a:r>
            <a:r>
              <a:rPr lang="en-GB" sz="1800" i="1" dirty="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en-GB" sz="1800" i="1" dirty="0" err="1">
                <a:solidFill>
                  <a:schemeClr val="tx1">
                    <a:lumMod val="65000"/>
                  </a:schemeClr>
                </a:solidFill>
              </a:rPr>
              <a:t>oo</a:t>
            </a:r>
            <a:r>
              <a:rPr lang="en-GB" sz="1800" i="1" dirty="0">
                <a:solidFill>
                  <a:schemeClr val="tx1">
                    <a:lumMod val="65000"/>
                  </a:schemeClr>
                </a:solidFill>
              </a:rPr>
              <a:t>-</a:t>
            </a:r>
            <a:r>
              <a:rPr lang="en-GB" sz="1800" i="1" dirty="0" err="1">
                <a:solidFill>
                  <a:schemeClr val="tx1">
                    <a:lumMod val="65000"/>
                  </a:schemeClr>
                </a:solidFill>
              </a:rPr>
              <a:t>stal</a:t>
            </a:r>
            <a:r>
              <a:rPr lang="en-GB" sz="1800" i="1" dirty="0">
                <a:solidFill>
                  <a:schemeClr val="tx1">
                    <a:lumMod val="65000"/>
                  </a:schemeClr>
                </a:solidFill>
              </a:rPr>
              <a:t>-ah</a:t>
            </a:r>
            <a:endParaRPr lang="en-GB" sz="1800" dirty="0"/>
          </a:p>
          <a:p>
            <a:r>
              <a:rPr lang="en-GB" sz="1800" dirty="0"/>
              <a:t>Bad/terrible – </a:t>
            </a:r>
            <a:r>
              <a:rPr lang="az-Cyrl-AZ" sz="1800" dirty="0"/>
              <a:t>Плохой</a:t>
            </a:r>
            <a:r>
              <a:rPr lang="en-GB" sz="1800" dirty="0"/>
              <a:t> </a:t>
            </a:r>
            <a:r>
              <a:rPr lang="en-GB" sz="1800" i="1" dirty="0" err="1">
                <a:solidFill>
                  <a:schemeClr val="tx1">
                    <a:lumMod val="65000"/>
                  </a:schemeClr>
                </a:solidFill>
              </a:rPr>
              <a:t>Plo</a:t>
            </a:r>
            <a:r>
              <a:rPr lang="en-GB" sz="1800" i="1" dirty="0">
                <a:solidFill>
                  <a:schemeClr val="tx1">
                    <a:lumMod val="65000"/>
                  </a:schemeClr>
                </a:solidFill>
              </a:rPr>
              <a:t>-hoi</a:t>
            </a:r>
            <a:endParaRPr lang="en-GB" sz="18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r">
              <a:buNone/>
            </a:pPr>
            <a:r>
              <a:rPr lang="en-GB" sz="1800" dirty="0"/>
              <a:t>Very - </a:t>
            </a:r>
            <a:r>
              <a:rPr lang="az-Cyrl-AZ" sz="1800" dirty="0"/>
              <a:t>Очен</a:t>
            </a:r>
            <a:r>
              <a:rPr lang="en-GB" sz="1800" dirty="0"/>
              <a:t> </a:t>
            </a:r>
            <a:r>
              <a:rPr lang="en-GB" sz="1800" i="1" dirty="0">
                <a:solidFill>
                  <a:schemeClr val="tx1">
                    <a:lumMod val="65000"/>
                  </a:schemeClr>
                </a:solidFill>
              </a:rPr>
              <a:t>Oh-</a:t>
            </a:r>
            <a:r>
              <a:rPr lang="en-GB" sz="1800" i="1" dirty="0" err="1">
                <a:solidFill>
                  <a:schemeClr val="tx1">
                    <a:lumMod val="65000"/>
                  </a:schemeClr>
                </a:solidFill>
              </a:rPr>
              <a:t>chen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5AA7C-24CB-CA7A-7929-E8D7AD4559AD}"/>
              </a:ext>
            </a:extLst>
          </p:cNvPr>
          <p:cNvSpPr txBox="1"/>
          <p:nvPr/>
        </p:nvSpPr>
        <p:spPr>
          <a:xfrm>
            <a:off x="1263152" y="6198985"/>
            <a:ext cx="3634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Activity 3 /</a:t>
            </a:r>
            <a:r>
              <a:rPr lang="az-Cyrl-AZ" sz="2400" dirty="0"/>
              <a:t> Активность</a:t>
            </a:r>
            <a:r>
              <a:rPr lang="en-GB" sz="2400" dirty="0"/>
              <a:t> 3</a:t>
            </a:r>
            <a:endParaRPr lang="en-US" sz="2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7D0F41-E251-B16D-D0DF-AAFBC8CDCC19}"/>
              </a:ext>
            </a:extLst>
          </p:cNvPr>
          <p:cNvSpPr txBox="1"/>
          <p:nvPr/>
        </p:nvSpPr>
        <p:spPr>
          <a:xfrm>
            <a:off x="7423136" y="6198984"/>
            <a:ext cx="3634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Activity 4 /</a:t>
            </a:r>
            <a:r>
              <a:rPr lang="az-Cyrl-AZ" sz="2400" dirty="0"/>
              <a:t> Активность</a:t>
            </a:r>
            <a:r>
              <a:rPr lang="en-GB" sz="2400" dirty="0"/>
              <a:t> 4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84545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900" decel="100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9" presetClass="entr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9" grpId="0"/>
      <p:bldP spid="1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5CD60141-EEBD-4EC1-8E34-0344C16A18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18308" y="0"/>
            <a:ext cx="6873692" cy="6858000"/>
          </a:xfrm>
          <a:custGeom>
            <a:avLst/>
            <a:gdLst/>
            <a:ahLst/>
            <a:cxnLst/>
            <a:rect l="l" t="t" r="r" b="b"/>
            <a:pathLst>
              <a:path w="6873692" h="6858000">
                <a:moveTo>
                  <a:pt x="6010592" y="0"/>
                </a:moveTo>
                <a:lnTo>
                  <a:pt x="6873692" y="0"/>
                </a:lnTo>
                <a:lnTo>
                  <a:pt x="6873692" y="6858000"/>
                </a:lnTo>
                <a:lnTo>
                  <a:pt x="0" y="6858000"/>
                </a:lnTo>
                <a:lnTo>
                  <a:pt x="6010589" y="4"/>
                </a:lnTo>
                <a:cubicBezTo>
                  <a:pt x="6010589" y="3"/>
                  <a:pt x="6010590" y="3"/>
                  <a:pt x="6010590" y="2"/>
                </a:cubicBezTo>
                <a:lnTo>
                  <a:pt x="6010592" y="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C75A547-BCD1-42BE-966E-53CA0AB931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88357" y="5151666"/>
            <a:ext cx="9822543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4E5B79A0-69AD-4CBD-897F-32C7A2BA2F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04BCFD-05E4-00BB-52B8-7B90640ED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7929" y="1181101"/>
            <a:ext cx="7236143" cy="261091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cap="all" spc="300"/>
              <a:t>THANK YOU! СПАСИБО!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AE760E-BC79-69FF-FE00-0B8C511452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2054" y="4901055"/>
            <a:ext cx="5899356" cy="127114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400" dirty="0"/>
              <a:t>Any questions? </a:t>
            </a:r>
            <a:r>
              <a:rPr lang="az-Cyrl-AZ" sz="2400" dirty="0"/>
              <a:t>Вопросы?</a:t>
            </a:r>
            <a:endParaRPr lang="en-US" sz="240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74270B3E-3C96-4381-9F21-EC83F1E1A0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442733" cy="2787123"/>
          </a:xfrm>
          <a:custGeom>
            <a:avLst/>
            <a:gdLst>
              <a:gd name="connsiteX0" fmla="*/ 2442733 w 2442733"/>
              <a:gd name="connsiteY0" fmla="*/ 0 h 2787123"/>
              <a:gd name="connsiteX1" fmla="*/ 2442733 w 2442733"/>
              <a:gd name="connsiteY1" fmla="*/ 2787123 h 2787123"/>
              <a:gd name="connsiteX2" fmla="*/ 0 w 2442733"/>
              <a:gd name="connsiteY2" fmla="*/ 2787123 h 2787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2733" h="2787123">
                <a:moveTo>
                  <a:pt x="2442733" y="0"/>
                </a:moveTo>
                <a:lnTo>
                  <a:pt x="2442733" y="2787123"/>
                </a:lnTo>
                <a:lnTo>
                  <a:pt x="0" y="2787123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71DF4C0-7A22-4E59-9E9C-BD2E245364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6708" y="4316888"/>
            <a:ext cx="195858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C2F33EB-E7CB-4EE9-BBBF-D632F5C00E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49268" y="4070878"/>
            <a:ext cx="2442733" cy="2787123"/>
          </a:xfrm>
          <a:custGeom>
            <a:avLst/>
            <a:gdLst>
              <a:gd name="connsiteX0" fmla="*/ 2442733 w 2442733"/>
              <a:gd name="connsiteY0" fmla="*/ 0 h 2787123"/>
              <a:gd name="connsiteX1" fmla="*/ 2442733 w 2442733"/>
              <a:gd name="connsiteY1" fmla="*/ 2787123 h 2787123"/>
              <a:gd name="connsiteX2" fmla="*/ 0 w 2442733"/>
              <a:gd name="connsiteY2" fmla="*/ 2787123 h 2787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2733" h="2787123">
                <a:moveTo>
                  <a:pt x="2442733" y="0"/>
                </a:moveTo>
                <a:lnTo>
                  <a:pt x="2442733" y="2787123"/>
                </a:lnTo>
                <a:lnTo>
                  <a:pt x="0" y="2787123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4736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6A784-E420-E4B8-3AD6-32B26E558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15B415-CAB7-AC73-6C16-3A16BB2845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>
                <a:effectLst/>
              </a:rPr>
              <a:t>Vanyashin</a:t>
            </a:r>
            <a:r>
              <a:rPr lang="en-GB" dirty="0">
                <a:effectLst/>
              </a:rPr>
              <a:t>, A. (no date) </a:t>
            </a:r>
            <a:r>
              <a:rPr lang="en-GB" i="1" dirty="0" err="1">
                <a:effectLst/>
              </a:rPr>
              <a:t>Cyreal</a:t>
            </a:r>
            <a:r>
              <a:rPr lang="en-GB" i="1" dirty="0">
                <a:effectLst/>
              </a:rPr>
              <a:t> Libre fonts - </a:t>
            </a:r>
            <a:r>
              <a:rPr lang="en-GB" i="1" dirty="0" err="1">
                <a:effectLst/>
              </a:rPr>
              <a:t>cyreal</a:t>
            </a:r>
            <a:r>
              <a:rPr lang="en-GB" i="1" dirty="0">
                <a:effectLst/>
              </a:rPr>
              <a:t> open-source fonts</a:t>
            </a:r>
            <a:r>
              <a:rPr lang="en-GB" dirty="0">
                <a:effectLst/>
              </a:rPr>
              <a:t>, </a:t>
            </a:r>
            <a:r>
              <a:rPr lang="en-GB" i="1" dirty="0" err="1">
                <a:effectLst/>
              </a:rPr>
              <a:t>Cyreal</a:t>
            </a:r>
            <a:r>
              <a:rPr lang="en-GB" i="1" dirty="0">
                <a:effectLst/>
              </a:rPr>
              <a:t> Fonts</a:t>
            </a:r>
            <a:r>
              <a:rPr lang="en-GB" dirty="0">
                <a:effectLst/>
              </a:rPr>
              <a:t>. [Available at: http://</a:t>
            </a:r>
            <a:r>
              <a:rPr lang="en-GB" dirty="0" err="1">
                <a:effectLst/>
              </a:rPr>
              <a:t>www.cyreal.org</a:t>
            </a:r>
            <a:r>
              <a:rPr lang="en-GB" dirty="0">
                <a:effectLst/>
              </a:rPr>
              <a:t>/ ] (Accessed: 21 September 2023). </a:t>
            </a:r>
          </a:p>
          <a:p>
            <a:r>
              <a:rPr lang="en-GB" dirty="0" err="1">
                <a:effectLst/>
              </a:rPr>
              <a:t>Maksin</a:t>
            </a:r>
            <a:r>
              <a:rPr lang="en-GB" dirty="0">
                <a:effectLst/>
              </a:rPr>
              <a:t>, D. (2015) </a:t>
            </a:r>
            <a:r>
              <a:rPr lang="en-GB" i="1" dirty="0">
                <a:effectLst/>
              </a:rPr>
              <a:t>Ways of saying ‘run’, ‘ran’, or ‘Running’, in Russian.</a:t>
            </a:r>
            <a:r>
              <a:rPr lang="en-GB" dirty="0">
                <a:effectLst/>
              </a:rPr>
              <a:t>, </a:t>
            </a:r>
            <a:r>
              <a:rPr lang="en-GB" i="1" dirty="0">
                <a:effectLst/>
              </a:rPr>
              <a:t>9GAG</a:t>
            </a:r>
            <a:r>
              <a:rPr lang="en-GB" dirty="0">
                <a:effectLst/>
              </a:rPr>
              <a:t>. [Available at: https://9gag.com/gag/a1YA3p2 ] (Accessed: 21 September 2023).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5162574"/>
      </p:ext>
    </p:extLst>
  </p:cSld>
  <p:clrMapOvr>
    <a:masterClrMapping/>
  </p:clrMapOvr>
</p:sld>
</file>

<file path=ppt/theme/theme1.xml><?xml version="1.0" encoding="utf-8"?>
<a:theme xmlns:a="http://schemas.openxmlformats.org/drawingml/2006/main" name="RegattaVTI">
  <a:themeElements>
    <a:clrScheme name="Regatta Yellow">
      <a:dk1>
        <a:sysClr val="windowText" lastClr="000000"/>
      </a:dk1>
      <a:lt1>
        <a:sysClr val="window" lastClr="FFFFFF"/>
      </a:lt1>
      <a:dk2>
        <a:srgbClr val="181C30"/>
      </a:dk2>
      <a:lt2>
        <a:srgbClr val="C8E1F4"/>
      </a:lt2>
      <a:accent1>
        <a:srgbClr val="217ED3"/>
      </a:accent1>
      <a:accent2>
        <a:srgbClr val="B92525"/>
      </a:accent2>
      <a:accent3>
        <a:srgbClr val="18558C"/>
      </a:accent3>
      <a:accent4>
        <a:srgbClr val="1D8B35"/>
      </a:accent4>
      <a:accent5>
        <a:srgbClr val="EA75AA"/>
      </a:accent5>
      <a:accent6>
        <a:srgbClr val="F5A700"/>
      </a:accent6>
      <a:hlink>
        <a:srgbClr val="DB0000"/>
      </a:hlink>
      <a:folHlink>
        <a:srgbClr val="066BB6"/>
      </a:folHlink>
    </a:clrScheme>
    <a:fontScheme name="Walbaum Display">
      <a:majorFont>
        <a:latin typeface="Walbaum Display"/>
        <a:ea typeface=""/>
        <a:cs typeface=""/>
      </a:majorFont>
      <a:minorFont>
        <a:latin typeface="Walbaum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gattaVTI" id="{FFC3BCE5-6357-41D1-8E67-3F85B69D7E86}" vid="{893A6374-FE17-48E5-8B62-678C1B11AA1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{4C43644F-F262-6641-9355-96938C4BF5AA}tf10001062</Template>
  <TotalTime>1648</TotalTime>
  <Words>382</Words>
  <Application>Microsoft Macintosh PowerPoint</Application>
  <PresentationFormat>Widescreen</PresentationFormat>
  <Paragraphs>48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Walbaum Display</vt:lpstr>
      <vt:lpstr>Wingdings</vt:lpstr>
      <vt:lpstr>RegattaVTI</vt:lpstr>
      <vt:lpstr>Привет! добро пожаловать на русский язык 101</vt:lpstr>
      <vt:lpstr>Objectives/Цели</vt:lpstr>
      <vt:lpstr>PowerPoint Presentation</vt:lpstr>
      <vt:lpstr>Alphabet/Алфавит</vt:lpstr>
      <vt:lpstr>Greetings</vt:lpstr>
      <vt:lpstr>PowerPoint Presentation</vt:lpstr>
      <vt:lpstr>THANK YOU! СПАСИБО!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Привет! добро пожаловать на русский язык 101</dc:title>
  <dc:creator>Sophie Mccallum (1907466)</dc:creator>
  <cp:lastModifiedBy>Sophie Mccallum (1907466)</cp:lastModifiedBy>
  <cp:revision>15</cp:revision>
  <dcterms:created xsi:type="dcterms:W3CDTF">2023-09-20T11:35:49Z</dcterms:created>
  <dcterms:modified xsi:type="dcterms:W3CDTF">2023-09-25T12:01:14Z</dcterms:modified>
</cp:coreProperties>
</file>