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12192000" cy="6858000"/>
  <p:notesSz cx="6669088" cy="9753600"/>
  <p:defaultTextStyle>
    <a:defPPr>
      <a:defRPr lang="en-US"/>
    </a:defPPr>
    <a:lvl1pPr algn="l">
      <a:spcBef>
        <a:spcPts val="0"/>
      </a:spcBef>
      <a:spcAft>
        <a:spcPts val="0"/>
      </a:spcAft>
      <a:defRPr>
        <a:solidFill>
          <a:schemeClr val="tx1"/>
        </a:solidFill>
        <a:latin typeface="Arial"/>
        <a:ea typeface="+mn-ea"/>
        <a:cs typeface="Arial"/>
      </a:defRPr>
    </a:lvl1pPr>
    <a:lvl2pPr marL="457200" algn="l">
      <a:spcBef>
        <a:spcPts val="0"/>
      </a:spcBef>
      <a:spcAft>
        <a:spcPts val="0"/>
      </a:spcAft>
      <a:defRPr>
        <a:solidFill>
          <a:schemeClr val="tx1"/>
        </a:solidFill>
        <a:latin typeface="Arial"/>
        <a:ea typeface="+mn-ea"/>
        <a:cs typeface="Arial"/>
      </a:defRPr>
    </a:lvl2pPr>
    <a:lvl3pPr marL="914400" algn="l">
      <a:spcBef>
        <a:spcPts val="0"/>
      </a:spcBef>
      <a:spcAft>
        <a:spcPts val="0"/>
      </a:spcAft>
      <a:defRPr>
        <a:solidFill>
          <a:schemeClr val="tx1"/>
        </a:solidFill>
        <a:latin typeface="Arial"/>
        <a:ea typeface="+mn-ea"/>
        <a:cs typeface="Arial"/>
      </a:defRPr>
    </a:lvl3pPr>
    <a:lvl4pPr marL="1371600" algn="l">
      <a:spcBef>
        <a:spcPts val="0"/>
      </a:spcBef>
      <a:spcAft>
        <a:spcPts val="0"/>
      </a:spcAft>
      <a:defRPr>
        <a:solidFill>
          <a:schemeClr val="tx1"/>
        </a:solidFill>
        <a:latin typeface="Arial"/>
        <a:ea typeface="+mn-ea"/>
        <a:cs typeface="Arial"/>
      </a:defRPr>
    </a:lvl4pPr>
    <a:lvl5pPr marL="1828800" algn="l">
      <a:spcBef>
        <a:spcPts val="0"/>
      </a:spcBef>
      <a:spcAft>
        <a:spcPts val="0"/>
      </a:spcAft>
      <a:defRPr>
        <a:solidFill>
          <a:schemeClr val="tx1"/>
        </a:solidFill>
        <a:latin typeface="Arial"/>
        <a:ea typeface="+mn-ea"/>
        <a:cs typeface="Arial"/>
      </a:defRPr>
    </a:lvl5pPr>
    <a:lvl6pPr marL="2286000" algn="l" defTabSz="914400">
      <a:defRPr>
        <a:solidFill>
          <a:schemeClr val="tx1"/>
        </a:solidFill>
        <a:latin typeface="Arial"/>
        <a:ea typeface="+mn-ea"/>
        <a:cs typeface="Arial"/>
      </a:defRPr>
    </a:lvl6pPr>
    <a:lvl7pPr marL="2743200" algn="l" defTabSz="914400">
      <a:defRPr>
        <a:solidFill>
          <a:schemeClr val="tx1"/>
        </a:solidFill>
        <a:latin typeface="Arial"/>
        <a:ea typeface="+mn-ea"/>
        <a:cs typeface="Arial"/>
      </a:defRPr>
    </a:lvl7pPr>
    <a:lvl8pPr marL="3200400" algn="l" defTabSz="914400">
      <a:defRPr>
        <a:solidFill>
          <a:schemeClr val="tx1"/>
        </a:solidFill>
        <a:latin typeface="Arial"/>
        <a:ea typeface="+mn-ea"/>
        <a:cs typeface="Arial"/>
      </a:defRPr>
    </a:lvl8pPr>
    <a:lvl9pPr marL="3657600" algn="l" defTabSz="914400">
      <a:defRPr>
        <a:solidFill>
          <a:schemeClr val="tx1"/>
        </a:solidFill>
        <a:latin typeface="Arial"/>
        <a:ea typeface="+mn-ea"/>
        <a:cs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756"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bwMode="auto">
        <a:xfrm>
          <a:off x="0" y="0"/>
          <a:ext cx="0" cy="0"/>
          <a:chOff x="0" y="0"/>
          <a:chExt cx="0" cy="0"/>
        </a:xfrm>
      </p:grpSpPr>
      <p:sp>
        <p:nvSpPr>
          <p:cNvPr id="87042" name="Rectangle 2"/>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defRPr sz="1200">
                <a:latin typeface="Verdana"/>
              </a:defRPr>
            </a:lvl1pPr>
          </a:lstStyle>
          <a:p>
            <a:pPr>
              <a:defRPr/>
            </a:pPr>
            <a:endParaRPr lang="en-GB"/>
          </a:p>
        </p:txBody>
      </p:sp>
      <p:sp>
        <p:nvSpPr>
          <p:cNvPr id="87043" name="Rectangle 3"/>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a:defRPr sz="1200">
                <a:latin typeface="Verdana"/>
              </a:defRPr>
            </a:lvl1pPr>
          </a:lstStyle>
          <a:p>
            <a:pPr>
              <a:defRPr/>
            </a:pPr>
            <a:endParaRPr lang="en-GB"/>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p:spPr>
      </p:sp>
      <p:sp>
        <p:nvSpPr>
          <p:cNvPr id="87045" name="Rectangle 5"/>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a:p>
        </p:txBody>
      </p:sp>
      <p:sp>
        <p:nvSpPr>
          <p:cNvPr id="87046" name="Rectangle 6"/>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defRPr sz="1200">
                <a:latin typeface="Verdana"/>
              </a:defRPr>
            </a:lvl1pPr>
          </a:lstStyle>
          <a:p>
            <a:pPr>
              <a:defRPr/>
            </a:pPr>
            <a:endParaRPr lang="en-GB"/>
          </a:p>
        </p:txBody>
      </p:sp>
      <p:sp>
        <p:nvSpPr>
          <p:cNvPr id="87047" name="Rectangle 7"/>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a:defRPr sz="1200">
                <a:latin typeface="Verdana"/>
              </a:defRPr>
            </a:lvl1pPr>
          </a:lstStyle>
          <a:p>
            <a:pPr>
              <a:defRPr/>
            </a:pPr>
            <a:fld id="{81B164FB-C17E-44B0-8405-045844A6C61F}" type="slidenum">
              <a:rPr lang="en-GB"/>
              <a:t>‹#›</a:t>
            </a:fld>
            <a:endParaRPr lang="en-GB"/>
          </a:p>
        </p:txBody>
      </p:sp>
    </p:spTree>
  </p:cSld>
  <p:clrMap bg1="lt1" tx1="dk1" bg2="lt2" tx2="dk2" accent1="accent1" accent2="accent2" accent3="accent3" accent4="accent4" accent5="accent5" accent6="accent6" hlink="hlink" folHlink="folHlink"/>
  <p:notesStyle>
    <a:lvl1pPr algn="l">
      <a:spcBef>
        <a:spcPts val="0"/>
      </a:spcBef>
      <a:spcAft>
        <a:spcPts val="0"/>
      </a:spcAft>
      <a:defRPr sz="1200">
        <a:solidFill>
          <a:schemeClr val="tx1"/>
        </a:solidFill>
        <a:latin typeface="Arial"/>
        <a:ea typeface="+mn-ea"/>
        <a:cs typeface="+mn-cs"/>
      </a:defRPr>
    </a:lvl1pPr>
    <a:lvl2pPr marL="457200" algn="l">
      <a:spcBef>
        <a:spcPts val="0"/>
      </a:spcBef>
      <a:spcAft>
        <a:spcPts val="0"/>
      </a:spcAft>
      <a:defRPr sz="1200">
        <a:solidFill>
          <a:schemeClr val="tx1"/>
        </a:solidFill>
        <a:latin typeface="Arial"/>
        <a:ea typeface="+mn-ea"/>
        <a:cs typeface="+mn-cs"/>
      </a:defRPr>
    </a:lvl2pPr>
    <a:lvl3pPr marL="914400" algn="l">
      <a:spcBef>
        <a:spcPts val="0"/>
      </a:spcBef>
      <a:spcAft>
        <a:spcPts val="0"/>
      </a:spcAft>
      <a:defRPr sz="1200">
        <a:solidFill>
          <a:schemeClr val="tx1"/>
        </a:solidFill>
        <a:latin typeface="Arial"/>
        <a:ea typeface="+mn-ea"/>
        <a:cs typeface="+mn-cs"/>
      </a:defRPr>
    </a:lvl3pPr>
    <a:lvl4pPr marL="1371600" algn="l">
      <a:spcBef>
        <a:spcPts val="0"/>
      </a:spcBef>
      <a:spcAft>
        <a:spcPts val="0"/>
      </a:spcAft>
      <a:defRPr sz="1200">
        <a:solidFill>
          <a:schemeClr val="tx1"/>
        </a:solidFill>
        <a:latin typeface="Arial"/>
        <a:ea typeface="+mn-ea"/>
        <a:cs typeface="+mn-cs"/>
      </a:defRPr>
    </a:lvl4pPr>
    <a:lvl5pPr marL="1828800" algn="l">
      <a:spcBef>
        <a:spcPts val="0"/>
      </a:spcBef>
      <a:spcAft>
        <a:spcPts val="0"/>
      </a:spcAft>
      <a:defRPr sz="1200">
        <a:solidFill>
          <a:schemeClr val="tx1"/>
        </a:solidFill>
        <a:latin typeface="Arial"/>
        <a:ea typeface="+mn-ea"/>
        <a:cs typeface="+mn-cs"/>
      </a:defRPr>
    </a:lvl5pPr>
    <a:lvl6pPr marL="2286000" algn="l" defTabSz="914400">
      <a:defRPr sz="1200">
        <a:solidFill>
          <a:schemeClr val="tx1"/>
        </a:solidFill>
        <a:latin typeface="+mn-lt"/>
        <a:ea typeface="+mn-ea"/>
        <a:cs typeface="+mn-cs"/>
      </a:defRPr>
    </a:lvl6pPr>
    <a:lvl7pPr marL="2743200" algn="l" defTabSz="914400">
      <a:defRPr sz="1200">
        <a:solidFill>
          <a:schemeClr val="tx1"/>
        </a:solidFill>
        <a:latin typeface="+mn-lt"/>
        <a:ea typeface="+mn-ea"/>
        <a:cs typeface="+mn-cs"/>
      </a:defRPr>
    </a:lvl7pPr>
    <a:lvl8pPr marL="3200400" algn="l" defTabSz="914400">
      <a:defRPr sz="1200">
        <a:solidFill>
          <a:schemeClr val="tx1"/>
        </a:solidFill>
        <a:latin typeface="+mn-lt"/>
        <a:ea typeface="+mn-ea"/>
        <a:cs typeface="+mn-cs"/>
      </a:defRPr>
    </a:lvl8pPr>
    <a:lvl9pPr marL="3657600" algn="l" defTabSz="91440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2336405-0C10-260F-BD17-500D7761D398}" type="slidenum">
              <a:rPr/>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19F51BC-94F7-FEB2-B011-223130B9C023}" type="slidenum">
              <a:rP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D31FCA12-141D-7E8E-2726-0568A67DF56D}" type="slidenum">
              <a:rP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71B7CE1-3D1A-E7A3-2F83-079AB3540231}" type="slidenum">
              <a:r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B8CCD15-7D1C-AA1B-419C-B58309FA82D9}" type="slidenum">
              <a:r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FE48145-8771-2FBA-886D-A8236F82E9E5}" type="slidenum">
              <a:rPr/>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DEC79599-7334-94C3-E58C-E64BFB6257D6}" type="slidenum">
              <a:rPr/>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FFE6B28-D83C-E00E-C5B3-87E3AE349D35}" type="slidenum">
              <a:rPr/>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AEF25DF-64D9-9D71-37CD-C93D502D880F}" type="slidenum">
              <a:rPr/>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D8FDFB19-2A1C-BDC1-DFF6-F528C3C05A6C}" type="slidenum">
              <a:rP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0CA4694-D75F-960A-DF24-558C5F4A4C9E}" type="slidenum">
              <a:rPr/>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675EFF29-B312-A705-080F-6213449C3840}" type="slidenum">
              <a:rPr/>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149E58E-16C5-2E13-DB81-EE9FFE01A77C}" type="slidenum">
              <a:rPr/>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FCAAEF8-9DD9-3771-7BFE-12653DDF7B20}" type="slidenum">
              <a:rPr/>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43FD3C0-C68C-DE20-6289-5770C6513783}" type="slidenum">
              <a:rPr/>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70BD50E-101D-52D8-675B-449401F95635}" type="slidenum">
              <a:rPr/>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D8E573B2-FDCE-1CCD-1AEC-043BCD73D372}" type="slidenum">
              <a:rPr/>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BE2AEC85-4A9A-58D3-EE5F-3DA796285E78}" type="slidenum">
              <a:rPr/>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6054C411-2F16-0638-F93C-BC7826B493FC}" type="slidenum">
              <a:rPr/>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227F865-C5B3-37A1-9B23-50947E43BA76}" type="slidenum">
              <a:rPr/>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2576A22-50C5-BE8C-09D1-49C9E8D04AD0}" type="slidenum">
              <a:rPr/>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ABFD0BE-9EAD-F97D-4CD7-BD5575F64FED}" type="slidenum">
              <a:rPr/>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9A2F215-7B7B-2474-D72A-736382AA7DFD}" type="slidenum">
              <a:rPr/>
              <a:t>23</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194" name="Slide Image Placeholder 1"/>
          <p:cNvSpPr>
            <a:spLocks noGrp="1" noRot="1" noChangeAspect="1" noChangeArrowheads="1" noTextEdit="1"/>
          </p:cNvSpPr>
          <p:nvPr>
            <p:ph type="sldImg"/>
          </p:nvPr>
        </p:nvSpPr>
        <p:spPr bwMode="auto">
          <a:xfrm>
            <a:off x="82550" y="730250"/>
            <a:ext cx="6503988" cy="3659188"/>
          </a:xfrm>
          <a:ln/>
        </p:spPr>
      </p:sp>
      <p:sp>
        <p:nvSpPr>
          <p:cNvPr id="8195" name="Notes Placeholder 2"/>
          <p:cNvSpPr>
            <a:spLocks noGrp="1"/>
          </p:cNvSpPr>
          <p:nvPr>
            <p:ph type="body" idx="1"/>
          </p:nvPr>
        </p:nvSpPr>
        <p:spPr bwMode="auto">
          <a:prstGeom prst="rect">
            <a:avLst/>
          </a:prstGeom>
          <a:noFill/>
        </p:spPr>
        <p:txBody>
          <a:bodyPr/>
          <a:lstStyle/>
          <a:p>
            <a:pPr>
              <a:defRPr/>
            </a:pPr>
            <a:endParaRPr lang="en-US"/>
          </a:p>
        </p:txBody>
      </p:sp>
      <p:sp>
        <p:nvSpPr>
          <p:cNvPr id="8196" name="Slide Number Placeholder 3"/>
          <p:cNvSpPr>
            <a:spLocks noGrp="1"/>
          </p:cNvSpPr>
          <p:nvPr>
            <p:ph type="sldNum" sz="quarter" idx="5"/>
          </p:nvPr>
        </p:nvSpPr>
        <p:spPr bwMode="auto">
          <a:prstGeom prst="rect">
            <a:avLst/>
          </a:prstGeom>
          <a:noFill/>
        </p:spPr>
        <p:txBody>
          <a:bodyPr/>
          <a:lstStyle>
            <a:lvl1pPr>
              <a:spcBef>
                <a:spcPts val="0"/>
              </a:spcBef>
              <a:defRPr sz="1200">
                <a:solidFill>
                  <a:schemeClr val="tx1"/>
                </a:solidFill>
                <a:latin typeface="Arial"/>
              </a:defRPr>
            </a:lvl1pPr>
            <a:lvl2pPr marL="731838" indent="-280988">
              <a:spcBef>
                <a:spcPts val="0"/>
              </a:spcBef>
              <a:defRPr sz="1200">
                <a:solidFill>
                  <a:schemeClr val="tx1"/>
                </a:solidFill>
                <a:latin typeface="Arial"/>
              </a:defRPr>
            </a:lvl2pPr>
            <a:lvl3pPr marL="1125538" indent="-223838">
              <a:spcBef>
                <a:spcPts val="0"/>
              </a:spcBef>
              <a:defRPr sz="1200">
                <a:solidFill>
                  <a:schemeClr val="tx1"/>
                </a:solidFill>
                <a:latin typeface="Arial"/>
              </a:defRPr>
            </a:lvl3pPr>
            <a:lvl4pPr marL="1576388" indent="-223838">
              <a:spcBef>
                <a:spcPts val="0"/>
              </a:spcBef>
              <a:defRPr sz="1200">
                <a:solidFill>
                  <a:schemeClr val="tx1"/>
                </a:solidFill>
                <a:latin typeface="Arial"/>
              </a:defRPr>
            </a:lvl4pPr>
            <a:lvl5pPr marL="2027238" indent="-223838">
              <a:spcBef>
                <a:spcPts val="0"/>
              </a:spcBef>
              <a:defRPr sz="1200">
                <a:solidFill>
                  <a:schemeClr val="tx1"/>
                </a:solidFill>
                <a:latin typeface="Arial"/>
              </a:defRPr>
            </a:lvl5pPr>
            <a:lvl6pPr marL="2484438" indent="-223838">
              <a:spcBef>
                <a:spcPts val="0"/>
              </a:spcBef>
              <a:spcAft>
                <a:spcPts val="0"/>
              </a:spcAft>
              <a:defRPr sz="1200">
                <a:solidFill>
                  <a:schemeClr val="tx1"/>
                </a:solidFill>
                <a:latin typeface="Arial"/>
              </a:defRPr>
            </a:lvl6pPr>
            <a:lvl7pPr marL="2941638" indent="-223838">
              <a:spcBef>
                <a:spcPts val="0"/>
              </a:spcBef>
              <a:spcAft>
                <a:spcPts val="0"/>
              </a:spcAft>
              <a:defRPr sz="1200">
                <a:solidFill>
                  <a:schemeClr val="tx1"/>
                </a:solidFill>
                <a:latin typeface="Arial"/>
              </a:defRPr>
            </a:lvl7pPr>
            <a:lvl8pPr marL="3398838" indent="-223838">
              <a:spcBef>
                <a:spcPts val="0"/>
              </a:spcBef>
              <a:spcAft>
                <a:spcPts val="0"/>
              </a:spcAft>
              <a:defRPr sz="1200">
                <a:solidFill>
                  <a:schemeClr val="tx1"/>
                </a:solidFill>
                <a:latin typeface="Arial"/>
              </a:defRPr>
            </a:lvl8pPr>
            <a:lvl9pPr marL="3856038" indent="-223838">
              <a:spcBef>
                <a:spcPts val="0"/>
              </a:spcBef>
              <a:spcAft>
                <a:spcPts val="0"/>
              </a:spcAft>
              <a:defRPr sz="1200">
                <a:solidFill>
                  <a:schemeClr val="tx1"/>
                </a:solidFill>
                <a:latin typeface="Arial"/>
              </a:defRPr>
            </a:lvl9pPr>
          </a:lstStyle>
          <a:p>
            <a:pPr>
              <a:spcBef>
                <a:spcPts val="0"/>
              </a:spcBef>
              <a:defRPr/>
            </a:pPr>
            <a:fld id="{457DD099-6E5F-4EB3-8873-C6D6682A2AAA}" type="slidenum">
              <a:rPr lang="en-GB"/>
              <a:t>24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EF2C2FB-033A-A609-2CCB-8C78467AB093}" type="slidenum">
              <a:rPr/>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634443FF-7807-0782-7082-2EC491498A00}" type="slidenum">
              <a:rPr/>
              <a:t>26</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336927-558F-6CD9-583F-DA5D55E1AE9F}"/>
            </a:ext>
          </a:extLst>
        </p:cNvPr>
        <p:cNvGrpSpPr/>
        <p:nvPr/>
      </p:nvGrpSpPr>
      <p:grpSpPr bwMode="auto">
        <a:xfrm>
          <a:off x="0" y="0"/>
          <a:ext cx="0" cy="0"/>
          <a:chOff x="0" y="0"/>
          <a:chExt cx="0" cy="0"/>
        </a:xfrm>
      </p:grpSpPr>
      <p:sp>
        <p:nvSpPr>
          <p:cNvPr id="2" name="Slide Image Placeholder 1">
            <a:extLst>
              <a:ext uri="{FF2B5EF4-FFF2-40B4-BE49-F238E27FC236}">
                <a16:creationId xmlns:a16="http://schemas.microsoft.com/office/drawing/2014/main" id="{81360512-A2ED-61FC-4AD6-56E0772336A4}"/>
              </a:ext>
            </a:extLst>
          </p:cNvPr>
          <p:cNvSpPr>
            <a:spLocks noGrp="1" noRot="1" noChangeAspect="1"/>
          </p:cNvSpPr>
          <p:nvPr>
            <p:ph type="sldImg"/>
          </p:nvPr>
        </p:nvSpPr>
        <p:spPr bwMode="auto"/>
      </p:sp>
      <p:sp>
        <p:nvSpPr>
          <p:cNvPr id="3" name="Notes Placeholder 2">
            <a:extLst>
              <a:ext uri="{FF2B5EF4-FFF2-40B4-BE49-F238E27FC236}">
                <a16:creationId xmlns:a16="http://schemas.microsoft.com/office/drawing/2014/main" id="{072855A4-26E7-5D26-86A1-8BC6A6421581}"/>
              </a:ext>
            </a:extLst>
          </p:cNvPr>
          <p:cNvSpPr>
            <a:spLocks noGrp="1"/>
          </p:cNvSpPr>
          <p:nvPr>
            <p:ph type="body" idx="1"/>
          </p:nvPr>
        </p:nvSpPr>
        <p:spPr bwMode="auto"/>
        <p:txBody>
          <a:bodyPr/>
          <a:lstStyle/>
          <a:p>
            <a:pPr>
              <a:defRPr/>
            </a:pPr>
            <a:endParaRPr/>
          </a:p>
        </p:txBody>
      </p:sp>
      <p:sp>
        <p:nvSpPr>
          <p:cNvPr id="4" name="Slide Number Placeholder 3">
            <a:extLst>
              <a:ext uri="{FF2B5EF4-FFF2-40B4-BE49-F238E27FC236}">
                <a16:creationId xmlns:a16="http://schemas.microsoft.com/office/drawing/2014/main" id="{C1F80E49-13B1-BE70-55D7-777E7BABD104}"/>
              </a:ext>
            </a:extLst>
          </p:cNvPr>
          <p:cNvSpPr>
            <a:spLocks noGrp="1"/>
          </p:cNvSpPr>
          <p:nvPr>
            <p:ph type="sldNum" sz="quarter" idx="10"/>
          </p:nvPr>
        </p:nvSpPr>
        <p:spPr bwMode="auto"/>
        <p:txBody>
          <a:bodyPr/>
          <a:lstStyle/>
          <a:p>
            <a:pPr>
              <a:defRPr/>
            </a:pPr>
            <a:fld id="{C9A2F215-7B7B-2474-D72A-736382AA7DFD}" type="slidenum">
              <a:rPr/>
              <a:t>27</a:t>
            </a:fld>
            <a:endParaRPr/>
          </a:p>
        </p:txBody>
      </p:sp>
    </p:spTree>
    <p:extLst>
      <p:ext uri="{BB962C8B-B14F-4D97-AF65-F5344CB8AC3E}">
        <p14:creationId xmlns:p14="http://schemas.microsoft.com/office/powerpoint/2010/main" val="988729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type="title" preserve="1" userDrawn="1">
  <p:cSld name="Title Slide">
    <p:bg>
      <p:bgPr>
        <a:blipFill>
          <a:blip r:embed="rId2"/>
          <a:stretch/>
        </a:blipFill>
        <a:effectLst/>
      </p:bgPr>
    </p:bg>
    <p:spTree>
      <p:nvGrpSpPr>
        <p:cNvPr id="1" name=""/>
        <p:cNvGrpSpPr/>
        <p:nvPr/>
      </p:nvGrpSpPr>
      <p:grpSpPr bwMode="auto">
        <a:xfrm>
          <a:off x="0" y="0"/>
          <a:ext cx="0" cy="0"/>
          <a:chOff x="0" y="0"/>
          <a:chExt cx="0" cy="0"/>
        </a:xfrm>
      </p:grpSpPr>
      <p:sp>
        <p:nvSpPr>
          <p:cNvPr id="2" name="Title 1"/>
          <p:cNvSpPr>
            <a:spLocks noGrp="1"/>
          </p:cNvSpPr>
          <p:nvPr>
            <p:ph type="ctrTitle"/>
          </p:nvPr>
        </p:nvSpPr>
        <p:spPr bwMode="auto">
          <a:xfrm>
            <a:off x="911424" y="1988841"/>
            <a:ext cx="10363200" cy="1470025"/>
          </a:xfrm>
        </p:spPr>
        <p:txBody>
          <a:bodyPr/>
          <a:lstStyle/>
          <a:p>
            <a:pPr>
              <a:defRPr/>
            </a:pPr>
            <a:r>
              <a:rPr lang="en-US"/>
              <a:t>Click to edit Master title style</a:t>
            </a:r>
            <a:endParaRPr lang="en-GB"/>
          </a:p>
        </p:txBody>
      </p:sp>
      <p:sp>
        <p:nvSpPr>
          <p:cNvPr id="3" name="Subtitle 2"/>
          <p:cNvSpPr>
            <a:spLocks noGrp="1"/>
          </p:cNvSpPr>
          <p:nvPr>
            <p:ph type="subTitle" idx="1"/>
          </p:nvPr>
        </p:nvSpPr>
        <p:spPr bwMode="auto">
          <a:xfrm>
            <a:off x="1825824" y="3744615"/>
            <a:ext cx="8534400" cy="1752599"/>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a:defRPr/>
            </a:pPr>
            <a:r>
              <a:rPr lang="en-US"/>
              <a:t>Click to edit Master subtitle style</a:t>
            </a:r>
            <a:endParaRPr lang="en-GB"/>
          </a:p>
        </p:txBody>
      </p:sp>
      <p:sp>
        <p:nvSpPr>
          <p:cNvPr id="4" name="Date Placeholder 3"/>
          <p:cNvSpPr>
            <a:spLocks noGrp="1"/>
          </p:cNvSpPr>
          <p:nvPr>
            <p:ph type="dt" sz="half" idx="10"/>
          </p:nvPr>
        </p:nvSpPr>
        <p:spPr bwMode="auto">
          <a:xfrm>
            <a:off x="527051" y="6524626"/>
            <a:ext cx="1295400" cy="219074"/>
          </a:xfrm>
        </p:spPr>
        <p:txBody>
          <a:bodyPr/>
          <a:lstStyle>
            <a:lvl1pPr>
              <a:defRPr/>
            </a:lvl1pPr>
          </a:lstStyle>
          <a:p>
            <a:pPr>
              <a:defRPr/>
            </a:pPr>
            <a:fld id="{953126BE-2B11-4C15-9167-0AEA0ED2A25D}" type="datetime1">
              <a:rPr lang="en-GB"/>
              <a:t>15/03/2026</a:t>
            </a:fld>
            <a:endParaRPr lang="en-GB"/>
          </a:p>
        </p:txBody>
      </p:sp>
      <p:sp>
        <p:nvSpPr>
          <p:cNvPr id="5" name="Footer Placeholder 4"/>
          <p:cNvSpPr>
            <a:spLocks noGrp="1"/>
          </p:cNvSpPr>
          <p:nvPr>
            <p:ph type="ftr" sz="quarter" idx="11"/>
          </p:nvPr>
        </p:nvSpPr>
        <p:spPr bwMode="auto">
          <a:xfrm>
            <a:off x="5520267" y="6381751"/>
            <a:ext cx="3860800" cy="365125"/>
          </a:xfrm>
          <a:prstGeom prst="rect">
            <a:avLst/>
          </a:prstGeom>
        </p:spPr>
        <p:txBody>
          <a:bodyPr/>
          <a:lstStyle>
            <a:lvl1pPr>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bwMode="auto"/>
        <p:txBody>
          <a:bodyPr/>
          <a:lstStyle>
            <a:lvl1pPr>
              <a:defRPr/>
            </a:lvl1pPr>
          </a:lstStyle>
          <a:p>
            <a:pPr>
              <a:defRPr/>
            </a:pPr>
            <a:fld id="{F905DF63-1FF9-46D5-8FED-1829CDB5D9EE}" type="slidenum">
              <a:rPr lang="en-GB"/>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type="obj" preserve="1" userDrawn="1">
  <p:cSld name="Title and Content">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US"/>
              <a:t>Click to edit Master title style</a:t>
            </a:r>
            <a:endParaRPr lang="en-GB"/>
          </a:p>
        </p:txBody>
      </p:sp>
      <p:sp>
        <p:nvSpPr>
          <p:cNvPr id="3" name="Content Placeholder 2"/>
          <p:cNvSpPr>
            <a:spLocks noGrp="1"/>
          </p:cNvSpPr>
          <p:nvPr>
            <p:ph idx="1"/>
          </p:nvPr>
        </p:nvSpPr>
        <p:spPr bwMode="auto">
          <a:xfrm>
            <a:off x="609600" y="1600201"/>
            <a:ext cx="10972800" cy="3917031"/>
          </a:xfrm>
        </p:spPr>
        <p:txBody>
          <a:body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Date Placeholder 3"/>
          <p:cNvSpPr>
            <a:spLocks noGrp="1"/>
          </p:cNvSpPr>
          <p:nvPr>
            <p:ph type="dt" sz="half" idx="10"/>
          </p:nvPr>
        </p:nvSpPr>
        <p:spPr bwMode="auto"/>
        <p:txBody>
          <a:bodyPr/>
          <a:lstStyle>
            <a:lvl1pPr>
              <a:defRPr/>
            </a:lvl1pPr>
          </a:lstStyle>
          <a:p>
            <a:pPr>
              <a:defRPr/>
            </a:pPr>
            <a:fld id="{4B939ABA-8476-47D9-80A0-5033786BCB72}" type="datetime1">
              <a:rPr lang="en-GB"/>
              <a:t>15/03/2026</a:t>
            </a:fld>
            <a:endParaRPr lang="en-GB"/>
          </a:p>
        </p:txBody>
      </p:sp>
      <p:sp>
        <p:nvSpPr>
          <p:cNvPr id="5" name="Footer Placeholder 4"/>
          <p:cNvSpPr>
            <a:spLocks noGrp="1"/>
          </p:cNvSpPr>
          <p:nvPr>
            <p:ph type="ftr" sz="quarter" idx="11"/>
          </p:nvPr>
        </p:nvSpPr>
        <p:spPr bwMode="auto">
          <a:xfrm>
            <a:off x="4176184" y="6461126"/>
            <a:ext cx="3860800" cy="365125"/>
          </a:xfrm>
          <a:prstGeom prst="rect">
            <a:avLst/>
          </a:prstGeom>
        </p:spPr>
        <p:txBody>
          <a:bodyPr/>
          <a:lstStyle>
            <a:lvl1pPr>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bwMode="auto"/>
        <p:txBody>
          <a:bodyPr/>
          <a:lstStyle>
            <a:lvl1pPr>
              <a:defRPr/>
            </a:lvl1pPr>
          </a:lstStyle>
          <a:p>
            <a:pPr>
              <a:defRPr/>
            </a:pPr>
            <a:fld id="{6550E941-99E4-4403-A917-B30FF69A9617}" type="slidenum">
              <a:rPr lang="en-GB"/>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type="secHead" preserve="1" userDrawn="1">
  <p:cSld name="Section Header">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911424" y="3993084"/>
            <a:ext cx="10363200" cy="1362075"/>
          </a:xfrm>
        </p:spPr>
        <p:txBody>
          <a:bodyPr anchor="t"/>
          <a:lstStyle>
            <a:lvl1pPr algn="l">
              <a:defRPr sz="4000" b="1" cap="all"/>
            </a:lvl1pPr>
          </a:lstStyle>
          <a:p>
            <a:pPr>
              <a:defRPr/>
            </a:pPr>
            <a:r>
              <a:rPr lang="en-US"/>
              <a:t>Click to edit Master title style</a:t>
            </a:r>
            <a:endParaRPr lang="en-GB"/>
          </a:p>
        </p:txBody>
      </p:sp>
      <p:sp>
        <p:nvSpPr>
          <p:cNvPr id="3" name="Text Placeholder 2"/>
          <p:cNvSpPr>
            <a:spLocks noGrp="1"/>
          </p:cNvSpPr>
          <p:nvPr>
            <p:ph type="body" idx="1"/>
          </p:nvPr>
        </p:nvSpPr>
        <p:spPr bwMode="auto">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defRPr/>
            </a:pPr>
            <a:r>
              <a:rPr lang="en-US"/>
              <a:t>Edit Master text styles</a:t>
            </a:r>
            <a:endParaRPr/>
          </a:p>
        </p:txBody>
      </p:sp>
      <p:sp>
        <p:nvSpPr>
          <p:cNvPr id="4" name="Date Placeholder 3"/>
          <p:cNvSpPr>
            <a:spLocks noGrp="1"/>
          </p:cNvSpPr>
          <p:nvPr>
            <p:ph type="dt" sz="half" idx="10"/>
          </p:nvPr>
        </p:nvSpPr>
        <p:spPr bwMode="auto"/>
        <p:txBody>
          <a:bodyPr/>
          <a:lstStyle>
            <a:lvl1pPr>
              <a:defRPr/>
            </a:lvl1pPr>
          </a:lstStyle>
          <a:p>
            <a:pPr>
              <a:defRPr/>
            </a:pPr>
            <a:fld id="{DA80D81D-633B-4627-A562-25F3E6B64B11}" type="datetime1">
              <a:rPr lang="en-GB"/>
              <a:t>15/03/2026</a:t>
            </a:fld>
            <a:endParaRPr lang="en-GB"/>
          </a:p>
        </p:txBody>
      </p:sp>
      <p:sp>
        <p:nvSpPr>
          <p:cNvPr id="5" name="Slide Number Placeholder 5"/>
          <p:cNvSpPr>
            <a:spLocks noGrp="1"/>
          </p:cNvSpPr>
          <p:nvPr>
            <p:ph type="sldNum" sz="quarter" idx="11"/>
          </p:nvPr>
        </p:nvSpPr>
        <p:spPr bwMode="auto"/>
        <p:txBody>
          <a:bodyPr/>
          <a:lstStyle>
            <a:lvl1pPr>
              <a:defRPr/>
            </a:lvl1pPr>
          </a:lstStyle>
          <a:p>
            <a:pPr>
              <a:defRPr/>
            </a:pPr>
            <a:fld id="{9F0CEAE2-E49E-4389-B4D7-B5A65611D1B7}" type="slidenum">
              <a:rPr lang="en-GB"/>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type="twoObj" preserve="1" userDrawn="1">
  <p:cSld name="Two Content">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US"/>
              <a:t>Click to edit Master title style</a:t>
            </a:r>
            <a:endParaRPr lang="en-GB"/>
          </a:p>
        </p:txBody>
      </p:sp>
      <p:sp>
        <p:nvSpPr>
          <p:cNvPr id="3" name="Content Placeholder 2"/>
          <p:cNvSpPr>
            <a:spLocks noGrp="1"/>
          </p:cNvSpPr>
          <p:nvPr>
            <p:ph sz="half" idx="1"/>
          </p:nvPr>
        </p:nvSpPr>
        <p:spPr bwMode="auto">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Content Placeholder 3"/>
          <p:cNvSpPr>
            <a:spLocks noGrp="1"/>
          </p:cNvSpPr>
          <p:nvPr>
            <p:ph sz="half" idx="2"/>
          </p:nvPr>
        </p:nvSpPr>
        <p:spPr bwMode="auto">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5" name="Date Placeholder 3"/>
          <p:cNvSpPr>
            <a:spLocks noGrp="1"/>
          </p:cNvSpPr>
          <p:nvPr>
            <p:ph type="dt" sz="half" idx="10"/>
          </p:nvPr>
        </p:nvSpPr>
        <p:spPr bwMode="auto"/>
        <p:txBody>
          <a:bodyPr/>
          <a:lstStyle>
            <a:lvl1pPr>
              <a:defRPr/>
            </a:lvl1pPr>
          </a:lstStyle>
          <a:p>
            <a:pPr>
              <a:defRPr/>
            </a:pPr>
            <a:fld id="{C8156C84-0050-45C6-A153-D430B4C0D6FF}" type="datetime1">
              <a:rPr lang="en-GB"/>
              <a:t>15/03/2026</a:t>
            </a:fld>
            <a:endParaRPr lang="en-GB"/>
          </a:p>
        </p:txBody>
      </p:sp>
      <p:sp>
        <p:nvSpPr>
          <p:cNvPr id="6" name="Slide Number Placeholder 5"/>
          <p:cNvSpPr>
            <a:spLocks noGrp="1"/>
          </p:cNvSpPr>
          <p:nvPr>
            <p:ph type="sldNum" sz="quarter" idx="11"/>
          </p:nvPr>
        </p:nvSpPr>
        <p:spPr bwMode="auto"/>
        <p:txBody>
          <a:bodyPr/>
          <a:lstStyle>
            <a:lvl1pPr>
              <a:defRPr/>
            </a:lvl1pPr>
          </a:lstStyle>
          <a:p>
            <a:pPr>
              <a:defRPr/>
            </a:pPr>
            <a:fld id="{386495F9-B3F5-4DDF-9323-6CEC80C52C17}" type="slidenum">
              <a:rPr lang="en-GB"/>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type="twoTxTwoObj" preserve="1" userDrawn="1">
  <p:cSld name="Comparison">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lvl1pPr>
              <a:defRPr/>
            </a:lvl1pPr>
          </a:lstStyle>
          <a:p>
            <a:pPr>
              <a:defRPr/>
            </a:pPr>
            <a:r>
              <a:rPr lang="en-US"/>
              <a:t>Click to edit Master title style</a:t>
            </a:r>
            <a:endParaRPr lang="en-GB"/>
          </a:p>
        </p:txBody>
      </p:sp>
      <p:sp>
        <p:nvSpPr>
          <p:cNvPr id="3" name="Text Placeholder 2"/>
          <p:cNvSpPr>
            <a:spLocks noGrp="1"/>
          </p:cNvSpPr>
          <p:nvPr>
            <p:ph type="body" idx="1"/>
          </p:nvPr>
        </p:nvSpPr>
        <p:spPr bwMode="auto">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Edit Master text styles</a:t>
            </a:r>
            <a:endParaRPr/>
          </a:p>
        </p:txBody>
      </p:sp>
      <p:sp>
        <p:nvSpPr>
          <p:cNvPr id="4" name="Content Placeholder 3"/>
          <p:cNvSpPr>
            <a:spLocks noGrp="1"/>
          </p:cNvSpPr>
          <p:nvPr>
            <p:ph sz="half" idx="2"/>
          </p:nvPr>
        </p:nvSpPr>
        <p:spPr bwMode="auto">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5" name="Text Placeholder 4"/>
          <p:cNvSpPr>
            <a:spLocks noGrp="1"/>
          </p:cNvSpPr>
          <p:nvPr>
            <p:ph type="body" sz="quarter" idx="3"/>
          </p:nvPr>
        </p:nvSpPr>
        <p:spPr bwMode="auto">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Edit Master text styles</a:t>
            </a:r>
            <a:endParaRPr/>
          </a:p>
        </p:txBody>
      </p:sp>
      <p:sp>
        <p:nvSpPr>
          <p:cNvPr id="6" name="Content Placeholder 5"/>
          <p:cNvSpPr>
            <a:spLocks noGrp="1"/>
          </p:cNvSpPr>
          <p:nvPr>
            <p:ph sz="quarter" idx="4"/>
          </p:nvPr>
        </p:nvSpPr>
        <p:spPr bwMode="auto">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7" name="Date Placeholder 3"/>
          <p:cNvSpPr>
            <a:spLocks noGrp="1"/>
          </p:cNvSpPr>
          <p:nvPr>
            <p:ph type="dt" sz="half" idx="10"/>
          </p:nvPr>
        </p:nvSpPr>
        <p:spPr bwMode="auto"/>
        <p:txBody>
          <a:bodyPr/>
          <a:lstStyle>
            <a:lvl1pPr>
              <a:defRPr/>
            </a:lvl1pPr>
          </a:lstStyle>
          <a:p>
            <a:pPr>
              <a:defRPr/>
            </a:pPr>
            <a:fld id="{52E9540D-0AA9-4962-9475-E8ADC6DD4930}" type="datetime1">
              <a:rPr lang="en-GB"/>
              <a:t>15/03/2026</a:t>
            </a:fld>
            <a:endParaRPr lang="en-GB"/>
          </a:p>
        </p:txBody>
      </p:sp>
      <p:sp>
        <p:nvSpPr>
          <p:cNvPr id="8" name="Slide Number Placeholder 5"/>
          <p:cNvSpPr>
            <a:spLocks noGrp="1"/>
          </p:cNvSpPr>
          <p:nvPr>
            <p:ph type="sldNum" sz="quarter" idx="11"/>
          </p:nvPr>
        </p:nvSpPr>
        <p:spPr bwMode="auto"/>
        <p:txBody>
          <a:bodyPr/>
          <a:lstStyle>
            <a:lvl1pPr>
              <a:defRPr/>
            </a:lvl1pPr>
          </a:lstStyle>
          <a:p>
            <a:pPr>
              <a:defRPr/>
            </a:pPr>
            <a:fld id="{0669F83E-C611-4B90-8FAE-1379528B23C3}" type="slidenum">
              <a:rPr lang="en-GB"/>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type="titleOnly" preserve="1" userDrawn="1">
  <p:cSld name="Title Only">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US"/>
              <a:t>Click to edit Master title style</a:t>
            </a:r>
            <a:endParaRPr lang="en-GB"/>
          </a:p>
        </p:txBody>
      </p:sp>
      <p:sp>
        <p:nvSpPr>
          <p:cNvPr id="3" name="Date Placeholder 3"/>
          <p:cNvSpPr>
            <a:spLocks noGrp="1"/>
          </p:cNvSpPr>
          <p:nvPr>
            <p:ph type="dt" sz="half" idx="10"/>
          </p:nvPr>
        </p:nvSpPr>
        <p:spPr bwMode="auto"/>
        <p:txBody>
          <a:bodyPr/>
          <a:lstStyle>
            <a:lvl1pPr>
              <a:defRPr/>
            </a:lvl1pPr>
          </a:lstStyle>
          <a:p>
            <a:pPr>
              <a:defRPr/>
            </a:pPr>
            <a:fld id="{A418B36E-4321-400C-8E7A-4FCB9118D968}" type="datetime1">
              <a:rPr lang="en-GB"/>
              <a:t>15/03/2026</a:t>
            </a:fld>
            <a:endParaRPr lang="en-GB"/>
          </a:p>
        </p:txBody>
      </p:sp>
      <p:sp>
        <p:nvSpPr>
          <p:cNvPr id="4" name="Slide Number Placeholder 5"/>
          <p:cNvSpPr>
            <a:spLocks noGrp="1"/>
          </p:cNvSpPr>
          <p:nvPr>
            <p:ph type="sldNum" sz="quarter" idx="11"/>
          </p:nvPr>
        </p:nvSpPr>
        <p:spPr bwMode="auto"/>
        <p:txBody>
          <a:bodyPr/>
          <a:lstStyle>
            <a:lvl1pPr>
              <a:defRPr/>
            </a:lvl1pPr>
          </a:lstStyle>
          <a:p>
            <a:pPr>
              <a:defRPr/>
            </a:pPr>
            <a:fld id="{FAF5663D-1B9D-48C8-BD8E-835F92F174D7}" type="slidenum">
              <a:rPr lang="en-GB"/>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type="blank" preserve="1" userDrawn="1">
  <p:cSld name="Blank">
    <p:spTree>
      <p:nvGrpSpPr>
        <p:cNvPr id="1" name=""/>
        <p:cNvGrpSpPr/>
        <p:nvPr/>
      </p:nvGrpSpPr>
      <p:grpSpPr bwMode="auto">
        <a:xfrm>
          <a:off x="0" y="0"/>
          <a:ext cx="0" cy="0"/>
          <a:chOff x="0" y="0"/>
          <a:chExt cx="0" cy="0"/>
        </a:xfrm>
      </p:grpSpPr>
      <p:sp>
        <p:nvSpPr>
          <p:cNvPr id="2" name="Date Placeholder 3"/>
          <p:cNvSpPr>
            <a:spLocks noGrp="1"/>
          </p:cNvSpPr>
          <p:nvPr>
            <p:ph type="dt" sz="half" idx="10"/>
          </p:nvPr>
        </p:nvSpPr>
        <p:spPr bwMode="auto"/>
        <p:txBody>
          <a:bodyPr/>
          <a:lstStyle>
            <a:lvl1pPr>
              <a:defRPr/>
            </a:lvl1pPr>
          </a:lstStyle>
          <a:p>
            <a:pPr>
              <a:defRPr/>
            </a:pPr>
            <a:fld id="{F7EBCCEA-FF61-4260-ACFE-7F7C23F62991}" type="datetime1">
              <a:rPr lang="en-GB"/>
              <a:t>15/03/2026</a:t>
            </a:fld>
            <a:endParaRPr lang="en-GB"/>
          </a:p>
        </p:txBody>
      </p:sp>
      <p:sp>
        <p:nvSpPr>
          <p:cNvPr id="3" name="Slide Number Placeholder 5"/>
          <p:cNvSpPr>
            <a:spLocks noGrp="1"/>
          </p:cNvSpPr>
          <p:nvPr>
            <p:ph type="sldNum" sz="quarter" idx="11"/>
          </p:nvPr>
        </p:nvSpPr>
        <p:spPr bwMode="auto"/>
        <p:txBody>
          <a:bodyPr/>
          <a:lstStyle>
            <a:lvl1pPr>
              <a:defRPr/>
            </a:lvl1pPr>
          </a:lstStyle>
          <a:p>
            <a:pPr>
              <a:defRPr/>
            </a:pPr>
            <a:fld id="{AA1819AB-B9DA-41D7-8C91-5DE9528F5AA4}" type="slidenum">
              <a:rPr lang="en-GB"/>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type="objTx" preserve="1" userDrawn="1">
  <p:cSld name="Content with Caption">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609601" y="273050"/>
            <a:ext cx="4011084" cy="1162050"/>
          </a:xfrm>
        </p:spPr>
        <p:txBody>
          <a:bodyPr anchor="b"/>
          <a:lstStyle>
            <a:lvl1pPr algn="l">
              <a:defRPr sz="2000" b="1"/>
            </a:lvl1pPr>
          </a:lstStyle>
          <a:p>
            <a:pPr>
              <a:defRPr/>
            </a:pPr>
            <a:r>
              <a:rPr lang="en-US"/>
              <a:t>Click to edit Master title style</a:t>
            </a:r>
            <a:endParaRPr lang="en-GB"/>
          </a:p>
        </p:txBody>
      </p:sp>
      <p:sp>
        <p:nvSpPr>
          <p:cNvPr id="3" name="Content Placeholder 2"/>
          <p:cNvSpPr>
            <a:spLocks noGrp="1"/>
          </p:cNvSpPr>
          <p:nvPr>
            <p:ph idx="1"/>
          </p:nvPr>
        </p:nvSpPr>
        <p:spPr bwMode="auto">
          <a:xfrm>
            <a:off x="4766732"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Text Placeholder 3"/>
          <p:cNvSpPr>
            <a:spLocks noGrp="1"/>
          </p:cNvSpPr>
          <p:nvPr>
            <p:ph type="body" sz="half" idx="2"/>
          </p:nvPr>
        </p:nvSpPr>
        <p:spPr bwMode="auto">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rPr lang="en-US"/>
              <a:t>Edit Master text styles</a:t>
            </a:r>
            <a:endParaRPr/>
          </a:p>
        </p:txBody>
      </p:sp>
      <p:sp>
        <p:nvSpPr>
          <p:cNvPr id="5" name="Date Placeholder 3"/>
          <p:cNvSpPr>
            <a:spLocks noGrp="1"/>
          </p:cNvSpPr>
          <p:nvPr>
            <p:ph type="dt" sz="half" idx="10"/>
          </p:nvPr>
        </p:nvSpPr>
        <p:spPr bwMode="auto"/>
        <p:txBody>
          <a:bodyPr/>
          <a:lstStyle>
            <a:lvl1pPr>
              <a:defRPr/>
            </a:lvl1pPr>
          </a:lstStyle>
          <a:p>
            <a:pPr>
              <a:defRPr/>
            </a:pPr>
            <a:fld id="{AD0D050C-C869-4CC5-9D78-7F483CBE7183}" type="datetime1">
              <a:rPr lang="en-GB"/>
              <a:t>15/03/2026</a:t>
            </a:fld>
            <a:endParaRPr lang="en-GB"/>
          </a:p>
        </p:txBody>
      </p:sp>
      <p:sp>
        <p:nvSpPr>
          <p:cNvPr id="6" name="Slide Number Placeholder 5"/>
          <p:cNvSpPr>
            <a:spLocks noGrp="1"/>
          </p:cNvSpPr>
          <p:nvPr>
            <p:ph type="sldNum" sz="quarter" idx="11"/>
          </p:nvPr>
        </p:nvSpPr>
        <p:spPr bwMode="auto"/>
        <p:txBody>
          <a:bodyPr/>
          <a:lstStyle>
            <a:lvl1pPr>
              <a:defRPr/>
            </a:lvl1pPr>
          </a:lstStyle>
          <a:p>
            <a:pPr>
              <a:defRPr/>
            </a:pPr>
            <a:fld id="{EF707D33-CDDE-408A-A9D9-8533BBB69567}" type="slidenum">
              <a:rPr lang="en-GB"/>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type="picTx" preserve="1" userDrawn="1">
  <p:cSld name="Picture with Caption">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2389717" y="4509120"/>
            <a:ext cx="7315200" cy="566738"/>
          </a:xfrm>
        </p:spPr>
        <p:txBody>
          <a:bodyPr anchor="b"/>
          <a:lstStyle>
            <a:lvl1pPr algn="l">
              <a:defRPr sz="2000" b="1"/>
            </a:lvl1pPr>
          </a:lstStyle>
          <a:p>
            <a:pPr>
              <a:defRPr/>
            </a:pPr>
            <a:r>
              <a:rPr lang="en-US"/>
              <a:t>Click to edit Master title style</a:t>
            </a:r>
            <a:endParaRPr lang="en-GB"/>
          </a:p>
        </p:txBody>
      </p:sp>
      <p:sp>
        <p:nvSpPr>
          <p:cNvPr id="3" name="Picture Placeholder 2"/>
          <p:cNvSpPr>
            <a:spLocks noGrp="1"/>
          </p:cNvSpPr>
          <p:nvPr>
            <p:ph type="pic" idx="1"/>
          </p:nvPr>
        </p:nvSpPr>
        <p:spPr bwMode="auto">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defRPr/>
            </a:pPr>
            <a:r>
              <a:rPr lang="en-US"/>
              <a:t>Click icon to add picture</a:t>
            </a:r>
            <a:endParaRPr lang="en-GB"/>
          </a:p>
        </p:txBody>
      </p:sp>
      <p:sp>
        <p:nvSpPr>
          <p:cNvPr id="4" name="Text Placeholder 3"/>
          <p:cNvSpPr>
            <a:spLocks noGrp="1"/>
          </p:cNvSpPr>
          <p:nvPr>
            <p:ph type="body" sz="half" idx="2"/>
          </p:nvPr>
        </p:nvSpPr>
        <p:spPr bwMode="auto">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rPr lang="en-US"/>
              <a:t>Edit Master text styles</a:t>
            </a:r>
            <a:endParaRPr/>
          </a:p>
        </p:txBody>
      </p:sp>
      <p:sp>
        <p:nvSpPr>
          <p:cNvPr id="5" name="Date Placeholder 3"/>
          <p:cNvSpPr>
            <a:spLocks noGrp="1"/>
          </p:cNvSpPr>
          <p:nvPr>
            <p:ph type="dt" sz="half" idx="10"/>
          </p:nvPr>
        </p:nvSpPr>
        <p:spPr bwMode="auto"/>
        <p:txBody>
          <a:bodyPr/>
          <a:lstStyle>
            <a:lvl1pPr>
              <a:defRPr/>
            </a:lvl1pPr>
          </a:lstStyle>
          <a:p>
            <a:pPr>
              <a:defRPr/>
            </a:pPr>
            <a:fld id="{C634482C-3897-478C-BB79-23A31000D5CF}" type="datetime1">
              <a:rPr lang="en-GB"/>
              <a:t>15/03/2026</a:t>
            </a:fld>
            <a:endParaRPr lang="en-GB"/>
          </a:p>
        </p:txBody>
      </p:sp>
      <p:sp>
        <p:nvSpPr>
          <p:cNvPr id="6" name="Slide Number Placeholder 5"/>
          <p:cNvSpPr>
            <a:spLocks noGrp="1"/>
          </p:cNvSpPr>
          <p:nvPr>
            <p:ph type="sldNum" sz="quarter" idx="11"/>
          </p:nvPr>
        </p:nvSpPr>
        <p:spPr bwMode="auto"/>
        <p:txBody>
          <a:bodyPr/>
          <a:lstStyle>
            <a:lvl1pPr>
              <a:defRPr/>
            </a:lvl1pPr>
          </a:lstStyle>
          <a:p>
            <a:pPr>
              <a:defRPr/>
            </a:pPr>
            <a:fld id="{1C564236-0921-40F4-A526-D08299A9CEDF}" type="slidenum">
              <a:rPr lang="en-GB"/>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type="vertTx" preserve="1" userDrawn="1">
  <p:cSld name="Title and Vertical Text">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US"/>
              <a:t>Click to edit Master title style</a:t>
            </a:r>
            <a:endParaRPr lang="en-GB"/>
          </a:p>
        </p:txBody>
      </p:sp>
      <p:sp>
        <p:nvSpPr>
          <p:cNvPr id="3" name="Vertical Text Placeholder 2"/>
          <p:cNvSpPr>
            <a:spLocks noGrp="1"/>
          </p:cNvSpPr>
          <p:nvPr>
            <p:ph type="body" orient="vert" idx="1"/>
          </p:nvPr>
        </p:nvSpPr>
        <p:spPr bwMode="auto"/>
        <p:txBody>
          <a:bodyPr vert="eaVert"/>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Date Placeholder 3"/>
          <p:cNvSpPr>
            <a:spLocks noGrp="1"/>
          </p:cNvSpPr>
          <p:nvPr>
            <p:ph type="dt" sz="half" idx="10"/>
          </p:nvPr>
        </p:nvSpPr>
        <p:spPr bwMode="auto"/>
        <p:txBody>
          <a:bodyPr/>
          <a:lstStyle>
            <a:lvl1pPr>
              <a:defRPr/>
            </a:lvl1pPr>
          </a:lstStyle>
          <a:p>
            <a:pPr>
              <a:defRPr/>
            </a:pPr>
            <a:fld id="{81E1161B-8EB7-4236-A7DB-8E6C420692B9}" type="datetime1">
              <a:rPr lang="en-GB"/>
              <a:t>15/03/2026</a:t>
            </a:fld>
            <a:endParaRPr lang="en-GB"/>
          </a:p>
        </p:txBody>
      </p:sp>
      <p:sp>
        <p:nvSpPr>
          <p:cNvPr id="5" name="Slide Number Placeholder 5"/>
          <p:cNvSpPr>
            <a:spLocks noGrp="1"/>
          </p:cNvSpPr>
          <p:nvPr>
            <p:ph type="sldNum" sz="quarter" idx="11"/>
          </p:nvPr>
        </p:nvSpPr>
        <p:spPr bwMode="auto"/>
        <p:txBody>
          <a:bodyPr/>
          <a:lstStyle>
            <a:lvl1pPr>
              <a:defRPr/>
            </a:lvl1pPr>
          </a:lstStyle>
          <a:p>
            <a:pPr>
              <a:defRPr/>
            </a:pPr>
            <a:fld id="{C05FFBAA-7097-4EBF-8EC8-BA13F122F32E}" type="slidenum">
              <a:rPr lang="en-GB"/>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type="vertTitleAndTx" preserve="1" userDrawn="1">
  <p:cSld name="Vertical Title and Text">
    <p:spTree>
      <p:nvGrpSpPr>
        <p:cNvPr id="1" name=""/>
        <p:cNvGrpSpPr/>
        <p:nvPr/>
      </p:nvGrpSpPr>
      <p:grpSpPr bwMode="auto">
        <a:xfrm>
          <a:off x="0" y="0"/>
          <a:ext cx="0" cy="0"/>
          <a:chOff x="0" y="0"/>
          <a:chExt cx="0" cy="0"/>
        </a:xfrm>
      </p:grpSpPr>
      <p:sp>
        <p:nvSpPr>
          <p:cNvPr id="2" name="Vertical Title 1"/>
          <p:cNvSpPr>
            <a:spLocks noGrp="1"/>
          </p:cNvSpPr>
          <p:nvPr>
            <p:ph type="title" orient="vert"/>
          </p:nvPr>
        </p:nvSpPr>
        <p:spPr bwMode="auto">
          <a:xfrm>
            <a:off x="8839200" y="274639"/>
            <a:ext cx="2743200" cy="5242594"/>
          </a:xfrm>
        </p:spPr>
        <p:txBody>
          <a:bodyPr vert="eaVert"/>
          <a:lstStyle/>
          <a:p>
            <a:pPr>
              <a:defRPr/>
            </a:pPr>
            <a:r>
              <a:rPr lang="en-US"/>
              <a:t>Click to edit Master title style</a:t>
            </a:r>
            <a:endParaRPr lang="en-GB"/>
          </a:p>
        </p:txBody>
      </p:sp>
      <p:sp>
        <p:nvSpPr>
          <p:cNvPr id="3" name="Vertical Text Placeholder 2"/>
          <p:cNvSpPr>
            <a:spLocks noGrp="1"/>
          </p:cNvSpPr>
          <p:nvPr>
            <p:ph type="body" orient="vert" idx="1"/>
          </p:nvPr>
        </p:nvSpPr>
        <p:spPr bwMode="auto">
          <a:xfrm>
            <a:off x="609600" y="274639"/>
            <a:ext cx="8026400" cy="5242594"/>
          </a:xfrm>
        </p:spPr>
        <p:txBody>
          <a:bodyPr vert="eaVert"/>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Date Placeholder 3"/>
          <p:cNvSpPr>
            <a:spLocks noGrp="1"/>
          </p:cNvSpPr>
          <p:nvPr>
            <p:ph type="dt" sz="half" idx="10"/>
          </p:nvPr>
        </p:nvSpPr>
        <p:spPr bwMode="auto"/>
        <p:txBody>
          <a:bodyPr/>
          <a:lstStyle>
            <a:lvl1pPr>
              <a:defRPr/>
            </a:lvl1pPr>
          </a:lstStyle>
          <a:p>
            <a:pPr>
              <a:defRPr/>
            </a:pPr>
            <a:fld id="{4D4FE7E7-A98C-4CEB-A79A-5015CF368AA9}" type="datetime1">
              <a:rPr lang="en-GB"/>
              <a:t>15/03/2026</a:t>
            </a:fld>
            <a:endParaRPr lang="en-GB"/>
          </a:p>
        </p:txBody>
      </p:sp>
      <p:sp>
        <p:nvSpPr>
          <p:cNvPr id="5" name="Slide Number Placeholder 5"/>
          <p:cNvSpPr>
            <a:spLocks noGrp="1"/>
          </p:cNvSpPr>
          <p:nvPr>
            <p:ph type="sldNum" sz="quarter" idx="11"/>
          </p:nvPr>
        </p:nvSpPr>
        <p:spPr bwMode="auto"/>
        <p:txBody>
          <a:bodyPr/>
          <a:lstStyle>
            <a:lvl1pPr>
              <a:defRPr/>
            </a:lvl1pPr>
          </a:lstStyle>
          <a:p>
            <a:pPr>
              <a:defRPr/>
            </a:pPr>
            <a:fld id="{3F27268F-FCE8-404C-B794-14F77261286D}" type="slidenum">
              <a:rPr lang="en-GB"/>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blipFill>
        <a:effectLst/>
      </p:bgPr>
    </p:bg>
    <p:spTree>
      <p:nvGrpSpPr>
        <p:cNvPr id="1" name=""/>
        <p:cNvGrpSpPr/>
        <p:nvPr/>
      </p:nvGrpSpPr>
      <p:grpSpPr bwMode="auto">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p:spPr>
        <p:txBody>
          <a:bodyPr vert="horz" wrap="square" lIns="91440" tIns="45720" rIns="91440" bIns="45720" numCol="1" anchor="ctr" anchorCtr="0" compatLnSpc="1">
            <a:prstTxWarp prst="textNoShape">
              <a:avLst/>
            </a:prstTxWarp>
          </a:bodyPr>
          <a:lstStyle/>
          <a:p>
            <a:pPr lvl="0">
              <a:defRPr/>
            </a:pPr>
            <a:r>
              <a:rPr lang="en-US"/>
              <a:t>Click to edit Master title style</a:t>
            </a:r>
            <a:endParaRPr lang="en-GB"/>
          </a:p>
        </p:txBody>
      </p:sp>
      <p:sp>
        <p:nvSpPr>
          <p:cNvPr id="1027" name="Text Placeholder 2"/>
          <p:cNvSpPr>
            <a:spLocks noGrp="1"/>
          </p:cNvSpPr>
          <p:nvPr>
            <p:ph type="body" idx="1"/>
          </p:nvPr>
        </p:nvSpPr>
        <p:spPr bwMode="auto">
          <a:xfrm>
            <a:off x="609600" y="1600200"/>
            <a:ext cx="10972800" cy="3916363"/>
          </a:xfrm>
          <a:prstGeom prst="rect">
            <a:avLst/>
          </a:prstGeom>
          <a:noFill/>
          <a:ln>
            <a:noFill/>
          </a:ln>
        </p:spPr>
        <p:txBody>
          <a:bodyPr vert="horz" wrap="square" lIns="91440" tIns="45720" rIns="91440" bIns="45720" numCol="1" anchor="t" anchorCtr="0" compatLnSpc="1">
            <a:prstTxWarp prst="textNoShape">
              <a:avLst/>
            </a:prstTxWarp>
          </a:body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Date Placeholder 3"/>
          <p:cNvSpPr>
            <a:spLocks noGrp="1"/>
          </p:cNvSpPr>
          <p:nvPr>
            <p:ph type="dt" sz="half" idx="2"/>
          </p:nvPr>
        </p:nvSpPr>
        <p:spPr bwMode="auto">
          <a:xfrm>
            <a:off x="334433" y="6524626"/>
            <a:ext cx="1295400" cy="219074"/>
          </a:xfrm>
          <a:prstGeom prst="rect">
            <a:avLst/>
          </a:prstGeom>
        </p:spPr>
        <p:txBody>
          <a:bodyPr vert="horz" lIns="91440" tIns="45720" rIns="91440" bIns="45720" rtlCol="0" anchor="ctr"/>
          <a:lstStyle>
            <a:lvl1pPr algn="ctr">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t>15/03/2026</a:t>
            </a:fld>
            <a:endParaRPr lang="en-GB"/>
          </a:p>
        </p:txBody>
      </p:sp>
      <p:sp>
        <p:nvSpPr>
          <p:cNvPr id="6" name="Slide Number Placeholder 5"/>
          <p:cNvSpPr>
            <a:spLocks noGrp="1"/>
          </p:cNvSpPr>
          <p:nvPr>
            <p:ph type="sldNum" sz="quarter" idx="4"/>
          </p:nvPr>
        </p:nvSpPr>
        <p:spPr bwMode="auto">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yriad Pro"/>
              </a:defRPr>
            </a:lvl1pPr>
          </a:lstStyle>
          <a:p>
            <a:pPr>
              <a:defRPr/>
            </a:pPr>
            <a:fld id="{AD58E4E2-7891-4D91-AF5F-9946CA6D74F2}" type="slidenum">
              <a:rPr lang="en-GB"/>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a:spcBef>
          <a:spcPts val="0"/>
        </a:spcBef>
        <a:spcAft>
          <a:spcPts val="0"/>
        </a:spcAft>
        <a:defRPr sz="4400">
          <a:solidFill>
            <a:schemeClr val="tx1"/>
          </a:solidFill>
          <a:latin typeface="+mj-lt"/>
          <a:ea typeface="+mj-ea"/>
          <a:cs typeface="+mj-cs"/>
        </a:defRPr>
      </a:lvl1pPr>
      <a:lvl2pPr algn="ctr">
        <a:spcBef>
          <a:spcPts val="0"/>
        </a:spcBef>
        <a:spcAft>
          <a:spcPts val="0"/>
        </a:spcAft>
        <a:defRPr sz="4400">
          <a:solidFill>
            <a:schemeClr val="tx1"/>
          </a:solidFill>
          <a:latin typeface="Myriad Pro"/>
        </a:defRPr>
      </a:lvl2pPr>
      <a:lvl3pPr algn="ctr">
        <a:spcBef>
          <a:spcPts val="0"/>
        </a:spcBef>
        <a:spcAft>
          <a:spcPts val="0"/>
        </a:spcAft>
        <a:defRPr sz="4400">
          <a:solidFill>
            <a:schemeClr val="tx1"/>
          </a:solidFill>
          <a:latin typeface="Myriad Pro"/>
        </a:defRPr>
      </a:lvl3pPr>
      <a:lvl4pPr algn="ctr">
        <a:spcBef>
          <a:spcPts val="0"/>
        </a:spcBef>
        <a:spcAft>
          <a:spcPts val="0"/>
        </a:spcAft>
        <a:defRPr sz="4400">
          <a:solidFill>
            <a:schemeClr val="tx1"/>
          </a:solidFill>
          <a:latin typeface="Myriad Pro"/>
        </a:defRPr>
      </a:lvl4pPr>
      <a:lvl5pPr algn="ctr">
        <a:spcBef>
          <a:spcPts val="0"/>
        </a:spcBef>
        <a:spcAft>
          <a:spcPts val="0"/>
        </a:spcAft>
        <a:defRPr sz="4400">
          <a:solidFill>
            <a:schemeClr val="tx1"/>
          </a:solidFill>
          <a:latin typeface="Myriad Pro"/>
        </a:defRPr>
      </a:lvl5pPr>
      <a:lvl6pPr marL="457200" algn="ctr">
        <a:spcBef>
          <a:spcPts val="0"/>
        </a:spcBef>
        <a:spcAft>
          <a:spcPts val="0"/>
        </a:spcAft>
        <a:defRPr sz="4400">
          <a:solidFill>
            <a:schemeClr val="tx1"/>
          </a:solidFill>
          <a:latin typeface="Myriad Pro"/>
        </a:defRPr>
      </a:lvl6pPr>
      <a:lvl7pPr marL="914400" algn="ctr">
        <a:spcBef>
          <a:spcPts val="0"/>
        </a:spcBef>
        <a:spcAft>
          <a:spcPts val="0"/>
        </a:spcAft>
        <a:defRPr sz="4400">
          <a:solidFill>
            <a:schemeClr val="tx1"/>
          </a:solidFill>
          <a:latin typeface="Myriad Pro"/>
        </a:defRPr>
      </a:lvl7pPr>
      <a:lvl8pPr marL="1371600" algn="ctr">
        <a:spcBef>
          <a:spcPts val="0"/>
        </a:spcBef>
        <a:spcAft>
          <a:spcPts val="0"/>
        </a:spcAft>
        <a:defRPr sz="4400">
          <a:solidFill>
            <a:schemeClr val="tx1"/>
          </a:solidFill>
          <a:latin typeface="Myriad Pro"/>
        </a:defRPr>
      </a:lvl8pPr>
      <a:lvl9pPr marL="1828800" algn="ctr">
        <a:spcBef>
          <a:spcPts val="0"/>
        </a:spcBef>
        <a:spcAft>
          <a:spcPts val="0"/>
        </a:spcAft>
        <a:defRPr sz="4400">
          <a:solidFill>
            <a:schemeClr val="tx1"/>
          </a:solidFill>
          <a:latin typeface="Myriad Pro"/>
        </a:defRPr>
      </a:lvl9pPr>
    </p:titleStyle>
    <p:bodyStyle>
      <a:lvl1pPr marL="342900" indent="-342900" algn="l">
        <a:spcBef>
          <a:spcPts val="0"/>
        </a:spcBef>
        <a:spcAft>
          <a:spcPts val="0"/>
        </a:spcAft>
        <a:buFont typeface="Arial"/>
        <a:buChar char="•"/>
        <a:defRPr sz="3200">
          <a:solidFill>
            <a:schemeClr val="tx1"/>
          </a:solidFill>
          <a:latin typeface="+mn-lt"/>
          <a:ea typeface="+mn-ea"/>
          <a:cs typeface="+mn-cs"/>
        </a:defRPr>
      </a:lvl1pPr>
      <a:lvl2pPr marL="742950" indent="-285750" algn="l">
        <a:spcBef>
          <a:spcPts val="0"/>
        </a:spcBef>
        <a:spcAft>
          <a:spcPts val="0"/>
        </a:spcAft>
        <a:buFont typeface="Arial"/>
        <a:buChar char="–"/>
        <a:defRPr sz="2800">
          <a:solidFill>
            <a:schemeClr val="tx1"/>
          </a:solidFill>
          <a:latin typeface="+mn-lt"/>
          <a:ea typeface="+mn-ea"/>
          <a:cs typeface="+mn-cs"/>
        </a:defRPr>
      </a:lvl2pPr>
      <a:lvl3pPr marL="1143000" indent="-228600" algn="l">
        <a:spcBef>
          <a:spcPts val="0"/>
        </a:spcBef>
        <a:spcAft>
          <a:spcPts val="0"/>
        </a:spcAft>
        <a:buFont typeface="Arial"/>
        <a:buChar char="•"/>
        <a:defRPr sz="2400">
          <a:solidFill>
            <a:schemeClr val="tx1"/>
          </a:solidFill>
          <a:latin typeface="+mn-lt"/>
          <a:ea typeface="+mn-ea"/>
          <a:cs typeface="+mn-cs"/>
        </a:defRPr>
      </a:lvl3pPr>
      <a:lvl4pPr marL="1600200" indent="-228600" algn="l">
        <a:spcBef>
          <a:spcPts val="0"/>
        </a:spcBef>
        <a:spcAft>
          <a:spcPts val="0"/>
        </a:spcAft>
        <a:buFont typeface="Arial"/>
        <a:buChar char="–"/>
        <a:defRPr sz="2000">
          <a:solidFill>
            <a:schemeClr val="tx1"/>
          </a:solidFill>
          <a:latin typeface="+mn-lt"/>
          <a:ea typeface="+mn-ea"/>
          <a:cs typeface="+mn-cs"/>
        </a:defRPr>
      </a:lvl4pPr>
      <a:lvl5pPr marL="2057400" indent="-228600" algn="l">
        <a:spcBef>
          <a:spcPts val="0"/>
        </a:spcBef>
        <a:spcAft>
          <a:spcPts val="0"/>
        </a:spcAft>
        <a:buFont typeface="Arial"/>
        <a:buChar char="»"/>
        <a:defRPr sz="2000">
          <a:solidFill>
            <a:schemeClr val="tx1"/>
          </a:solidFill>
          <a:latin typeface="+mn-lt"/>
          <a:ea typeface="+mn-ea"/>
          <a:cs typeface="+mn-cs"/>
        </a:defRPr>
      </a:lvl5pPr>
      <a:lvl6pPr marL="2514600" indent="-228600" algn="l" defTabSz="914400">
        <a:spcBef>
          <a:spcPts val="0"/>
        </a:spcBef>
        <a:buFont typeface="Arial"/>
        <a:buChar char="•"/>
        <a:defRPr sz="2000">
          <a:solidFill>
            <a:schemeClr val="tx1"/>
          </a:solidFill>
          <a:latin typeface="+mn-lt"/>
          <a:ea typeface="+mn-ea"/>
          <a:cs typeface="+mn-cs"/>
        </a:defRPr>
      </a:lvl6pPr>
      <a:lvl7pPr marL="2971800" indent="-228600" algn="l" defTabSz="914400">
        <a:spcBef>
          <a:spcPts val="0"/>
        </a:spcBef>
        <a:buFont typeface="Arial"/>
        <a:buChar char="•"/>
        <a:defRPr sz="2000">
          <a:solidFill>
            <a:schemeClr val="tx1"/>
          </a:solidFill>
          <a:latin typeface="+mn-lt"/>
          <a:ea typeface="+mn-ea"/>
          <a:cs typeface="+mn-cs"/>
        </a:defRPr>
      </a:lvl7pPr>
      <a:lvl8pPr marL="3429000" indent="-228600" algn="l" defTabSz="914400">
        <a:spcBef>
          <a:spcPts val="0"/>
        </a:spcBef>
        <a:buFont typeface="Arial"/>
        <a:buChar char="•"/>
        <a:defRPr sz="2000">
          <a:solidFill>
            <a:schemeClr val="tx1"/>
          </a:solidFill>
          <a:latin typeface="+mn-lt"/>
          <a:ea typeface="+mn-ea"/>
          <a:cs typeface="+mn-cs"/>
        </a:defRPr>
      </a:lvl8pPr>
      <a:lvl9pPr marL="3886200" indent="-228600" algn="l" defTabSz="914400">
        <a:spcBef>
          <a:spcPts val="0"/>
        </a:spcBef>
        <a:buFont typeface="Arial"/>
        <a:buChar char="•"/>
        <a:defRPr sz="2000">
          <a:solidFill>
            <a:schemeClr val="tx1"/>
          </a:solidFill>
          <a:latin typeface="+mn-lt"/>
          <a:ea typeface="+mn-ea"/>
          <a:cs typeface="+mn-cs"/>
        </a:defRPr>
      </a:lvl9pPr>
    </p:bodyStyle>
    <p:otherStyle>
      <a:defPPr>
        <a:defRPr lang="en-US"/>
      </a:defPPr>
      <a:lvl1pPr marL="0" algn="l" defTabSz="914400">
        <a:defRPr sz="1800">
          <a:solidFill>
            <a:schemeClr val="tx1"/>
          </a:solidFill>
          <a:latin typeface="+mn-lt"/>
          <a:ea typeface="+mn-ea"/>
          <a:cs typeface="+mn-cs"/>
        </a:defRPr>
      </a:lvl1pPr>
      <a:lvl2pPr marL="457200" algn="l" defTabSz="914400">
        <a:defRPr sz="1800">
          <a:solidFill>
            <a:schemeClr val="tx1"/>
          </a:solidFill>
          <a:latin typeface="+mn-lt"/>
          <a:ea typeface="+mn-ea"/>
          <a:cs typeface="+mn-cs"/>
        </a:defRPr>
      </a:lvl2pPr>
      <a:lvl3pPr marL="914400" algn="l" defTabSz="914400">
        <a:defRPr sz="1800">
          <a:solidFill>
            <a:schemeClr val="tx1"/>
          </a:solidFill>
          <a:latin typeface="+mn-lt"/>
          <a:ea typeface="+mn-ea"/>
          <a:cs typeface="+mn-cs"/>
        </a:defRPr>
      </a:lvl3pPr>
      <a:lvl4pPr marL="1371600" algn="l" defTabSz="914400">
        <a:defRPr sz="1800">
          <a:solidFill>
            <a:schemeClr val="tx1"/>
          </a:solidFill>
          <a:latin typeface="+mn-lt"/>
          <a:ea typeface="+mn-ea"/>
          <a:cs typeface="+mn-cs"/>
        </a:defRPr>
      </a:lvl4pPr>
      <a:lvl5pPr marL="1828800" algn="l" defTabSz="914400">
        <a:defRPr sz="1800">
          <a:solidFill>
            <a:schemeClr val="tx1"/>
          </a:solidFill>
          <a:latin typeface="+mn-lt"/>
          <a:ea typeface="+mn-ea"/>
          <a:cs typeface="+mn-cs"/>
        </a:defRPr>
      </a:lvl5pPr>
      <a:lvl6pPr marL="2286000" algn="l" defTabSz="914400">
        <a:defRPr sz="1800">
          <a:solidFill>
            <a:schemeClr val="tx1"/>
          </a:solidFill>
          <a:latin typeface="+mn-lt"/>
          <a:ea typeface="+mn-ea"/>
          <a:cs typeface="+mn-cs"/>
        </a:defRPr>
      </a:lvl6pPr>
      <a:lvl7pPr marL="2743200" algn="l" defTabSz="914400">
        <a:defRPr sz="1800">
          <a:solidFill>
            <a:schemeClr val="tx1"/>
          </a:solidFill>
          <a:latin typeface="+mn-lt"/>
          <a:ea typeface="+mn-ea"/>
          <a:cs typeface="+mn-cs"/>
        </a:defRPr>
      </a:lvl7pPr>
      <a:lvl8pPr marL="3200400" algn="l" defTabSz="914400">
        <a:defRPr sz="1800">
          <a:solidFill>
            <a:schemeClr val="tx1"/>
          </a:solidFill>
          <a:latin typeface="+mn-lt"/>
          <a:ea typeface="+mn-ea"/>
          <a:cs typeface="+mn-cs"/>
        </a:defRPr>
      </a:lvl8pPr>
      <a:lvl9pPr marL="3657600" algn="l" defTabSz="91440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146" name="Title 1"/>
          <p:cNvSpPr>
            <a:spLocks noGrp="1"/>
          </p:cNvSpPr>
          <p:nvPr>
            <p:ph type="ctrTitle"/>
          </p:nvPr>
        </p:nvSpPr>
        <p:spPr bwMode="auto">
          <a:xfrm>
            <a:off x="2209800" y="404664"/>
            <a:ext cx="7772400" cy="1512888"/>
          </a:xfrm>
        </p:spPr>
        <p:txBody>
          <a:bodyPr/>
          <a:lstStyle/>
          <a:p>
            <a:pPr>
              <a:defRPr/>
            </a:pPr>
            <a:r>
              <a:rPr lang="en-GB" b="1"/>
              <a:t>LCLM6004</a:t>
            </a:r>
            <a:endParaRPr lang="en-GB"/>
          </a:p>
        </p:txBody>
      </p:sp>
      <p:sp>
        <p:nvSpPr>
          <p:cNvPr id="5" name="Subtitle 4"/>
          <p:cNvSpPr txBox="1"/>
          <p:nvPr/>
        </p:nvSpPr>
        <p:spPr bwMode="auto">
          <a:xfrm>
            <a:off x="767408" y="4293096"/>
            <a:ext cx="10801200" cy="1656184"/>
          </a:xfrm>
          <a:prstGeom prst="rect">
            <a:avLst/>
          </a:prstGeom>
          <a:noFill/>
          <a:ln>
            <a:noFill/>
          </a:ln>
        </p:spPr>
        <p:txBody>
          <a:bodyPr vert="horz" wrap="square" lIns="91440" tIns="45720" rIns="91440" bIns="45720" numCol="1" anchor="t" anchorCtr="0" compatLnSpc="1">
            <a:prstTxWarp prst="textNoShape">
              <a:avLst/>
            </a:prstTxWarp>
          </a:bodyPr>
          <a:lstStyle>
            <a:lvl1pPr marL="0" indent="0" algn="ctr">
              <a:spcBef>
                <a:spcPts val="0"/>
              </a:spcBef>
              <a:spcAft>
                <a:spcPts val="0"/>
              </a:spcAft>
              <a:buFont typeface="Arial"/>
              <a:buNone/>
              <a:defRPr sz="3200">
                <a:solidFill>
                  <a:schemeClr val="tx1">
                    <a:tint val="75000"/>
                  </a:schemeClr>
                </a:solidFill>
                <a:latin typeface="+mn-lt"/>
                <a:ea typeface="+mn-ea"/>
                <a:cs typeface="+mn-cs"/>
              </a:defRPr>
            </a:lvl1pPr>
            <a:lvl2pPr marL="457200" indent="0" algn="ctr">
              <a:spcBef>
                <a:spcPts val="0"/>
              </a:spcBef>
              <a:spcAft>
                <a:spcPts val="0"/>
              </a:spcAft>
              <a:buFont typeface="Arial"/>
              <a:buNone/>
              <a:defRPr sz="2800">
                <a:solidFill>
                  <a:schemeClr val="tx1">
                    <a:tint val="75000"/>
                  </a:schemeClr>
                </a:solidFill>
                <a:latin typeface="+mn-lt"/>
                <a:ea typeface="+mn-ea"/>
                <a:cs typeface="+mn-cs"/>
              </a:defRPr>
            </a:lvl2pPr>
            <a:lvl3pPr marL="914400" indent="0" algn="ctr">
              <a:spcBef>
                <a:spcPts val="0"/>
              </a:spcBef>
              <a:spcAft>
                <a:spcPts val="0"/>
              </a:spcAft>
              <a:buFont typeface="Arial"/>
              <a:buNone/>
              <a:defRPr sz="2400">
                <a:solidFill>
                  <a:schemeClr val="tx1">
                    <a:tint val="75000"/>
                  </a:schemeClr>
                </a:solidFill>
                <a:latin typeface="+mn-lt"/>
                <a:ea typeface="+mn-ea"/>
                <a:cs typeface="+mn-cs"/>
              </a:defRPr>
            </a:lvl3pPr>
            <a:lvl4pPr marL="1371600" indent="0" algn="ctr">
              <a:spcBef>
                <a:spcPts val="0"/>
              </a:spcBef>
              <a:spcAft>
                <a:spcPts val="0"/>
              </a:spcAft>
              <a:buFont typeface="Arial"/>
              <a:buNone/>
              <a:defRPr sz="2000">
                <a:solidFill>
                  <a:schemeClr val="tx1">
                    <a:tint val="75000"/>
                  </a:schemeClr>
                </a:solidFill>
                <a:latin typeface="+mn-lt"/>
                <a:ea typeface="+mn-ea"/>
                <a:cs typeface="+mn-cs"/>
              </a:defRPr>
            </a:lvl4pPr>
            <a:lvl5pPr marL="1828800" indent="0" algn="ctr">
              <a:spcBef>
                <a:spcPts val="0"/>
              </a:spcBef>
              <a:spcAft>
                <a:spcPts val="0"/>
              </a:spcAft>
              <a:buFont typeface="Arial"/>
              <a:buNone/>
              <a:defRPr sz="2000">
                <a:solidFill>
                  <a:schemeClr val="tx1">
                    <a:tint val="75000"/>
                  </a:schemeClr>
                </a:solidFill>
                <a:latin typeface="+mn-lt"/>
                <a:ea typeface="+mn-ea"/>
                <a:cs typeface="+mn-cs"/>
              </a:defRPr>
            </a:lvl5pPr>
            <a:lvl6pPr marL="2286000" indent="0" algn="ctr" defTabSz="914400">
              <a:spcBef>
                <a:spcPts val="0"/>
              </a:spcBef>
              <a:buFont typeface="Arial"/>
              <a:buNone/>
              <a:defRPr sz="2000">
                <a:solidFill>
                  <a:schemeClr val="tx1">
                    <a:tint val="75000"/>
                  </a:schemeClr>
                </a:solidFill>
                <a:latin typeface="+mn-lt"/>
                <a:ea typeface="+mn-ea"/>
                <a:cs typeface="+mn-cs"/>
              </a:defRPr>
            </a:lvl6pPr>
            <a:lvl7pPr marL="2743200" indent="0" algn="ctr" defTabSz="914400">
              <a:spcBef>
                <a:spcPts val="0"/>
              </a:spcBef>
              <a:buFont typeface="Arial"/>
              <a:buNone/>
              <a:defRPr sz="2000">
                <a:solidFill>
                  <a:schemeClr val="tx1">
                    <a:tint val="75000"/>
                  </a:schemeClr>
                </a:solidFill>
                <a:latin typeface="+mn-lt"/>
                <a:ea typeface="+mn-ea"/>
                <a:cs typeface="+mn-cs"/>
              </a:defRPr>
            </a:lvl7pPr>
            <a:lvl8pPr marL="3200400" indent="0" algn="ctr" defTabSz="914400">
              <a:spcBef>
                <a:spcPts val="0"/>
              </a:spcBef>
              <a:buFont typeface="Arial"/>
              <a:buNone/>
              <a:defRPr sz="2000">
                <a:solidFill>
                  <a:schemeClr val="tx1">
                    <a:tint val="75000"/>
                  </a:schemeClr>
                </a:solidFill>
                <a:latin typeface="+mn-lt"/>
                <a:ea typeface="+mn-ea"/>
                <a:cs typeface="+mn-cs"/>
              </a:defRPr>
            </a:lvl8pPr>
            <a:lvl9pPr marL="3657600" indent="0" algn="ctr" defTabSz="914400">
              <a:spcBef>
                <a:spcPts val="0"/>
              </a:spcBef>
              <a:buFont typeface="Arial"/>
              <a:buNone/>
              <a:defRPr sz="2000">
                <a:solidFill>
                  <a:schemeClr val="tx1">
                    <a:tint val="75000"/>
                  </a:schemeClr>
                </a:solidFill>
                <a:latin typeface="+mn-lt"/>
                <a:ea typeface="+mn-ea"/>
                <a:cs typeface="+mn-cs"/>
              </a:defRPr>
            </a:lvl9pPr>
          </a:lstStyle>
          <a:p>
            <a:pPr>
              <a:defRPr/>
            </a:pPr>
            <a:r>
              <a:rPr lang="en-GB" b="1">
                <a:solidFill>
                  <a:srgbClr val="FFFF00"/>
                </a:solidFill>
              </a:rPr>
              <a:t>Week 5</a:t>
            </a:r>
            <a:endParaRPr/>
          </a:p>
          <a:p>
            <a:pPr>
              <a:defRPr/>
            </a:pPr>
            <a:r>
              <a:rPr lang="en-GB" sz="5400">
                <a:solidFill>
                  <a:srgbClr val="FF0000"/>
                </a:solidFill>
                <a:latin typeface="Calibri"/>
              </a:rPr>
              <a:t>RESEARCH DESIGN</a:t>
            </a:r>
            <a:r>
              <a:rPr lang="en-GB" sz="4000">
                <a:solidFill>
                  <a:srgbClr val="FFFF00"/>
                </a:solidFill>
              </a:rPr>
              <a:t> </a:t>
            </a:r>
            <a:endParaRPr lang="en-GB">
              <a:solidFill>
                <a:schemeClr val="tx1"/>
              </a:solidFill>
            </a:endParaRPr>
          </a:p>
        </p:txBody>
      </p:sp>
      <p:sp>
        <p:nvSpPr>
          <p:cNvPr id="7" name="Subtitle 4"/>
          <p:cNvSpPr txBox="1"/>
          <p:nvPr/>
        </p:nvSpPr>
        <p:spPr bwMode="auto">
          <a:xfrm>
            <a:off x="479376" y="2276872"/>
            <a:ext cx="10945216" cy="1440160"/>
          </a:xfrm>
          <a:prstGeom prst="rect">
            <a:avLst/>
          </a:prstGeom>
          <a:noFill/>
          <a:ln>
            <a:noFill/>
          </a:ln>
        </p:spPr>
        <p:txBody>
          <a:bodyPr vert="horz" wrap="square" lIns="91440" tIns="45720" rIns="91440" bIns="45720" numCol="1" anchor="t" anchorCtr="0" compatLnSpc="1">
            <a:prstTxWarp prst="textNoShape">
              <a:avLst/>
            </a:prstTxWarp>
          </a:bodyPr>
          <a:lstStyle>
            <a:lvl1pPr marL="0" indent="0" algn="ctr">
              <a:spcBef>
                <a:spcPts val="0"/>
              </a:spcBef>
              <a:spcAft>
                <a:spcPts val="0"/>
              </a:spcAft>
              <a:buFont typeface="Arial"/>
              <a:buNone/>
              <a:defRPr sz="3200">
                <a:solidFill>
                  <a:schemeClr val="tx1">
                    <a:tint val="75000"/>
                  </a:schemeClr>
                </a:solidFill>
                <a:latin typeface="+mn-lt"/>
                <a:ea typeface="+mn-ea"/>
                <a:cs typeface="+mn-cs"/>
              </a:defRPr>
            </a:lvl1pPr>
            <a:lvl2pPr marL="457200" indent="0" algn="ctr">
              <a:spcBef>
                <a:spcPts val="0"/>
              </a:spcBef>
              <a:spcAft>
                <a:spcPts val="0"/>
              </a:spcAft>
              <a:buFont typeface="Arial"/>
              <a:buNone/>
              <a:defRPr sz="2800">
                <a:solidFill>
                  <a:schemeClr val="tx1">
                    <a:tint val="75000"/>
                  </a:schemeClr>
                </a:solidFill>
                <a:latin typeface="+mn-lt"/>
                <a:ea typeface="+mn-ea"/>
                <a:cs typeface="+mn-cs"/>
              </a:defRPr>
            </a:lvl2pPr>
            <a:lvl3pPr marL="914400" indent="0" algn="ctr">
              <a:spcBef>
                <a:spcPts val="0"/>
              </a:spcBef>
              <a:spcAft>
                <a:spcPts val="0"/>
              </a:spcAft>
              <a:buFont typeface="Arial"/>
              <a:buNone/>
              <a:defRPr sz="2400">
                <a:solidFill>
                  <a:schemeClr val="tx1">
                    <a:tint val="75000"/>
                  </a:schemeClr>
                </a:solidFill>
                <a:latin typeface="+mn-lt"/>
                <a:ea typeface="+mn-ea"/>
                <a:cs typeface="+mn-cs"/>
              </a:defRPr>
            </a:lvl3pPr>
            <a:lvl4pPr marL="1371600" indent="0" algn="ctr">
              <a:spcBef>
                <a:spcPts val="0"/>
              </a:spcBef>
              <a:spcAft>
                <a:spcPts val="0"/>
              </a:spcAft>
              <a:buFont typeface="Arial"/>
              <a:buNone/>
              <a:defRPr sz="2000">
                <a:solidFill>
                  <a:schemeClr val="tx1">
                    <a:tint val="75000"/>
                  </a:schemeClr>
                </a:solidFill>
                <a:latin typeface="+mn-lt"/>
                <a:ea typeface="+mn-ea"/>
                <a:cs typeface="+mn-cs"/>
              </a:defRPr>
            </a:lvl4pPr>
            <a:lvl5pPr marL="1828800" indent="0" algn="ctr">
              <a:spcBef>
                <a:spcPts val="0"/>
              </a:spcBef>
              <a:spcAft>
                <a:spcPts val="0"/>
              </a:spcAft>
              <a:buFont typeface="Arial"/>
              <a:buNone/>
              <a:defRPr sz="2000">
                <a:solidFill>
                  <a:schemeClr val="tx1">
                    <a:tint val="75000"/>
                  </a:schemeClr>
                </a:solidFill>
                <a:latin typeface="+mn-lt"/>
                <a:ea typeface="+mn-ea"/>
                <a:cs typeface="+mn-cs"/>
              </a:defRPr>
            </a:lvl5pPr>
            <a:lvl6pPr marL="2286000" indent="0" algn="ctr" defTabSz="914400">
              <a:spcBef>
                <a:spcPts val="0"/>
              </a:spcBef>
              <a:buFont typeface="Arial"/>
              <a:buNone/>
              <a:defRPr sz="2000">
                <a:solidFill>
                  <a:schemeClr val="tx1">
                    <a:tint val="75000"/>
                  </a:schemeClr>
                </a:solidFill>
                <a:latin typeface="+mn-lt"/>
                <a:ea typeface="+mn-ea"/>
                <a:cs typeface="+mn-cs"/>
              </a:defRPr>
            </a:lvl6pPr>
            <a:lvl7pPr marL="2743200" indent="0" algn="ctr" defTabSz="914400">
              <a:spcBef>
                <a:spcPts val="0"/>
              </a:spcBef>
              <a:buFont typeface="Arial"/>
              <a:buNone/>
              <a:defRPr sz="2000">
                <a:solidFill>
                  <a:schemeClr val="tx1">
                    <a:tint val="75000"/>
                  </a:schemeClr>
                </a:solidFill>
                <a:latin typeface="+mn-lt"/>
                <a:ea typeface="+mn-ea"/>
                <a:cs typeface="+mn-cs"/>
              </a:defRPr>
            </a:lvl7pPr>
            <a:lvl8pPr marL="3200400" indent="0" algn="ctr" defTabSz="914400">
              <a:spcBef>
                <a:spcPts val="0"/>
              </a:spcBef>
              <a:buFont typeface="Arial"/>
              <a:buNone/>
              <a:defRPr sz="2000">
                <a:solidFill>
                  <a:schemeClr val="tx1">
                    <a:tint val="75000"/>
                  </a:schemeClr>
                </a:solidFill>
                <a:latin typeface="+mn-lt"/>
                <a:ea typeface="+mn-ea"/>
                <a:cs typeface="+mn-cs"/>
              </a:defRPr>
            </a:lvl8pPr>
            <a:lvl9pPr marL="3657600" indent="0" algn="ctr" defTabSz="914400">
              <a:spcBef>
                <a:spcPts val="0"/>
              </a:spcBef>
              <a:buFont typeface="Arial"/>
              <a:buNone/>
              <a:defRPr sz="2000">
                <a:solidFill>
                  <a:schemeClr val="tx1">
                    <a:tint val="75000"/>
                  </a:schemeClr>
                </a:solidFill>
                <a:latin typeface="+mn-lt"/>
                <a:ea typeface="+mn-ea"/>
                <a:cs typeface="+mn-cs"/>
              </a:defRPr>
            </a:lvl9pPr>
          </a:lstStyle>
          <a:p>
            <a:pPr>
              <a:defRPr/>
            </a:pPr>
            <a:r>
              <a:rPr lang="en-GB" sz="4000" b="1">
                <a:ln w="13462">
                  <a:solidFill>
                    <a:schemeClr val="bg1"/>
                  </a:solidFill>
                  <a:prstDash val="solid"/>
                </a:ln>
                <a:solidFill>
                  <a:srgbClr val="0000FF"/>
                </a:solidFill>
                <a:latin typeface="Aharoni"/>
                <a:cs typeface="Aharoni"/>
              </a:rPr>
              <a:t>RESEARCH METHODS FOR BUSINESS</a:t>
            </a:r>
            <a:endParaRPr lang="en-GB" sz="3600" b="1">
              <a:ln w="13462">
                <a:solidFill>
                  <a:schemeClr val="bg1"/>
                </a:solidFill>
                <a:prstDash val="solid"/>
              </a:ln>
              <a:solidFill>
                <a:srgbClr val="0000FF"/>
              </a:solidFill>
              <a:latin typeface="Aharoni"/>
              <a:cs typeface="Aharon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GB"/>
              <a:t>Learning Outcomes</a:t>
            </a:r>
            <a:endParaRPr/>
          </a:p>
        </p:txBody>
      </p:sp>
      <p:sp>
        <p:nvSpPr>
          <p:cNvPr id="3" name="Content Placeholder 2"/>
          <p:cNvSpPr txBox="1">
            <a:spLocks noGrp="1"/>
          </p:cNvSpPr>
          <p:nvPr>
            <p:ph idx="1"/>
          </p:nvPr>
        </p:nvSpPr>
        <p:spPr bwMode="auto"/>
        <p:txBody>
          <a:bodyPr/>
          <a:lstStyle/>
          <a:p>
            <a:pPr marL="0" lvl="0" indent="0">
              <a:buNone/>
              <a:defRPr/>
            </a:pPr>
            <a:r>
              <a:rPr lang="en-GB"/>
              <a:t>Upon completion of this session, you should understand…</a:t>
            </a:r>
            <a:endParaRPr/>
          </a:p>
          <a:p>
            <a:pPr lvl="0">
              <a:buFont typeface="Wingdings"/>
              <a:buChar char="§"/>
              <a:defRPr/>
            </a:pPr>
            <a:r>
              <a:rPr lang="en-GB"/>
              <a:t>The basic stages of research design</a:t>
            </a:r>
            <a:endParaRPr/>
          </a:p>
          <a:p>
            <a:pPr lvl="0">
              <a:buFont typeface="Wingdings"/>
              <a:buChar char="§"/>
              <a:defRPr/>
            </a:pPr>
            <a:r>
              <a:rPr lang="en-GB"/>
              <a:t>The major descriptors of research design</a:t>
            </a:r>
            <a:endParaRPr/>
          </a:p>
          <a:p>
            <a:pPr lvl="0">
              <a:buFont typeface="Wingdings"/>
              <a:buChar char="§"/>
              <a:defRPr/>
            </a:pPr>
            <a:r>
              <a:rPr lang="en-GB"/>
              <a:t>The major types of research designs</a:t>
            </a:r>
            <a:endParaRPr/>
          </a:p>
          <a:p>
            <a:pPr lvl="0">
              <a:buFont typeface="Wingdings"/>
              <a:buChar char="§"/>
              <a:defRPr/>
            </a:pPr>
            <a:r>
              <a:rPr lang="en-GB"/>
              <a:t>The relationships that exist between variables in research design and the steps for evaluating those relationships.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723903" y="188146"/>
            <a:ext cx="4275807" cy="688972"/>
          </a:xfrm>
        </p:spPr>
        <p:txBody>
          <a:bodyPr/>
          <a:lstStyle/>
          <a:p>
            <a:pPr lvl="0">
              <a:defRPr/>
            </a:pPr>
            <a:r>
              <a:rPr lang="en-GB" sz="4000" b="1">
                <a:solidFill>
                  <a:srgbClr val="FF0000"/>
                </a:solidFill>
              </a:rPr>
              <a:t>Research design</a:t>
            </a:r>
            <a:br>
              <a:rPr lang="en-US" sz="4000" b="1">
                <a:solidFill>
                  <a:srgbClr val="7030A0"/>
                </a:solidFill>
              </a:rPr>
            </a:br>
            <a:endParaRPr lang="en-GB" sz="4000"/>
          </a:p>
        </p:txBody>
      </p:sp>
      <p:sp>
        <p:nvSpPr>
          <p:cNvPr id="3" name="Content Placeholder 2"/>
          <p:cNvSpPr txBox="1">
            <a:spLocks noGrp="1"/>
          </p:cNvSpPr>
          <p:nvPr>
            <p:ph idx="1"/>
          </p:nvPr>
        </p:nvSpPr>
        <p:spPr bwMode="auto">
          <a:xfrm>
            <a:off x="487923" y="873946"/>
            <a:ext cx="11399276" cy="4656700"/>
          </a:xfrm>
        </p:spPr>
        <p:txBody>
          <a:bodyPr/>
          <a:lstStyle/>
          <a:p>
            <a:pPr marL="0" lvl="0" indent="0">
              <a:buNone/>
              <a:defRPr/>
            </a:pPr>
            <a:r>
              <a:rPr lang="en-GB" sz="2400"/>
              <a:t>A plan that considers your expectations and your content</a:t>
            </a:r>
            <a:endParaRPr/>
          </a:p>
          <a:p>
            <a:pPr lvl="0">
              <a:buFont typeface="Wingdings"/>
              <a:buChar char="§"/>
              <a:defRPr/>
            </a:pPr>
            <a:r>
              <a:rPr lang="en-GB" sz="2400"/>
              <a:t>Need to consider:</a:t>
            </a:r>
            <a:endParaRPr/>
          </a:p>
          <a:p>
            <a:pPr lvl="1">
              <a:buFont typeface="Courier New"/>
              <a:buChar char="o"/>
              <a:defRPr/>
            </a:pPr>
            <a:r>
              <a:rPr lang="en-GB" sz="2400"/>
              <a:t>What is it you are trying to achieve? Will you want any findings to be used practically? If so, how?</a:t>
            </a:r>
            <a:endParaRPr/>
          </a:p>
          <a:p>
            <a:pPr lvl="1">
              <a:buFont typeface="Courier New"/>
              <a:buChar char="o"/>
              <a:defRPr/>
            </a:pPr>
            <a:r>
              <a:rPr lang="en-GB" sz="2400"/>
              <a:t>What resources – time, money – do you have available?</a:t>
            </a:r>
            <a:endParaRPr/>
          </a:p>
          <a:p>
            <a:pPr lvl="1">
              <a:buFont typeface="Courier New"/>
              <a:buChar char="o"/>
              <a:defRPr/>
            </a:pPr>
            <a:r>
              <a:rPr lang="en-GB" sz="2400"/>
              <a:t>What kind of access do you have to the people or the situations you will focus on?</a:t>
            </a:r>
            <a:endParaRPr/>
          </a:p>
          <a:p>
            <a:pPr lvl="1">
              <a:buFont typeface="Courier New"/>
              <a:buChar char="o"/>
              <a:defRPr/>
            </a:pPr>
            <a:r>
              <a:rPr lang="en-GB" sz="2400"/>
              <a:t>What kind of expertise can be called on to support you?</a:t>
            </a:r>
            <a:endParaRPr/>
          </a:p>
          <a:p>
            <a:pPr lvl="1">
              <a:buFont typeface="Courier New"/>
              <a:buChar char="o"/>
              <a:defRPr/>
            </a:pPr>
            <a:r>
              <a:rPr lang="en-GB" sz="2400"/>
              <a:t>What are your own strengths and skills, and could you realistically develop these in ways that will enable you to do a certain kind of research?</a:t>
            </a:r>
            <a:endParaRPr/>
          </a:p>
          <a:p>
            <a:pPr lvl="1">
              <a:buFont typeface="Courier New"/>
              <a:buChar char="o"/>
              <a:defRPr/>
            </a:pPr>
            <a:r>
              <a:rPr lang="en-GB" sz="2400"/>
              <a:t>What kinds of formal and informal regulations will you have to adhere to?</a:t>
            </a:r>
            <a:endParaRPr/>
          </a:p>
          <a:p>
            <a:pPr marL="0" lvl="0" indent="0">
              <a:buNone/>
              <a:defRPr/>
            </a:pP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0" y="129149"/>
            <a:ext cx="4246309" cy="1325559"/>
          </a:xfrm>
        </p:spPr>
        <p:txBody>
          <a:bodyPr/>
          <a:lstStyle/>
          <a:p>
            <a:pPr lvl="0">
              <a:defRPr/>
            </a:pPr>
            <a:r>
              <a:rPr lang="en-GB">
                <a:solidFill>
                  <a:srgbClr val="FF0000"/>
                </a:solidFill>
                <a:latin typeface="Calibri"/>
              </a:rPr>
              <a:t>Design in the Research Process</a:t>
            </a:r>
            <a:endParaRPr/>
          </a:p>
        </p:txBody>
      </p:sp>
      <p:pic>
        <p:nvPicPr>
          <p:cNvPr id="3" name="Picture 4"/>
          <p:cNvPicPr>
            <a:picLocks noChangeAspect="1"/>
          </p:cNvPicPr>
          <p:nvPr/>
        </p:nvPicPr>
        <p:blipFill>
          <a:blip r:embed="rId3"/>
          <a:stretch/>
        </p:blipFill>
        <p:spPr bwMode="auto">
          <a:xfrm>
            <a:off x="4439816" y="64575"/>
            <a:ext cx="7752184" cy="6728850"/>
          </a:xfrm>
          <a:prstGeom prst="rect">
            <a:avLst/>
          </a:prstGeom>
          <a:blipFill>
            <a:blip r:embed="rId4"/>
            <a:tile tx="0" ty="0" sx="100000" sy="100000" flip="none" algn="tl"/>
          </a:blip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2898675" y="47621"/>
            <a:ext cx="4349544" cy="688972"/>
          </a:xfrm>
        </p:spPr>
        <p:txBody>
          <a:bodyPr/>
          <a:lstStyle/>
          <a:p>
            <a:pPr lvl="0">
              <a:defRPr/>
            </a:pPr>
            <a:r>
              <a:rPr lang="en-GB" sz="4000" b="1">
                <a:solidFill>
                  <a:srgbClr val="FF0000"/>
                </a:solidFill>
              </a:rPr>
              <a:t>Research design</a:t>
            </a:r>
            <a:endParaRPr lang="en-GB" sz="4000"/>
          </a:p>
        </p:txBody>
      </p:sp>
      <p:sp>
        <p:nvSpPr>
          <p:cNvPr id="3" name="Content Placeholder 2"/>
          <p:cNvSpPr txBox="1">
            <a:spLocks noGrp="1"/>
          </p:cNvSpPr>
          <p:nvPr>
            <p:ph idx="1"/>
          </p:nvPr>
        </p:nvSpPr>
        <p:spPr bwMode="auto">
          <a:xfrm>
            <a:off x="0" y="736604"/>
            <a:ext cx="11828202" cy="5103760"/>
          </a:xfrm>
        </p:spPr>
        <p:txBody>
          <a:bodyPr/>
          <a:lstStyle/>
          <a:p>
            <a:pPr lvl="0">
              <a:lnSpc>
                <a:spcPct val="80000"/>
              </a:lnSpc>
              <a:buFont typeface="Wingdings"/>
              <a:buChar char="§"/>
              <a:defRPr/>
            </a:pPr>
            <a:r>
              <a:rPr lang="en-GB" sz="2600"/>
              <a:t>There are many definitions of research design, but no single definition imparts the full range of important aspects.</a:t>
            </a:r>
            <a:endParaRPr/>
          </a:p>
          <a:p>
            <a:pPr lvl="1">
              <a:lnSpc>
                <a:spcPct val="80000"/>
              </a:lnSpc>
              <a:buFont typeface="Courier New"/>
              <a:buChar char="o"/>
              <a:defRPr/>
            </a:pPr>
            <a:r>
              <a:rPr lang="en-GB" sz="2200">
                <a:highlight>
                  <a:srgbClr val="FFFF00"/>
                </a:highlight>
              </a:rPr>
              <a:t>Research design constitutes the blueprint for the collection, measurement, and analysis of data.</a:t>
            </a:r>
            <a:endParaRPr/>
          </a:p>
          <a:p>
            <a:pPr marL="457200" lvl="1" indent="0">
              <a:lnSpc>
                <a:spcPct val="80000"/>
              </a:lnSpc>
              <a:buNone/>
              <a:defRPr/>
            </a:pPr>
            <a:endParaRPr lang="en-GB" sz="2200">
              <a:highlight>
                <a:srgbClr val="FFFF00"/>
              </a:highlight>
            </a:endParaRPr>
          </a:p>
          <a:p>
            <a:pPr lvl="1">
              <a:lnSpc>
                <a:spcPct val="80000"/>
              </a:lnSpc>
              <a:buFont typeface="Courier New"/>
              <a:buChar char="o"/>
              <a:defRPr/>
            </a:pPr>
            <a:r>
              <a:rPr lang="en-GB" sz="2200">
                <a:highlight>
                  <a:srgbClr val="FFFF00"/>
                </a:highlight>
              </a:rPr>
              <a:t>Research design aids the researcher in the allocation of limited resource by posing crucial choices in methodology</a:t>
            </a:r>
            <a:endParaRPr/>
          </a:p>
          <a:p>
            <a:pPr marL="457200" lvl="1" indent="0">
              <a:lnSpc>
                <a:spcPct val="80000"/>
              </a:lnSpc>
              <a:buNone/>
              <a:defRPr/>
            </a:pPr>
            <a:endParaRPr lang="en-GB" sz="2200">
              <a:highlight>
                <a:srgbClr val="FFFF00"/>
              </a:highlight>
            </a:endParaRPr>
          </a:p>
          <a:p>
            <a:pPr lvl="1">
              <a:lnSpc>
                <a:spcPct val="80000"/>
              </a:lnSpc>
              <a:buFont typeface="Courier New"/>
              <a:buChar char="o"/>
              <a:defRPr/>
            </a:pPr>
            <a:r>
              <a:rPr lang="en-GB" sz="2200">
                <a:highlight>
                  <a:srgbClr val="FFFF00"/>
                </a:highlight>
              </a:rPr>
              <a:t>Research design is the plan and structure of investigation so conceived as to obtain answers to research questions. The plan is the overall scheme or programme of research. It includes an outline of what the investigator will do from writing hypotheses and their operational implications to the final analysis of data.</a:t>
            </a:r>
            <a:endParaRPr/>
          </a:p>
          <a:p>
            <a:pPr marL="457200" lvl="1" indent="0">
              <a:lnSpc>
                <a:spcPct val="80000"/>
              </a:lnSpc>
              <a:buNone/>
              <a:defRPr/>
            </a:pPr>
            <a:endParaRPr lang="en-GB" sz="2200">
              <a:highlight>
                <a:srgbClr val="FFFF00"/>
              </a:highlight>
            </a:endParaRPr>
          </a:p>
          <a:p>
            <a:pPr lvl="1">
              <a:lnSpc>
                <a:spcPct val="80000"/>
              </a:lnSpc>
              <a:buFont typeface="Courier New"/>
              <a:buChar char="o"/>
              <a:defRPr/>
            </a:pPr>
            <a:r>
              <a:rPr lang="en-GB" sz="2200">
                <a:highlight>
                  <a:srgbClr val="FFFF00"/>
                </a:highlight>
              </a:rPr>
              <a:t>Research design expresses both the structure of the research problem – the framework, organisation, or configuration of relationships among variables of a study – and the plan of investigation used to obtain empirical evidence on those relationships.</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GB">
                <a:solidFill>
                  <a:srgbClr val="FF0000"/>
                </a:solidFill>
                <a:latin typeface="Calibri"/>
              </a:rPr>
              <a:t>Research Design</a:t>
            </a:r>
            <a:endParaRPr/>
          </a:p>
        </p:txBody>
      </p:sp>
      <p:sp>
        <p:nvSpPr>
          <p:cNvPr id="3" name="Content Placeholder 2"/>
          <p:cNvSpPr txBox="1">
            <a:spLocks noGrp="1"/>
          </p:cNvSpPr>
          <p:nvPr>
            <p:ph idx="1"/>
          </p:nvPr>
        </p:nvSpPr>
        <p:spPr bwMode="auto"/>
        <p:txBody>
          <a:bodyPr/>
          <a:lstStyle/>
          <a:p>
            <a:pPr lvl="0">
              <a:buFont typeface="Wingdings"/>
              <a:buChar char="§"/>
              <a:defRPr/>
            </a:pPr>
            <a:r>
              <a:rPr lang="en-GB"/>
              <a:t>Those definitions differ in detail, but together they give the essentials of research design:</a:t>
            </a:r>
            <a:endParaRPr/>
          </a:p>
          <a:p>
            <a:pPr lvl="1">
              <a:buFont typeface="Courier New"/>
              <a:buChar char="o"/>
              <a:defRPr/>
            </a:pPr>
            <a:r>
              <a:rPr lang="en-GB">
                <a:highlight>
                  <a:srgbClr val="FFFF00"/>
                </a:highlight>
              </a:rPr>
              <a:t>An activity-and time-based plan</a:t>
            </a:r>
            <a:endParaRPr/>
          </a:p>
          <a:p>
            <a:pPr lvl="1">
              <a:buFont typeface="Courier New"/>
              <a:buChar char="o"/>
              <a:defRPr/>
            </a:pPr>
            <a:r>
              <a:rPr lang="en-GB">
                <a:highlight>
                  <a:srgbClr val="FFFF00"/>
                </a:highlight>
              </a:rPr>
              <a:t>A plan always based on the research question.</a:t>
            </a:r>
            <a:endParaRPr/>
          </a:p>
          <a:p>
            <a:pPr lvl="1">
              <a:buFont typeface="Courier New"/>
              <a:buChar char="o"/>
              <a:defRPr/>
            </a:pPr>
            <a:r>
              <a:rPr lang="en-GB">
                <a:highlight>
                  <a:srgbClr val="FFFF00"/>
                </a:highlight>
              </a:rPr>
              <a:t>A guide for selecting sources and types of information.</a:t>
            </a:r>
            <a:endParaRPr/>
          </a:p>
          <a:p>
            <a:pPr lvl="1">
              <a:buFont typeface="Courier New"/>
              <a:buChar char="o"/>
              <a:defRPr/>
            </a:pPr>
            <a:r>
              <a:rPr lang="en-GB">
                <a:highlight>
                  <a:srgbClr val="FFFF00"/>
                </a:highlight>
              </a:rPr>
              <a:t>A framework for specifying the relationships among the study’s variables.</a:t>
            </a:r>
            <a:endParaRPr/>
          </a:p>
          <a:p>
            <a:pPr lvl="1">
              <a:buFont typeface="Courier New"/>
              <a:buChar char="o"/>
              <a:defRPr/>
            </a:pPr>
            <a:r>
              <a:rPr lang="en-GB">
                <a:highlight>
                  <a:srgbClr val="FFFF00"/>
                </a:highlight>
              </a:rPr>
              <a:t>A procedural outline for every research activity.</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174522" y="398202"/>
            <a:ext cx="4138153" cy="1218319"/>
          </a:xfrm>
        </p:spPr>
        <p:txBody>
          <a:bodyPr>
            <a:noAutofit/>
          </a:bodyPr>
          <a:lstStyle/>
          <a:p>
            <a:pPr lvl="0">
              <a:defRPr/>
            </a:pPr>
            <a:r>
              <a:rPr lang="en-GB">
                <a:solidFill>
                  <a:srgbClr val="FF0000"/>
                </a:solidFill>
                <a:latin typeface="Calibri"/>
              </a:rPr>
              <a:t>Descriptors of Research Design</a:t>
            </a:r>
            <a:endParaRPr/>
          </a:p>
        </p:txBody>
      </p:sp>
      <p:graphicFrame>
        <p:nvGraphicFramePr>
          <p:cNvPr id="3" name="Table 3"/>
          <p:cNvGraphicFramePr>
            <a:graphicFrameLocks noGrp="1"/>
          </p:cNvGraphicFramePr>
          <p:nvPr/>
        </p:nvGraphicFramePr>
        <p:xfrm>
          <a:off x="4533906" y="0"/>
          <a:ext cx="5008305" cy="5797512"/>
        </p:xfrm>
        <a:graphic>
          <a:graphicData uri="http://schemas.openxmlformats.org/drawingml/2006/table">
            <a:tbl>
              <a:tblPr firstRow="1" firstCol="1" bandRow="1"/>
              <a:tblGrid>
                <a:gridCol w="1793604">
                  <a:extLst>
                    <a:ext uri="{9D8B030D-6E8A-4147-A177-3AD203B41FA5}">
                      <a16:colId xmlns:a16="http://schemas.microsoft.com/office/drawing/2014/main" val="20000"/>
                    </a:ext>
                  </a:extLst>
                </a:gridCol>
                <a:gridCol w="3214701">
                  <a:extLst>
                    <a:ext uri="{9D8B030D-6E8A-4147-A177-3AD203B41FA5}">
                      <a16:colId xmlns:a16="http://schemas.microsoft.com/office/drawing/2014/main" val="20001"/>
                    </a:ext>
                  </a:extLst>
                </a:gridCol>
              </a:tblGrid>
              <a:tr h="496555">
                <a:tc>
                  <a:txBody>
                    <a:bodyPr/>
                    <a:lstStyle/>
                    <a:p>
                      <a:pPr lvl="0">
                        <a:lnSpc>
                          <a:spcPct val="107000"/>
                        </a:lnSpc>
                        <a:spcAft>
                          <a:spcPts val="800"/>
                        </a:spcAft>
                        <a:defRPr/>
                      </a:pPr>
                      <a:r>
                        <a:rPr lang="en-GB" sz="1800" b="1">
                          <a:latin typeface="Calibri"/>
                          <a:ea typeface="Calibri"/>
                          <a:cs typeface="Times New Roman"/>
                        </a:rPr>
                        <a:t>Category</a:t>
                      </a:r>
                      <a:endParaRPr lang="en-GB" sz="1800">
                        <a:latin typeface="Calibri"/>
                        <a:ea typeface="Calibri"/>
                        <a:cs typeface="Times New Roman"/>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solidFill>
                      <a:srgbClr val="A5A5A5"/>
                    </a:solidFill>
                  </a:tcPr>
                </a:tc>
                <a:tc>
                  <a:txBody>
                    <a:bodyPr/>
                    <a:lstStyle/>
                    <a:p>
                      <a:pPr lvl="0">
                        <a:lnSpc>
                          <a:spcPct val="107000"/>
                        </a:lnSpc>
                        <a:spcAft>
                          <a:spcPts val="800"/>
                        </a:spcAft>
                        <a:defRPr/>
                      </a:pPr>
                      <a:r>
                        <a:rPr lang="en-GB" sz="1800" b="1">
                          <a:latin typeface="Calibri"/>
                          <a:ea typeface="Calibri"/>
                          <a:cs typeface="Times New Roman"/>
                        </a:rPr>
                        <a:t>Options</a:t>
                      </a:r>
                      <a:endParaRPr lang="en-GB" sz="1800">
                        <a:latin typeface="Calibri"/>
                        <a:ea typeface="Calibri"/>
                        <a:cs typeface="Times New Roman"/>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solidFill>
                      <a:srgbClr val="A5A5A5"/>
                    </a:solidFill>
                  </a:tcPr>
                </a:tc>
                <a:extLst>
                  <a:ext uri="{0D108BD9-81ED-4DB2-BD59-A6C34878D82A}">
                    <a16:rowId xmlns:a16="http://schemas.microsoft.com/office/drawing/2014/main" val="10000"/>
                  </a:ext>
                </a:extLst>
              </a:tr>
              <a:tr h="1418892">
                <a:tc>
                  <a:txBody>
                    <a:bodyPr/>
                    <a:lstStyle/>
                    <a:p>
                      <a:pPr lvl="0">
                        <a:lnSpc>
                          <a:spcPct val="107000"/>
                        </a:lnSpc>
                        <a:spcAft>
                          <a:spcPts val="800"/>
                        </a:spcAft>
                        <a:defRPr/>
                      </a:pPr>
                      <a:r>
                        <a:rPr lang="en-GB" sz="1800" b="1">
                          <a:latin typeface="Calibri"/>
                          <a:ea typeface="Calibri"/>
                          <a:cs typeface="Times New Roman"/>
                        </a:rPr>
                        <a:t>Research Purpose</a:t>
                      </a:r>
                      <a:endParaRPr lang="en-GB" sz="1800">
                        <a:latin typeface="Calibri"/>
                        <a:ea typeface="Calibri"/>
                        <a:cs typeface="Times New Roman"/>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tc>
                  <a:txBody>
                    <a:bodyPr/>
                    <a:lstStyle/>
                    <a:p>
                      <a:pPr lvl="0">
                        <a:lnSpc>
                          <a:spcPct val="107000"/>
                        </a:lnSpc>
                        <a:spcAft>
                          <a:spcPts val="800"/>
                        </a:spcAft>
                        <a:defRPr/>
                      </a:pPr>
                      <a:r>
                        <a:rPr lang="en-GB" sz="1800">
                          <a:latin typeface="Calibri"/>
                          <a:ea typeface="Calibri"/>
                          <a:cs typeface="Times New Roman"/>
                        </a:rPr>
                        <a:t>- Exploratory</a:t>
                      </a:r>
                      <a:br>
                        <a:rPr lang="en-GB" sz="1800">
                          <a:latin typeface="Calibri"/>
                          <a:ea typeface="Calibri"/>
                          <a:cs typeface="Times New Roman"/>
                        </a:rPr>
                      </a:br>
                      <a:r>
                        <a:rPr lang="en-GB" sz="1800">
                          <a:latin typeface="Calibri"/>
                          <a:ea typeface="Calibri"/>
                          <a:cs typeface="Times New Roman"/>
                        </a:rPr>
                        <a:t>- Descriptive</a:t>
                      </a:r>
                      <a:br>
                        <a:rPr lang="en-GB" sz="1800">
                          <a:latin typeface="Calibri"/>
                          <a:ea typeface="Calibri"/>
                          <a:cs typeface="Times New Roman"/>
                        </a:rPr>
                      </a:br>
                      <a:r>
                        <a:rPr lang="en-GB" sz="1800">
                          <a:latin typeface="Calibri"/>
                          <a:ea typeface="Calibri"/>
                          <a:cs typeface="Times New Roman"/>
                        </a:rPr>
                        <a:t>- Explanatory</a:t>
                      </a:r>
                      <a:br>
                        <a:rPr lang="en-GB" sz="1800">
                          <a:latin typeface="Calibri"/>
                          <a:ea typeface="Calibri"/>
                          <a:cs typeface="Times New Roman"/>
                        </a:rPr>
                      </a:br>
                      <a:r>
                        <a:rPr lang="en-GB" sz="1800">
                          <a:latin typeface="Calibri"/>
                          <a:ea typeface="Calibri"/>
                          <a:cs typeface="Times New Roman"/>
                        </a:rPr>
                        <a:t>- Evaluative</a:t>
                      </a:r>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extLst>
                  <a:ext uri="{0D108BD9-81ED-4DB2-BD59-A6C34878D82A}">
                    <a16:rowId xmlns:a16="http://schemas.microsoft.com/office/drawing/2014/main" val="10001"/>
                  </a:ext>
                </a:extLst>
              </a:tr>
              <a:tr h="1060191">
                <a:tc>
                  <a:txBody>
                    <a:bodyPr/>
                    <a:lstStyle/>
                    <a:p>
                      <a:pPr lvl="0">
                        <a:lnSpc>
                          <a:spcPct val="107000"/>
                        </a:lnSpc>
                        <a:spcAft>
                          <a:spcPts val="800"/>
                        </a:spcAft>
                        <a:defRPr/>
                      </a:pPr>
                      <a:r>
                        <a:rPr lang="en-GB" sz="1800" b="1">
                          <a:latin typeface="Calibri"/>
                          <a:ea typeface="Calibri"/>
                          <a:cs typeface="Times New Roman"/>
                        </a:rPr>
                        <a:t>Research Approach</a:t>
                      </a:r>
                      <a:endParaRPr lang="en-GB" sz="1800">
                        <a:latin typeface="Calibri"/>
                        <a:ea typeface="Calibri"/>
                        <a:cs typeface="Times New Roman"/>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tc>
                  <a:txBody>
                    <a:bodyPr/>
                    <a:lstStyle/>
                    <a:p>
                      <a:pPr lvl="0">
                        <a:lnSpc>
                          <a:spcPct val="107000"/>
                        </a:lnSpc>
                        <a:spcAft>
                          <a:spcPts val="800"/>
                        </a:spcAft>
                        <a:defRPr/>
                      </a:pPr>
                      <a:r>
                        <a:rPr lang="en-GB" sz="1800">
                          <a:latin typeface="Calibri"/>
                          <a:ea typeface="Calibri"/>
                          <a:cs typeface="Times New Roman"/>
                        </a:rPr>
                        <a:t>- Qualitative</a:t>
                      </a:r>
                      <a:br>
                        <a:rPr lang="en-GB" sz="1800">
                          <a:latin typeface="Calibri"/>
                          <a:ea typeface="Calibri"/>
                          <a:cs typeface="Times New Roman"/>
                        </a:rPr>
                      </a:br>
                      <a:r>
                        <a:rPr lang="en-GB" sz="1800">
                          <a:latin typeface="Calibri"/>
                          <a:ea typeface="Calibri"/>
                          <a:cs typeface="Times New Roman"/>
                        </a:rPr>
                        <a:t>- Quantitative</a:t>
                      </a:r>
                      <a:br>
                        <a:rPr lang="en-GB" sz="1800">
                          <a:latin typeface="Calibri"/>
                          <a:ea typeface="Calibri"/>
                          <a:cs typeface="Times New Roman"/>
                        </a:rPr>
                      </a:br>
                      <a:r>
                        <a:rPr lang="en-GB" sz="1800">
                          <a:latin typeface="Calibri"/>
                          <a:ea typeface="Calibri"/>
                          <a:cs typeface="Times New Roman"/>
                        </a:rPr>
                        <a:t>- Mixed Methods</a:t>
                      </a:r>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extLst>
                  <a:ext uri="{0D108BD9-81ED-4DB2-BD59-A6C34878D82A}">
                    <a16:rowId xmlns:a16="http://schemas.microsoft.com/office/drawing/2014/main" val="10002"/>
                  </a:ext>
                </a:extLst>
              </a:tr>
              <a:tr h="701491">
                <a:tc>
                  <a:txBody>
                    <a:bodyPr/>
                    <a:lstStyle/>
                    <a:p>
                      <a:pPr lvl="0">
                        <a:lnSpc>
                          <a:spcPct val="107000"/>
                        </a:lnSpc>
                        <a:spcAft>
                          <a:spcPts val="800"/>
                        </a:spcAft>
                        <a:defRPr/>
                      </a:pPr>
                      <a:r>
                        <a:rPr lang="en-GB" sz="1800" b="1">
                          <a:latin typeface="Calibri"/>
                          <a:ea typeface="Calibri"/>
                          <a:cs typeface="Times New Roman"/>
                        </a:rPr>
                        <a:t>Time Horizon</a:t>
                      </a:r>
                      <a:endParaRPr lang="en-GB" sz="1800">
                        <a:latin typeface="Calibri"/>
                        <a:ea typeface="Calibri"/>
                        <a:cs typeface="Times New Roman"/>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tc>
                  <a:txBody>
                    <a:bodyPr/>
                    <a:lstStyle/>
                    <a:p>
                      <a:pPr lvl="0">
                        <a:lnSpc>
                          <a:spcPct val="107000"/>
                        </a:lnSpc>
                        <a:spcAft>
                          <a:spcPts val="800"/>
                        </a:spcAft>
                        <a:defRPr/>
                      </a:pPr>
                      <a:r>
                        <a:rPr lang="en-GB" sz="1800">
                          <a:latin typeface="Calibri"/>
                          <a:ea typeface="Calibri"/>
                          <a:cs typeface="Times New Roman"/>
                        </a:rPr>
                        <a:t>- Cross-Sectional</a:t>
                      </a:r>
                      <a:br>
                        <a:rPr lang="en-GB" sz="1800">
                          <a:latin typeface="Calibri"/>
                          <a:ea typeface="Calibri"/>
                          <a:cs typeface="Times New Roman"/>
                        </a:rPr>
                      </a:br>
                      <a:r>
                        <a:rPr lang="en-GB" sz="1800">
                          <a:latin typeface="Calibri"/>
                          <a:ea typeface="Calibri"/>
                          <a:cs typeface="Times New Roman"/>
                        </a:rPr>
                        <a:t>- Longitudinal</a:t>
                      </a:r>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extLst>
                  <a:ext uri="{0D108BD9-81ED-4DB2-BD59-A6C34878D82A}">
                    <a16:rowId xmlns:a16="http://schemas.microsoft.com/office/drawing/2014/main" val="10003"/>
                  </a:ext>
                </a:extLst>
              </a:tr>
              <a:tr h="1418892">
                <a:tc>
                  <a:txBody>
                    <a:bodyPr/>
                    <a:lstStyle/>
                    <a:p>
                      <a:pPr lvl="0">
                        <a:lnSpc>
                          <a:spcPct val="107000"/>
                        </a:lnSpc>
                        <a:spcAft>
                          <a:spcPts val="800"/>
                        </a:spcAft>
                        <a:defRPr/>
                      </a:pPr>
                      <a:r>
                        <a:rPr lang="en-GB" sz="1800" b="1">
                          <a:latin typeface="Calibri"/>
                          <a:ea typeface="Calibri"/>
                          <a:cs typeface="Times New Roman"/>
                        </a:rPr>
                        <a:t>Data Collection Methods</a:t>
                      </a:r>
                      <a:endParaRPr lang="en-GB" sz="1800">
                        <a:latin typeface="Calibri"/>
                        <a:ea typeface="Calibri"/>
                        <a:cs typeface="Times New Roman"/>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tc>
                  <a:txBody>
                    <a:bodyPr/>
                    <a:lstStyle/>
                    <a:p>
                      <a:pPr lvl="0">
                        <a:lnSpc>
                          <a:spcPct val="107000"/>
                        </a:lnSpc>
                        <a:spcAft>
                          <a:spcPts val="800"/>
                        </a:spcAft>
                        <a:defRPr/>
                      </a:pPr>
                      <a:r>
                        <a:rPr lang="en-GB" sz="1800">
                          <a:latin typeface="Calibri"/>
                          <a:ea typeface="Calibri"/>
                          <a:cs typeface="Times New Roman"/>
                        </a:rPr>
                        <a:t>- Surveys/Questionnaires</a:t>
                      </a:r>
                      <a:br>
                        <a:rPr lang="en-GB" sz="1800">
                          <a:latin typeface="Calibri"/>
                          <a:ea typeface="Calibri"/>
                          <a:cs typeface="Times New Roman"/>
                        </a:rPr>
                      </a:br>
                      <a:r>
                        <a:rPr lang="en-GB" sz="1800">
                          <a:latin typeface="Calibri"/>
                          <a:ea typeface="Calibri"/>
                          <a:cs typeface="Times New Roman"/>
                        </a:rPr>
                        <a:t>- Interviews</a:t>
                      </a:r>
                      <a:br>
                        <a:rPr lang="en-GB" sz="1800">
                          <a:latin typeface="Calibri"/>
                          <a:ea typeface="Calibri"/>
                          <a:cs typeface="Times New Roman"/>
                        </a:rPr>
                      </a:br>
                      <a:r>
                        <a:rPr lang="en-GB" sz="1800">
                          <a:latin typeface="Calibri"/>
                          <a:ea typeface="Calibri"/>
                          <a:cs typeface="Times New Roman"/>
                        </a:rPr>
                        <a:t>- Observations</a:t>
                      </a:r>
                      <a:br>
                        <a:rPr lang="en-GB" sz="1800">
                          <a:latin typeface="Calibri"/>
                          <a:ea typeface="Calibri"/>
                          <a:cs typeface="Times New Roman"/>
                        </a:rPr>
                      </a:br>
                      <a:r>
                        <a:rPr lang="en-GB" sz="1800">
                          <a:latin typeface="Calibri"/>
                          <a:ea typeface="Calibri"/>
                          <a:cs typeface="Times New Roman"/>
                        </a:rPr>
                        <a:t>- Experiments</a:t>
                      </a:r>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extLst>
                  <a:ext uri="{0D108BD9-81ED-4DB2-BD59-A6C34878D82A}">
                    <a16:rowId xmlns:a16="http://schemas.microsoft.com/office/drawing/2014/main" val="10004"/>
                  </a:ext>
                </a:extLst>
              </a:tr>
              <a:tr h="701491">
                <a:tc>
                  <a:txBody>
                    <a:bodyPr/>
                    <a:lstStyle/>
                    <a:p>
                      <a:pPr lvl="0">
                        <a:lnSpc>
                          <a:spcPct val="107000"/>
                        </a:lnSpc>
                        <a:spcAft>
                          <a:spcPts val="800"/>
                        </a:spcAft>
                        <a:defRPr/>
                      </a:pPr>
                      <a:r>
                        <a:rPr lang="en-GB" sz="1800" b="1">
                          <a:latin typeface="Calibri"/>
                          <a:ea typeface="Calibri"/>
                          <a:cs typeface="Times New Roman"/>
                        </a:rPr>
                        <a:t>Data Sources</a:t>
                      </a:r>
                      <a:endParaRPr lang="en-GB" sz="1800">
                        <a:latin typeface="Calibri"/>
                        <a:ea typeface="Calibri"/>
                        <a:cs typeface="Times New Roman"/>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tc>
                  <a:txBody>
                    <a:bodyPr/>
                    <a:lstStyle/>
                    <a:p>
                      <a:pPr lvl="0">
                        <a:lnSpc>
                          <a:spcPct val="107000"/>
                        </a:lnSpc>
                        <a:spcAft>
                          <a:spcPts val="800"/>
                        </a:spcAft>
                        <a:defRPr/>
                      </a:pPr>
                      <a:r>
                        <a:rPr lang="en-GB" sz="1800">
                          <a:latin typeface="Calibri"/>
                          <a:ea typeface="Calibri"/>
                          <a:cs typeface="Times New Roman"/>
                        </a:rPr>
                        <a:t>- Primary Data</a:t>
                      </a:r>
                      <a:br>
                        <a:rPr lang="en-GB" sz="1800">
                          <a:latin typeface="Calibri"/>
                          <a:ea typeface="Calibri"/>
                          <a:cs typeface="Times New Roman"/>
                        </a:rPr>
                      </a:br>
                      <a:r>
                        <a:rPr lang="en-GB" sz="1800">
                          <a:latin typeface="Calibri"/>
                          <a:ea typeface="Calibri"/>
                          <a:cs typeface="Times New Roman"/>
                        </a:rPr>
                        <a:t>- Secondary Data</a:t>
                      </a:r>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178207" y="365129"/>
            <a:ext cx="4703509" cy="1325559"/>
          </a:xfrm>
        </p:spPr>
        <p:txBody>
          <a:bodyPr/>
          <a:lstStyle/>
          <a:p>
            <a:pPr lvl="0">
              <a:defRPr/>
            </a:pPr>
            <a:r>
              <a:rPr lang="en-GB">
                <a:solidFill>
                  <a:srgbClr val="FF0000"/>
                </a:solidFill>
                <a:latin typeface="Calibri"/>
              </a:rPr>
              <a:t>Descriptors of Research Design</a:t>
            </a:r>
            <a:endParaRPr lang="en-GB"/>
          </a:p>
        </p:txBody>
      </p:sp>
      <p:graphicFrame>
        <p:nvGraphicFramePr>
          <p:cNvPr id="3" name="Table 4"/>
          <p:cNvGraphicFramePr>
            <a:graphicFrameLocks noGrp="1"/>
          </p:cNvGraphicFramePr>
          <p:nvPr/>
        </p:nvGraphicFramePr>
        <p:xfrm>
          <a:off x="4527752" y="0"/>
          <a:ext cx="5338906" cy="6391849"/>
        </p:xfrm>
        <a:graphic>
          <a:graphicData uri="http://schemas.openxmlformats.org/drawingml/2006/table">
            <a:tbl>
              <a:tblPr firstRow="1" firstCol="1" bandRow="1"/>
              <a:tblGrid>
                <a:gridCol w="1430587">
                  <a:extLst>
                    <a:ext uri="{9D8B030D-6E8A-4147-A177-3AD203B41FA5}">
                      <a16:colId xmlns:a16="http://schemas.microsoft.com/office/drawing/2014/main" val="20000"/>
                    </a:ext>
                  </a:extLst>
                </a:gridCol>
                <a:gridCol w="3908319">
                  <a:extLst>
                    <a:ext uri="{9D8B030D-6E8A-4147-A177-3AD203B41FA5}">
                      <a16:colId xmlns:a16="http://schemas.microsoft.com/office/drawing/2014/main" val="20001"/>
                    </a:ext>
                  </a:extLst>
                </a:gridCol>
              </a:tblGrid>
              <a:tr h="1315556">
                <a:tc>
                  <a:txBody>
                    <a:bodyPr/>
                    <a:lstStyle/>
                    <a:p>
                      <a:pPr lvl="0">
                        <a:lnSpc>
                          <a:spcPct val="107000"/>
                        </a:lnSpc>
                        <a:spcAft>
                          <a:spcPts val="800"/>
                        </a:spcAft>
                        <a:defRPr/>
                      </a:pPr>
                      <a:r>
                        <a:rPr lang="en-GB" sz="1800" b="1">
                          <a:latin typeface="Calibri"/>
                          <a:ea typeface="Calibri"/>
                          <a:cs typeface="Times New Roman"/>
                        </a:rPr>
                        <a:t>Unit of Analysis</a:t>
                      </a:r>
                      <a:endParaRPr lang="en-GB" sz="1800">
                        <a:latin typeface="Calibri"/>
                        <a:ea typeface="Calibri"/>
                        <a:cs typeface="Times New Roman"/>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tc>
                  <a:txBody>
                    <a:bodyPr/>
                    <a:lstStyle/>
                    <a:p>
                      <a:pPr lvl="0">
                        <a:lnSpc>
                          <a:spcPct val="107000"/>
                        </a:lnSpc>
                        <a:spcAft>
                          <a:spcPts val="800"/>
                        </a:spcAft>
                        <a:defRPr/>
                      </a:pPr>
                      <a:r>
                        <a:rPr lang="en-GB" sz="1800">
                          <a:latin typeface="Calibri"/>
                          <a:ea typeface="Calibri"/>
                          <a:cs typeface="Times New Roman"/>
                        </a:rPr>
                        <a:t>- Individual</a:t>
                      </a:r>
                      <a:br>
                        <a:rPr lang="en-GB" sz="1800">
                          <a:latin typeface="Calibri"/>
                          <a:ea typeface="Calibri"/>
                          <a:cs typeface="Times New Roman"/>
                        </a:rPr>
                      </a:br>
                      <a:r>
                        <a:rPr lang="en-GB" sz="1800">
                          <a:latin typeface="Calibri"/>
                          <a:ea typeface="Calibri"/>
                          <a:cs typeface="Times New Roman"/>
                        </a:rPr>
                        <a:t>- Group</a:t>
                      </a:r>
                      <a:br>
                        <a:rPr lang="en-GB" sz="1800">
                          <a:latin typeface="Calibri"/>
                          <a:ea typeface="Calibri"/>
                          <a:cs typeface="Times New Roman"/>
                        </a:rPr>
                      </a:br>
                      <a:r>
                        <a:rPr lang="en-GB" sz="1800">
                          <a:latin typeface="Calibri"/>
                          <a:ea typeface="Calibri"/>
                          <a:cs typeface="Times New Roman"/>
                        </a:rPr>
                        <a:t>- Organization</a:t>
                      </a:r>
                      <a:br>
                        <a:rPr lang="en-GB" sz="1800">
                          <a:latin typeface="Calibri"/>
                          <a:ea typeface="Calibri"/>
                          <a:cs typeface="Times New Roman"/>
                        </a:rPr>
                      </a:br>
                      <a:r>
                        <a:rPr lang="en-GB" sz="1800">
                          <a:latin typeface="Calibri"/>
                          <a:ea typeface="Calibri"/>
                          <a:cs typeface="Times New Roman"/>
                        </a:rPr>
                        <a:t>- Event</a:t>
                      </a:r>
                      <a:br>
                        <a:rPr lang="en-GB" sz="1800">
                          <a:latin typeface="Calibri"/>
                          <a:ea typeface="Calibri"/>
                          <a:cs typeface="Times New Roman"/>
                        </a:rPr>
                      </a:br>
                      <a:r>
                        <a:rPr lang="en-GB" sz="1800">
                          <a:latin typeface="Calibri"/>
                          <a:ea typeface="Calibri"/>
                          <a:cs typeface="Times New Roman"/>
                        </a:rPr>
                        <a:t>- Document</a:t>
                      </a:r>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extLst>
                  <a:ext uri="{0D108BD9-81ED-4DB2-BD59-A6C34878D82A}">
                    <a16:rowId xmlns:a16="http://schemas.microsoft.com/office/drawing/2014/main" val="10000"/>
                  </a:ext>
                </a:extLst>
              </a:tr>
              <a:tr h="1581015">
                <a:tc>
                  <a:txBody>
                    <a:bodyPr/>
                    <a:lstStyle/>
                    <a:p>
                      <a:pPr lvl="0">
                        <a:lnSpc>
                          <a:spcPct val="107000"/>
                        </a:lnSpc>
                        <a:spcAft>
                          <a:spcPts val="800"/>
                        </a:spcAft>
                        <a:defRPr/>
                      </a:pPr>
                      <a:r>
                        <a:rPr lang="en-GB" sz="1800" b="1">
                          <a:latin typeface="Calibri"/>
                          <a:ea typeface="Calibri"/>
                          <a:cs typeface="Times New Roman"/>
                        </a:rPr>
                        <a:t>Research Strategy</a:t>
                      </a:r>
                      <a:endParaRPr lang="en-GB" sz="1800">
                        <a:latin typeface="Calibri"/>
                        <a:ea typeface="Calibri"/>
                        <a:cs typeface="Times New Roman"/>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tc>
                  <a:txBody>
                    <a:bodyPr/>
                    <a:lstStyle/>
                    <a:p>
                      <a:pPr lvl="0">
                        <a:lnSpc>
                          <a:spcPct val="107000"/>
                        </a:lnSpc>
                        <a:spcAft>
                          <a:spcPts val="800"/>
                        </a:spcAft>
                        <a:defRPr/>
                      </a:pPr>
                      <a:r>
                        <a:rPr lang="en-GB" sz="1800">
                          <a:latin typeface="Calibri"/>
                          <a:ea typeface="Calibri"/>
                          <a:cs typeface="Times New Roman"/>
                        </a:rPr>
                        <a:t>- Case Study</a:t>
                      </a:r>
                      <a:br>
                        <a:rPr lang="en-GB" sz="1800">
                          <a:latin typeface="Calibri"/>
                          <a:ea typeface="Calibri"/>
                          <a:cs typeface="Times New Roman"/>
                        </a:rPr>
                      </a:br>
                      <a:r>
                        <a:rPr lang="en-GB" sz="1800">
                          <a:latin typeface="Calibri"/>
                          <a:ea typeface="Calibri"/>
                          <a:cs typeface="Times New Roman"/>
                        </a:rPr>
                        <a:t>- Action Research</a:t>
                      </a:r>
                      <a:br>
                        <a:rPr lang="en-GB" sz="1800">
                          <a:latin typeface="Calibri"/>
                          <a:ea typeface="Calibri"/>
                          <a:cs typeface="Times New Roman"/>
                        </a:rPr>
                      </a:br>
                      <a:r>
                        <a:rPr lang="en-GB" sz="1800">
                          <a:latin typeface="Calibri"/>
                          <a:ea typeface="Calibri"/>
                          <a:cs typeface="Times New Roman"/>
                        </a:rPr>
                        <a:t>- Grounded Theory</a:t>
                      </a:r>
                      <a:br>
                        <a:rPr lang="en-GB" sz="1800">
                          <a:latin typeface="Calibri"/>
                          <a:ea typeface="Calibri"/>
                          <a:cs typeface="Times New Roman"/>
                        </a:rPr>
                      </a:br>
                      <a:r>
                        <a:rPr lang="en-GB" sz="1800">
                          <a:latin typeface="Calibri"/>
                          <a:ea typeface="Calibri"/>
                          <a:cs typeface="Times New Roman"/>
                        </a:rPr>
                        <a:t>- Ethnography</a:t>
                      </a:r>
                      <a:br>
                        <a:rPr lang="en-GB" sz="1800">
                          <a:latin typeface="Calibri"/>
                          <a:ea typeface="Calibri"/>
                          <a:cs typeface="Times New Roman"/>
                        </a:rPr>
                      </a:br>
                      <a:r>
                        <a:rPr lang="en-GB" sz="1800">
                          <a:latin typeface="Calibri"/>
                          <a:ea typeface="Calibri"/>
                          <a:cs typeface="Times New Roman"/>
                        </a:rPr>
                        <a:t>- Experiment</a:t>
                      </a:r>
                      <a:br>
                        <a:rPr lang="en-GB" sz="1800">
                          <a:latin typeface="Calibri"/>
                          <a:ea typeface="Calibri"/>
                          <a:cs typeface="Times New Roman"/>
                        </a:rPr>
                      </a:br>
                      <a:r>
                        <a:rPr lang="en-GB" sz="1800">
                          <a:latin typeface="Calibri"/>
                          <a:ea typeface="Calibri"/>
                          <a:cs typeface="Times New Roman"/>
                        </a:rPr>
                        <a:t>- Archival Research</a:t>
                      </a:r>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extLst>
                  <a:ext uri="{0D108BD9-81ED-4DB2-BD59-A6C34878D82A}">
                    <a16:rowId xmlns:a16="http://schemas.microsoft.com/office/drawing/2014/main" val="10001"/>
                  </a:ext>
                </a:extLst>
              </a:tr>
              <a:tr h="519159">
                <a:tc>
                  <a:txBody>
                    <a:bodyPr/>
                    <a:lstStyle/>
                    <a:p>
                      <a:pPr lvl="0">
                        <a:lnSpc>
                          <a:spcPct val="107000"/>
                        </a:lnSpc>
                        <a:spcAft>
                          <a:spcPts val="800"/>
                        </a:spcAft>
                        <a:defRPr/>
                      </a:pPr>
                      <a:r>
                        <a:rPr lang="en-GB" sz="1800" b="1">
                          <a:latin typeface="Calibri"/>
                          <a:ea typeface="Calibri"/>
                          <a:cs typeface="Times New Roman"/>
                        </a:rPr>
                        <a:t>Sampling Techniques</a:t>
                      </a:r>
                      <a:endParaRPr lang="en-GB" sz="1800">
                        <a:latin typeface="Calibri"/>
                        <a:ea typeface="Calibri"/>
                        <a:cs typeface="Times New Roman"/>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tc>
                  <a:txBody>
                    <a:bodyPr/>
                    <a:lstStyle/>
                    <a:p>
                      <a:pPr lvl="0">
                        <a:lnSpc>
                          <a:spcPct val="107000"/>
                        </a:lnSpc>
                        <a:spcAft>
                          <a:spcPts val="800"/>
                        </a:spcAft>
                        <a:defRPr/>
                      </a:pPr>
                      <a:r>
                        <a:rPr lang="en-GB" sz="1800">
                          <a:latin typeface="Calibri"/>
                          <a:ea typeface="Calibri"/>
                          <a:cs typeface="Times New Roman"/>
                        </a:rPr>
                        <a:t>- Probability Sampling</a:t>
                      </a:r>
                      <a:br>
                        <a:rPr lang="en-GB" sz="1800">
                          <a:latin typeface="Calibri"/>
                          <a:ea typeface="Calibri"/>
                          <a:cs typeface="Times New Roman"/>
                        </a:rPr>
                      </a:br>
                      <a:r>
                        <a:rPr lang="en-GB" sz="1800">
                          <a:latin typeface="Calibri"/>
                          <a:ea typeface="Calibri"/>
                          <a:cs typeface="Times New Roman"/>
                        </a:rPr>
                        <a:t>- Non-Probability Sampling</a:t>
                      </a:r>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extLst>
                  <a:ext uri="{0D108BD9-81ED-4DB2-BD59-A6C34878D82A}">
                    <a16:rowId xmlns:a16="http://schemas.microsoft.com/office/drawing/2014/main" val="10002"/>
                  </a:ext>
                </a:extLst>
              </a:tr>
              <a:tr h="1050087">
                <a:tc>
                  <a:txBody>
                    <a:bodyPr/>
                    <a:lstStyle/>
                    <a:p>
                      <a:pPr lvl="0">
                        <a:lnSpc>
                          <a:spcPct val="107000"/>
                        </a:lnSpc>
                        <a:spcAft>
                          <a:spcPts val="800"/>
                        </a:spcAft>
                        <a:defRPr/>
                      </a:pPr>
                      <a:r>
                        <a:rPr lang="en-GB" sz="1800" b="1">
                          <a:latin typeface="Calibri"/>
                          <a:ea typeface="Calibri"/>
                          <a:cs typeface="Times New Roman"/>
                        </a:rPr>
                        <a:t>Philosophical Paradigm</a:t>
                      </a:r>
                      <a:endParaRPr lang="en-GB" sz="1800">
                        <a:latin typeface="Calibri"/>
                        <a:ea typeface="Calibri"/>
                        <a:cs typeface="Times New Roman"/>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tc>
                  <a:txBody>
                    <a:bodyPr/>
                    <a:lstStyle/>
                    <a:p>
                      <a:pPr lvl="0">
                        <a:lnSpc>
                          <a:spcPct val="107000"/>
                        </a:lnSpc>
                        <a:spcAft>
                          <a:spcPts val="800"/>
                        </a:spcAft>
                        <a:defRPr/>
                      </a:pPr>
                      <a:r>
                        <a:rPr lang="en-GB" sz="1800">
                          <a:latin typeface="Calibri"/>
                          <a:ea typeface="Calibri"/>
                          <a:cs typeface="Times New Roman"/>
                        </a:rPr>
                        <a:t>- Positivism</a:t>
                      </a:r>
                      <a:br>
                        <a:rPr lang="en-GB" sz="1800">
                          <a:latin typeface="Calibri"/>
                          <a:ea typeface="Calibri"/>
                          <a:cs typeface="Times New Roman"/>
                        </a:rPr>
                      </a:br>
                      <a:r>
                        <a:rPr lang="en-GB" sz="1800">
                          <a:latin typeface="Calibri"/>
                          <a:ea typeface="Calibri"/>
                          <a:cs typeface="Times New Roman"/>
                        </a:rPr>
                        <a:t>- Interpretivism</a:t>
                      </a:r>
                      <a:br>
                        <a:rPr lang="en-GB" sz="1800">
                          <a:latin typeface="Calibri"/>
                          <a:ea typeface="Calibri"/>
                          <a:cs typeface="Times New Roman"/>
                        </a:rPr>
                      </a:br>
                      <a:r>
                        <a:rPr lang="en-GB" sz="1800">
                          <a:latin typeface="Calibri"/>
                          <a:ea typeface="Calibri"/>
                          <a:cs typeface="Times New Roman"/>
                        </a:rPr>
                        <a:t>- Pragmatism</a:t>
                      </a:r>
                      <a:br>
                        <a:rPr lang="en-GB" sz="1800">
                          <a:latin typeface="Calibri"/>
                          <a:ea typeface="Calibri"/>
                          <a:cs typeface="Times New Roman"/>
                        </a:rPr>
                      </a:br>
                      <a:r>
                        <a:rPr lang="en-GB" sz="1800">
                          <a:latin typeface="Calibri"/>
                          <a:ea typeface="Calibri"/>
                          <a:cs typeface="Times New Roman"/>
                        </a:rPr>
                        <a:t>- Critical Realism</a:t>
                      </a:r>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extLst>
                  <a:ext uri="{0D108BD9-81ED-4DB2-BD59-A6C34878D82A}">
                    <a16:rowId xmlns:a16="http://schemas.microsoft.com/office/drawing/2014/main" val="10003"/>
                  </a:ext>
                </a:extLst>
              </a:tr>
              <a:tr h="1315556">
                <a:tc>
                  <a:txBody>
                    <a:bodyPr/>
                    <a:lstStyle/>
                    <a:p>
                      <a:pPr lvl="0">
                        <a:lnSpc>
                          <a:spcPct val="107000"/>
                        </a:lnSpc>
                        <a:spcAft>
                          <a:spcPts val="800"/>
                        </a:spcAft>
                        <a:defRPr/>
                      </a:pPr>
                      <a:r>
                        <a:rPr lang="en-GB" sz="1800" b="1">
                          <a:latin typeface="Calibri"/>
                          <a:ea typeface="Calibri"/>
                          <a:cs typeface="Times New Roman"/>
                        </a:rPr>
                        <a:t>Data Analysis</a:t>
                      </a:r>
                      <a:endParaRPr lang="en-GB" sz="1800">
                        <a:latin typeface="Calibri"/>
                        <a:ea typeface="Calibri"/>
                        <a:cs typeface="Times New Roman"/>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tc>
                  <a:txBody>
                    <a:bodyPr/>
                    <a:lstStyle/>
                    <a:p>
                      <a:pPr lvl="0">
                        <a:lnSpc>
                          <a:spcPct val="107000"/>
                        </a:lnSpc>
                        <a:spcAft>
                          <a:spcPts val="800"/>
                        </a:spcAft>
                        <a:defRPr/>
                      </a:pPr>
                      <a:r>
                        <a:rPr lang="en-GB" sz="1800">
                          <a:latin typeface="Calibri"/>
                          <a:ea typeface="Calibri"/>
                          <a:cs typeface="Times New Roman"/>
                        </a:rPr>
                        <a:t>- Statistical Analysis</a:t>
                      </a:r>
                      <a:br>
                        <a:rPr lang="en-GB" sz="1800">
                          <a:latin typeface="Calibri"/>
                          <a:ea typeface="Calibri"/>
                          <a:cs typeface="Times New Roman"/>
                        </a:rPr>
                      </a:br>
                      <a:r>
                        <a:rPr lang="en-GB" sz="1800">
                          <a:latin typeface="Calibri"/>
                          <a:ea typeface="Calibri"/>
                          <a:cs typeface="Times New Roman"/>
                        </a:rPr>
                        <a:t>- Content Analysis</a:t>
                      </a:r>
                      <a:br>
                        <a:rPr lang="en-GB" sz="1800">
                          <a:latin typeface="Calibri"/>
                          <a:ea typeface="Calibri"/>
                          <a:cs typeface="Times New Roman"/>
                        </a:rPr>
                      </a:br>
                      <a:r>
                        <a:rPr lang="en-GB" sz="1800">
                          <a:latin typeface="Calibri"/>
                          <a:ea typeface="Calibri"/>
                          <a:cs typeface="Times New Roman"/>
                        </a:rPr>
                        <a:t>- Thematic Analysis</a:t>
                      </a:r>
                      <a:br>
                        <a:rPr lang="en-GB" sz="1800">
                          <a:latin typeface="Calibri"/>
                          <a:ea typeface="Calibri"/>
                          <a:cs typeface="Times New Roman"/>
                        </a:rPr>
                      </a:br>
                      <a:r>
                        <a:rPr lang="en-GB" sz="1800">
                          <a:latin typeface="Calibri"/>
                          <a:ea typeface="Calibri"/>
                          <a:cs typeface="Times New Roman"/>
                        </a:rPr>
                        <a:t>- Narrative Analysis</a:t>
                      </a:r>
                      <a:br>
                        <a:rPr lang="en-GB" sz="1800">
                          <a:latin typeface="Calibri"/>
                          <a:ea typeface="Calibri"/>
                          <a:cs typeface="Times New Roman"/>
                        </a:rPr>
                      </a:br>
                      <a:r>
                        <a:rPr lang="en-GB" sz="1800">
                          <a:latin typeface="Calibri"/>
                          <a:ea typeface="Calibri"/>
                          <a:cs typeface="Times New Roman"/>
                        </a:rPr>
                        <a:t>- Discourse Analysis</a:t>
                      </a:r>
                      <a:endParaRPr/>
                    </a:p>
                  </a:txBody>
                  <a:tcPr marL="68580" marR="68580" marT="0" marB="0">
                    <a:lnL w="12701" algn="ctr">
                      <a:solidFill>
                        <a:srgbClr val="000000"/>
                      </a:solidFill>
                    </a:lnL>
                    <a:lnR w="12701" algn="ctr">
                      <a:solidFill>
                        <a:srgbClr val="000000"/>
                      </a:solidFill>
                    </a:lnR>
                    <a:lnT w="12701" algn="ctr">
                      <a:solidFill>
                        <a:srgbClr val="000000"/>
                      </a:solidFill>
                    </a:lnT>
                    <a:lnB w="12701" algn="ctr">
                      <a:solidFill>
                        <a:srgbClr val="000000"/>
                      </a:solidFill>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1343472" y="188640"/>
            <a:ext cx="9289031" cy="714393"/>
          </a:xfrm>
        </p:spPr>
        <p:txBody>
          <a:bodyPr/>
          <a:lstStyle/>
          <a:p>
            <a:pPr lvl="0">
              <a:defRPr/>
            </a:pPr>
            <a:r>
              <a:rPr lang="en-GB" sz="3600" b="1">
                <a:solidFill>
                  <a:srgbClr val="FF0000"/>
                </a:solidFill>
              </a:rPr>
              <a:t>Explanation of Categories</a:t>
            </a:r>
            <a:br>
              <a:rPr lang="en-GB" sz="4000" b="1"/>
            </a:br>
            <a:endParaRPr lang="en-GB" sz="4000"/>
          </a:p>
        </p:txBody>
      </p:sp>
      <p:sp>
        <p:nvSpPr>
          <p:cNvPr id="3" name="Content Placeholder 2"/>
          <p:cNvSpPr txBox="1">
            <a:spLocks noGrp="1"/>
          </p:cNvSpPr>
          <p:nvPr>
            <p:ph idx="1"/>
          </p:nvPr>
        </p:nvSpPr>
        <p:spPr bwMode="auto">
          <a:xfrm>
            <a:off x="366866" y="665262"/>
            <a:ext cx="11328602" cy="5135617"/>
          </a:xfrm>
        </p:spPr>
        <p:txBody>
          <a:bodyPr/>
          <a:lstStyle/>
          <a:p>
            <a:pPr marL="514350" lvl="0" indent="-514350">
              <a:lnSpc>
                <a:spcPct val="70000"/>
              </a:lnSpc>
              <a:buFont typeface="+mj-lt"/>
              <a:buAutoNum type="romanUcPeriod"/>
              <a:defRPr/>
            </a:pPr>
            <a:r>
              <a:rPr lang="en-GB" sz="2400">
                <a:solidFill>
                  <a:srgbClr val="FF0000"/>
                </a:solidFill>
              </a:rPr>
              <a:t>Research Purpose</a:t>
            </a:r>
            <a:r>
              <a:rPr lang="en-GB" sz="2400"/>
              <a:t>: Determines the objective of the study (e.g., exploration, description, explanation).</a:t>
            </a:r>
            <a:endParaRPr/>
          </a:p>
          <a:p>
            <a:pPr marL="514350" lvl="0" indent="-514350">
              <a:lnSpc>
                <a:spcPct val="70000"/>
              </a:lnSpc>
              <a:buFont typeface="+mj-lt"/>
              <a:buAutoNum type="romanUcPeriod"/>
              <a:defRPr/>
            </a:pPr>
            <a:r>
              <a:rPr lang="en-GB" sz="2400">
                <a:solidFill>
                  <a:srgbClr val="FF0000"/>
                </a:solidFill>
              </a:rPr>
              <a:t>Research Approach</a:t>
            </a:r>
            <a:r>
              <a:rPr lang="en-GB" sz="2400"/>
              <a:t>: Defines whether the study focuses on numerical data, non-numerical insights, or a combination of both.</a:t>
            </a:r>
            <a:endParaRPr/>
          </a:p>
          <a:p>
            <a:pPr marL="514350" lvl="0" indent="-514350">
              <a:lnSpc>
                <a:spcPct val="70000"/>
              </a:lnSpc>
              <a:buFont typeface="+mj-lt"/>
              <a:buAutoNum type="romanUcPeriod"/>
              <a:defRPr/>
            </a:pPr>
            <a:r>
              <a:rPr lang="en-GB" sz="2400">
                <a:solidFill>
                  <a:srgbClr val="FF0000"/>
                </a:solidFill>
              </a:rPr>
              <a:t>Time Horizon</a:t>
            </a:r>
            <a:r>
              <a:rPr lang="en-GB" sz="2400"/>
              <a:t>: Indicates the study's duration—whether data is collected at one point (cross-sectional) or over time (longitudinal).</a:t>
            </a:r>
            <a:endParaRPr/>
          </a:p>
          <a:p>
            <a:pPr marL="514350" lvl="0" indent="-514350">
              <a:lnSpc>
                <a:spcPct val="70000"/>
              </a:lnSpc>
              <a:buFont typeface="+mj-lt"/>
              <a:buAutoNum type="romanUcPeriod"/>
              <a:defRPr/>
            </a:pPr>
            <a:r>
              <a:rPr lang="en-GB" sz="2400">
                <a:solidFill>
                  <a:srgbClr val="FF0000"/>
                </a:solidFill>
              </a:rPr>
              <a:t>Data Collection Methods</a:t>
            </a:r>
            <a:r>
              <a:rPr lang="en-GB" sz="2400"/>
              <a:t>: The tools or methods used to gather information.</a:t>
            </a:r>
            <a:endParaRPr/>
          </a:p>
          <a:p>
            <a:pPr marL="514350" lvl="0" indent="-514350">
              <a:lnSpc>
                <a:spcPct val="70000"/>
              </a:lnSpc>
              <a:buFont typeface="+mj-lt"/>
              <a:buAutoNum type="romanUcPeriod"/>
              <a:defRPr/>
            </a:pPr>
            <a:r>
              <a:rPr lang="en-GB" sz="2400">
                <a:solidFill>
                  <a:srgbClr val="FF0000"/>
                </a:solidFill>
              </a:rPr>
              <a:t>Data Sources</a:t>
            </a:r>
            <a:r>
              <a:rPr lang="en-GB" sz="2400"/>
              <a:t>: Where the data originates—primary (newly collected) or secondary (existing data).</a:t>
            </a:r>
            <a:endParaRPr/>
          </a:p>
          <a:p>
            <a:pPr marL="514350" lvl="0" indent="-514350">
              <a:lnSpc>
                <a:spcPct val="70000"/>
              </a:lnSpc>
              <a:buFont typeface="+mj-lt"/>
              <a:buAutoNum type="romanUcPeriod"/>
              <a:defRPr/>
            </a:pPr>
            <a:r>
              <a:rPr lang="en-GB" sz="2400">
                <a:solidFill>
                  <a:srgbClr val="FF0000"/>
                </a:solidFill>
              </a:rPr>
              <a:t>Unit of Analysis</a:t>
            </a:r>
            <a:r>
              <a:rPr lang="en-GB" sz="2400"/>
              <a:t>: The level at which the data is analysed (e.g., individuals, groups, or organisations).</a:t>
            </a:r>
            <a:endParaRPr/>
          </a:p>
          <a:p>
            <a:pPr marL="514350" lvl="0" indent="-514350">
              <a:lnSpc>
                <a:spcPct val="70000"/>
              </a:lnSpc>
              <a:buFont typeface="+mj-lt"/>
              <a:buAutoNum type="romanUcPeriod"/>
              <a:defRPr/>
            </a:pPr>
            <a:r>
              <a:rPr lang="en-GB" sz="2400">
                <a:solidFill>
                  <a:srgbClr val="FF0000"/>
                </a:solidFill>
              </a:rPr>
              <a:t>Research Strategy</a:t>
            </a:r>
            <a:r>
              <a:rPr lang="en-GB" sz="2400"/>
              <a:t>: The methodological framework used to conduct the study.</a:t>
            </a:r>
            <a:endParaRPr/>
          </a:p>
          <a:p>
            <a:pPr marL="514350" lvl="0" indent="-514350">
              <a:lnSpc>
                <a:spcPct val="70000"/>
              </a:lnSpc>
              <a:buFont typeface="+mj-lt"/>
              <a:buAutoNum type="romanUcPeriod"/>
              <a:defRPr/>
            </a:pPr>
            <a:r>
              <a:rPr lang="en-GB" sz="2400">
                <a:solidFill>
                  <a:srgbClr val="FF0000"/>
                </a:solidFill>
              </a:rPr>
              <a:t>Sampling Techniques</a:t>
            </a:r>
            <a:r>
              <a:rPr lang="en-GB" sz="2400"/>
              <a:t>: How participants or data points are selected for the study.</a:t>
            </a:r>
            <a:endParaRPr/>
          </a:p>
          <a:p>
            <a:pPr marL="514350" lvl="0" indent="-514350">
              <a:lnSpc>
                <a:spcPct val="70000"/>
              </a:lnSpc>
              <a:buFont typeface="+mj-lt"/>
              <a:buAutoNum type="romanUcPeriod"/>
              <a:defRPr/>
            </a:pPr>
            <a:r>
              <a:rPr lang="en-GB" sz="2400">
                <a:solidFill>
                  <a:srgbClr val="FF0000"/>
                </a:solidFill>
              </a:rPr>
              <a:t>Philosophical Paradigm</a:t>
            </a:r>
            <a:r>
              <a:rPr lang="en-GB" sz="2400"/>
              <a:t>: The worldview or perspective guiding the research.</a:t>
            </a:r>
            <a:endParaRPr/>
          </a:p>
          <a:p>
            <a:pPr marL="514350" lvl="0" indent="-514350">
              <a:lnSpc>
                <a:spcPct val="70000"/>
              </a:lnSpc>
              <a:buFont typeface="+mj-lt"/>
              <a:buAutoNum type="romanUcPeriod"/>
              <a:defRPr/>
            </a:pPr>
            <a:r>
              <a:rPr lang="en-GB" sz="2400">
                <a:solidFill>
                  <a:srgbClr val="FF0000"/>
                </a:solidFill>
              </a:rPr>
              <a:t>Data Analysis</a:t>
            </a:r>
            <a:r>
              <a:rPr lang="en-GB" sz="2400"/>
              <a:t>: The techniques applied to interpret and analyse the collected data.</a:t>
            </a:r>
            <a:endParaRPr/>
          </a:p>
          <a:p>
            <a:pPr marL="0" lvl="0" indent="0">
              <a:lnSpc>
                <a:spcPct val="70000"/>
              </a:lnSpc>
              <a:buNone/>
              <a:defRPr/>
            </a:pPr>
            <a:endParaRPr lang="en-GB" sz="2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GB">
                <a:solidFill>
                  <a:srgbClr val="FF0000"/>
                </a:solidFill>
                <a:latin typeface="Calibri"/>
              </a:rPr>
              <a:t>Your Turn – in groups of 3-4 students (20 minutes)</a:t>
            </a:r>
            <a:endParaRPr/>
          </a:p>
        </p:txBody>
      </p:sp>
      <p:sp>
        <p:nvSpPr>
          <p:cNvPr id="3" name="Content Placeholder 2"/>
          <p:cNvSpPr txBox="1">
            <a:spLocks noGrp="1"/>
          </p:cNvSpPr>
          <p:nvPr>
            <p:ph idx="1"/>
          </p:nvPr>
        </p:nvSpPr>
        <p:spPr bwMode="auto"/>
        <p:txBody>
          <a:bodyPr/>
          <a:lstStyle/>
          <a:p>
            <a:pPr marL="0" lvl="0" indent="0">
              <a:buNone/>
              <a:defRPr/>
            </a:pPr>
            <a:r>
              <a:rPr lang="en-GB"/>
              <a:t>Distinguish between the following:</a:t>
            </a:r>
            <a:endParaRPr/>
          </a:p>
          <a:p>
            <a:pPr marL="514350" lvl="0" indent="-514350">
              <a:buAutoNum type="alphaLcPeriod"/>
              <a:defRPr/>
            </a:pPr>
            <a:r>
              <a:rPr lang="en-GB"/>
              <a:t>Exploratory and formal studies.</a:t>
            </a:r>
            <a:endParaRPr/>
          </a:p>
          <a:p>
            <a:pPr marL="514350" lvl="0" indent="-514350">
              <a:buAutoNum type="alphaLcPeriod"/>
              <a:defRPr/>
            </a:pPr>
            <a:r>
              <a:rPr lang="en-GB"/>
              <a:t>Experimental and ex post facto research designs</a:t>
            </a:r>
            <a:endParaRPr/>
          </a:p>
          <a:p>
            <a:pPr marL="514350" lvl="0" indent="-514350">
              <a:buAutoNum type="alphaLcPeriod"/>
              <a:defRPr/>
            </a:pPr>
            <a:r>
              <a:rPr lang="en-GB"/>
              <a:t>Descriptive and causal studies</a:t>
            </a:r>
            <a:endParaRPr/>
          </a:p>
          <a:p>
            <a:pPr marL="514350" lvl="0" indent="-514350">
              <a:buAutoNum type="alphaLcPeriod"/>
              <a:defRPr/>
            </a:pPr>
            <a:r>
              <a:rPr lang="en-GB">
                <a:latin typeface="Calibri"/>
                <a:cs typeface="Times New Roman"/>
              </a:rPr>
              <a:t>Qualitative, Quantitative, and Mixed Methods</a:t>
            </a:r>
            <a:endParaRPr lang="en-GB"/>
          </a:p>
          <a:p>
            <a:pPr marL="514350" lvl="0" indent="-514350">
              <a:buAutoNum type="alphaLcPeriod"/>
              <a:defRPr/>
            </a:pPr>
            <a:endParaRPr lang="en-GB"/>
          </a:p>
          <a:p>
            <a:pPr marL="514350" lvl="0" indent="-514350">
              <a:buAutoNum type="alphaLcPeriod"/>
              <a:defRPr/>
            </a:pP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GB">
                <a:solidFill>
                  <a:srgbClr val="FF0000"/>
                </a:solidFill>
                <a:latin typeface="Calibri"/>
              </a:rPr>
              <a:t>Paradigms</a:t>
            </a:r>
            <a:endParaRPr/>
          </a:p>
        </p:txBody>
      </p:sp>
      <p:sp>
        <p:nvSpPr>
          <p:cNvPr id="3" name="Content Placeholder 2"/>
          <p:cNvSpPr txBox="1">
            <a:spLocks noGrp="1"/>
          </p:cNvSpPr>
          <p:nvPr>
            <p:ph idx="1"/>
          </p:nvPr>
        </p:nvSpPr>
        <p:spPr bwMode="auto"/>
        <p:txBody>
          <a:bodyPr/>
          <a:lstStyle/>
          <a:p>
            <a:pPr lvl="0">
              <a:defRPr/>
            </a:pPr>
            <a:r>
              <a:rPr lang="en-GB"/>
              <a:t>Frameworks for thinking about the social world</a:t>
            </a:r>
            <a:endParaRPr/>
          </a:p>
          <a:p>
            <a:pPr lvl="0">
              <a:defRPr/>
            </a:pPr>
            <a:r>
              <a:rPr lang="en-GB"/>
              <a:t>Shared ideas in a particular community of inquiry</a:t>
            </a:r>
            <a:endParaRPr/>
          </a:p>
          <a:p>
            <a:pPr lvl="0">
              <a:defRPr/>
            </a:pPr>
            <a:r>
              <a:rPr lang="en-GB"/>
              <a:t>‘Thinking habits’ of researchers</a:t>
            </a:r>
            <a:endParaRPr/>
          </a:p>
          <a:p>
            <a:pPr lvl="0">
              <a:defRPr/>
            </a:pPr>
            <a:r>
              <a:rPr lang="en-GB"/>
              <a:t>‘Rules’ of procedure</a:t>
            </a:r>
            <a:endParaRPr/>
          </a:p>
          <a:p>
            <a:pPr lvl="0">
              <a:defRPr/>
            </a:pPr>
            <a:r>
              <a:rPr lang="en-GB"/>
              <a:t>Shift, as the old one proves to be inappropriate</a:t>
            </a:r>
            <a:endParaRPr/>
          </a:p>
          <a:p>
            <a:pPr marL="0" lvl="0" indent="0">
              <a:buNone/>
              <a:defRPr/>
            </a:pP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GB">
                <a:solidFill>
                  <a:srgbClr val="FF0000"/>
                </a:solidFill>
                <a:latin typeface="Calibri"/>
              </a:rPr>
              <a:t>Positivism</a:t>
            </a:r>
            <a:endParaRPr/>
          </a:p>
        </p:txBody>
      </p:sp>
      <p:sp>
        <p:nvSpPr>
          <p:cNvPr id="3" name="Content Placeholder 2"/>
          <p:cNvSpPr txBox="1">
            <a:spLocks noGrp="1"/>
          </p:cNvSpPr>
          <p:nvPr>
            <p:ph idx="1"/>
          </p:nvPr>
        </p:nvSpPr>
        <p:spPr bwMode="auto"/>
        <p:txBody>
          <a:bodyPr/>
          <a:lstStyle/>
          <a:p>
            <a:pPr lvl="0">
              <a:defRPr/>
            </a:pPr>
            <a:r>
              <a:rPr lang="en-GB"/>
              <a:t>The social world can be studied objectively</a:t>
            </a:r>
            <a:endParaRPr/>
          </a:p>
          <a:p>
            <a:pPr lvl="0">
              <a:defRPr/>
            </a:pPr>
            <a:r>
              <a:rPr lang="en-GB"/>
              <a:t>The methods of natural science are appropriate in social science</a:t>
            </a:r>
            <a:endParaRPr/>
          </a:p>
          <a:p>
            <a:pPr lvl="0">
              <a:defRPr/>
            </a:pPr>
            <a:r>
              <a:rPr lang="en-GB"/>
              <a:t>General accounts inform the specific</a:t>
            </a:r>
            <a:endParaRPr/>
          </a:p>
          <a:p>
            <a:pPr lvl="0">
              <a:defRPr/>
            </a:pPr>
            <a:r>
              <a:rPr lang="en-GB"/>
              <a:t>The act of trying to know ought to be conducted in such a way that the knower’s own value position is removed from the process</a:t>
            </a:r>
            <a:endParaRPr/>
          </a:p>
          <a:p>
            <a:pPr marL="0" lvl="0" indent="0">
              <a:buNone/>
              <a:defRPr/>
            </a:pPr>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1594055" y="129149"/>
            <a:ext cx="3641625" cy="688972"/>
          </a:xfrm>
        </p:spPr>
        <p:txBody>
          <a:bodyPr/>
          <a:lstStyle/>
          <a:p>
            <a:pPr lvl="0">
              <a:defRPr/>
            </a:pPr>
            <a:r>
              <a:rPr lang="en-GB" sz="4000" b="1">
                <a:solidFill>
                  <a:srgbClr val="FF0000"/>
                </a:solidFill>
              </a:rPr>
              <a:t>Interpretivism</a:t>
            </a:r>
            <a:endParaRPr lang="en-GB" sz="4000">
              <a:solidFill>
                <a:srgbClr val="FF0000"/>
              </a:solidFill>
            </a:endParaRPr>
          </a:p>
        </p:txBody>
      </p:sp>
      <p:sp>
        <p:nvSpPr>
          <p:cNvPr id="3" name="Content Placeholder 2"/>
          <p:cNvSpPr txBox="1">
            <a:spLocks noGrp="1"/>
          </p:cNvSpPr>
          <p:nvPr>
            <p:ph idx="1"/>
          </p:nvPr>
        </p:nvSpPr>
        <p:spPr bwMode="auto">
          <a:xfrm>
            <a:off x="502673" y="1014462"/>
            <a:ext cx="10629900" cy="3978269"/>
          </a:xfrm>
        </p:spPr>
        <p:txBody>
          <a:bodyPr/>
          <a:lstStyle/>
          <a:p>
            <a:pPr lvl="0">
              <a:defRPr/>
            </a:pPr>
            <a:r>
              <a:rPr lang="en-GB"/>
              <a:t>Knowledge is everywhere and is socially constructed</a:t>
            </a:r>
            <a:endParaRPr/>
          </a:p>
          <a:p>
            <a:pPr lvl="0">
              <a:defRPr/>
            </a:pPr>
            <a:r>
              <a:rPr lang="en-GB"/>
              <a:t>All kinds of information are valid and worthy of the name ‘knowledge’, even things ‘of the mind’</a:t>
            </a:r>
            <a:endParaRPr/>
          </a:p>
          <a:p>
            <a:pPr lvl="0">
              <a:defRPr/>
            </a:pPr>
            <a:r>
              <a:rPr lang="en-GB"/>
              <a:t>Specific accounts inform each other</a:t>
            </a:r>
            <a:endParaRPr/>
          </a:p>
          <a:p>
            <a:pPr lvl="0">
              <a:defRPr/>
            </a:pPr>
            <a:r>
              <a:rPr lang="en-GB"/>
              <a:t>The act of trying to know should be conducted such that the knower’s own value position is considered in the process</a:t>
            </a:r>
            <a:endParaRPr/>
          </a:p>
          <a:p>
            <a:pPr marL="0" lvl="0" indent="0">
              <a:buNone/>
              <a:defRPr/>
            </a:pP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723903" y="365129"/>
            <a:ext cx="10629900" cy="960750"/>
          </a:xfrm>
        </p:spPr>
        <p:txBody>
          <a:bodyPr/>
          <a:lstStyle/>
          <a:p>
            <a:pPr lvl="0">
              <a:defRPr/>
            </a:pPr>
            <a:r>
              <a:rPr lang="en-GB" sz="4000" b="1">
                <a:solidFill>
                  <a:srgbClr val="FF0000"/>
                </a:solidFill>
              </a:rPr>
              <a:t>Paradigms and research approach</a:t>
            </a:r>
            <a:br>
              <a:rPr lang="en-US" sz="4000" b="1">
                <a:solidFill>
                  <a:srgbClr val="7030A0"/>
                </a:solidFill>
              </a:rPr>
            </a:br>
            <a:endParaRPr lang="en-GB" sz="4000"/>
          </a:p>
        </p:txBody>
      </p:sp>
      <p:sp>
        <p:nvSpPr>
          <p:cNvPr id="3" name="Content Placeholder 2"/>
          <p:cNvSpPr txBox="1">
            <a:spLocks noGrp="1"/>
          </p:cNvSpPr>
          <p:nvPr>
            <p:ph idx="1"/>
          </p:nvPr>
        </p:nvSpPr>
        <p:spPr bwMode="auto">
          <a:xfrm>
            <a:off x="601976" y="1094107"/>
            <a:ext cx="10629900" cy="3978269"/>
          </a:xfrm>
        </p:spPr>
        <p:txBody>
          <a:bodyPr/>
          <a:lstStyle/>
          <a:p>
            <a:pPr lvl="0">
              <a:buFont typeface="Wingdings"/>
              <a:buChar char="§"/>
              <a:defRPr/>
            </a:pPr>
            <a:r>
              <a:rPr lang="en-GB" sz="2800"/>
              <a:t>Need to understand which principles are guiding your research </a:t>
            </a:r>
            <a:endParaRPr/>
          </a:p>
          <a:p>
            <a:pPr lvl="0">
              <a:buFont typeface="Wingdings"/>
              <a:buChar char="§"/>
              <a:defRPr/>
            </a:pPr>
            <a:r>
              <a:rPr lang="en-GB" sz="2800"/>
              <a:t>Are you more on the positivist or interpretivist planet? </a:t>
            </a:r>
            <a:endParaRPr/>
          </a:p>
          <a:p>
            <a:pPr lvl="0">
              <a:buFont typeface="Wingdings"/>
              <a:buChar char="§"/>
              <a:defRPr/>
            </a:pPr>
            <a:r>
              <a:rPr lang="en-GB" sz="2800"/>
              <a:t>Demonstrate awareness of your approach by saying why you think it is a good idea to describe, interpret and analyse in this way or that</a:t>
            </a:r>
            <a:endParaRPr/>
          </a:p>
          <a:p>
            <a:pPr lvl="0">
              <a:buFont typeface="Wingdings"/>
              <a:buChar char="§"/>
              <a:defRPr/>
            </a:pPr>
            <a:r>
              <a:rPr lang="en-GB" sz="2800"/>
              <a:t>No single way of being scientific:  be open-minded about methods that you use to answer your research questions</a:t>
            </a:r>
            <a:endParaRPr/>
          </a:p>
          <a:p>
            <a:pPr marL="0" lvl="0" indent="0">
              <a:buNone/>
              <a:defRPr/>
            </a:pPr>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767408" y="548680"/>
            <a:ext cx="9223196" cy="688972"/>
          </a:xfrm>
        </p:spPr>
        <p:txBody>
          <a:bodyPr/>
          <a:lstStyle/>
          <a:p>
            <a:pPr lvl="0">
              <a:defRPr/>
            </a:pPr>
            <a:r>
              <a:rPr lang="en-GB" sz="4000" b="1">
                <a:solidFill>
                  <a:srgbClr val="FF0000"/>
                </a:solidFill>
              </a:rPr>
              <a:t>Qualitative vs quantitative evidence</a:t>
            </a:r>
            <a:br>
              <a:rPr lang="en-US" sz="4000" b="1">
                <a:solidFill>
                  <a:srgbClr val="7030A0"/>
                </a:solidFill>
              </a:rPr>
            </a:br>
            <a:endParaRPr lang="en-GB" sz="4000"/>
          </a:p>
        </p:txBody>
      </p:sp>
      <p:sp>
        <p:nvSpPr>
          <p:cNvPr id="3" name="Content Placeholder 2"/>
          <p:cNvSpPr txBox="1">
            <a:spLocks noGrp="1"/>
          </p:cNvSpPr>
          <p:nvPr>
            <p:ph idx="1"/>
          </p:nvPr>
        </p:nvSpPr>
        <p:spPr bwMode="auto">
          <a:xfrm>
            <a:off x="617220" y="1096072"/>
            <a:ext cx="11391896" cy="3978269"/>
          </a:xfrm>
        </p:spPr>
        <p:txBody>
          <a:bodyPr/>
          <a:lstStyle/>
          <a:p>
            <a:pPr lvl="0">
              <a:buFont typeface="Wingdings"/>
              <a:buChar char="§"/>
              <a:defRPr/>
            </a:pPr>
            <a:r>
              <a:rPr lang="en-GB" b="1"/>
              <a:t>Quantitative research</a:t>
            </a:r>
            <a:r>
              <a:rPr lang="en-GB"/>
              <a:t> refers to research using numbers, and </a:t>
            </a:r>
            <a:r>
              <a:rPr lang="en-GB" b="1"/>
              <a:t>qualitative research</a:t>
            </a:r>
            <a:r>
              <a:rPr lang="en-GB"/>
              <a:t> refers to that which does not use numbers.</a:t>
            </a:r>
            <a:endParaRPr/>
          </a:p>
          <a:p>
            <a:pPr lvl="0">
              <a:buFont typeface="Wingdings"/>
              <a:buChar char="§"/>
              <a:defRPr/>
            </a:pPr>
            <a:endParaRPr lang="en-GB"/>
          </a:p>
          <a:p>
            <a:pPr lvl="0">
              <a:buFont typeface="Wingdings"/>
              <a:buChar char="§"/>
              <a:defRPr/>
            </a:pPr>
            <a:r>
              <a:rPr lang="en-GB"/>
              <a:t>Can complement each other rather than be in opposition. </a:t>
            </a:r>
            <a:endParaRPr/>
          </a:p>
          <a:p>
            <a:pPr marL="0" lvl="0" indent="0">
              <a:buNone/>
              <a:defRPr/>
            </a:pPr>
            <a:endParaRPr lang="en-GB"/>
          </a:p>
          <a:p>
            <a:pPr lvl="0">
              <a:buFont typeface="Wingdings"/>
              <a:buChar char="§"/>
              <a:defRPr/>
            </a:pPr>
            <a:r>
              <a:rPr lang="en-GB"/>
              <a:t>Start with your research question and determine different ways to answer it.</a:t>
            </a:r>
            <a:endParaRPr/>
          </a:p>
          <a:p>
            <a:pPr lvl="0">
              <a:defRPr/>
            </a:pPr>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723903" y="365129"/>
            <a:ext cx="5263944" cy="976980"/>
          </a:xfrm>
        </p:spPr>
        <p:txBody>
          <a:bodyPr/>
          <a:lstStyle/>
          <a:p>
            <a:pPr lvl="0">
              <a:defRPr/>
            </a:pPr>
            <a:r>
              <a:rPr lang="en-GB" sz="4000" b="1">
                <a:solidFill>
                  <a:srgbClr val="FF0000"/>
                </a:solidFill>
              </a:rPr>
              <a:t>Thinking critically </a:t>
            </a:r>
            <a:br>
              <a:rPr lang="en-US" sz="4000" b="1">
                <a:solidFill>
                  <a:srgbClr val="7030A0"/>
                </a:solidFill>
              </a:rPr>
            </a:br>
            <a:endParaRPr lang="en-GB" sz="4000"/>
          </a:p>
        </p:txBody>
      </p:sp>
      <p:sp>
        <p:nvSpPr>
          <p:cNvPr id="3" name="Content Placeholder 2"/>
          <p:cNvSpPr txBox="1">
            <a:spLocks noGrp="1"/>
          </p:cNvSpPr>
          <p:nvPr>
            <p:ph idx="1"/>
          </p:nvPr>
        </p:nvSpPr>
        <p:spPr bwMode="auto">
          <a:xfrm>
            <a:off x="265468" y="1102958"/>
            <a:ext cx="11926528" cy="3978269"/>
          </a:xfrm>
        </p:spPr>
        <p:txBody>
          <a:bodyPr/>
          <a:lstStyle/>
          <a:p>
            <a:pPr lvl="0">
              <a:lnSpc>
                <a:spcPct val="80000"/>
              </a:lnSpc>
              <a:buFont typeface="Wingdings"/>
              <a:buChar char="§"/>
              <a:defRPr/>
            </a:pPr>
            <a:r>
              <a:rPr lang="en-GB"/>
              <a:t>Be sceptical about claims of knowledge </a:t>
            </a:r>
            <a:endParaRPr/>
          </a:p>
          <a:p>
            <a:pPr lvl="0">
              <a:lnSpc>
                <a:spcPct val="80000"/>
              </a:lnSpc>
              <a:buFont typeface="Wingdings"/>
              <a:buChar char="§"/>
              <a:defRPr/>
            </a:pPr>
            <a:endParaRPr lang="en-GB"/>
          </a:p>
          <a:p>
            <a:pPr lvl="0">
              <a:lnSpc>
                <a:spcPct val="80000"/>
              </a:lnSpc>
              <a:buFont typeface="Wingdings"/>
              <a:buChar char="§"/>
              <a:defRPr/>
            </a:pPr>
            <a:r>
              <a:rPr lang="en-GB" b="1"/>
              <a:t>Ontology</a:t>
            </a:r>
            <a:r>
              <a:rPr lang="en-GB"/>
              <a:t> </a:t>
            </a:r>
            <a:r>
              <a:rPr lang="en-GB">
                <a:latin typeface="Arial"/>
                <a:cs typeface="Arial"/>
              </a:rPr>
              <a:t>‒ </a:t>
            </a:r>
            <a:r>
              <a:rPr lang="en-GB"/>
              <a:t>What are we looking at? What exists, and how should we view or study things? </a:t>
            </a:r>
            <a:endParaRPr/>
          </a:p>
          <a:p>
            <a:pPr lvl="0">
              <a:lnSpc>
                <a:spcPct val="80000"/>
              </a:lnSpc>
              <a:buFont typeface="Wingdings"/>
              <a:buChar char="§"/>
              <a:defRPr/>
            </a:pPr>
            <a:endParaRPr lang="en-GB"/>
          </a:p>
          <a:p>
            <a:pPr lvl="0">
              <a:lnSpc>
                <a:spcPct val="80000"/>
              </a:lnSpc>
              <a:buFont typeface="Wingdings"/>
              <a:buChar char="§"/>
              <a:defRPr/>
            </a:pPr>
            <a:r>
              <a:rPr lang="en-GB" b="1"/>
              <a:t>Epistemology</a:t>
            </a:r>
            <a:r>
              <a:rPr lang="en-GB"/>
              <a:t> </a:t>
            </a:r>
            <a:r>
              <a:rPr lang="en-GB">
                <a:latin typeface="Arial"/>
                <a:cs typeface="Arial"/>
              </a:rPr>
              <a:t>‒ </a:t>
            </a:r>
            <a:r>
              <a:rPr lang="en-GB"/>
              <a:t>How do you look for and find out about these phenomena? How do we know about the world? </a:t>
            </a:r>
            <a:endParaRPr/>
          </a:p>
          <a:p>
            <a:pPr lvl="0">
              <a:lnSpc>
                <a:spcPct val="80000"/>
              </a:lnSpc>
              <a:buFont typeface="Wingdings"/>
              <a:buChar char="§"/>
              <a:defRPr/>
            </a:pPr>
            <a:endParaRPr lang="en-GB"/>
          </a:p>
          <a:p>
            <a:pPr lvl="0">
              <a:lnSpc>
                <a:spcPct val="80000"/>
              </a:lnSpc>
              <a:buFont typeface="Wingdings"/>
              <a:buChar char="§"/>
              <a:defRPr/>
            </a:pPr>
            <a:r>
              <a:rPr lang="en-GB"/>
              <a:t>Be doubtful, be sceptical, be critical. </a:t>
            </a:r>
            <a:endParaRPr/>
          </a:p>
          <a:p>
            <a:pPr marL="0" lvl="0" indent="0">
              <a:lnSpc>
                <a:spcPct val="80000"/>
              </a:lnSpc>
              <a:buNone/>
              <a:defRPr/>
            </a:pPr>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96688" y="274638"/>
            <a:ext cx="12288688" cy="1143000"/>
          </a:xfrm>
        </p:spPr>
        <p:txBody>
          <a:bodyPr/>
          <a:lstStyle/>
          <a:p>
            <a:pPr lvl="0">
              <a:defRPr/>
            </a:pPr>
            <a:r>
              <a:rPr lang="en-GB" b="1">
                <a:solidFill>
                  <a:srgbClr val="FF0000"/>
                </a:solidFill>
              </a:rPr>
              <a:t>How do we know things in the social sciences?</a:t>
            </a:r>
            <a:br>
              <a:rPr lang="en-US" b="1">
                <a:solidFill>
                  <a:srgbClr val="7030A0"/>
                </a:solidFill>
              </a:rPr>
            </a:br>
            <a:endParaRPr lang="en-GB"/>
          </a:p>
        </p:txBody>
      </p:sp>
      <p:sp>
        <p:nvSpPr>
          <p:cNvPr id="3" name="Content Placeholder 2"/>
          <p:cNvSpPr txBox="1">
            <a:spLocks noGrp="1"/>
          </p:cNvSpPr>
          <p:nvPr>
            <p:ph idx="1"/>
          </p:nvPr>
        </p:nvSpPr>
        <p:spPr bwMode="auto">
          <a:xfrm>
            <a:off x="723903" y="1439859"/>
            <a:ext cx="10629900" cy="3978269"/>
          </a:xfrm>
        </p:spPr>
        <p:txBody>
          <a:bodyPr/>
          <a:lstStyle/>
          <a:p>
            <a:pPr lvl="0">
              <a:defRPr/>
            </a:pPr>
            <a:r>
              <a:rPr lang="en-GB" sz="2800" b="1"/>
              <a:t>Empiricism</a:t>
            </a:r>
            <a:r>
              <a:rPr lang="en-GB" sz="2800"/>
              <a:t>: knowledge comes from experience</a:t>
            </a:r>
            <a:endParaRPr/>
          </a:p>
          <a:p>
            <a:pPr marL="0" lvl="0" indent="0">
              <a:buNone/>
              <a:defRPr/>
            </a:pPr>
            <a:endParaRPr lang="en-GB" sz="2800"/>
          </a:p>
          <a:p>
            <a:pPr lvl="0">
              <a:defRPr/>
            </a:pPr>
            <a:r>
              <a:rPr lang="en-GB" sz="2800" b="1"/>
              <a:t>Inductive Reasoning</a:t>
            </a:r>
            <a:r>
              <a:rPr lang="en-GB" sz="2800"/>
              <a:t>: proceed based on many observations gathered from experience to derive a general principle</a:t>
            </a:r>
            <a:endParaRPr/>
          </a:p>
          <a:p>
            <a:pPr marL="0" lvl="0" indent="0">
              <a:buNone/>
              <a:defRPr/>
            </a:pPr>
            <a:endParaRPr lang="en-GB" sz="2800"/>
          </a:p>
          <a:p>
            <a:pPr lvl="0">
              <a:defRPr/>
            </a:pPr>
            <a:r>
              <a:rPr lang="en-GB" sz="2800" b="1"/>
              <a:t>Deductive Reasoning</a:t>
            </a:r>
            <a:r>
              <a:rPr lang="en-GB" sz="2800"/>
              <a:t>: proceed based on statements (or premises) that are assumed to be true, to conclusions which must be true if the premises are true</a:t>
            </a:r>
            <a:endParaRPr/>
          </a:p>
          <a:p>
            <a:pPr marL="0" lvl="0" indent="0">
              <a:buNone/>
              <a:defRPr/>
            </a:pPr>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GB" sz="4000" b="1">
                <a:solidFill>
                  <a:srgbClr val="FF0000"/>
                </a:solidFill>
              </a:rPr>
              <a:t>Moving from purpose to question to approach to data gathering</a:t>
            </a:r>
            <a:br>
              <a:rPr lang="en-US" sz="4000" b="1">
                <a:solidFill>
                  <a:srgbClr val="7030A0"/>
                </a:solidFill>
              </a:rPr>
            </a:br>
            <a:endParaRPr lang="en-GB" sz="4000"/>
          </a:p>
        </p:txBody>
      </p:sp>
      <p:sp>
        <p:nvSpPr>
          <p:cNvPr id="3" name="Content Placeholder 2"/>
          <p:cNvSpPr txBox="1">
            <a:spLocks noGrp="1"/>
          </p:cNvSpPr>
          <p:nvPr>
            <p:ph idx="1"/>
          </p:nvPr>
        </p:nvSpPr>
        <p:spPr bwMode="auto"/>
        <p:txBody>
          <a:bodyPr/>
          <a:lstStyle/>
          <a:p>
            <a:pPr lvl="0">
              <a:defRPr/>
            </a:pPr>
            <a:r>
              <a:rPr lang="en-GB"/>
              <a:t>Can’t map one approach and one method to one kind of question</a:t>
            </a:r>
            <a:endParaRPr/>
          </a:p>
          <a:p>
            <a:pPr lvl="0">
              <a:defRPr/>
            </a:pPr>
            <a:r>
              <a:rPr lang="en-GB"/>
              <a:t>Each part should inform the others</a:t>
            </a:r>
            <a:endParaRPr/>
          </a:p>
          <a:p>
            <a:pPr lvl="0">
              <a:defRPr/>
            </a:pPr>
            <a:r>
              <a:rPr lang="en-GB"/>
              <a:t>Constantly revisiting and revising your views, but always need to demonstrate logic for why you’re doing so </a:t>
            </a:r>
            <a:r>
              <a:rPr lang="en-GB">
                <a:latin typeface="Arial"/>
                <a:cs typeface="Arial"/>
              </a:rPr>
              <a:t>‒ </a:t>
            </a:r>
            <a:r>
              <a:rPr lang="en-GB"/>
              <a:t>justify your approach</a:t>
            </a:r>
            <a:endParaRPr/>
          </a:p>
          <a:p>
            <a:pPr lvl="0">
              <a:defRPr/>
            </a:pPr>
            <a:r>
              <a:rPr lang="en-GB"/>
              <a:t>Think about your project’s interrelated issues</a:t>
            </a:r>
            <a:endParaRPr/>
          </a:p>
          <a:p>
            <a:pPr marL="0" lvl="0" indent="0">
              <a:buNone/>
              <a:defRPr/>
            </a:pPr>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723903" y="158648"/>
            <a:ext cx="10629900" cy="726253"/>
          </a:xfrm>
        </p:spPr>
        <p:txBody>
          <a:bodyPr/>
          <a:lstStyle/>
          <a:p>
            <a:pPr lvl="0">
              <a:defRPr/>
            </a:pPr>
            <a:r>
              <a:rPr lang="en-GB" sz="3200">
                <a:solidFill>
                  <a:srgbClr val="FF0000"/>
                </a:solidFill>
                <a:latin typeface="Calibri"/>
              </a:rPr>
              <a:t>OVER TO YOU – In groups of 3-4 students (30 minutes)</a:t>
            </a:r>
            <a:endParaRPr/>
          </a:p>
        </p:txBody>
      </p:sp>
      <p:sp>
        <p:nvSpPr>
          <p:cNvPr id="3" name="Content Placeholder 2"/>
          <p:cNvSpPr txBox="1">
            <a:spLocks noGrp="1"/>
          </p:cNvSpPr>
          <p:nvPr>
            <p:ph idx="1"/>
          </p:nvPr>
        </p:nvSpPr>
        <p:spPr bwMode="auto">
          <a:xfrm>
            <a:off x="3393356" y="923772"/>
            <a:ext cx="4290556" cy="4872343"/>
          </a:xfrm>
        </p:spPr>
        <p:txBody>
          <a:bodyPr/>
          <a:lstStyle/>
          <a:p>
            <a:pPr marL="0" lvl="0" indent="0">
              <a:lnSpc>
                <a:spcPct val="80000"/>
              </a:lnSpc>
              <a:buNone/>
              <a:defRPr/>
            </a:pPr>
            <a:r>
              <a:rPr lang="en-GB" sz="2600"/>
              <a:t>Discuss and give some examples:</a:t>
            </a:r>
            <a:endParaRPr/>
          </a:p>
          <a:p>
            <a:pPr lvl="0">
              <a:lnSpc>
                <a:spcPct val="80000"/>
              </a:lnSpc>
              <a:buFont typeface="Wingdings"/>
              <a:buChar char="§"/>
              <a:defRPr/>
            </a:pPr>
            <a:r>
              <a:rPr lang="en-GB" sz="2600">
                <a:latin typeface="Calibri"/>
                <a:cs typeface="Times New Roman"/>
              </a:rPr>
              <a:t>Positivism</a:t>
            </a:r>
            <a:endParaRPr/>
          </a:p>
          <a:p>
            <a:pPr lvl="0">
              <a:lnSpc>
                <a:spcPct val="80000"/>
              </a:lnSpc>
              <a:buFont typeface="Wingdings"/>
              <a:buChar char="§"/>
              <a:defRPr/>
            </a:pPr>
            <a:r>
              <a:rPr lang="en-GB" sz="2600">
                <a:latin typeface="Calibri"/>
                <a:cs typeface="Times New Roman"/>
              </a:rPr>
              <a:t>Interpretivism</a:t>
            </a:r>
            <a:endParaRPr/>
          </a:p>
          <a:p>
            <a:pPr lvl="0">
              <a:lnSpc>
                <a:spcPct val="80000"/>
              </a:lnSpc>
              <a:buFont typeface="Wingdings"/>
              <a:buChar char="§"/>
              <a:defRPr/>
            </a:pPr>
            <a:r>
              <a:rPr lang="en-GB" sz="2600">
                <a:latin typeface="Calibri"/>
                <a:cs typeface="Times New Roman"/>
              </a:rPr>
              <a:t>Pragmatism</a:t>
            </a:r>
            <a:endParaRPr/>
          </a:p>
          <a:p>
            <a:pPr lvl="0">
              <a:lnSpc>
                <a:spcPct val="80000"/>
              </a:lnSpc>
              <a:buFont typeface="Wingdings"/>
              <a:buChar char="§"/>
              <a:defRPr/>
            </a:pPr>
            <a:r>
              <a:rPr lang="en-GB" sz="2600">
                <a:latin typeface="Calibri"/>
                <a:cs typeface="Times New Roman"/>
              </a:rPr>
              <a:t>Critical Realism</a:t>
            </a:r>
            <a:endParaRPr/>
          </a:p>
          <a:p>
            <a:pPr lvl="0">
              <a:lnSpc>
                <a:spcPct val="80000"/>
              </a:lnSpc>
              <a:buFont typeface="Wingdings"/>
              <a:buChar char="§"/>
              <a:defRPr/>
            </a:pPr>
            <a:r>
              <a:rPr lang="en-GB" sz="2600">
                <a:latin typeface="Calibri"/>
                <a:cs typeface="Times New Roman"/>
              </a:rPr>
              <a:t> Statistical Analysis</a:t>
            </a:r>
            <a:endParaRPr/>
          </a:p>
          <a:p>
            <a:pPr lvl="0">
              <a:lnSpc>
                <a:spcPct val="80000"/>
              </a:lnSpc>
              <a:buFont typeface="Wingdings"/>
              <a:buChar char="§"/>
              <a:defRPr/>
            </a:pPr>
            <a:r>
              <a:rPr lang="en-GB" sz="2600">
                <a:latin typeface="Calibri"/>
                <a:cs typeface="Times New Roman"/>
              </a:rPr>
              <a:t>Content Analysis</a:t>
            </a:r>
            <a:endParaRPr/>
          </a:p>
          <a:p>
            <a:pPr lvl="0">
              <a:lnSpc>
                <a:spcPct val="80000"/>
              </a:lnSpc>
              <a:buFont typeface="Wingdings"/>
              <a:buChar char="§"/>
              <a:defRPr/>
            </a:pPr>
            <a:r>
              <a:rPr lang="en-GB" sz="2600">
                <a:latin typeface="Calibri"/>
                <a:cs typeface="Times New Roman"/>
              </a:rPr>
              <a:t>Thematic Analysis</a:t>
            </a:r>
            <a:endParaRPr/>
          </a:p>
          <a:p>
            <a:pPr lvl="0">
              <a:lnSpc>
                <a:spcPct val="80000"/>
              </a:lnSpc>
              <a:buFont typeface="Wingdings"/>
              <a:buChar char="§"/>
              <a:defRPr/>
            </a:pPr>
            <a:r>
              <a:rPr lang="en-GB" sz="2600">
                <a:latin typeface="Calibri"/>
                <a:cs typeface="Times New Roman"/>
              </a:rPr>
              <a:t> Narrative Analysis</a:t>
            </a:r>
            <a:endParaRPr/>
          </a:p>
          <a:p>
            <a:pPr lvl="0">
              <a:lnSpc>
                <a:spcPct val="80000"/>
              </a:lnSpc>
              <a:buFont typeface="Wingdings"/>
              <a:buChar char="§"/>
              <a:defRPr/>
            </a:pPr>
            <a:r>
              <a:rPr lang="en-GB" sz="2600">
                <a:latin typeface="Calibri"/>
                <a:cs typeface="Times New Roman"/>
              </a:rPr>
              <a:t> Discourse Analysis</a:t>
            </a:r>
            <a:endParaRPr/>
          </a:p>
          <a:p>
            <a:pPr lvl="0">
              <a:lnSpc>
                <a:spcPct val="80000"/>
              </a:lnSpc>
              <a:buChar char="-"/>
              <a:defRPr/>
            </a:pPr>
            <a:endParaRPr lang="en-GB" sz="2600">
              <a:latin typeface="Calibri"/>
              <a:cs typeface="Times New Roman"/>
            </a:endParaRPr>
          </a:p>
          <a:p>
            <a:pPr marL="0" lvl="0" indent="0">
              <a:lnSpc>
                <a:spcPct val="80000"/>
              </a:lnSpc>
              <a:buNone/>
              <a:defRPr/>
            </a:pPr>
            <a:endParaRPr lang="en-GB" sz="2600"/>
          </a:p>
          <a:p>
            <a:pPr marL="0" lvl="0" indent="0">
              <a:lnSpc>
                <a:spcPct val="80000"/>
              </a:lnSpc>
              <a:buNone/>
              <a:defRPr/>
            </a:pPr>
            <a:endParaRPr lang="en-GB" sz="26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44873437" name="Title 1"/>
          <p:cNvSpPr>
            <a:spLocks noGrp="1"/>
          </p:cNvSpPr>
          <p:nvPr>
            <p:ph type="title"/>
          </p:nvPr>
        </p:nvSpPr>
        <p:spPr bwMode="auto"/>
        <p:txBody>
          <a:bodyPr/>
          <a:lstStyle/>
          <a:p>
            <a:pPr>
              <a:defRPr/>
            </a:pPr>
            <a:r>
              <a:rPr lang="en-GB" b="1">
                <a:solidFill>
                  <a:srgbClr val="FF0000"/>
                </a:solidFill>
              </a:rPr>
              <a:t>Pragmatism</a:t>
            </a:r>
            <a:endParaRPr/>
          </a:p>
        </p:txBody>
      </p:sp>
      <p:sp>
        <p:nvSpPr>
          <p:cNvPr id="140156362" name="Content Placeholder 2"/>
          <p:cNvSpPr>
            <a:spLocks noGrp="1"/>
          </p:cNvSpPr>
          <p:nvPr>
            <p:ph idx="1"/>
          </p:nvPr>
        </p:nvSpPr>
        <p:spPr bwMode="auto">
          <a:xfrm>
            <a:off x="609599" y="1600200"/>
            <a:ext cx="10972800" cy="3917031"/>
          </a:xfrm>
        </p:spPr>
        <p:txBody>
          <a:bodyPr/>
          <a:lstStyle/>
          <a:p>
            <a:pPr>
              <a:defRPr/>
            </a:pPr>
            <a:r>
              <a:rPr lang="en-GB" sz="2000" b="0" i="0" u="none">
                <a:solidFill>
                  <a:srgbClr val="212529"/>
                </a:solidFill>
                <a:latin typeface="Arial"/>
                <a:ea typeface="Arial"/>
                <a:cs typeface="Arial"/>
              </a:rPr>
              <a:t>P</a:t>
            </a:r>
            <a:r>
              <a:rPr sz="2000" b="0" i="0" u="none">
                <a:solidFill>
                  <a:srgbClr val="212529"/>
                </a:solidFill>
                <a:latin typeface="Arial"/>
                <a:ea typeface="Arial"/>
                <a:cs typeface="Arial"/>
              </a:rPr>
              <a:t>ragmatism is an approach that suggests that there are in fact many different ways of interpreting the world and conducting research to investigate reality and that combination of different approaches may provide a broader understanding of the phenomena being investigated.</a:t>
            </a:r>
            <a:endParaRPr sz="2000"/>
          </a:p>
          <a:p>
            <a:pPr>
              <a:defRPr/>
            </a:pPr>
            <a:r>
              <a:rPr sz="2000" b="0" i="0" u="none">
                <a:solidFill>
                  <a:srgbClr val="212529"/>
                </a:solidFill>
                <a:latin typeface="Arial"/>
                <a:ea typeface="Arial"/>
                <a:cs typeface="Arial"/>
              </a:rPr>
              <a:t>Pragmatism involves research designs that incorporate operational decisions based on ‘what will work best’ in finding answers for the questions under investigation and this enables pragmatic researchers to conduct research in innovative and dynamic ways to find solutions to research problems.</a:t>
            </a:r>
            <a:endParaRPr sz="20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038350835" name="Title 1"/>
          <p:cNvSpPr>
            <a:spLocks noGrp="1"/>
          </p:cNvSpPr>
          <p:nvPr>
            <p:ph type="title"/>
          </p:nvPr>
        </p:nvSpPr>
        <p:spPr bwMode="auto"/>
        <p:txBody>
          <a:bodyPr/>
          <a:lstStyle/>
          <a:p>
            <a:pPr>
              <a:defRPr/>
            </a:pPr>
            <a:r>
              <a:rPr lang="en-GB" b="1">
                <a:solidFill>
                  <a:srgbClr val="FF0000"/>
                </a:solidFill>
              </a:rPr>
              <a:t>Critical Realism</a:t>
            </a:r>
            <a:endParaRPr b="1">
              <a:solidFill>
                <a:srgbClr val="FF0000"/>
              </a:solidFill>
            </a:endParaRPr>
          </a:p>
        </p:txBody>
      </p:sp>
      <p:sp>
        <p:nvSpPr>
          <p:cNvPr id="1540271852" name="Content Placeholder 2"/>
          <p:cNvSpPr>
            <a:spLocks noGrp="1"/>
          </p:cNvSpPr>
          <p:nvPr>
            <p:ph idx="1"/>
          </p:nvPr>
        </p:nvSpPr>
        <p:spPr bwMode="auto">
          <a:xfrm>
            <a:off x="609599" y="1600200"/>
            <a:ext cx="10972800" cy="3917031"/>
          </a:xfrm>
        </p:spPr>
        <p:txBody>
          <a:bodyPr/>
          <a:lstStyle/>
          <a:p>
            <a:pPr>
              <a:defRPr/>
            </a:pPr>
            <a:r>
              <a:rPr sz="2800" b="0" i="0" u="none">
                <a:solidFill>
                  <a:srgbClr val="212529"/>
                </a:solidFill>
                <a:latin typeface="Arial"/>
                <a:ea typeface="Arial"/>
                <a:cs typeface="Arial"/>
              </a:rPr>
              <a:t>Critical Realism (CR) is a branch of philosophy that distinguishes between the 'real' world and the 'observable' world. The 'real' can not be observed and exists independent from human perceptions, theories, and constructions. The world as we know and understand it is constructed from our perspectives and experiences, through what is 'observable'. Thus, according to critical realists, unobservable structures cause observable events and the social world can be understood only if people understand the structures that generate events.</a:t>
            </a:r>
            <a:endParaRPr sz="28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00105723" name="Title 1"/>
          <p:cNvSpPr>
            <a:spLocks noGrp="1"/>
          </p:cNvSpPr>
          <p:nvPr>
            <p:ph type="title"/>
          </p:nvPr>
        </p:nvSpPr>
        <p:spPr bwMode="auto"/>
        <p:txBody>
          <a:bodyPr/>
          <a:lstStyle/>
          <a:p>
            <a:pPr>
              <a:defRPr/>
            </a:pPr>
            <a:r>
              <a:rPr lang="en-GB" b="1">
                <a:solidFill>
                  <a:srgbClr val="FF0000"/>
                </a:solidFill>
              </a:rPr>
              <a:t>Content, Thematic, Narrative &amp; Discourse Analyses (QUAL)</a:t>
            </a:r>
            <a:endParaRPr/>
          </a:p>
        </p:txBody>
      </p:sp>
      <p:sp>
        <p:nvSpPr>
          <p:cNvPr id="1429780585" name="Content Placeholder 2"/>
          <p:cNvSpPr>
            <a:spLocks noGrp="1"/>
          </p:cNvSpPr>
          <p:nvPr>
            <p:ph idx="1"/>
          </p:nvPr>
        </p:nvSpPr>
        <p:spPr bwMode="auto">
          <a:xfrm>
            <a:off x="609599" y="1600200"/>
            <a:ext cx="10972800" cy="3917031"/>
          </a:xfrm>
        </p:spPr>
        <p:txBody>
          <a:bodyPr/>
          <a:lstStyle/>
          <a:p>
            <a:pPr>
              <a:defRPr/>
            </a:pPr>
            <a:r>
              <a:rPr lang="en-GB" sz="2600">
                <a:solidFill>
                  <a:srgbClr val="FF0000"/>
                </a:solidFill>
              </a:rPr>
              <a:t>Content </a:t>
            </a:r>
            <a:r>
              <a:rPr lang="en-GB" sz="2600"/>
              <a:t>– </a:t>
            </a:r>
            <a:r>
              <a:rPr lang="en-GB" sz="2600" b="1" i="0" u="none">
                <a:solidFill>
                  <a:srgbClr val="001D35"/>
                </a:solidFill>
                <a:latin typeface="Arial"/>
                <a:ea typeface="Arial"/>
                <a:cs typeface="Arial"/>
              </a:rPr>
              <a:t>it is </a:t>
            </a:r>
            <a:r>
              <a:rPr sz="2600" b="1" i="0" u="none">
                <a:solidFill>
                  <a:srgbClr val="001D35"/>
                </a:solidFill>
                <a:latin typeface="Arial"/>
                <a:ea typeface="Arial"/>
                <a:cs typeface="Arial"/>
              </a:rPr>
              <a:t>use</a:t>
            </a:r>
            <a:r>
              <a:rPr lang="en-GB" sz="2600" b="1" i="0" u="none">
                <a:solidFill>
                  <a:srgbClr val="001D35"/>
                </a:solidFill>
                <a:latin typeface="Arial"/>
                <a:ea typeface="Arial"/>
                <a:cs typeface="Arial"/>
              </a:rPr>
              <a:t>d</a:t>
            </a:r>
            <a:r>
              <a:rPr sz="2600" b="1" i="0" u="none">
                <a:solidFill>
                  <a:srgbClr val="001D35"/>
                </a:solidFill>
                <a:latin typeface="Arial"/>
                <a:ea typeface="Arial"/>
                <a:cs typeface="Arial"/>
              </a:rPr>
              <a:t> to systematically analyze the content of communication, including text, images, and other media</a:t>
            </a:r>
            <a:r>
              <a:rPr lang="en-GB" sz="2600" b="1" i="0" u="none">
                <a:solidFill>
                  <a:srgbClr val="001D35"/>
                </a:solidFill>
                <a:latin typeface="Arial"/>
                <a:ea typeface="Arial"/>
                <a:cs typeface="Arial"/>
              </a:rPr>
              <a:t> </a:t>
            </a:r>
            <a:endParaRPr sz="2600"/>
          </a:p>
          <a:p>
            <a:pPr>
              <a:defRPr/>
            </a:pPr>
            <a:r>
              <a:rPr lang="en-GB" sz="2600">
                <a:solidFill>
                  <a:srgbClr val="FF0000"/>
                </a:solidFill>
              </a:rPr>
              <a:t>Thematic</a:t>
            </a:r>
            <a:r>
              <a:rPr lang="en-GB" sz="2600"/>
              <a:t>- </a:t>
            </a:r>
            <a:r>
              <a:rPr lang="en-GB" sz="2600" b="1" i="0" u="none">
                <a:solidFill>
                  <a:srgbClr val="4C4C4C"/>
                </a:solidFill>
                <a:latin typeface="Arial"/>
                <a:ea typeface="Arial"/>
                <a:cs typeface="Arial"/>
              </a:rPr>
              <a:t>i</a:t>
            </a:r>
            <a:r>
              <a:rPr sz="2600" b="1" i="0" u="none">
                <a:solidFill>
                  <a:srgbClr val="4C4C4C"/>
                </a:solidFill>
                <a:latin typeface="Arial"/>
                <a:ea typeface="Arial"/>
                <a:cs typeface="Arial"/>
              </a:rPr>
              <a:t>dentifies patterns in </a:t>
            </a:r>
            <a:r>
              <a:rPr lang="en-GB" sz="2600" b="1" i="0" u="none">
                <a:solidFill>
                  <a:srgbClr val="4C4C4C"/>
                </a:solidFill>
                <a:latin typeface="Arial"/>
                <a:ea typeface="Arial"/>
                <a:cs typeface="Arial"/>
              </a:rPr>
              <a:t>qualitative </a:t>
            </a:r>
            <a:r>
              <a:rPr sz="2600" b="1" i="0" u="none">
                <a:solidFill>
                  <a:srgbClr val="4C4C4C"/>
                </a:solidFill>
                <a:latin typeface="Arial"/>
                <a:ea typeface="Arial"/>
                <a:cs typeface="Arial"/>
              </a:rPr>
              <a:t>data to understand participants' experiences and behavio</a:t>
            </a:r>
            <a:r>
              <a:rPr lang="en-GB" sz="2600" b="1" i="0" u="none">
                <a:solidFill>
                  <a:srgbClr val="4C4C4C"/>
                </a:solidFill>
                <a:latin typeface="Arial"/>
                <a:ea typeface="Arial"/>
                <a:cs typeface="Arial"/>
              </a:rPr>
              <a:t>u</a:t>
            </a:r>
            <a:r>
              <a:rPr sz="2600" b="1" i="0" u="none">
                <a:solidFill>
                  <a:srgbClr val="4C4C4C"/>
                </a:solidFill>
                <a:latin typeface="Arial"/>
                <a:ea typeface="Arial"/>
                <a:cs typeface="Arial"/>
              </a:rPr>
              <a:t>rs.</a:t>
            </a:r>
            <a:endParaRPr sz="2600"/>
          </a:p>
          <a:p>
            <a:pPr>
              <a:defRPr/>
            </a:pPr>
            <a:r>
              <a:rPr lang="en-GB" sz="2600">
                <a:solidFill>
                  <a:srgbClr val="FF0000"/>
                </a:solidFill>
              </a:rPr>
              <a:t>Narrative </a:t>
            </a:r>
            <a:r>
              <a:rPr lang="en-GB" sz="2600"/>
              <a:t>- </a:t>
            </a:r>
            <a:r>
              <a:rPr sz="2600" b="1" i="0" u="none">
                <a:solidFill>
                  <a:srgbClr val="001D35"/>
                </a:solidFill>
                <a:latin typeface="Arial"/>
                <a:ea typeface="Arial"/>
                <a:cs typeface="Arial"/>
              </a:rPr>
              <a:t>research method focused on understanding how people construct and interpret their experiences through stories</a:t>
            </a:r>
            <a:r>
              <a:rPr sz="2600" b="0" i="0" u="none">
                <a:solidFill>
                  <a:srgbClr val="001D35"/>
                </a:solidFill>
                <a:latin typeface="Arial"/>
                <a:ea typeface="Arial"/>
                <a:cs typeface="Arial"/>
              </a:rPr>
              <a:t>. It examines the structure, content, and context of narratives to uncover themes, patterns, and meanings embedded within them</a:t>
            </a:r>
            <a:endParaRPr sz="2600"/>
          </a:p>
          <a:p>
            <a:pPr>
              <a:defRPr/>
            </a:pPr>
            <a:r>
              <a:rPr lang="en-GB" sz="2600">
                <a:solidFill>
                  <a:srgbClr val="FF0000"/>
                </a:solidFill>
              </a:rPr>
              <a:t>Discourse </a:t>
            </a:r>
            <a:r>
              <a:rPr lang="en-GB" sz="2600"/>
              <a:t>- </a:t>
            </a:r>
            <a:r>
              <a:rPr lang="en-GB" sz="2600" b="1" i="0" u="none">
                <a:solidFill>
                  <a:srgbClr val="4C4C4C"/>
                </a:solidFill>
                <a:latin typeface="Arial"/>
                <a:ea typeface="Arial"/>
                <a:cs typeface="Arial"/>
              </a:rPr>
              <a:t>e</a:t>
            </a:r>
            <a:r>
              <a:rPr sz="2600" b="1" i="0" u="none">
                <a:solidFill>
                  <a:srgbClr val="4C4C4C"/>
                </a:solidFill>
                <a:latin typeface="Arial"/>
                <a:ea typeface="Arial"/>
                <a:cs typeface="Arial"/>
              </a:rPr>
              <a:t>xamines language use, identity, power dynamics, and social realities</a:t>
            </a:r>
            <a:endParaRPr sz="26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GB">
                <a:solidFill>
                  <a:srgbClr val="FF0000"/>
                </a:solidFill>
                <a:latin typeface="Calibri"/>
              </a:rPr>
              <a:t>Summary</a:t>
            </a:r>
            <a:endParaRPr/>
          </a:p>
        </p:txBody>
      </p:sp>
      <p:sp>
        <p:nvSpPr>
          <p:cNvPr id="3" name="Content Placeholder 2"/>
          <p:cNvSpPr txBox="1">
            <a:spLocks noGrp="1"/>
          </p:cNvSpPr>
          <p:nvPr>
            <p:ph idx="1"/>
          </p:nvPr>
        </p:nvSpPr>
        <p:spPr bwMode="auto">
          <a:xfrm>
            <a:off x="723903" y="1501161"/>
            <a:ext cx="10629900" cy="2289172"/>
          </a:xfrm>
        </p:spPr>
        <p:txBody>
          <a:bodyPr/>
          <a:lstStyle/>
          <a:p>
            <a:pPr marL="0" lvl="0" indent="0">
              <a:buNone/>
              <a:defRPr/>
            </a:pPr>
            <a:r>
              <a:rPr lang="en-GB"/>
              <a:t>In this session, we looked at the basic outlines of the Research Design, approaches and paradigms as a part of methodology and to think critically.</a:t>
            </a:r>
            <a:endParaRPr/>
          </a:p>
          <a:p>
            <a:pPr marL="0" lvl="0" indent="0">
              <a:buNone/>
              <a:defRPr/>
            </a:pPr>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171" name="Title 1"/>
          <p:cNvSpPr>
            <a:spLocks noGrp="1"/>
          </p:cNvSpPr>
          <p:nvPr>
            <p:ph type="title" idx="4294967295"/>
          </p:nvPr>
        </p:nvSpPr>
        <p:spPr bwMode="auto">
          <a:xfrm>
            <a:off x="551384" y="3789040"/>
            <a:ext cx="11089232" cy="1656184"/>
          </a:xfrm>
        </p:spPr>
        <p:txBody>
          <a:bodyPr/>
          <a:lstStyle/>
          <a:p>
            <a:pPr algn="just">
              <a:defRPr/>
            </a:pPr>
            <a:r>
              <a:rPr lang="en-GB" sz="3200" b="1">
                <a:solidFill>
                  <a:schemeClr val="tx2">
                    <a:lumMod val="75000"/>
                  </a:schemeClr>
                </a:solidFill>
              </a:rPr>
              <a:t>Do you have any question as yet ?</a:t>
            </a:r>
            <a:endParaRPr/>
          </a:p>
        </p:txBody>
      </p:sp>
      <p:sp>
        <p:nvSpPr>
          <p:cNvPr id="5" name="Title 1"/>
          <p:cNvSpPr txBox="1"/>
          <p:nvPr/>
        </p:nvSpPr>
        <p:spPr bwMode="auto">
          <a:xfrm>
            <a:off x="551384" y="0"/>
            <a:ext cx="11089232" cy="1143000"/>
          </a:xfrm>
          <a:prstGeom prst="rect">
            <a:avLst/>
          </a:prstGeom>
          <a:noFill/>
          <a:ln>
            <a:noFill/>
          </a:ln>
        </p:spPr>
        <p:txBody>
          <a:bodyPr vert="horz" wrap="square" lIns="91440" tIns="45720" rIns="91440" bIns="45720" numCol="1" anchor="ctr" anchorCtr="0" compatLnSpc="1">
            <a:prstTxWarp prst="textNoShape">
              <a:avLst/>
            </a:prstTxWarp>
          </a:bodyPr>
          <a:lstStyle>
            <a:lvl1pPr algn="ctr">
              <a:spcBef>
                <a:spcPts val="0"/>
              </a:spcBef>
              <a:spcAft>
                <a:spcPts val="0"/>
              </a:spcAft>
              <a:defRPr sz="4400">
                <a:solidFill>
                  <a:schemeClr val="tx1"/>
                </a:solidFill>
                <a:latin typeface="+mj-lt"/>
                <a:ea typeface="+mj-ea"/>
                <a:cs typeface="+mj-cs"/>
              </a:defRPr>
            </a:lvl1pPr>
            <a:lvl2pPr algn="ctr">
              <a:spcBef>
                <a:spcPts val="0"/>
              </a:spcBef>
              <a:spcAft>
                <a:spcPts val="0"/>
              </a:spcAft>
              <a:defRPr sz="4400">
                <a:solidFill>
                  <a:schemeClr val="tx1"/>
                </a:solidFill>
                <a:latin typeface="Myriad Pro"/>
              </a:defRPr>
            </a:lvl2pPr>
            <a:lvl3pPr algn="ctr">
              <a:spcBef>
                <a:spcPts val="0"/>
              </a:spcBef>
              <a:spcAft>
                <a:spcPts val="0"/>
              </a:spcAft>
              <a:defRPr sz="4400">
                <a:solidFill>
                  <a:schemeClr val="tx1"/>
                </a:solidFill>
                <a:latin typeface="Myriad Pro"/>
              </a:defRPr>
            </a:lvl3pPr>
            <a:lvl4pPr algn="ctr">
              <a:spcBef>
                <a:spcPts val="0"/>
              </a:spcBef>
              <a:spcAft>
                <a:spcPts val="0"/>
              </a:spcAft>
              <a:defRPr sz="4400">
                <a:solidFill>
                  <a:schemeClr val="tx1"/>
                </a:solidFill>
                <a:latin typeface="Myriad Pro"/>
              </a:defRPr>
            </a:lvl4pPr>
            <a:lvl5pPr algn="ctr">
              <a:spcBef>
                <a:spcPts val="0"/>
              </a:spcBef>
              <a:spcAft>
                <a:spcPts val="0"/>
              </a:spcAft>
              <a:defRPr sz="4400">
                <a:solidFill>
                  <a:schemeClr val="tx1"/>
                </a:solidFill>
                <a:latin typeface="Myriad Pro"/>
              </a:defRPr>
            </a:lvl5pPr>
            <a:lvl6pPr marL="457200" algn="ctr">
              <a:spcBef>
                <a:spcPts val="0"/>
              </a:spcBef>
              <a:spcAft>
                <a:spcPts val="0"/>
              </a:spcAft>
              <a:defRPr sz="4400">
                <a:solidFill>
                  <a:schemeClr val="tx1"/>
                </a:solidFill>
                <a:latin typeface="Myriad Pro"/>
              </a:defRPr>
            </a:lvl6pPr>
            <a:lvl7pPr marL="914400" algn="ctr">
              <a:spcBef>
                <a:spcPts val="0"/>
              </a:spcBef>
              <a:spcAft>
                <a:spcPts val="0"/>
              </a:spcAft>
              <a:defRPr sz="4400">
                <a:solidFill>
                  <a:schemeClr val="tx1"/>
                </a:solidFill>
                <a:latin typeface="Myriad Pro"/>
              </a:defRPr>
            </a:lvl7pPr>
            <a:lvl8pPr marL="1371600" algn="ctr">
              <a:spcBef>
                <a:spcPts val="0"/>
              </a:spcBef>
              <a:spcAft>
                <a:spcPts val="0"/>
              </a:spcAft>
              <a:defRPr sz="4400">
                <a:solidFill>
                  <a:schemeClr val="tx1"/>
                </a:solidFill>
                <a:latin typeface="Myriad Pro"/>
              </a:defRPr>
            </a:lvl8pPr>
            <a:lvl9pPr marL="1828800" algn="ctr">
              <a:spcBef>
                <a:spcPts val="0"/>
              </a:spcBef>
              <a:spcAft>
                <a:spcPts val="0"/>
              </a:spcAft>
              <a:defRPr sz="4400">
                <a:solidFill>
                  <a:schemeClr val="tx1"/>
                </a:solidFill>
                <a:latin typeface="Myriad Pro"/>
              </a:defRPr>
            </a:lvl9pPr>
          </a:lstStyle>
          <a:p>
            <a:pPr>
              <a:defRPr/>
            </a:pPr>
            <a:r>
              <a:rPr lang="en-GB" sz="3200" b="1">
                <a:solidFill>
                  <a:schemeClr val="tx2">
                    <a:lumMod val="75000"/>
                  </a:schemeClr>
                </a:solidFill>
              </a:rPr>
              <a:t>Question?</a:t>
            </a:r>
            <a:endParaRPr/>
          </a:p>
        </p:txBody>
      </p:sp>
      <p:pic>
        <p:nvPicPr>
          <p:cNvPr id="3" name="Picture 2"/>
          <p:cNvPicPr>
            <a:picLocks noChangeAspect="1"/>
          </p:cNvPicPr>
          <p:nvPr/>
        </p:nvPicPr>
        <p:blipFill>
          <a:blip r:embed="rId3"/>
          <a:stretch/>
        </p:blipFill>
        <p:spPr bwMode="auto">
          <a:xfrm>
            <a:off x="5087888" y="1117036"/>
            <a:ext cx="2492896" cy="249289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nchorCtr="1"/>
          <a:lstStyle/>
          <a:p>
            <a:pPr lvl="0" algn="ctr">
              <a:defRPr/>
            </a:pPr>
            <a:r>
              <a:rPr lang="en-GB">
                <a:solidFill>
                  <a:srgbClr val="FF0000"/>
                </a:solidFill>
                <a:latin typeface="Calibri"/>
              </a:rPr>
              <a:t>OVER TO YOU – In Groups of 3-4 students </a:t>
            </a:r>
            <a:br>
              <a:rPr lang="en-GB">
                <a:solidFill>
                  <a:srgbClr val="FF0000"/>
                </a:solidFill>
                <a:latin typeface="Calibri"/>
              </a:rPr>
            </a:br>
            <a:r>
              <a:rPr lang="en-GB">
                <a:solidFill>
                  <a:srgbClr val="FF0000"/>
                </a:solidFill>
                <a:latin typeface="Calibri"/>
              </a:rPr>
              <a:t>(45 minutes)</a:t>
            </a:r>
            <a:endParaRPr/>
          </a:p>
        </p:txBody>
      </p:sp>
      <p:sp>
        <p:nvSpPr>
          <p:cNvPr id="3" name="Content Placeholder 2"/>
          <p:cNvSpPr txBox="1">
            <a:spLocks noGrp="1"/>
          </p:cNvSpPr>
          <p:nvPr>
            <p:ph idx="1"/>
          </p:nvPr>
        </p:nvSpPr>
        <p:spPr bwMode="auto"/>
        <p:txBody>
          <a:bodyPr/>
          <a:lstStyle/>
          <a:p>
            <a:pPr marL="0" lvl="0" indent="0">
              <a:buNone/>
              <a:defRPr/>
            </a:pPr>
            <a:r>
              <a:rPr lang="en-GB" sz="2400"/>
              <a:t>You are the administrative assistant for a division chief in a large holding company that owns several hotels and theme parks. You and the division chief have  just come from the CEO’s office, where you were informed that the guest complaints related to housekeeping and employee attitude are increasing. Your on-site managers have mentioned some tension among the workers but have not considered it unusual. The CEO and your division chief instruct you to investigate.</a:t>
            </a:r>
            <a:endParaRPr/>
          </a:p>
          <a:p>
            <a:pPr marL="0" lvl="0" indent="0">
              <a:buNone/>
              <a:defRPr/>
            </a:pPr>
            <a:r>
              <a:rPr lang="en-GB" sz="2400"/>
              <a:t>Suggest at least three different types of research that might be appropriate in this situation and justify. </a:t>
            </a:r>
            <a:endParaRPr/>
          </a:p>
        </p:txBody>
      </p:sp>
      <p:pic>
        <p:nvPicPr>
          <p:cNvPr id="4" name="Picture 3"/>
          <p:cNvPicPr>
            <a:picLocks noChangeAspect="1"/>
          </p:cNvPicPr>
          <p:nvPr/>
        </p:nvPicPr>
        <p:blipFill>
          <a:blip r:embed="rId3"/>
          <a:stretch/>
        </p:blipFill>
        <p:spPr bwMode="auto">
          <a:xfrm>
            <a:off x="0" y="5778916"/>
            <a:ext cx="2883660" cy="1079083"/>
          </a:xfrm>
          <a:prstGeom prst="rect">
            <a:avLst/>
          </a:prstGeom>
          <a:noFill/>
          <a:ln cap="flat">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GB">
                <a:solidFill>
                  <a:srgbClr val="FF0000"/>
                </a:solidFill>
                <a:latin typeface="Calibri"/>
              </a:rPr>
              <a:t>Reference</a:t>
            </a:r>
            <a:endParaRPr/>
          </a:p>
        </p:txBody>
      </p:sp>
      <p:sp>
        <p:nvSpPr>
          <p:cNvPr id="3" name="Content Placeholder 2"/>
          <p:cNvSpPr txBox="1">
            <a:spLocks noGrp="1"/>
          </p:cNvSpPr>
          <p:nvPr>
            <p:ph idx="1"/>
          </p:nvPr>
        </p:nvSpPr>
        <p:spPr bwMode="auto"/>
        <p:txBody>
          <a:bodyPr/>
          <a:lstStyle/>
          <a:p>
            <a:pPr marL="0" lvl="0" indent="0">
              <a:buNone/>
              <a:defRPr/>
            </a:pPr>
            <a:r>
              <a:rPr lang="en-GB"/>
              <a:t>The slides have been adapted from the book: How to do your Research Project</a:t>
            </a:r>
            <a:endParaRPr/>
          </a:p>
          <a:p>
            <a:pPr marL="0" lvl="0" indent="0">
              <a:buNone/>
              <a:defRPr/>
            </a:pPr>
            <a:endParaRPr lang="en-GB"/>
          </a:p>
        </p:txBody>
      </p:sp>
      <p:pic>
        <p:nvPicPr>
          <p:cNvPr id="4" name="Picture 3"/>
          <p:cNvPicPr>
            <a:picLocks noChangeAspect="1"/>
          </p:cNvPicPr>
          <p:nvPr/>
        </p:nvPicPr>
        <p:blipFill>
          <a:blip r:embed="rId3"/>
          <a:stretch/>
        </p:blipFill>
        <p:spPr bwMode="auto">
          <a:xfrm>
            <a:off x="4434163" y="2649336"/>
            <a:ext cx="3209361" cy="2704328"/>
          </a:xfrm>
          <a:prstGeom prst="rect">
            <a:avLst/>
          </a:prstGeom>
          <a:noFill/>
          <a:ln cap="flat">
            <a:noFill/>
          </a:ln>
        </p:spPr>
      </p:pic>
      <p:pic>
        <p:nvPicPr>
          <p:cNvPr id="5" name="Picture 4"/>
          <p:cNvPicPr>
            <a:picLocks noChangeAspect="1"/>
          </p:cNvPicPr>
          <p:nvPr/>
        </p:nvPicPr>
        <p:blipFill>
          <a:blip r:embed="rId4"/>
          <a:stretch/>
        </p:blipFill>
        <p:spPr bwMode="auto">
          <a:xfrm>
            <a:off x="0" y="5778916"/>
            <a:ext cx="2883660" cy="1079083"/>
          </a:xfrm>
          <a:prstGeom prst="rect">
            <a:avLst/>
          </a:prstGeom>
          <a:noFill/>
          <a:ln cap="flat">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AF6E1ECA-AC3D-686B-E519-2E076F40D525}"/>
            </a:ext>
          </a:extLst>
        </p:cNvPr>
        <p:cNvGrpSpPr/>
        <p:nvPr/>
      </p:nvGrpSpPr>
      <p:grpSpPr bwMode="auto">
        <a:xfrm>
          <a:off x="0" y="0"/>
          <a:ext cx="0" cy="0"/>
          <a:chOff x="0" y="0"/>
          <a:chExt cx="0" cy="0"/>
        </a:xfrm>
      </p:grpSpPr>
      <p:sp>
        <p:nvSpPr>
          <p:cNvPr id="2" name="Title 1">
            <a:extLst>
              <a:ext uri="{FF2B5EF4-FFF2-40B4-BE49-F238E27FC236}">
                <a16:creationId xmlns:a16="http://schemas.microsoft.com/office/drawing/2014/main" id="{C64CC743-ADED-530D-B6A0-61A75CE07460}"/>
              </a:ext>
            </a:extLst>
          </p:cNvPr>
          <p:cNvSpPr txBox="1">
            <a:spLocks noGrp="1"/>
          </p:cNvSpPr>
          <p:nvPr>
            <p:ph type="title"/>
          </p:nvPr>
        </p:nvSpPr>
        <p:spPr bwMode="auto"/>
        <p:txBody>
          <a:bodyPr/>
          <a:lstStyle/>
          <a:p>
            <a:pPr lvl="0">
              <a:defRPr/>
            </a:pPr>
            <a:r>
              <a:rPr lang="en-GB" dirty="0">
                <a:solidFill>
                  <a:srgbClr val="FF0000"/>
                </a:solidFill>
                <a:latin typeface="Calibri"/>
              </a:rPr>
              <a:t>Assignment Support</a:t>
            </a:r>
            <a:endParaRPr dirty="0"/>
          </a:p>
        </p:txBody>
      </p:sp>
      <p:sp>
        <p:nvSpPr>
          <p:cNvPr id="3" name="Content Placeholder 2">
            <a:extLst>
              <a:ext uri="{FF2B5EF4-FFF2-40B4-BE49-F238E27FC236}">
                <a16:creationId xmlns:a16="http://schemas.microsoft.com/office/drawing/2014/main" id="{9BB2AE3A-D8C4-BBB6-1FB9-42E029A707FC}"/>
              </a:ext>
            </a:extLst>
          </p:cNvPr>
          <p:cNvSpPr txBox="1">
            <a:spLocks noGrp="1"/>
          </p:cNvSpPr>
          <p:nvPr>
            <p:ph idx="1"/>
          </p:nvPr>
        </p:nvSpPr>
        <p:spPr bwMode="auto">
          <a:xfrm>
            <a:off x="723903" y="1501161"/>
            <a:ext cx="10629900" cy="2289172"/>
          </a:xfrm>
        </p:spPr>
        <p:txBody>
          <a:bodyPr/>
          <a:lstStyle/>
          <a:p>
            <a:pPr marL="0" lvl="0" indent="0">
              <a:buNone/>
              <a:defRPr/>
            </a:pPr>
            <a:r>
              <a:rPr lang="en-GB" dirty="0"/>
              <a:t>Topics</a:t>
            </a:r>
          </a:p>
          <a:p>
            <a:pPr marL="0" lvl="0" indent="0">
              <a:buNone/>
              <a:defRPr/>
            </a:pPr>
            <a:r>
              <a:rPr lang="en-GB" dirty="0"/>
              <a:t>Schedule of Academic Discussion</a:t>
            </a:r>
            <a:endParaRPr dirty="0"/>
          </a:p>
          <a:p>
            <a:pPr marL="0" lvl="0" indent="0">
              <a:buNone/>
              <a:defRPr/>
            </a:pPr>
            <a:endParaRPr lang="en-GB" dirty="0"/>
          </a:p>
        </p:txBody>
      </p:sp>
    </p:spTree>
    <p:extLst>
      <p:ext uri="{BB962C8B-B14F-4D97-AF65-F5344CB8AC3E}">
        <p14:creationId xmlns:p14="http://schemas.microsoft.com/office/powerpoint/2010/main" val="26457384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Arial"/>
        <a:cs typeface="Arial"/>
      </a:majorFont>
      <a:minorFont>
        <a:latin typeface="Myriad Pro"/>
        <a:ea typeface="Arial"/>
        <a:cs typeface="Arial"/>
      </a:minorFont>
    </a:fontScheme>
    <a:fmtScheme name="Office">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1719</Words>
  <Application>Microsoft Office PowerPoint</Application>
  <PresentationFormat>Widescreen</PresentationFormat>
  <Paragraphs>184</Paragraphs>
  <Slides>27</Slides>
  <Notes>27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Myriad Pro</vt:lpstr>
      <vt:lpstr>Aharoni</vt:lpstr>
      <vt:lpstr>Arial</vt:lpstr>
      <vt:lpstr>Calibri</vt:lpstr>
      <vt:lpstr>Courier New</vt:lpstr>
      <vt:lpstr>Verdana</vt:lpstr>
      <vt:lpstr>Wingdings</vt:lpstr>
      <vt:lpstr>20140311PresentationUWTSDTemplate</vt:lpstr>
      <vt:lpstr>LCLM6004</vt:lpstr>
      <vt:lpstr>Learning Outcomes</vt:lpstr>
      <vt:lpstr>Research design </vt:lpstr>
      <vt:lpstr>Design in the Research Process</vt:lpstr>
      <vt:lpstr>Research design</vt:lpstr>
      <vt:lpstr>Research Design</vt:lpstr>
      <vt:lpstr>Descriptors of Research Design</vt:lpstr>
      <vt:lpstr>Descriptors of Research Design</vt:lpstr>
      <vt:lpstr>Explanation of Categories </vt:lpstr>
      <vt:lpstr>Your Turn – in groups of 3-4 students (20 minutes)</vt:lpstr>
      <vt:lpstr>Paradigms</vt:lpstr>
      <vt:lpstr>Positivism</vt:lpstr>
      <vt:lpstr>Interpretivism</vt:lpstr>
      <vt:lpstr>Paradigms and research approach </vt:lpstr>
      <vt:lpstr>Qualitative vs quantitative evidence </vt:lpstr>
      <vt:lpstr>Thinking critically  </vt:lpstr>
      <vt:lpstr>How do we know things in the social sciences? </vt:lpstr>
      <vt:lpstr>Moving from purpose to question to approach to data gathering </vt:lpstr>
      <vt:lpstr>OVER TO YOU – In groups of 3-4 students (30 minutes)</vt:lpstr>
      <vt:lpstr>Pragmatism</vt:lpstr>
      <vt:lpstr>Critical Realism</vt:lpstr>
      <vt:lpstr>Content, Thematic, Narrative &amp; Discourse Analyses (QUAL)</vt:lpstr>
      <vt:lpstr>Summary</vt:lpstr>
      <vt:lpstr>Do you have any question as yet ?</vt:lpstr>
      <vt:lpstr>OVER TO YOU – In Groups of 3-4 students  (45 minutes)</vt:lpstr>
      <vt:lpstr>Reference</vt:lpstr>
      <vt:lpstr>Assignment Support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Rameses Manalang</cp:lastModifiedBy>
  <cp:revision>305</cp:revision>
  <dcterms:created xsi:type="dcterms:W3CDTF">2002-10-07T19:43:58Z</dcterms:created>
  <dcterms:modified xsi:type="dcterms:W3CDTF">2026-03-15T13:52:00Z</dcterms:modified>
</cp:coreProperties>
</file>