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0C804-8D61-4CD3-B53A-71103EAE68BC}" v="24" dt="2025-11-06T17:23:19.163"/>
    <p1510:client id="{E5B91B68-D17B-40A5-B25E-89F0BBCB4355}" v="201" dt="2025-11-06T17:14:26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7T10:00:18.68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7T10:01:36.04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7T10:01:40.12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01.25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08.50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08.99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09.55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14.31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24.85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3T12:22:36.67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to </a:t>
            </a:r>
            <a:r>
              <a:rPr lang="en-GB" err="1"/>
              <a:t>to</a:t>
            </a:r>
            <a:r>
              <a:rPr lang="en-GB"/>
              <a:t> customers preferences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31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67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190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333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42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49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87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5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138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656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65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32666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9090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9639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695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392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755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283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6.xml"/><Relationship Id="rId3" Type="http://schemas.openxmlformats.org/officeDocument/2006/relationships/image" Target="../media/image1.png"/><Relationship Id="rId7" Type="http://schemas.openxmlformats.org/officeDocument/2006/relationships/customXml" Target="../ink/ink5.xml"/><Relationship Id="rId12" Type="http://schemas.openxmlformats.org/officeDocument/2006/relationships/customXml" Target="../ink/ink10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4.xml"/><Relationship Id="rId11" Type="http://schemas.openxmlformats.org/officeDocument/2006/relationships/customXml" Target="../ink/ink9.xml"/><Relationship Id="rId5" Type="http://schemas.openxmlformats.org/officeDocument/2006/relationships/customXml" Target="../ink/ink3.xml"/><Relationship Id="rId10" Type="http://schemas.openxmlformats.org/officeDocument/2006/relationships/customXml" Target="../ink/ink8.xml"/><Relationship Id="rId4" Type="http://schemas.openxmlformats.org/officeDocument/2006/relationships/customXml" Target="../ink/ink2.xml"/><Relationship Id="rId9" Type="http://schemas.openxmlformats.org/officeDocument/2006/relationships/customXml" Target="../ink/ink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britishfloristassociation.org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blog.hubspot.com/" TargetMode="External"/><Relationship Id="rId4" Type="http://schemas.openxmlformats.org/officeDocument/2006/relationships/hyperlink" Target="https://www.sustainablefloristry.org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293" y="1181357"/>
            <a:ext cx="9332288" cy="3586798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latin typeface="A"/>
              </a:rPr>
              <a:t>MODULE NAME: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Veronica Konadu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2439787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Presentation: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 </a:t>
            </a:r>
            <a:r>
              <a:rPr lang="en-GB" sz="1800" b="1"/>
              <a:t>Introduction: </a:t>
            </a:r>
            <a:r>
              <a:rPr lang="en-GB" sz="1800"/>
              <a:t>Green Haven Florists is a small business that sells eco-friendly flowers</a:t>
            </a:r>
          </a:p>
          <a:p>
            <a:r>
              <a:rPr lang="en-GB" sz="1800"/>
              <a:t>Company background: an independent flower shop, located in Norwich, UK, founded in 2016</a:t>
            </a:r>
          </a:p>
          <a:p>
            <a:r>
              <a:rPr lang="en-GB" sz="1800"/>
              <a:t>Problem: nature and scope</a:t>
            </a:r>
          </a:p>
          <a:p>
            <a:r>
              <a:rPr lang="en-GB" sz="1800" b="1"/>
              <a:t>PESTLE ANALYSIS</a:t>
            </a:r>
            <a:r>
              <a:rPr lang="en-GB" sz="1800"/>
              <a:t>: Green Haven Florists</a:t>
            </a:r>
          </a:p>
          <a:p>
            <a:r>
              <a:rPr lang="en-GB" sz="1800"/>
              <a:t>Cause and effect analysis: Fishbone diagram</a:t>
            </a:r>
          </a:p>
          <a:p>
            <a:r>
              <a:rPr lang="en-GB" sz="1800"/>
              <a:t>Conclusion</a:t>
            </a:r>
          </a:p>
          <a:p>
            <a:r>
              <a:rPr lang="en-GB" sz="1800"/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599" y="1637423"/>
            <a:ext cx="9987117" cy="4497766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Florists is a local flower shop which is </a:t>
            </a:r>
            <a:r>
              <a:rPr lang="en-GB" sz="320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strugling</a:t>
            </a:r>
            <a:r>
              <a:rPr lang="en-GB" sz="320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with declining sales, They are currently facing tough competition and an changing customer base and strong community ties.</a:t>
            </a:r>
          </a:p>
          <a:p>
            <a:r>
              <a:rPr lang="en-GB" sz="320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 local shop has experienced a negative sales growth in the store 30% in a year.</a:t>
            </a: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8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016" y="1903694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/>
              <a:t>Green Haven Florists</a:t>
            </a:r>
            <a:endParaRPr lang="en-GB" b="1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3200">
                <a:solidFill>
                  <a:schemeClr val="tx1"/>
                </a:solidFill>
              </a:rPr>
              <a:t>Green Haven Florists is a local business selling flowers and floral arrangements, They also have a physical store and online presence</a:t>
            </a:r>
          </a:p>
          <a:p>
            <a:pPr marL="342900" indent="-342900">
              <a:buFont typeface="Arial" charset="2"/>
              <a:buChar char="•"/>
            </a:pPr>
            <a:r>
              <a:rPr lang="en-GB" sz="3200">
                <a:solidFill>
                  <a:schemeClr val="tx1"/>
                </a:solidFill>
              </a:rPr>
              <a:t> The company has been experiencing a decline in sales revenue.</a:t>
            </a:r>
          </a:p>
          <a:p>
            <a:endParaRPr lang="en-GB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r>
              <a:rPr lang="en-GB" sz="1800" b="1" u="sng">
                <a:solidFill>
                  <a:schemeClr val="tx1"/>
                </a:solidFill>
              </a:rPr>
              <a:t>Who</a:t>
            </a:r>
            <a:r>
              <a:rPr lang="en-GB" sz="1800">
                <a:solidFill>
                  <a:schemeClr val="tx1"/>
                </a:solidFill>
              </a:rPr>
              <a:t>: Green Haven Florists sales team and customers</a:t>
            </a:r>
            <a:endParaRPr lang="en-GB" sz="18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800" b="1" u="sng">
                <a:solidFill>
                  <a:schemeClr val="tx1"/>
                </a:solidFill>
              </a:rPr>
              <a:t>What</a:t>
            </a:r>
            <a:r>
              <a:rPr lang="en-GB" sz="1800">
                <a:solidFill>
                  <a:schemeClr val="tx1"/>
                </a:solidFill>
              </a:rPr>
              <a:t>: Decrease in sales revenue.</a:t>
            </a:r>
          </a:p>
          <a:p>
            <a:r>
              <a:rPr lang="en-GB" sz="1800" b="1" u="sng">
                <a:solidFill>
                  <a:schemeClr val="tx1"/>
                </a:solidFill>
              </a:rPr>
              <a:t>Where</a:t>
            </a:r>
            <a:r>
              <a:rPr lang="en-GB" sz="1800">
                <a:solidFill>
                  <a:schemeClr val="tx1"/>
                </a:solidFill>
              </a:rPr>
              <a:t>: Green Haven Florists’ physical store and online platform.</a:t>
            </a:r>
          </a:p>
          <a:p>
            <a:r>
              <a:rPr lang="en-GB" sz="1800" b="1" u="sng">
                <a:solidFill>
                  <a:schemeClr val="tx1"/>
                </a:solidFill>
              </a:rPr>
              <a:t>Why</a:t>
            </a:r>
            <a:r>
              <a:rPr lang="en-GB" sz="1800">
                <a:solidFill>
                  <a:schemeClr val="tx1"/>
                </a:solidFill>
              </a:rPr>
              <a:t>: Possible reasons include increased competition, ineffective marketing and customer preferences.</a:t>
            </a:r>
          </a:p>
          <a:p>
            <a:r>
              <a:rPr lang="en-GB" sz="1800" b="1" u="sng">
                <a:solidFill>
                  <a:schemeClr val="tx1"/>
                </a:solidFill>
              </a:rPr>
              <a:t>How</a:t>
            </a:r>
            <a:r>
              <a:rPr lang="en-GB" sz="1800">
                <a:solidFill>
                  <a:schemeClr val="tx1"/>
                </a:solidFill>
              </a:rPr>
              <a:t>: The Sales process, marketing and customer engagement may need improvement.</a:t>
            </a:r>
          </a:p>
          <a:p>
            <a:r>
              <a:rPr lang="en-GB" sz="1800" b="1" u="sng">
                <a:solidFill>
                  <a:schemeClr val="tx1"/>
                </a:solidFill>
              </a:rPr>
              <a:t>How much</a:t>
            </a:r>
            <a:r>
              <a:rPr lang="en-GB" sz="1800">
                <a:solidFill>
                  <a:schemeClr val="tx1"/>
                </a:solidFill>
              </a:rPr>
              <a:t>: Sales revenue has decreased by 15% over the  past quarter where resulting in a significant impact on the business’s profitability.</a:t>
            </a:r>
            <a:endParaRPr lang="en-GB" sz="2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7110" y="1110557"/>
            <a:ext cx="9409329" cy="4623816"/>
          </a:xfrm>
        </p:spPr>
        <p:txBody>
          <a:bodyPr>
            <a:normAutofit fontScale="92500" lnSpcReduction="10000"/>
          </a:bodyPr>
          <a:lstStyle/>
          <a:p>
            <a:r>
              <a:rPr lang="en-GB" b="1">
                <a:solidFill>
                  <a:schemeClr val="tx1"/>
                </a:solidFill>
              </a:rPr>
              <a:t>POLITICAL</a:t>
            </a:r>
            <a:endParaRPr lang="en-GB" sz="1800" b="1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Local business regulation: Compliance with local business license permits and zoning regulations</a:t>
            </a:r>
          </a:p>
          <a:p>
            <a:r>
              <a:rPr lang="en-GB" b="1">
                <a:solidFill>
                  <a:schemeClr val="tx1"/>
                </a:solidFill>
              </a:rPr>
              <a:t>Health and safety regulations: Compliance with regulation’s to ensure a safe working environment for employees</a:t>
            </a:r>
          </a:p>
          <a:p>
            <a:r>
              <a:rPr lang="en-GB" b="1">
                <a:solidFill>
                  <a:schemeClr val="tx1"/>
                </a:solidFill>
              </a:rPr>
              <a:t>ECONOMIC</a:t>
            </a:r>
          </a:p>
          <a:p>
            <a:r>
              <a:rPr lang="en-GB" b="1">
                <a:solidFill>
                  <a:schemeClr val="tx1"/>
                </a:solidFill>
              </a:rPr>
              <a:t>Competition: Presence of the other florists in the area</a:t>
            </a:r>
          </a:p>
          <a:p>
            <a:r>
              <a:rPr lang="en-GB" b="1">
                <a:solidFill>
                  <a:schemeClr val="tx1"/>
                </a:solidFill>
              </a:rPr>
              <a:t>Economic downturn: Reduced consumer spending on </a:t>
            </a:r>
            <a:r>
              <a:rPr lang="en-GB" b="1" err="1">
                <a:solidFill>
                  <a:schemeClr val="tx1"/>
                </a:solidFill>
              </a:rPr>
              <a:t>discretionry</a:t>
            </a:r>
            <a:r>
              <a:rPr lang="en-GB" b="1">
                <a:solidFill>
                  <a:schemeClr val="tx1"/>
                </a:solidFill>
              </a:rPr>
              <a:t> items flowers.</a:t>
            </a:r>
          </a:p>
          <a:p>
            <a:r>
              <a:rPr lang="en-GB" b="1">
                <a:solidFill>
                  <a:schemeClr val="tx1"/>
                </a:solidFill>
              </a:rPr>
              <a:t>SOCIAL</a:t>
            </a:r>
          </a:p>
          <a:p>
            <a:r>
              <a:rPr lang="en-GB" b="1">
                <a:solidFill>
                  <a:schemeClr val="tx1"/>
                </a:solidFill>
              </a:rPr>
              <a:t>Social media influence: Impact of social media on consumer behaviour and preference</a:t>
            </a:r>
          </a:p>
          <a:p>
            <a:r>
              <a:rPr lang="en-GB" b="1">
                <a:solidFill>
                  <a:schemeClr val="tx1"/>
                </a:solidFill>
              </a:rPr>
              <a:t>Changing consumer preferences: Shifts towards sustainable and locally sourced and ecofriendly products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lnSpcReduction="10000"/>
          </a:bodyPr>
          <a:lstStyle/>
          <a:p>
            <a:r>
              <a:rPr lang="en-GB" b="1"/>
              <a:t>TECHNOLOGICAL</a:t>
            </a:r>
          </a:p>
          <a:p>
            <a:r>
              <a:rPr lang="en-GB" b="1"/>
              <a:t>The impact of technology on business operations and customer engagement.</a:t>
            </a:r>
          </a:p>
          <a:p>
            <a:endParaRPr lang="en-GB" b="1"/>
          </a:p>
          <a:p>
            <a:r>
              <a:rPr lang="en-GB" b="1"/>
              <a:t>LEGAL</a:t>
            </a:r>
          </a:p>
          <a:p>
            <a:r>
              <a:rPr lang="en-GB" b="1"/>
              <a:t>Compliance with law and regulations such as employment law and consumer protection law</a:t>
            </a:r>
          </a:p>
          <a:p>
            <a:endParaRPr lang="en-GB" b="1"/>
          </a:p>
          <a:p>
            <a:endParaRPr lang="en-GB" b="1"/>
          </a:p>
          <a:p>
            <a:r>
              <a:rPr lang="en-GB" b="1"/>
              <a:t>ENVIRONMENTAL </a:t>
            </a:r>
          </a:p>
          <a:p>
            <a:r>
              <a:rPr lang="en-GB" b="1"/>
              <a:t>Impact of business operations on the </a:t>
            </a:r>
            <a:r>
              <a:rPr lang="en-GB" b="1" err="1"/>
              <a:t>envirnment</a:t>
            </a:r>
            <a:r>
              <a:rPr lang="en-GB" b="1"/>
              <a:t> and sustainability initiatives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408" y="378908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1289" y="961989"/>
            <a:ext cx="10639944" cy="8277743"/>
          </a:xfrm>
        </p:spPr>
        <p:txBody>
          <a:bodyPr/>
          <a:lstStyle/>
          <a:p>
            <a:r>
              <a:rPr lang="en-US"/>
              <a:t>    </a:t>
            </a:r>
          </a:p>
          <a:p>
            <a:endParaRPr lang="en-US"/>
          </a:p>
          <a:p>
            <a:r>
              <a:rPr lang="en-US"/>
              <a:t>                                                            Increased competition</a:t>
            </a:r>
          </a:p>
          <a:p>
            <a:r>
              <a:rPr lang="en-US"/>
              <a:t>                                                                                                           </a:t>
            </a:r>
          </a:p>
          <a:p>
            <a:r>
              <a:rPr lang="en-US"/>
              <a:t>                                                              Changing consumer preferences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Limited sustainable</a:t>
            </a:r>
          </a:p>
          <a:p>
            <a:endParaRPr lang="en-US"/>
          </a:p>
          <a:p>
            <a:r>
              <a:rPr lang="en-US"/>
              <a:t>    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3CD7B14-80A4-5EB3-CAB7-BC7DB45CD449}"/>
              </a:ext>
            </a:extLst>
          </p:cNvPr>
          <p:cNvSpPr/>
          <p:nvPr/>
        </p:nvSpPr>
        <p:spPr>
          <a:xfrm>
            <a:off x="10272974" y="2738593"/>
            <a:ext cx="1809135" cy="110996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30% drop in sales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E2CFA58-3B41-E5A8-2DC2-E66F805AE3D6}"/>
                  </a:ext>
                </a:extLst>
              </p14:cNvPr>
              <p14:cNvContentPartPr/>
              <p14:nvPr/>
            </p14:nvContentPartPr>
            <p14:xfrm>
              <a:off x="9822441" y="3392036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E2CFA58-3B41-E5A8-2DC2-E66F805AE3D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816321" y="338591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2290773-E400-498A-33AF-3B54A27DE4BC}"/>
                  </a:ext>
                </a:extLst>
              </p14:cNvPr>
              <p14:cNvContentPartPr/>
              <p14:nvPr/>
            </p14:nvContentPartPr>
            <p14:xfrm>
              <a:off x="10490961" y="3745916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2290773-E400-498A-33AF-3B54A27DE4B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484841" y="373979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C19551F-1DDA-AC09-CC9C-95A20CC0E4B5}"/>
                  </a:ext>
                </a:extLst>
              </p14:cNvPr>
              <p14:cNvContentPartPr/>
              <p14:nvPr/>
            </p14:nvContentPartPr>
            <p14:xfrm>
              <a:off x="9753321" y="3431636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C19551F-1DDA-AC09-CC9C-95A20CC0E4B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747201" y="342551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4AFCA48-F492-8CEE-47E1-536BBC382E0E}"/>
                  </a:ext>
                </a:extLst>
              </p14:cNvPr>
              <p14:cNvContentPartPr/>
              <p14:nvPr/>
            </p14:nvContentPartPr>
            <p14:xfrm>
              <a:off x="3706401" y="3244436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4AFCA48-F492-8CEE-47E1-536BBC382E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700281" y="323831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5EDCC1F0-E4F5-0B9B-240E-2AD93DD43F10}"/>
                  </a:ext>
                </a:extLst>
              </p14:cNvPr>
              <p14:cNvContentPartPr/>
              <p14:nvPr/>
            </p14:nvContentPartPr>
            <p14:xfrm>
              <a:off x="3195201" y="3136076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5EDCC1F0-E4F5-0B9B-240E-2AD93DD43F1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89081" y="3129956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4F826FF3-C0AA-6D73-39C8-3592492FC4CB}"/>
              </a:ext>
            </a:extLst>
          </p:cNvPr>
          <p:cNvGrpSpPr/>
          <p:nvPr/>
        </p:nvGrpSpPr>
        <p:grpSpPr>
          <a:xfrm>
            <a:off x="2782281" y="3548996"/>
            <a:ext cx="360" cy="360"/>
            <a:chOff x="2782281" y="3548996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73F58549-52B6-293B-B868-5AFF44CFA8B7}"/>
                    </a:ext>
                  </a:extLst>
                </p14:cNvPr>
                <p14:cNvContentPartPr/>
                <p14:nvPr/>
              </p14:nvContentPartPr>
              <p14:xfrm>
                <a:off x="2782281" y="3548996"/>
                <a:ext cx="360" cy="36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73F58549-52B6-293B-B868-5AFF44CFA8B7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776161" y="354287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AF63737E-270F-DBDB-9812-435EDD6DA33E}"/>
                    </a:ext>
                  </a:extLst>
                </p14:cNvPr>
                <p14:cNvContentPartPr/>
                <p14:nvPr/>
              </p14:nvContentPartPr>
              <p14:xfrm>
                <a:off x="2782281" y="3548996"/>
                <a:ext cx="360" cy="36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AF63737E-270F-DBDB-9812-435EDD6DA33E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776161" y="354287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FEF23169-03B4-08BF-551D-8DFEAD146D43}"/>
                  </a:ext>
                </a:extLst>
              </p14:cNvPr>
              <p14:cNvContentPartPr/>
              <p14:nvPr/>
            </p14:nvContentPartPr>
            <p14:xfrm>
              <a:off x="3578601" y="3470876"/>
              <a:ext cx="36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FEF23169-03B4-08BF-551D-8DFEAD146D4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572481" y="346475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C80418D1-FF7C-3FC6-3CCF-4BF6B188777D}"/>
                  </a:ext>
                </a:extLst>
              </p14:cNvPr>
              <p14:cNvContentPartPr/>
              <p14:nvPr/>
            </p14:nvContentPartPr>
            <p14:xfrm>
              <a:off x="2202321" y="3431636"/>
              <a:ext cx="36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C80418D1-FF7C-3FC6-3CCF-4BF6B188777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196201" y="3425516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526EB9A6-091B-20B2-F486-C9F437738440}"/>
                  </a:ext>
                </a:extLst>
              </p14:cNvPr>
              <p14:cNvContentPartPr/>
              <p14:nvPr/>
            </p14:nvContentPartPr>
            <p14:xfrm>
              <a:off x="3883521" y="3273956"/>
              <a:ext cx="360" cy="3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526EB9A6-091B-20B2-F486-C9F43773844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77401" y="3267836"/>
                <a:ext cx="12600" cy="12600"/>
              </a:xfrm>
              <a:prstGeom prst="rect">
                <a:avLst/>
              </a:prstGeom>
            </p:spPr>
          </p:pic>
        </mc:Fallback>
      </mc:AlternateContent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F86B17B-08C3-C59D-2E0B-242C96C973C8}"/>
              </a:ext>
            </a:extLst>
          </p:cNvPr>
          <p:cNvCxnSpPr>
            <a:cxnSpLocks/>
          </p:cNvCxnSpPr>
          <p:nvPr/>
        </p:nvCxnSpPr>
        <p:spPr>
          <a:xfrm flipV="1">
            <a:off x="1487951" y="3397892"/>
            <a:ext cx="8532664" cy="515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6EC726C-D9B4-6B18-8213-4435A98641A0}"/>
              </a:ext>
            </a:extLst>
          </p:cNvPr>
          <p:cNvSpPr/>
          <p:nvPr/>
        </p:nvSpPr>
        <p:spPr>
          <a:xfrm>
            <a:off x="1740310" y="619977"/>
            <a:ext cx="2222090" cy="6706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399F43-D35A-635B-86AB-BD2A46D5E9DA}"/>
              </a:ext>
            </a:extLst>
          </p:cNvPr>
          <p:cNvCxnSpPr>
            <a:cxnSpLocks/>
          </p:cNvCxnSpPr>
          <p:nvPr/>
        </p:nvCxnSpPr>
        <p:spPr>
          <a:xfrm flipH="1" flipV="1">
            <a:off x="3645734" y="1290676"/>
            <a:ext cx="1968485" cy="20796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36CE35E-5E5C-FF2A-B661-2803435CD951}"/>
              </a:ext>
            </a:extLst>
          </p:cNvPr>
          <p:cNvCxnSpPr>
            <a:cxnSpLocks/>
          </p:cNvCxnSpPr>
          <p:nvPr/>
        </p:nvCxnSpPr>
        <p:spPr>
          <a:xfrm>
            <a:off x="8751025" y="1290676"/>
            <a:ext cx="2064778" cy="227672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0ECEE3C-DB64-9658-DD15-1C857FC43553}"/>
              </a:ext>
            </a:extLst>
          </p:cNvPr>
          <p:cNvCxnSpPr>
            <a:cxnSpLocks/>
          </p:cNvCxnSpPr>
          <p:nvPr/>
        </p:nvCxnSpPr>
        <p:spPr>
          <a:xfrm>
            <a:off x="1647099" y="3127180"/>
            <a:ext cx="3037150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E6D720ED-29F0-AE76-7134-57F60DD5DE8C}"/>
              </a:ext>
            </a:extLst>
          </p:cNvPr>
          <p:cNvCxnSpPr>
            <a:cxnSpLocks/>
          </p:cNvCxnSpPr>
          <p:nvPr/>
        </p:nvCxnSpPr>
        <p:spPr>
          <a:xfrm>
            <a:off x="5407742" y="2153975"/>
            <a:ext cx="4054538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FF5B7CB-12D5-10C2-4734-C87BD87919BD}"/>
              </a:ext>
            </a:extLst>
          </p:cNvPr>
          <p:cNvCxnSpPr>
            <a:cxnSpLocks/>
          </p:cNvCxnSpPr>
          <p:nvPr/>
        </p:nvCxnSpPr>
        <p:spPr>
          <a:xfrm>
            <a:off x="977037" y="2330515"/>
            <a:ext cx="3505468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CE3D77D1-8BF4-1A9A-0800-E518BFE81027}"/>
              </a:ext>
            </a:extLst>
          </p:cNvPr>
          <p:cNvCxnSpPr>
            <a:cxnSpLocks/>
          </p:cNvCxnSpPr>
          <p:nvPr/>
        </p:nvCxnSpPr>
        <p:spPr>
          <a:xfrm flipV="1">
            <a:off x="5754283" y="3127180"/>
            <a:ext cx="4383193" cy="325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F923DB51-B259-BC1F-746A-D1D8355B9351}"/>
              </a:ext>
            </a:extLst>
          </p:cNvPr>
          <p:cNvCxnSpPr>
            <a:cxnSpLocks/>
          </p:cNvCxnSpPr>
          <p:nvPr/>
        </p:nvCxnSpPr>
        <p:spPr>
          <a:xfrm flipH="1">
            <a:off x="3185143" y="3332962"/>
            <a:ext cx="2469450" cy="278350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0F97EF87-7758-0F98-5441-1EF56CB4CCEA}"/>
              </a:ext>
            </a:extLst>
          </p:cNvPr>
          <p:cNvCxnSpPr>
            <a:cxnSpLocks/>
          </p:cNvCxnSpPr>
          <p:nvPr/>
        </p:nvCxnSpPr>
        <p:spPr>
          <a:xfrm flipH="1">
            <a:off x="7755825" y="3245666"/>
            <a:ext cx="2558722" cy="298884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606A3471-490A-E7DC-9B4B-305D90BA0CCE}"/>
              </a:ext>
            </a:extLst>
          </p:cNvPr>
          <p:cNvCxnSpPr>
            <a:cxnSpLocks/>
          </p:cNvCxnSpPr>
          <p:nvPr/>
        </p:nvCxnSpPr>
        <p:spPr>
          <a:xfrm flipV="1">
            <a:off x="5905117" y="4420330"/>
            <a:ext cx="3347038" cy="2902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57BA1631-77B4-CEC4-4DD9-A4FA7F961DB3}"/>
              </a:ext>
            </a:extLst>
          </p:cNvPr>
          <p:cNvCxnSpPr>
            <a:cxnSpLocks/>
          </p:cNvCxnSpPr>
          <p:nvPr/>
        </p:nvCxnSpPr>
        <p:spPr>
          <a:xfrm flipV="1">
            <a:off x="4857135" y="5047169"/>
            <a:ext cx="3785420" cy="5369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6E813690-69FD-5787-EF8A-F249BF3BFEF0}"/>
              </a:ext>
            </a:extLst>
          </p:cNvPr>
          <p:cNvCxnSpPr>
            <a:cxnSpLocks/>
          </p:cNvCxnSpPr>
          <p:nvPr/>
        </p:nvCxnSpPr>
        <p:spPr>
          <a:xfrm flipV="1">
            <a:off x="1244399" y="5100861"/>
            <a:ext cx="2855653" cy="1606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Rectangle 85">
            <a:extLst>
              <a:ext uri="{FF2B5EF4-FFF2-40B4-BE49-F238E27FC236}">
                <a16:creationId xmlns:a16="http://schemas.microsoft.com/office/drawing/2014/main" id="{7AEE1A12-986D-161D-2579-446A1069B6F8}"/>
              </a:ext>
            </a:extLst>
          </p:cNvPr>
          <p:cNvSpPr/>
          <p:nvPr/>
        </p:nvSpPr>
        <p:spPr>
          <a:xfrm>
            <a:off x="1442165" y="5671793"/>
            <a:ext cx="1828800" cy="50730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MATERIALS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8F5C006-E2C0-B88B-7225-9F02A6F0526F}"/>
              </a:ext>
            </a:extLst>
          </p:cNvPr>
          <p:cNvSpPr/>
          <p:nvPr/>
        </p:nvSpPr>
        <p:spPr>
          <a:xfrm>
            <a:off x="6057095" y="5959260"/>
            <a:ext cx="2218020" cy="4607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ENVIROMENT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F718C02F-53ED-235E-E02E-A361D39ECAFE}"/>
              </a:ext>
            </a:extLst>
          </p:cNvPr>
          <p:cNvSpPr txBox="1"/>
          <p:nvPr/>
        </p:nvSpPr>
        <p:spPr>
          <a:xfrm>
            <a:off x="6064392" y="3997306"/>
            <a:ext cx="2733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Increased competition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0D656EA0-79A2-3161-6257-1D7659A30AEB}"/>
              </a:ext>
            </a:extLst>
          </p:cNvPr>
          <p:cNvSpPr txBox="1"/>
          <p:nvPr/>
        </p:nvSpPr>
        <p:spPr>
          <a:xfrm>
            <a:off x="4684249" y="4677837"/>
            <a:ext cx="4567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Changing consumer preferences</a:t>
            </a:r>
          </a:p>
        </p:txBody>
      </p:sp>
      <p:cxnSp>
        <p:nvCxnSpPr>
          <p:cNvPr id="112" name="Straight Arrow Connector 111">
            <a:extLst>
              <a:ext uri="{FF2B5EF4-FFF2-40B4-BE49-F238E27FC236}">
                <a16:creationId xmlns:a16="http://schemas.microsoft.com/office/drawing/2014/main" id="{15066F5B-9E8C-92F0-B156-2A3ED8AA3E93}"/>
              </a:ext>
            </a:extLst>
          </p:cNvPr>
          <p:cNvCxnSpPr>
            <a:cxnSpLocks/>
          </p:cNvCxnSpPr>
          <p:nvPr/>
        </p:nvCxnSpPr>
        <p:spPr>
          <a:xfrm>
            <a:off x="1174534" y="4364888"/>
            <a:ext cx="3110475" cy="17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Rectangle 126">
            <a:extLst>
              <a:ext uri="{FF2B5EF4-FFF2-40B4-BE49-F238E27FC236}">
                <a16:creationId xmlns:a16="http://schemas.microsoft.com/office/drawing/2014/main" id="{A282CD42-2796-78EF-D42C-F770ACA78D9C}"/>
              </a:ext>
            </a:extLst>
          </p:cNvPr>
          <p:cNvSpPr/>
          <p:nvPr/>
        </p:nvSpPr>
        <p:spPr>
          <a:xfrm>
            <a:off x="6253930" y="738498"/>
            <a:ext cx="2497095" cy="6706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ENVIRONMENT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8BB139-3C3E-54A8-C5AD-FDD243D571DB}"/>
              </a:ext>
            </a:extLst>
          </p:cNvPr>
          <p:cNvSpPr txBox="1"/>
          <p:nvPr/>
        </p:nvSpPr>
        <p:spPr>
          <a:xfrm>
            <a:off x="1307956" y="4754751"/>
            <a:ext cx="27719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Fluctuating flower prices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1250FF-608B-D46E-F544-3154C7DCCEDF}"/>
              </a:ext>
            </a:extLst>
          </p:cNvPr>
          <p:cNvSpPr txBox="1"/>
          <p:nvPr/>
        </p:nvSpPr>
        <p:spPr>
          <a:xfrm>
            <a:off x="1810549" y="2745446"/>
            <a:ext cx="2348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Lack of staff training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DBF192-B862-22BB-3FF4-3B9E2B08AF69}"/>
              </a:ext>
            </a:extLst>
          </p:cNvPr>
          <p:cNvSpPr txBox="1"/>
          <p:nvPr/>
        </p:nvSpPr>
        <p:spPr>
          <a:xfrm>
            <a:off x="1011045" y="1960646"/>
            <a:ext cx="3179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Insufficient customer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085" y="1151259"/>
            <a:ext cx="10441858" cy="5368413"/>
          </a:xfrm>
        </p:spPr>
        <p:txBody>
          <a:bodyPr>
            <a:noAutofit/>
          </a:bodyPr>
          <a:lstStyle/>
          <a:p>
            <a:r>
              <a:rPr lang="en-GB" sz="1800">
                <a:solidFill>
                  <a:schemeClr val="tx1"/>
                </a:solidFill>
              </a:rPr>
              <a:t>Based on the analysis, here are some conclusions on Green Haven Florists:</a:t>
            </a:r>
          </a:p>
          <a:p>
            <a:r>
              <a:rPr lang="en-GB" sz="1800" b="1">
                <a:solidFill>
                  <a:schemeClr val="tx1"/>
                </a:solidFill>
              </a:rPr>
              <a:t>Strength</a:t>
            </a:r>
            <a:r>
              <a:rPr lang="en-GB" sz="1800">
                <a:solidFill>
                  <a:schemeClr val="tx1"/>
                </a:solidFill>
              </a:rPr>
              <a:t>:  Strong community ties and expertise and a loyal customer base</a:t>
            </a:r>
          </a:p>
          <a:p>
            <a:r>
              <a:rPr lang="en-GB" sz="1800" b="1">
                <a:solidFill>
                  <a:schemeClr val="tx1"/>
                </a:solidFill>
              </a:rPr>
              <a:t>Weaknesses</a:t>
            </a:r>
            <a:r>
              <a:rPr lang="en-GB" sz="1800">
                <a:solidFill>
                  <a:schemeClr val="tx1"/>
                </a:solidFill>
              </a:rPr>
              <a:t>: Decreased sales revenue potential </a:t>
            </a:r>
            <a:r>
              <a:rPr lang="en-GB" sz="1800" err="1">
                <a:solidFill>
                  <a:schemeClr val="tx1"/>
                </a:solidFill>
              </a:rPr>
              <a:t>ineficiencies</a:t>
            </a:r>
            <a:r>
              <a:rPr lang="en-GB" sz="1800">
                <a:solidFill>
                  <a:schemeClr val="tx1"/>
                </a:solidFill>
              </a:rPr>
              <a:t> in the sales process and ineffective marketing strategies</a:t>
            </a:r>
          </a:p>
          <a:p>
            <a:r>
              <a:rPr lang="en-GB" sz="1800" b="1">
                <a:solidFill>
                  <a:schemeClr val="tx1"/>
                </a:solidFill>
              </a:rPr>
              <a:t>Opportunities</a:t>
            </a:r>
            <a:r>
              <a:rPr lang="en-GB" sz="1800">
                <a:solidFill>
                  <a:schemeClr val="tx1"/>
                </a:solidFill>
              </a:rPr>
              <a:t>: Growing demand for </a:t>
            </a:r>
            <a:r>
              <a:rPr lang="en-GB" sz="1800" err="1">
                <a:solidFill>
                  <a:schemeClr val="tx1"/>
                </a:solidFill>
              </a:rPr>
              <a:t>sustanable</a:t>
            </a:r>
            <a:r>
              <a:rPr lang="en-GB" sz="1800">
                <a:solidFill>
                  <a:schemeClr val="tx1"/>
                </a:solidFill>
              </a:rPr>
              <a:t> and ecofriendly products and, leveraging social media for marketing</a:t>
            </a:r>
          </a:p>
          <a:p>
            <a:r>
              <a:rPr lang="en-GB" sz="1800" b="1">
                <a:solidFill>
                  <a:schemeClr val="tx1"/>
                </a:solidFill>
              </a:rPr>
              <a:t>Threats</a:t>
            </a:r>
            <a:r>
              <a:rPr lang="en-GB" sz="1800">
                <a:solidFill>
                  <a:schemeClr val="tx1"/>
                </a:solidFill>
              </a:rPr>
              <a:t>: Increased competition and, fluctuation in flower prices and changing consumer preferences.</a:t>
            </a:r>
          </a:p>
          <a:p>
            <a:r>
              <a:rPr lang="en-GB" sz="1800">
                <a:solidFill>
                  <a:schemeClr val="tx1"/>
                </a:solidFill>
              </a:rPr>
              <a:t>To address the challenges forward and Green Haven Florists could consider</a:t>
            </a:r>
          </a:p>
          <a:p>
            <a:r>
              <a:rPr lang="en-GB" sz="1800">
                <a:solidFill>
                  <a:schemeClr val="tx1"/>
                </a:solidFill>
              </a:rPr>
              <a:t>Enhancing online presence and, social media engagement </a:t>
            </a:r>
          </a:p>
          <a:p>
            <a:r>
              <a:rPr lang="en-GB" sz="1800">
                <a:solidFill>
                  <a:schemeClr val="tx1"/>
                </a:solidFill>
              </a:rPr>
              <a:t>Developing sustainable and eco friendly product offerings</a:t>
            </a:r>
          </a:p>
          <a:p>
            <a:r>
              <a:rPr lang="en-GB" sz="1800">
                <a:solidFill>
                  <a:schemeClr val="tx1"/>
                </a:solidFill>
              </a:rPr>
              <a:t>Improving customer engagement and loyalty programs</a:t>
            </a:r>
          </a:p>
          <a:p>
            <a:r>
              <a:rPr lang="en-GB" sz="1800">
                <a:solidFill>
                  <a:schemeClr val="tx1"/>
                </a:solidFill>
              </a:rPr>
              <a:t>These conclusions are based on the analysis and may not be exhaustive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514" y="1556657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British Florist Association (2024) The UK Floristry Industry: Trends and Sustainability Initiatives.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2"/>
              </a:rPr>
              <a:t>https://www.britishfloristassociation.org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Office for National Statistics (2024) Retail Sales Index: Trends in Small Business Performance.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3"/>
              </a:rPr>
              <a:t>https://www.ons.gov.uk</a:t>
            </a:r>
            <a:endParaRPr lang="en-GB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The Sustainable Floristry Network (2024) Eco-Friendly Practices in the Floral Industry.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4"/>
              </a:rPr>
              <a:t>https://www.sustainablefloristry.org</a:t>
            </a:r>
            <a:endParaRPr lang="en-GB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HubSpot (2025) How Small Businesses Can Boost Sales Through Social Media Marketing. 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5"/>
              </a:rPr>
              <a:t>https://blog.hubspot.com</a:t>
            </a:r>
            <a:endParaRPr lang="en-GB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Think with Google (2024) Consumer Trends: How Digital Shoppers Choose Local Businesses.</a:t>
            </a:r>
          </a:p>
          <a:p>
            <a:br>
              <a:rPr lang="en-GB" b="1">
                <a:latin typeface="Arial"/>
                <a:ea typeface="Roboto"/>
                <a:cs typeface="Roboto"/>
              </a:rPr>
            </a:br>
            <a:endParaRPr lang="en-GB" sz="1800" b="1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678</Words>
  <Application>Microsoft Office PowerPoint</Application>
  <PresentationFormat>Widescreen</PresentationFormat>
  <Paragraphs>92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Roboto</vt:lpstr>
      <vt:lpstr>Trebuchet MS</vt:lpstr>
      <vt:lpstr>Wingdings 3</vt:lpstr>
      <vt:lpstr>Facet</vt:lpstr>
      <vt:lpstr>MODULE NAME: Problem Solving and Decision Making MODULE CODE: LCLM4004 STUDENT NAME: Veronica Konadu STUDENT ID: 2439787 LECTURER: Anita Nan Assignment 1: Presentation: Green Haven Florists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Nana Afua Kessewah</cp:lastModifiedBy>
  <cp:revision>1</cp:revision>
  <dcterms:created xsi:type="dcterms:W3CDTF">2024-10-08T15:58:04Z</dcterms:created>
  <dcterms:modified xsi:type="dcterms:W3CDTF">2025-11-06T17:23:19Z</dcterms:modified>
</cp:coreProperties>
</file>