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9" r:id="rId1"/>
  </p:sldMasterIdLst>
  <p:notesMasterIdLst>
    <p:notesMasterId r:id="rId16"/>
  </p:notesMasterIdLst>
  <p:sldIdLst>
    <p:sldId id="256" r:id="rId2"/>
    <p:sldId id="257" r:id="rId3"/>
    <p:sldId id="259" r:id="rId4"/>
    <p:sldId id="261" r:id="rId5"/>
    <p:sldId id="262" r:id="rId6"/>
    <p:sldId id="263" r:id="rId7"/>
    <p:sldId id="264" r:id="rId8"/>
    <p:sldId id="265" r:id="rId9"/>
    <p:sldId id="266" r:id="rId10"/>
    <p:sldId id="267" r:id="rId11"/>
    <p:sldId id="268" r:id="rId12"/>
    <p:sldId id="269" r:id="rId13"/>
    <p:sldId id="270" r:id="rId14"/>
    <p:sldId id="258" r:id="rId1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50048"/>
    <a:srgbClr val="601700"/>
    <a:srgbClr val="F6E56A"/>
    <a:srgbClr val="FBE197"/>
    <a:srgbClr val="C125FF"/>
    <a:srgbClr val="5EEC3C"/>
    <a:srgbClr val="FFA3FF"/>
    <a:srgbClr val="FA6AF3"/>
    <a:srgbClr val="D47A02"/>
    <a:srgbClr val="E6B2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5" autoAdjust="0"/>
    <p:restoredTop sz="76376" autoAdjust="0"/>
  </p:normalViewPr>
  <p:slideViewPr>
    <p:cSldViewPr>
      <p:cViewPr varScale="1">
        <p:scale>
          <a:sx n="83" d="100"/>
          <a:sy n="83" d="100"/>
        </p:scale>
        <p:origin x="1450" y="48"/>
      </p:cViewPr>
      <p:guideLst>
        <p:guide orient="horz" pos="1620"/>
        <p:guide pos="2880"/>
      </p:guideLst>
    </p:cSldViewPr>
  </p:slideViewPr>
  <p:outlineViewPr>
    <p:cViewPr>
      <p:scale>
        <a:sx n="33" d="100"/>
        <a:sy n="33" d="100"/>
      </p:scale>
      <p:origin x="0" y="-8664"/>
    </p:cViewPr>
  </p:outlin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t>7/26/2024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t>‹#›</a:t>
            </a:fld>
            <a:endParaRPr lang="en-US"/>
          </a:p>
        </p:txBody>
      </p:sp>
    </p:spTree>
    <p:extLst>
      <p:ext uri="{BB962C8B-B14F-4D97-AF65-F5344CB8AC3E}">
        <p14:creationId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SN, </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GB" sz="1200" kern="1200">
                <a:solidFill>
                  <a:schemeClr val="tx1"/>
                </a:solidFill>
                <a:effectLst/>
                <a:latin typeface="+mn-lt"/>
                <a:ea typeface="+mn-ea"/>
                <a:cs typeface="+mn-cs"/>
              </a:rPr>
              <a:t>In this presentation, I will discuss about my selected multinational company, Sainsbury and its expansion in Germany retail sector. The main reason behind choosing Sainsbury is its low market presence outside UK and Ireland. </a:t>
            </a:r>
            <a:r>
              <a:rPr lang="en-GB" sz="1800">
                <a:effectLst/>
                <a:latin typeface="Times New Roman" panose="02020603050405020304" pitchFamily="18" charset="0"/>
                <a:ea typeface="Times New Roman" panose="02020603050405020304" pitchFamily="18" charset="0"/>
              </a:rPr>
              <a:t>The </a:t>
            </a:r>
            <a:r>
              <a:rPr lang="en-GB" sz="1800" dirty="0">
                <a:effectLst/>
                <a:latin typeface="Times New Roman" panose="02020603050405020304" pitchFamily="18" charset="0"/>
                <a:ea typeface="Times New Roman" panose="02020603050405020304" pitchFamily="18" charset="0"/>
              </a:rPr>
              <a:t>company is initiating to extend its business into Germany which is the largest and profitable retail market. Objectives comprise increasing market share enhancing brand presence and diversifying revenue streams. The possible advantages are revenue growth, a competitive advantage in the European market, and an increase in overall brand recognition as well as value across the industry.</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AF533E96-F078-4B3D-A8F4-F1AF21EBC357}" type="slidenum">
              <a:rPr lang="en-US" smtClean="0"/>
              <a:t>3</a:t>
            </a:fld>
            <a:endParaRPr lang="en-US"/>
          </a:p>
        </p:txBody>
      </p:sp>
    </p:spTree>
    <p:extLst>
      <p:ext uri="{BB962C8B-B14F-4D97-AF65-F5344CB8AC3E}">
        <p14:creationId xmlns:p14="http://schemas.microsoft.com/office/powerpoint/2010/main" val="5248785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Germany's main language is German, while the UK mainly speaks in English. These language distinctions demand effective localisation and translations for Sainsbury's business expansion. The country has various ethnic populations with various communities. Comprehending this diversity is critical for Sainsbury to improve its communication strategies guaranteeing cultural sensitivity and inclusivity.</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AF533E96-F078-4B3D-A8F4-F1AF21EBC357}" type="slidenum">
              <a:rPr lang="en-US" smtClean="0"/>
              <a:t>4</a:t>
            </a:fld>
            <a:endParaRPr lang="en-US"/>
          </a:p>
        </p:txBody>
      </p:sp>
    </p:spTree>
    <p:extLst>
      <p:ext uri="{BB962C8B-B14F-4D97-AF65-F5344CB8AC3E}">
        <p14:creationId xmlns:p14="http://schemas.microsoft.com/office/powerpoint/2010/main" val="2708412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Families play a significant role in German culture which influences purchasing decisions among consumers. Hierarchy in this country it is respected with specific distinctions in responsibilities and roles. Community engagement is equally valued along with local events and gatherings are common. This social structure influences customer behaviour highlighting long-term relationships and trust in business.</a:t>
            </a:r>
            <a:endParaRPr lang="en-IN"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5</a:t>
            </a:fld>
            <a:endParaRPr lang="en-US"/>
          </a:p>
        </p:txBody>
      </p:sp>
    </p:spTree>
    <p:extLst>
      <p:ext uri="{BB962C8B-B14F-4D97-AF65-F5344CB8AC3E}">
        <p14:creationId xmlns:p14="http://schemas.microsoft.com/office/powerpoint/2010/main" val="18262697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Christianity mainly Protestantism and Catholicism, is the predominant religion in Germany. Religious holidays such as Easter and Christmas influence business operations with multiple businesses closing during these events. Cultural norms regarding religion such as influence customer behaviour, and respect for community values and traditions which impact cells and marketing strategies.</a:t>
            </a:r>
            <a:endParaRPr lang="en-IN"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6</a:t>
            </a:fld>
            <a:endParaRPr lang="en-US"/>
          </a:p>
        </p:txBody>
      </p:sp>
    </p:spTree>
    <p:extLst>
      <p:ext uri="{BB962C8B-B14F-4D97-AF65-F5344CB8AC3E}">
        <p14:creationId xmlns:p14="http://schemas.microsoft.com/office/powerpoint/2010/main" val="29236631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The work ethics in Germany are characterised by punctuality, diligence and precision compared to the UK's more flexible approach. Germany mainly values a clear difference between personal life and work facility in a balanced work-life climate. Professionalism is highly regarded with formal communication business regulation which is critical in German business culture.</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AF533E96-F078-4B3D-A8F4-F1AF21EBC357}" type="slidenum">
              <a:rPr lang="en-US" smtClean="0"/>
              <a:t>7</a:t>
            </a:fld>
            <a:endParaRPr lang="en-US"/>
          </a:p>
        </p:txBody>
      </p:sp>
    </p:spTree>
    <p:extLst>
      <p:ext uri="{BB962C8B-B14F-4D97-AF65-F5344CB8AC3E}">
        <p14:creationId xmlns:p14="http://schemas.microsoft.com/office/powerpoint/2010/main" val="3102889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German business Protocol highlights formal greetings and punctuality. Communication approaches are to the point and direct compared to the UK where communication style depends on indirect approach. In Germany decision-making procedures are mainly consensus-given and methodical, demanding respect and preparation for </a:t>
            </a:r>
            <a:r>
              <a:rPr lang="en-IN" sz="1800" dirty="0">
                <a:effectLst/>
                <a:latin typeface="Times New Roman" panose="02020603050405020304" pitchFamily="18" charset="0"/>
                <a:ea typeface="Times New Roman" panose="02020603050405020304" pitchFamily="18" charset="0"/>
              </a:rPr>
              <a:t>hierarchal </a:t>
            </a:r>
            <a:r>
              <a:rPr lang="en-GB" sz="1800" dirty="0">
                <a:effectLst/>
                <a:latin typeface="Times New Roman" panose="02020603050405020304" pitchFamily="18" charset="0"/>
                <a:ea typeface="Times New Roman" panose="02020603050405020304" pitchFamily="18" charset="0"/>
              </a:rPr>
              <a:t>structures. Comprehending these aspects is critical for successful business interactions.</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AF533E96-F078-4B3D-A8F4-F1AF21EBC357}" type="slidenum">
              <a:rPr lang="en-US" smtClean="0"/>
              <a:t>8</a:t>
            </a:fld>
            <a:endParaRPr lang="en-US"/>
          </a:p>
        </p:txBody>
      </p:sp>
    </p:spTree>
    <p:extLst>
      <p:ext uri="{BB962C8B-B14F-4D97-AF65-F5344CB8AC3E}">
        <p14:creationId xmlns:p14="http://schemas.microsoft.com/office/powerpoint/2010/main" val="1859196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Germany's higher PDI demonstrates an inclination for equivalent power conveyance contrasted with the UK's higher PDI, which acknowledges various balanced structures. Germany exhibits a balance between individualism and collectivism, valuing group cohesion as well, whereas the UK is highly individualistic (high IDV), emphasizing personal accomplishments. In contrast to the UK's short-term orientation, which places an emphasis on immediate gains and results, Germany's long-term orientation (LTO) emphasizes perseverance and future rewards. Both countries' business and organizational strategies are affected by these differences.</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AF533E96-F078-4B3D-A8F4-F1AF21EBC357}" type="slidenum">
              <a:rPr lang="en-US" smtClean="0"/>
              <a:t>9</a:t>
            </a:fld>
            <a:endParaRPr lang="en-US"/>
          </a:p>
        </p:txBody>
      </p:sp>
    </p:spTree>
    <p:extLst>
      <p:ext uri="{BB962C8B-B14F-4D97-AF65-F5344CB8AC3E}">
        <p14:creationId xmlns:p14="http://schemas.microsoft.com/office/powerpoint/2010/main" val="12497693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In contrast to the UK, which has a higher PDI and is willing to accept more hierarchical roles, Germany's lower PDI suggests a preference for equality and flatter organizational structures. While Germany's balanced IDV reflects a mix of individual and group interests, the UK's high IDV places an emphasis on individual accomplishments and independence. Germany's drawn-out direction (LTO) focuses on future-arranged arranging and tirelessness, standing out from the UK's momentary direction, which centres around prompt outcomes and fast returns. These aspects shape how every nation approaches business and hierarchical procedures.</a:t>
            </a:r>
            <a:endParaRPr lang="en-IN"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10</a:t>
            </a:fld>
            <a:endParaRPr lang="en-US"/>
          </a:p>
        </p:txBody>
      </p:sp>
    </p:spTree>
    <p:extLst>
      <p:ext uri="{BB962C8B-B14F-4D97-AF65-F5344CB8AC3E}">
        <p14:creationId xmlns:p14="http://schemas.microsoft.com/office/powerpoint/2010/main" val="41292542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Sainsbury's business organisation have to focus on developing marketing campaign which is extremely important to improve quality and dependability as per German values. In addition developing and transforming product of a ring based on German customer needs and preferences as well as local demand is critical for successfully finding its business organisation in German. </a:t>
            </a:r>
            <a:r>
              <a:rPr lang="en-GB" sz="1800">
                <a:effectLst/>
                <a:latin typeface="Times New Roman" panose="02020603050405020304" pitchFamily="18" charset="0"/>
                <a:ea typeface="Times New Roman" panose="02020603050405020304" pitchFamily="18" charset="0"/>
              </a:rPr>
              <a:t>Understanding marketing trends and customer preferences is critical which is gained by partnership with local businesses and suppliers.</a:t>
            </a:r>
            <a:endParaRPr lang="en-IN"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11</a:t>
            </a:fld>
            <a:endParaRPr lang="en-US"/>
          </a:p>
        </p:txBody>
      </p:sp>
    </p:spTree>
    <p:extLst>
      <p:ext uri="{BB962C8B-B14F-4D97-AF65-F5344CB8AC3E}">
        <p14:creationId xmlns:p14="http://schemas.microsoft.com/office/powerpoint/2010/main" val="26956045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In order to improve brand visibility it is important to be involved in German local events spending business organisation in any area it is important to understand its local culture and needs. In terms of communicating and relating with customers it is important to understanding their culture and communication style. This contacts cultural sensitivity training programs is essential for successful expanding since beauties business organisation in German. Participating in local events can help to improve brand visibility and customer awareness.</a:t>
            </a:r>
            <a:endParaRPr lang="en-IN"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12</a:t>
            </a:fld>
            <a:endParaRPr lang="en-US"/>
          </a:p>
        </p:txBody>
      </p:sp>
    </p:spTree>
    <p:extLst>
      <p:ext uri="{BB962C8B-B14F-4D97-AF65-F5344CB8AC3E}">
        <p14:creationId xmlns:p14="http://schemas.microsoft.com/office/powerpoint/2010/main" val="19436284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Business organisation mention into Germany needs a in death understanding of its social structure and work ethical balances. The presentation has concluded religious values, language and ethnic makeup which is equally valued along with local events and gatherings in this country. The presentation has also highlighted the business protocols in Germany where most of the population stated that work life balance is extremely important to retail employees. The Hofstede cultural dimensions have analysed properly comparing UK and Germany based on business compatibility. Recommendation based on marketing campaign and cultural sensitivity has also critically provided in terms of permitting the opportunity to this company for successful expansion in Germany.</a:t>
            </a:r>
            <a:endParaRPr lang="en-IN"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13</a:t>
            </a:fld>
            <a:endParaRPr lang="en-US"/>
          </a:p>
        </p:txBody>
      </p:sp>
    </p:spTree>
    <p:extLst>
      <p:ext uri="{BB962C8B-B14F-4D97-AF65-F5344CB8AC3E}">
        <p14:creationId xmlns:p14="http://schemas.microsoft.com/office/powerpoint/2010/main" val="27247488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2700" y="0"/>
            <a:ext cx="9173370" cy="5142161"/>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019299" y="1403349"/>
            <a:ext cx="5111752" cy="1136650"/>
          </a:xfrm>
        </p:spPr>
        <p:txBody>
          <a:bodyPr anchor="b">
            <a:noAutofit/>
          </a:bodyPr>
          <a:lstStyle>
            <a:lvl1pPr algn="ctr">
              <a:defRPr sz="4050">
                <a:effectLst/>
              </a:defRPr>
            </a:lvl1pPr>
          </a:lstStyle>
          <a:p>
            <a:r>
              <a:rPr lang="en-US"/>
              <a:t>Click to edit Master title style</a:t>
            </a:r>
            <a:endParaRPr lang="en-US" dirty="0"/>
          </a:p>
        </p:txBody>
      </p:sp>
      <p:sp>
        <p:nvSpPr>
          <p:cNvPr id="3" name="Subtitle 2"/>
          <p:cNvSpPr>
            <a:spLocks noGrp="1"/>
          </p:cNvSpPr>
          <p:nvPr>
            <p:ph type="subTitle" idx="1"/>
          </p:nvPr>
        </p:nvSpPr>
        <p:spPr>
          <a:xfrm>
            <a:off x="2019299" y="2743198"/>
            <a:ext cx="5111752" cy="990602"/>
          </a:xfrm>
        </p:spPr>
        <p:txBody>
          <a:bodyPr anchor="t">
            <a:normAutofit/>
          </a:bodyPr>
          <a:lstStyle>
            <a:lvl1pPr marL="0" indent="0" algn="ctr">
              <a:buNone/>
              <a:defRPr sz="1575">
                <a:solidFill>
                  <a:schemeClr val="tx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5987425" y="3778247"/>
            <a:ext cx="673100" cy="209550"/>
          </a:xfrm>
        </p:spPr>
        <p:txBody>
          <a:bodyPr/>
          <a:lstStyle/>
          <a:p>
            <a:fld id="{53074F12-AA26-4AC8-9962-C36BB8F32554}" type="datetimeFigureOut">
              <a:rPr lang="en-US" smtClean="0"/>
              <a:pPr/>
              <a:t>7/26/2024</a:t>
            </a:fld>
            <a:endParaRPr lang="en-US"/>
          </a:p>
        </p:txBody>
      </p:sp>
      <p:sp>
        <p:nvSpPr>
          <p:cNvPr id="5" name="Footer Placeholder 4"/>
          <p:cNvSpPr>
            <a:spLocks noGrp="1"/>
          </p:cNvSpPr>
          <p:nvPr>
            <p:ph type="ftr" sz="quarter" idx="11"/>
          </p:nvPr>
        </p:nvSpPr>
        <p:spPr>
          <a:xfrm>
            <a:off x="2019298" y="3778247"/>
            <a:ext cx="3910976" cy="209550"/>
          </a:xfrm>
        </p:spPr>
        <p:txBody>
          <a:bodyPr/>
          <a:lstStyle/>
          <a:p>
            <a:endParaRPr lang="en-US" dirty="0"/>
          </a:p>
        </p:txBody>
      </p:sp>
      <p:sp>
        <p:nvSpPr>
          <p:cNvPr id="6" name="Slide Number Placeholder 5"/>
          <p:cNvSpPr>
            <a:spLocks noGrp="1"/>
          </p:cNvSpPr>
          <p:nvPr>
            <p:ph type="sldNum" sz="quarter" idx="12"/>
          </p:nvPr>
        </p:nvSpPr>
        <p:spPr>
          <a:xfrm>
            <a:off x="6717676" y="3778247"/>
            <a:ext cx="413375" cy="209550"/>
          </a:xfrm>
        </p:spPr>
        <p:txBody>
          <a:bodyPr/>
          <a:lstStyle/>
          <a:p>
            <a:fld id="{B82CCC60-E8CD-4174-8B1A-7DF615B22EEF}" type="slidenum">
              <a:rPr lang="en-US" smtClean="0"/>
              <a:pPr/>
              <a:t>‹#›</a:t>
            </a:fld>
            <a:endParaRPr lang="en-US"/>
          </a:p>
        </p:txBody>
      </p:sp>
      <p:cxnSp>
        <p:nvCxnSpPr>
          <p:cNvPr id="15" name="Straight Connector 14"/>
          <p:cNvCxnSpPr/>
          <p:nvPr/>
        </p:nvCxnSpPr>
        <p:spPr>
          <a:xfrm>
            <a:off x="2019299" y="2641598"/>
            <a:ext cx="5111751"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9644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047127" y="1816100"/>
            <a:ext cx="705547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316338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1302" y="1314454"/>
            <a:ext cx="6119016" cy="1366886"/>
          </a:xfrm>
        </p:spPr>
        <p:txBody>
          <a:bodyPr anchor="b">
            <a:normAutofit/>
          </a:bodyPr>
          <a:lstStyle>
            <a:lvl1pPr algn="ctr">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1511300" y="2884539"/>
            <a:ext cx="6119018" cy="715910"/>
          </a:xfrm>
        </p:spPr>
        <p:txBody>
          <a:bodyPr anchor="t">
            <a:normAutofit/>
          </a:bodyPr>
          <a:lstStyle>
            <a:lvl1pPr marL="0" indent="0" algn="ctr">
              <a:buNone/>
              <a:defRPr sz="18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cxnSp>
        <p:nvCxnSpPr>
          <p:cNvPr id="16" name="Straight Connector 15"/>
          <p:cNvCxnSpPr/>
          <p:nvPr/>
        </p:nvCxnSpPr>
        <p:spPr>
          <a:xfrm>
            <a:off x="1509542" y="2782939"/>
            <a:ext cx="612253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27927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047127" y="1816100"/>
            <a:ext cx="705547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73836" y="1920240"/>
            <a:ext cx="3538728" cy="248259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36008" y="1920240"/>
            <a:ext cx="3538728" cy="248259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074F12-AA26-4AC8-9962-C36BB8F32554}" type="datetimeFigureOut">
              <a:rPr lang="en-US" smtClean="0"/>
              <a:pPr/>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5520481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1550" y="1993900"/>
            <a:ext cx="3538728" cy="432197"/>
          </a:xfrm>
        </p:spPr>
        <p:txBody>
          <a:bodyPr anchor="b">
            <a:noAutofit/>
          </a:bodyPr>
          <a:lstStyle>
            <a:lvl1pPr marL="0" indent="0">
              <a:spcBef>
                <a:spcPts val="504"/>
              </a:spcBef>
              <a:spcAft>
                <a:spcPts val="450"/>
              </a:spcAft>
              <a:buNone/>
              <a:defRPr sz="21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971550" y="2432447"/>
            <a:ext cx="3538728" cy="1974454"/>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35503" y="1993900"/>
            <a:ext cx="3538728" cy="432197"/>
          </a:xfrm>
        </p:spPr>
        <p:txBody>
          <a:bodyPr anchor="b">
            <a:noAutofit/>
          </a:bodyPr>
          <a:lstStyle>
            <a:lvl1pPr marL="0" indent="0">
              <a:spcBef>
                <a:spcPts val="504"/>
              </a:spcBef>
              <a:spcAft>
                <a:spcPts val="450"/>
              </a:spcAft>
              <a:buNone/>
              <a:defRPr sz="21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35503" y="2432447"/>
            <a:ext cx="3538728" cy="1974454"/>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7/26/2024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cxnSp>
        <p:nvCxnSpPr>
          <p:cNvPr id="18" name="Straight Connector 17"/>
          <p:cNvCxnSpPr/>
          <p:nvPr/>
        </p:nvCxnSpPr>
        <p:spPr>
          <a:xfrm>
            <a:off x="1047127" y="1816100"/>
            <a:ext cx="705547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32760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074F12-AA26-4AC8-9962-C36BB8F32554}" type="datetimeFigureOut">
              <a:rPr lang="en-US" smtClean="0"/>
              <a:pPr/>
              <a:t>7/26/2024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cxnSp>
        <p:nvCxnSpPr>
          <p:cNvPr id="14" name="Straight Connector 13"/>
          <p:cNvCxnSpPr/>
          <p:nvPr/>
        </p:nvCxnSpPr>
        <p:spPr>
          <a:xfrm>
            <a:off x="1047127" y="1816100"/>
            <a:ext cx="705547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05889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7/26/2024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0927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70359" y="1041401"/>
            <a:ext cx="2788841" cy="1028700"/>
          </a:xfrm>
        </p:spPr>
        <p:txBody>
          <a:bodyPr anchor="b">
            <a:normAutofit/>
          </a:bodyPr>
          <a:lstStyle>
            <a:lvl1pPr algn="ctr">
              <a:defRPr sz="1800" b="0"/>
            </a:lvl1pPr>
          </a:lstStyle>
          <a:p>
            <a:r>
              <a:rPr lang="en-US"/>
              <a:t>Click to edit Master title style</a:t>
            </a:r>
            <a:endParaRPr lang="en-US" dirty="0"/>
          </a:p>
        </p:txBody>
      </p:sp>
      <p:sp>
        <p:nvSpPr>
          <p:cNvPr id="3" name="Content Placeholder 2"/>
          <p:cNvSpPr>
            <a:spLocks noGrp="1"/>
          </p:cNvSpPr>
          <p:nvPr>
            <p:ph idx="1"/>
          </p:nvPr>
        </p:nvSpPr>
        <p:spPr>
          <a:xfrm>
            <a:off x="4064001" y="736599"/>
            <a:ext cx="4102100" cy="3670301"/>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70359" y="2273299"/>
            <a:ext cx="2788841" cy="1828803"/>
          </a:xfrm>
        </p:spPr>
        <p:txBody>
          <a:bodyPr anchor="t">
            <a:normAutofit/>
          </a:bodyPr>
          <a:lstStyle>
            <a:lvl1pPr marL="0" indent="0" algn="ctr">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cxnSp>
        <p:nvCxnSpPr>
          <p:cNvPr id="16" name="Straight Connector 15"/>
          <p:cNvCxnSpPr/>
          <p:nvPr/>
        </p:nvCxnSpPr>
        <p:spPr>
          <a:xfrm>
            <a:off x="1047127" y="2184400"/>
            <a:ext cx="263587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97460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71549" y="1412874"/>
            <a:ext cx="4681362" cy="1028700"/>
          </a:xfrm>
        </p:spPr>
        <p:txBody>
          <a:bodyPr anchor="b">
            <a:normAutofit/>
          </a:bodyPr>
          <a:lstStyle>
            <a:lvl1pPr algn="ctr">
              <a:defRPr sz="21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6071124" y="781050"/>
            <a:ext cx="2297510" cy="35814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971549" y="2441574"/>
            <a:ext cx="4681362" cy="1371600"/>
          </a:xfrm>
        </p:spPr>
        <p:txBody>
          <a:bodyPr anchor="t">
            <a:normAutofit/>
          </a:bodyPr>
          <a:lstStyle>
            <a:lvl1pPr marL="0" indent="0" algn="ctr">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9342086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71551" y="3611561"/>
            <a:ext cx="7207250" cy="425054"/>
          </a:xfrm>
        </p:spPr>
        <p:txBody>
          <a:bodyPr anchor="b">
            <a:normAutofit/>
          </a:bodyPr>
          <a:lstStyle>
            <a:lvl1pPr algn="ctr">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1070" y="781050"/>
            <a:ext cx="7579479" cy="2501902"/>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971551" y="4036615"/>
            <a:ext cx="7207250" cy="370284"/>
          </a:xfrm>
        </p:spPr>
        <p:txBody>
          <a:bodyPr>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04046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77901" y="736599"/>
            <a:ext cx="7194549" cy="2216151"/>
          </a:xfrm>
        </p:spPr>
        <p:txBody>
          <a:bodyPr anchor="ctr">
            <a:normAutofit/>
          </a:bodyPr>
          <a:lstStyle>
            <a:lvl1pPr algn="ctr">
              <a:defRPr sz="2400" b="0" cap="none"/>
            </a:lvl1pPr>
          </a:lstStyle>
          <a:p>
            <a:r>
              <a:rPr lang="en-US"/>
              <a:t>Click to edit Master title style</a:t>
            </a:r>
            <a:endParaRPr lang="en-US" dirty="0"/>
          </a:p>
        </p:txBody>
      </p:sp>
      <p:sp>
        <p:nvSpPr>
          <p:cNvPr id="3" name="Text Placeholder 2"/>
          <p:cNvSpPr>
            <a:spLocks noGrp="1"/>
          </p:cNvSpPr>
          <p:nvPr>
            <p:ph type="body" idx="1"/>
          </p:nvPr>
        </p:nvSpPr>
        <p:spPr>
          <a:xfrm>
            <a:off x="977901" y="3257550"/>
            <a:ext cx="7194549" cy="1149350"/>
          </a:xfrm>
        </p:spPr>
        <p:txBody>
          <a:bodyPr anchor="ctr">
            <a:normAutofit/>
          </a:bodyPr>
          <a:lstStyle>
            <a:lvl1pPr marL="0" indent="0" algn="ct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cxnSp>
        <p:nvCxnSpPr>
          <p:cNvPr id="15" name="Straight Connector 14"/>
          <p:cNvCxnSpPr/>
          <p:nvPr/>
        </p:nvCxnSpPr>
        <p:spPr>
          <a:xfrm>
            <a:off x="1047127" y="3105149"/>
            <a:ext cx="705547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19696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60" y="736599"/>
            <a:ext cx="6972299" cy="1778001"/>
          </a:xfrm>
        </p:spPr>
        <p:txBody>
          <a:bodyPr anchor="ctr">
            <a:normAutofit/>
          </a:bodyPr>
          <a:lstStyle>
            <a:lvl1pPr algn="ctr">
              <a:defRPr sz="24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256109" y="2514600"/>
            <a:ext cx="6629402" cy="438150"/>
          </a:xfrm>
        </p:spPr>
        <p:txBody>
          <a:bodyPr anchor="ctr">
            <a:normAutofit/>
          </a:bodyPr>
          <a:lstStyle>
            <a:lvl1pPr marL="0" indent="0" algn="r">
              <a:buFontTx/>
              <a:buNone/>
              <a:defRPr sz="1500"/>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Edit Master text styles</a:t>
            </a:r>
          </a:p>
        </p:txBody>
      </p:sp>
      <p:sp>
        <p:nvSpPr>
          <p:cNvPr id="3" name="Text Placeholder 2"/>
          <p:cNvSpPr>
            <a:spLocks noGrp="1"/>
          </p:cNvSpPr>
          <p:nvPr>
            <p:ph type="body" idx="1"/>
          </p:nvPr>
        </p:nvSpPr>
        <p:spPr>
          <a:xfrm>
            <a:off x="971551" y="3257550"/>
            <a:ext cx="7207250" cy="1149350"/>
          </a:xfrm>
        </p:spPr>
        <p:txBody>
          <a:bodyPr anchor="ctr">
            <a:normAutofit/>
          </a:bodyPr>
          <a:lstStyle>
            <a:lvl1pPr marL="0" indent="0" algn="ct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
        <p:nvSpPr>
          <p:cNvPr id="14" name="TextBox 13"/>
          <p:cNvSpPr txBox="1"/>
          <p:nvPr/>
        </p:nvSpPr>
        <p:spPr>
          <a:xfrm>
            <a:off x="646510" y="659971"/>
            <a:ext cx="457200" cy="438582"/>
          </a:xfrm>
          <a:prstGeom prst="rect">
            <a:avLst/>
          </a:prstGeom>
        </p:spPr>
        <p:txBody>
          <a:bodyPr vert="horz" lIns="68580" tIns="34290" rIns="68580" bIns="34290" rtlCol="0" anchor="ctr">
            <a:noAutofit/>
          </a:bodyPr>
          <a:lstStyle/>
          <a:p>
            <a:pPr lvl="0"/>
            <a:r>
              <a:rPr lang="en-US" sz="6000" dirty="0">
                <a:solidFill>
                  <a:schemeClr val="tx1"/>
                </a:solidFill>
                <a:effectLst/>
              </a:rPr>
              <a:t>“</a:t>
            </a:r>
          </a:p>
        </p:txBody>
      </p:sp>
      <p:sp>
        <p:nvSpPr>
          <p:cNvPr id="15" name="TextBox 14"/>
          <p:cNvSpPr txBox="1"/>
          <p:nvPr/>
        </p:nvSpPr>
        <p:spPr>
          <a:xfrm>
            <a:off x="7950200" y="2120903"/>
            <a:ext cx="457200" cy="438582"/>
          </a:xfrm>
          <a:prstGeom prst="rect">
            <a:avLst/>
          </a:prstGeom>
        </p:spPr>
        <p:txBody>
          <a:bodyPr vert="horz" lIns="68580" tIns="34290" rIns="68580" bIns="34290" rtlCol="0" anchor="ctr">
            <a:noAutofit/>
          </a:bodyPr>
          <a:lstStyle/>
          <a:p>
            <a:pPr lvl="0" algn="r"/>
            <a:r>
              <a:rPr lang="en-US" sz="6000" dirty="0">
                <a:solidFill>
                  <a:schemeClr val="tx1"/>
                </a:solidFill>
                <a:effectLst/>
              </a:rPr>
              <a:t>”</a:t>
            </a:r>
          </a:p>
        </p:txBody>
      </p:sp>
      <p:cxnSp>
        <p:nvCxnSpPr>
          <p:cNvPr id="19" name="Straight Connector 18"/>
          <p:cNvCxnSpPr/>
          <p:nvPr/>
        </p:nvCxnSpPr>
        <p:spPr>
          <a:xfrm>
            <a:off x="1047127" y="3105149"/>
            <a:ext cx="705547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284975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71552" y="2481436"/>
            <a:ext cx="7207251" cy="1101600"/>
          </a:xfrm>
        </p:spPr>
        <p:txBody>
          <a:bodyPr anchor="b">
            <a:normAutofit/>
          </a:bodyPr>
          <a:lstStyle>
            <a:lvl1pPr algn="l">
              <a:defRPr sz="2400" b="0" cap="none"/>
            </a:lvl1pPr>
          </a:lstStyle>
          <a:p>
            <a:r>
              <a:rPr lang="en-US"/>
              <a:t>Click to edit Master title style</a:t>
            </a:r>
            <a:endParaRPr lang="en-US" dirty="0"/>
          </a:p>
        </p:txBody>
      </p:sp>
      <p:sp>
        <p:nvSpPr>
          <p:cNvPr id="3" name="Text Placeholder 2"/>
          <p:cNvSpPr>
            <a:spLocks noGrp="1"/>
          </p:cNvSpPr>
          <p:nvPr>
            <p:ph type="body" idx="1"/>
          </p:nvPr>
        </p:nvSpPr>
        <p:spPr>
          <a:xfrm>
            <a:off x="971551" y="3583036"/>
            <a:ext cx="7207251" cy="645300"/>
          </a:xfrm>
        </p:spPr>
        <p:txBody>
          <a:bodyPr anchor="t">
            <a:normAutofit/>
          </a:bodyPr>
          <a:lstStyle>
            <a:lvl1pPr marL="0" indent="0" algn="l">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3602067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084660" y="736599"/>
            <a:ext cx="6972299" cy="1682751"/>
          </a:xfrm>
        </p:spPr>
        <p:txBody>
          <a:bodyPr anchor="ctr">
            <a:normAutofit/>
          </a:bodyPr>
          <a:lstStyle>
            <a:lvl1pPr algn="ctr">
              <a:defRPr sz="24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971551" y="2729484"/>
            <a:ext cx="7207251" cy="665226"/>
          </a:xfrm>
        </p:spPr>
        <p:txBody>
          <a:bodyPr anchor="b">
            <a:normAutofit/>
          </a:bodyPr>
          <a:lstStyle>
            <a:lvl1pPr marL="0" indent="0" algn="l">
              <a:spcBef>
                <a:spcPts val="0"/>
              </a:spcBef>
              <a:buNone/>
              <a:defRPr sz="18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971551" y="3397250"/>
            <a:ext cx="7207251" cy="1009650"/>
          </a:xfrm>
        </p:spPr>
        <p:txBody>
          <a:bodyPr anchor="t">
            <a:normAutofit/>
          </a:bodyPr>
          <a:lstStyle>
            <a:lvl1pPr marL="0" indent="0" algn="l">
              <a:buNone/>
              <a:defRPr sz="135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
        <p:nvSpPr>
          <p:cNvPr id="12" name="TextBox 11"/>
          <p:cNvSpPr txBox="1"/>
          <p:nvPr/>
        </p:nvSpPr>
        <p:spPr>
          <a:xfrm>
            <a:off x="646510" y="659971"/>
            <a:ext cx="457200" cy="438582"/>
          </a:xfrm>
          <a:prstGeom prst="rect">
            <a:avLst/>
          </a:prstGeom>
        </p:spPr>
        <p:txBody>
          <a:bodyPr vert="horz" lIns="68580" tIns="34290" rIns="68580" bIns="34290" rtlCol="0" anchor="ctr">
            <a:noAutofit/>
          </a:bodyPr>
          <a:lstStyle/>
          <a:p>
            <a:pPr lvl="0"/>
            <a:r>
              <a:rPr lang="en-US" sz="6000" dirty="0">
                <a:solidFill>
                  <a:schemeClr val="tx1"/>
                </a:solidFill>
                <a:effectLst/>
              </a:rPr>
              <a:t>“</a:t>
            </a:r>
          </a:p>
        </p:txBody>
      </p:sp>
      <p:sp>
        <p:nvSpPr>
          <p:cNvPr id="13" name="TextBox 12"/>
          <p:cNvSpPr txBox="1"/>
          <p:nvPr/>
        </p:nvSpPr>
        <p:spPr>
          <a:xfrm>
            <a:off x="7950200" y="1949446"/>
            <a:ext cx="457200" cy="438582"/>
          </a:xfrm>
          <a:prstGeom prst="rect">
            <a:avLst/>
          </a:prstGeom>
        </p:spPr>
        <p:txBody>
          <a:bodyPr vert="horz" lIns="68580" tIns="34290" rIns="68580" bIns="34290" rtlCol="0" anchor="ctr">
            <a:noAutofit/>
          </a:bodyPr>
          <a:lstStyle/>
          <a:p>
            <a:pPr lvl="0" algn="r"/>
            <a:r>
              <a:rPr lang="en-US" sz="6000" dirty="0">
                <a:solidFill>
                  <a:schemeClr val="tx1"/>
                </a:solidFill>
                <a:effectLst/>
              </a:rPr>
              <a:t>”</a:t>
            </a:r>
          </a:p>
        </p:txBody>
      </p:sp>
      <p:cxnSp>
        <p:nvCxnSpPr>
          <p:cNvPr id="26" name="Straight Connector 25"/>
          <p:cNvCxnSpPr/>
          <p:nvPr/>
        </p:nvCxnSpPr>
        <p:spPr>
          <a:xfrm>
            <a:off x="1047127" y="2571750"/>
            <a:ext cx="705547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316521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971551" y="736599"/>
            <a:ext cx="7207250" cy="1682751"/>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971551" y="2722626"/>
            <a:ext cx="7207251" cy="630936"/>
          </a:xfrm>
        </p:spPr>
        <p:txBody>
          <a:bodyPr anchor="b">
            <a:normAutofit/>
          </a:bodyPr>
          <a:lstStyle>
            <a:lvl1pPr marL="0" indent="0" algn="l">
              <a:spcBef>
                <a:spcPts val="0"/>
              </a:spcBef>
              <a:buNone/>
              <a:defRPr sz="21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971550" y="3352800"/>
            <a:ext cx="7207253" cy="1054100"/>
          </a:xfrm>
        </p:spPr>
        <p:txBody>
          <a:bodyPr anchor="t">
            <a:normAutofit/>
          </a:bodyPr>
          <a:lstStyle>
            <a:lvl1pPr marL="0" indent="0" algn="l">
              <a:buNone/>
              <a:defRPr sz="135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cxnSp>
        <p:nvCxnSpPr>
          <p:cNvPr id="15" name="Straight Connector 14"/>
          <p:cNvCxnSpPr/>
          <p:nvPr/>
        </p:nvCxnSpPr>
        <p:spPr>
          <a:xfrm>
            <a:off x="1047127" y="2571750"/>
            <a:ext cx="705547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921912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cxnSp>
        <p:nvCxnSpPr>
          <p:cNvPr id="14" name="Straight Connector 13"/>
          <p:cNvCxnSpPr/>
          <p:nvPr/>
        </p:nvCxnSpPr>
        <p:spPr>
          <a:xfrm>
            <a:off x="1047127" y="1816100"/>
            <a:ext cx="705547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408214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9518" y="736599"/>
            <a:ext cx="1418171" cy="36703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971549" y="736599"/>
            <a:ext cx="5574769" cy="3670301"/>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cxnSp>
        <p:nvCxnSpPr>
          <p:cNvPr id="14" name="Straight Connector 13"/>
          <p:cNvCxnSpPr/>
          <p:nvPr/>
        </p:nvCxnSpPr>
        <p:spPr>
          <a:xfrm>
            <a:off x="6647918" y="742950"/>
            <a:ext cx="0" cy="3657600"/>
          </a:xfrm>
          <a:prstGeom prst="line">
            <a:avLst/>
          </a:prstGeom>
          <a:ln w="15875"/>
        </p:spPr>
        <p:style>
          <a:lnRef idx="2">
            <a:schemeClr val="accent1"/>
          </a:lnRef>
          <a:fillRef idx="0">
            <a:schemeClr val="accent1"/>
          </a:fillRef>
          <a:effectRef idx="1">
            <a:schemeClr val="accent1"/>
          </a:effectRef>
          <a:fontRef idx="minor">
            <a:schemeClr val="tx1"/>
          </a:fontRef>
        </p:style>
      </p:cxnSp>
      <p:pic>
        <p:nvPicPr>
          <p:cNvPr id="8"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840164" y="2769394"/>
            <a:ext cx="1463675" cy="392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4341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5.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grpSp>
        <p:nvGrpSpPr>
          <p:cNvPr id="7" name="Group 6"/>
          <p:cNvGrpSpPr/>
          <p:nvPr/>
        </p:nvGrpSpPr>
        <p:grpSpPr>
          <a:xfrm>
            <a:off x="-11802" y="0"/>
            <a:ext cx="9172472" cy="5142161"/>
            <a:chOff x="-15736" y="0"/>
            <a:chExt cx="12229962" cy="6856214"/>
          </a:xfrm>
        </p:grpSpPr>
        <p:pic>
          <p:nvPicPr>
            <p:cNvPr id="8" name="Picture 7" descr="HD-PanelContent.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971552" y="736600"/>
            <a:ext cx="7200897" cy="9779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71551" y="1917699"/>
            <a:ext cx="7200897" cy="2489202"/>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508126" y="4476750"/>
            <a:ext cx="1200150" cy="209550"/>
          </a:xfrm>
          <a:prstGeom prst="rect">
            <a:avLst/>
          </a:prstGeom>
        </p:spPr>
        <p:txBody>
          <a:bodyPr vert="horz" lIns="91440" tIns="45720" rIns="91440" bIns="45720" rtlCol="0" anchor="ctr"/>
          <a:lstStyle>
            <a:lvl1pPr algn="r">
              <a:defRPr sz="750" b="0" i="0">
                <a:solidFill>
                  <a:schemeClr val="tx1"/>
                </a:solidFill>
                <a:effectLst/>
                <a:latin typeface="+mn-lt"/>
              </a:defRPr>
            </a:lvl1pPr>
          </a:lstStyle>
          <a:p>
            <a:fld id="{53074F12-AA26-4AC8-9962-C36BB8F32554}" type="datetimeFigureOut">
              <a:rPr lang="en-US" smtClean="0"/>
              <a:pPr/>
              <a:t>7/26/2024</a:t>
            </a:fld>
            <a:endParaRPr lang="en-US"/>
          </a:p>
        </p:txBody>
      </p:sp>
      <p:sp>
        <p:nvSpPr>
          <p:cNvPr id="5" name="Footer Placeholder 4"/>
          <p:cNvSpPr>
            <a:spLocks noGrp="1"/>
          </p:cNvSpPr>
          <p:nvPr>
            <p:ph type="ftr" sz="quarter" idx="3"/>
          </p:nvPr>
        </p:nvSpPr>
        <p:spPr>
          <a:xfrm>
            <a:off x="971551" y="4476750"/>
            <a:ext cx="5479425" cy="209550"/>
          </a:xfrm>
          <a:prstGeom prst="rect">
            <a:avLst/>
          </a:prstGeom>
        </p:spPr>
        <p:txBody>
          <a:bodyPr vert="horz" lIns="91440" tIns="45720" rIns="91440" bIns="45720" rtlCol="0" anchor="ctr"/>
          <a:lstStyle>
            <a:lvl1pPr algn="l">
              <a:defRPr sz="75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765426" y="4476750"/>
            <a:ext cx="407023" cy="209550"/>
          </a:xfrm>
          <a:prstGeom prst="rect">
            <a:avLst/>
          </a:prstGeom>
        </p:spPr>
        <p:txBody>
          <a:bodyPr vert="horz" lIns="91440" tIns="45720" rIns="91440" bIns="45720" rtlCol="0" anchor="ctr"/>
          <a:lstStyle>
            <a:lvl1pPr algn="r">
              <a:defRPr sz="750" b="0" i="0">
                <a:solidFill>
                  <a:schemeClr val="tx1"/>
                </a:solidFill>
                <a:effectLst/>
                <a:latin typeface="+mn-lt"/>
              </a:defRPr>
            </a:lvl1pPr>
          </a:lstStyle>
          <a:p>
            <a:fld id="{B82CCC60-E8CD-4174-8B1A-7DF615B22EEF}" type="slidenum">
              <a:rPr lang="en-US" smtClean="0"/>
              <a:pPr/>
              <a:t>‹#›</a:t>
            </a:fld>
            <a:endParaRPr lang="en-US"/>
          </a:p>
        </p:txBody>
      </p:sp>
      <p:sp>
        <p:nvSpPr>
          <p:cNvPr id="12" name="TextBox 11">
            <a:extLst>
              <a:ext uri="{FF2B5EF4-FFF2-40B4-BE49-F238E27FC236}">
                <a16:creationId xmlns:a16="http://schemas.microsoft.com/office/drawing/2014/main"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val="91543444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Lst>
  <p:txStyles>
    <p:titleStyle>
      <a:lvl1pPr algn="ctr" defTabSz="342900" rtl="0" eaLnBrk="1" latinLnBrk="0" hangingPunct="1">
        <a:spcBef>
          <a:spcPct val="0"/>
        </a:spcBef>
        <a:buNone/>
        <a:defRPr sz="33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14313" indent="-214313" algn="l" defTabSz="342900" rtl="0" eaLnBrk="1" latinLnBrk="0" hangingPunct="1">
        <a:spcBef>
          <a:spcPct val="20000"/>
        </a:spcBef>
        <a:spcAft>
          <a:spcPts val="45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1pPr>
      <a:lvl2pPr marL="557213" indent="-214313" algn="l" defTabSz="342900" rtl="0" eaLnBrk="1" latinLnBrk="0" hangingPunct="1">
        <a:spcBef>
          <a:spcPct val="20000"/>
        </a:spcBef>
        <a:spcAft>
          <a:spcPts val="450"/>
        </a:spcAft>
        <a:buClr>
          <a:schemeClr val="accent1"/>
        </a:buClr>
        <a:buSzPct val="115000"/>
        <a:buFont typeface="Arial"/>
        <a:buChar char="•"/>
        <a:defRPr sz="1500" kern="1200" cap="none">
          <a:solidFill>
            <a:schemeClr val="tx1">
              <a:lumMod val="85000"/>
              <a:lumOff val="15000"/>
            </a:schemeClr>
          </a:solidFill>
          <a:effectLst/>
          <a:latin typeface="+mn-lt"/>
          <a:ea typeface="+mn-ea"/>
          <a:cs typeface="+mn-cs"/>
        </a:defRPr>
      </a:lvl2pPr>
      <a:lvl3pPr marL="900113" indent="-214313" algn="l" defTabSz="342900" rtl="0" eaLnBrk="1" latinLnBrk="0" hangingPunct="1">
        <a:spcBef>
          <a:spcPct val="20000"/>
        </a:spcBef>
        <a:spcAft>
          <a:spcPts val="450"/>
        </a:spcAft>
        <a:buClr>
          <a:schemeClr val="accent1"/>
        </a:buClr>
        <a:buSzPct val="115000"/>
        <a:buFont typeface="Arial"/>
        <a:buChar char="•"/>
        <a:defRPr sz="1350" kern="1200" cap="none">
          <a:solidFill>
            <a:schemeClr val="tx1">
              <a:lumMod val="85000"/>
              <a:lumOff val="15000"/>
            </a:schemeClr>
          </a:solidFill>
          <a:effectLst/>
          <a:latin typeface="+mn-lt"/>
          <a:ea typeface="+mn-ea"/>
          <a:cs typeface="+mn-cs"/>
        </a:defRPr>
      </a:lvl3pPr>
      <a:lvl4pPr marL="1157288" indent="-128588" algn="l" defTabSz="342900" rtl="0" eaLnBrk="1" latinLnBrk="0" hangingPunct="1">
        <a:spcBef>
          <a:spcPct val="20000"/>
        </a:spcBef>
        <a:spcAft>
          <a:spcPts val="450"/>
        </a:spcAft>
        <a:buClr>
          <a:schemeClr val="accent1"/>
        </a:buClr>
        <a:buSzPct val="115000"/>
        <a:buFont typeface="Arial"/>
        <a:buChar char="•"/>
        <a:defRPr sz="1200" kern="1200" cap="none">
          <a:solidFill>
            <a:schemeClr val="tx1">
              <a:lumMod val="85000"/>
              <a:lumOff val="15000"/>
            </a:schemeClr>
          </a:solidFill>
          <a:effectLst/>
          <a:latin typeface="+mn-lt"/>
          <a:ea typeface="+mn-ea"/>
          <a:cs typeface="+mn-cs"/>
        </a:defRPr>
      </a:lvl4pPr>
      <a:lvl5pPr marL="1500188" indent="-128588" algn="l" defTabSz="342900" rtl="0" eaLnBrk="1" latinLnBrk="0" hangingPunct="1">
        <a:spcBef>
          <a:spcPct val="20000"/>
        </a:spcBef>
        <a:spcAft>
          <a:spcPts val="450"/>
        </a:spcAft>
        <a:buClr>
          <a:schemeClr val="accent1"/>
        </a:buClr>
        <a:buSzPct val="115000"/>
        <a:buFont typeface="Arial"/>
        <a:buChar char="•"/>
        <a:defRPr sz="1050" kern="1200" cap="none">
          <a:solidFill>
            <a:schemeClr val="tx1">
              <a:lumMod val="85000"/>
              <a:lumOff val="15000"/>
            </a:schemeClr>
          </a:solidFill>
          <a:effectLst/>
          <a:latin typeface="+mn-lt"/>
          <a:ea typeface="+mn-ea"/>
          <a:cs typeface="+mn-cs"/>
        </a:defRPr>
      </a:lvl5pPr>
      <a:lvl6pPr marL="1885950" indent="-171450" algn="l" defTabSz="342900" rtl="0" eaLnBrk="1" latinLnBrk="0" hangingPunct="1">
        <a:spcBef>
          <a:spcPct val="20000"/>
        </a:spcBef>
        <a:spcAft>
          <a:spcPts val="450"/>
        </a:spcAft>
        <a:buClr>
          <a:schemeClr val="accent1"/>
        </a:buClr>
        <a:buSzPct val="115000"/>
        <a:buFont typeface="Arial"/>
        <a:buChar char="•"/>
        <a:defRPr sz="1050" kern="1200" cap="none">
          <a:solidFill>
            <a:schemeClr val="tx1">
              <a:lumMod val="85000"/>
              <a:lumOff val="15000"/>
            </a:schemeClr>
          </a:solidFill>
          <a:effectLst/>
          <a:latin typeface="+mn-lt"/>
          <a:ea typeface="+mn-ea"/>
          <a:cs typeface="+mn-cs"/>
        </a:defRPr>
      </a:lvl6pPr>
      <a:lvl7pPr marL="2228850" indent="-171450" algn="l" defTabSz="342900" rtl="0" eaLnBrk="1" latinLnBrk="0" hangingPunct="1">
        <a:spcBef>
          <a:spcPct val="20000"/>
        </a:spcBef>
        <a:spcAft>
          <a:spcPts val="450"/>
        </a:spcAft>
        <a:buClr>
          <a:schemeClr val="accent1"/>
        </a:buClr>
        <a:buSzPct val="115000"/>
        <a:buFont typeface="Arial"/>
        <a:buChar char="•"/>
        <a:defRPr sz="1050" kern="1200" cap="none">
          <a:solidFill>
            <a:schemeClr val="tx1">
              <a:lumMod val="85000"/>
              <a:lumOff val="15000"/>
            </a:schemeClr>
          </a:solidFill>
          <a:effectLst/>
          <a:latin typeface="+mn-lt"/>
          <a:ea typeface="+mn-ea"/>
          <a:cs typeface="+mn-cs"/>
        </a:defRPr>
      </a:lvl7pPr>
      <a:lvl8pPr marL="2571750" indent="-171450" algn="l" defTabSz="342900" rtl="0" eaLnBrk="1" latinLnBrk="0" hangingPunct="1">
        <a:spcBef>
          <a:spcPct val="20000"/>
        </a:spcBef>
        <a:spcAft>
          <a:spcPts val="450"/>
        </a:spcAft>
        <a:buClr>
          <a:schemeClr val="accent1"/>
        </a:buClr>
        <a:buSzPct val="115000"/>
        <a:buFont typeface="Arial"/>
        <a:buChar char="•"/>
        <a:defRPr sz="1050" kern="1200" cap="none">
          <a:solidFill>
            <a:schemeClr val="tx1">
              <a:lumMod val="85000"/>
              <a:lumOff val="15000"/>
            </a:schemeClr>
          </a:solidFill>
          <a:effectLst/>
          <a:latin typeface="+mn-lt"/>
          <a:ea typeface="+mn-ea"/>
          <a:cs typeface="+mn-cs"/>
        </a:defRPr>
      </a:lvl8pPr>
      <a:lvl9pPr marL="2914650" indent="-171450" algn="l" defTabSz="342900" rtl="0" eaLnBrk="1" latinLnBrk="0" hangingPunct="1">
        <a:spcBef>
          <a:spcPct val="20000"/>
        </a:spcBef>
        <a:spcAft>
          <a:spcPts val="450"/>
        </a:spcAft>
        <a:buClr>
          <a:schemeClr val="accent1"/>
        </a:buClr>
        <a:buSzPct val="115000"/>
        <a:buFont typeface="Arial"/>
        <a:buChar char="•"/>
        <a:defRPr sz="1050" kern="1200" cap="none">
          <a:solidFill>
            <a:schemeClr val="tx1">
              <a:lumMod val="85000"/>
              <a:lumOff val="15000"/>
            </a:schemeClr>
          </a:solidFill>
          <a:effectLst/>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www.statista.com/topics/11460/diversity-in-the-workplace-in-germany/" TargetMode="External"/><Relationship Id="rId2" Type="http://schemas.openxmlformats.org/officeDocument/2006/relationships/hyperlink" Target="https://www.hofstede-insights.com/country-comparison-tool?countries=germany,united+kingdom" TargetMode="External"/><Relationship Id="rId1" Type="http://schemas.openxmlformats.org/officeDocument/2006/relationships/slideLayout" Target="../slideLayouts/slideLayout5.xml"/><Relationship Id="rId5" Type="http://schemas.openxmlformats.org/officeDocument/2006/relationships/hyperlink" Target="https://www.statista.com/statistics/1387259/religious-beliefs-world/" TargetMode="External"/><Relationship Id="rId4" Type="http://schemas.openxmlformats.org/officeDocument/2006/relationships/hyperlink" Target="https://www.statista.com/chart/31222/share-of-online-job-postings-in-local-language-and-english/#:~:text=In%20Germany%2C%20approximately%2096%20percent,required%20as%20a%20second%20languag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3310" y="586585"/>
            <a:ext cx="5802790" cy="3206805"/>
          </a:xfrm>
        </p:spPr>
        <p:txBody>
          <a:bodyPr>
            <a:noAutofit/>
          </a:bodyPr>
          <a:lstStyle/>
          <a:p>
            <a:pPr algn="l"/>
            <a:r>
              <a:rPr lang="en-GB" sz="1800" b="0" i="0" dirty="0">
                <a:solidFill>
                  <a:schemeClr val="tx1"/>
                </a:solidFill>
                <a:effectLst/>
                <a:latin typeface="Arial Black" panose="020B0A04020102020204" pitchFamily="34" charset="0"/>
              </a:rPr>
              <a:t>Modul: </a:t>
            </a:r>
            <a:r>
              <a:rPr lang="en-GB" sz="1800" dirty="0">
                <a:solidFill>
                  <a:schemeClr val="tx1"/>
                </a:solidFill>
              </a:rPr>
              <a:t>International Business Communications LCBB6001</a:t>
            </a:r>
            <a:br>
              <a:rPr lang="en-GB" sz="4000" b="0" i="0" dirty="0">
                <a:solidFill>
                  <a:schemeClr val="bg1"/>
                </a:solidFill>
                <a:effectLst/>
                <a:latin typeface="+mj-lt"/>
              </a:rPr>
            </a:br>
            <a:r>
              <a:rPr lang="en-GB" sz="1800" dirty="0">
                <a:solidFill>
                  <a:schemeClr val="tx1"/>
                </a:solidFill>
                <a:latin typeface="Arial Black" panose="020B0A04020102020204" pitchFamily="34" charset="0"/>
              </a:rPr>
              <a:t>Date: </a:t>
            </a:r>
            <a:r>
              <a:rPr lang="en-GB" sz="1800" dirty="0">
                <a:solidFill>
                  <a:schemeClr val="tx1"/>
                </a:solidFill>
              </a:rPr>
              <a:t>09.08.2024</a:t>
            </a:r>
            <a:br>
              <a:rPr lang="en-GB" sz="1800" b="0" i="0" dirty="0">
                <a:solidFill>
                  <a:schemeClr val="bg1"/>
                </a:solidFill>
                <a:effectLst/>
                <a:latin typeface="+mj-lt"/>
              </a:rPr>
            </a:br>
            <a:r>
              <a:rPr lang="en-US" sz="1800" b="1" dirty="0">
                <a:latin typeface="Arial Black" panose="020B0A04020102020204" pitchFamily="34" charset="0"/>
              </a:rPr>
              <a:t>Name:</a:t>
            </a:r>
            <a:r>
              <a:rPr lang="en-GB" sz="1800" dirty="0">
                <a:latin typeface="Arial" panose="020B0604020202020204" pitchFamily="34" charset="0"/>
                <a:cs typeface="Arial" panose="020B0604020202020204" pitchFamily="34" charset="0"/>
              </a:rPr>
              <a:t>Tanya Garabinska ID2129044</a:t>
            </a:r>
            <a:br>
              <a:rPr lang="en-IN" sz="4000" b="1" dirty="0">
                <a:solidFill>
                  <a:schemeClr val="tx1"/>
                </a:solidFill>
                <a:effectLst/>
                <a:latin typeface="Times New Roman" panose="02020603050405020304" pitchFamily="18" charset="0"/>
                <a:ea typeface="Times New Roman" panose="02020603050405020304" pitchFamily="18" charset="0"/>
              </a:rPr>
            </a:br>
            <a:r>
              <a:rPr lang="en-US" sz="1800" dirty="0">
                <a:latin typeface="Arial Black" panose="020B0A04020102020204" pitchFamily="34" charset="0"/>
              </a:rPr>
              <a:t>University: </a:t>
            </a:r>
            <a:r>
              <a:rPr lang="en-US" sz="1800" dirty="0">
                <a:latin typeface="Arial" panose="020B0604020202020204" pitchFamily="34" charset="0"/>
                <a:cs typeface="Arial" panose="020B0604020202020204" pitchFamily="34" charset="0"/>
              </a:rPr>
              <a:t>UW Trinity St David</a:t>
            </a:r>
            <a:br>
              <a:rPr lang="en-US" sz="1800" dirty="0">
                <a:latin typeface="Arial" panose="020B0604020202020204" pitchFamily="34" charset="0"/>
                <a:cs typeface="Arial" panose="020B0604020202020204" pitchFamily="34" charset="0"/>
              </a:rPr>
            </a:br>
            <a:r>
              <a:rPr lang="en-US" sz="1800" dirty="0">
                <a:latin typeface="Arial Black" panose="020B0A04020102020204" pitchFamily="34" charset="0"/>
              </a:rPr>
              <a:t>Lecturer: </a:t>
            </a:r>
            <a:r>
              <a:rPr lang="en-US" sz="1800" dirty="0">
                <a:latin typeface="Arial" panose="020B0604020202020204" pitchFamily="34" charset="0"/>
                <a:cs typeface="Arial" panose="020B0604020202020204" pitchFamily="34" charset="0"/>
              </a:rPr>
              <a:t>Alfred Mensah</a:t>
            </a:r>
            <a:br>
              <a:rPr lang="en-IN" sz="4000" b="1" dirty="0">
                <a:solidFill>
                  <a:schemeClr val="tx1"/>
                </a:solidFill>
                <a:latin typeface="Times New Roman" panose="02020603050405020304" pitchFamily="18" charset="0"/>
                <a:ea typeface="Times New Roman" panose="02020603050405020304" pitchFamily="18" charset="0"/>
              </a:rPr>
            </a:br>
            <a:r>
              <a:rPr lang="en-IN" sz="4000" dirty="0">
                <a:solidFill>
                  <a:schemeClr val="tx1"/>
                </a:solidFill>
                <a:effectLst/>
                <a:latin typeface="Times New Roman" panose="02020603050405020304" pitchFamily="18" charset="0"/>
                <a:ea typeface="Times New Roman" panose="02020603050405020304" pitchFamily="18" charset="0"/>
              </a:rPr>
              <a:t> </a:t>
            </a:r>
            <a:endParaRPr lang="en-US" sz="4000" dirty="0">
              <a:solidFill>
                <a:schemeClr val="tx1"/>
              </a:solidFill>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nSpc>
                <a:spcPct val="150000"/>
              </a:lnSpc>
            </a:pPr>
            <a:r>
              <a:rPr lang="en-IN" sz="3500" b="1" dirty="0">
                <a:solidFill>
                  <a:schemeClr val="tx1"/>
                </a:solidFill>
                <a:latin typeface="Times New Roman" panose="02020603050405020304" pitchFamily="18" charset="0"/>
                <a:ea typeface="Times New Roman" panose="02020603050405020304" pitchFamily="18" charset="0"/>
              </a:rPr>
              <a:t>Table of contents</a:t>
            </a:r>
            <a:br>
              <a:rPr lang="en-IN" sz="3500" b="1" dirty="0">
                <a:solidFill>
                  <a:schemeClr val="tx1"/>
                </a:solidFill>
                <a:latin typeface="Times New Roman" panose="02020603050405020304" pitchFamily="18" charset="0"/>
                <a:ea typeface="Times New Roman" panose="02020603050405020304" pitchFamily="18" charset="0"/>
              </a:rPr>
            </a:br>
            <a:endParaRPr lang="en-IN" sz="3500" b="1" dirty="0">
              <a:solidFill>
                <a:schemeClr val="tx1"/>
              </a:solidFill>
              <a:effectLst/>
              <a:latin typeface="Times New Roman" panose="02020603050405020304" pitchFamily="18" charset="0"/>
              <a:ea typeface="Times New Roman" panose="02020603050405020304" pitchFamily="18" charset="0"/>
            </a:endParaRPr>
          </a:p>
        </p:txBody>
      </p:sp>
      <p:sp>
        <p:nvSpPr>
          <p:cNvPr id="3" name="Content Placeholder 2"/>
          <p:cNvSpPr>
            <a:spLocks noGrp="1"/>
          </p:cNvSpPr>
          <p:nvPr>
            <p:ph idx="1"/>
          </p:nvPr>
        </p:nvSpPr>
        <p:spPr/>
        <p:txBody>
          <a:bodyPr>
            <a:normAutofit fontScale="85000" lnSpcReduction="20000"/>
          </a:bodyPr>
          <a:lstStyle/>
          <a:p>
            <a:pPr marL="342900" lvl="0" indent="-342900" algn="just">
              <a:lnSpc>
                <a:spcPct val="150000"/>
              </a:lnSpc>
              <a:buFont typeface="Symbol" panose="05050102010706020507" pitchFamily="18" charset="2"/>
              <a:buChar char=""/>
            </a:pPr>
            <a:r>
              <a:rPr lang="en-GB" sz="1800" dirty="0">
                <a:solidFill>
                  <a:schemeClr val="tx1"/>
                </a:solidFill>
                <a:effectLst/>
                <a:latin typeface="Times New Roman" panose="02020603050405020304" pitchFamily="18" charset="0"/>
                <a:ea typeface="Times New Roman" panose="02020603050405020304" pitchFamily="18" charset="0"/>
              </a:rPr>
              <a:t>Introduction </a:t>
            </a:r>
            <a:endParaRPr lang="en-IN" sz="1800"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solidFill>
                  <a:schemeClr val="tx1"/>
                </a:solidFill>
                <a:effectLst/>
                <a:latin typeface="Times New Roman" panose="02020603050405020304" pitchFamily="18" charset="0"/>
                <a:ea typeface="Times New Roman" panose="02020603050405020304" pitchFamily="18" charset="0"/>
              </a:rPr>
              <a:t>German culture</a:t>
            </a:r>
            <a:endParaRPr lang="en-IN" sz="1800"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solidFill>
                  <a:schemeClr val="tx1"/>
                </a:solidFill>
                <a:effectLst/>
                <a:latin typeface="Times New Roman" panose="02020603050405020304" pitchFamily="18" charset="0"/>
                <a:ea typeface="Times New Roman" panose="02020603050405020304" pitchFamily="18" charset="0"/>
              </a:rPr>
              <a:t>Cultural sensitivity</a:t>
            </a:r>
            <a:endParaRPr lang="en-IN" sz="1800"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solidFill>
                  <a:schemeClr val="tx1"/>
                </a:solidFill>
                <a:effectLst/>
                <a:latin typeface="Times New Roman" panose="02020603050405020304" pitchFamily="18" charset="0"/>
                <a:ea typeface="Times New Roman" panose="02020603050405020304" pitchFamily="18" charset="0"/>
              </a:rPr>
              <a:t>Hofstede cultural dimensions</a:t>
            </a:r>
            <a:endParaRPr lang="en-IN" sz="1800"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solidFill>
                  <a:schemeClr val="tx1"/>
                </a:solidFill>
                <a:effectLst/>
                <a:latin typeface="Times New Roman" panose="02020603050405020304" pitchFamily="18" charset="0"/>
                <a:ea typeface="Times New Roman" panose="02020603050405020304" pitchFamily="18" charset="0"/>
              </a:rPr>
              <a:t>Recommendations</a:t>
            </a:r>
            <a:endParaRPr lang="en-IN" sz="1800"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solidFill>
                  <a:schemeClr val="tx1"/>
                </a:solidFill>
                <a:effectLst/>
                <a:latin typeface="Times New Roman" panose="02020603050405020304" pitchFamily="18" charset="0"/>
                <a:ea typeface="Times New Roman" panose="02020603050405020304" pitchFamily="18" charset="0"/>
              </a:rPr>
              <a:t>Conclusion</a:t>
            </a:r>
            <a:endParaRPr lang="en-IN" sz="1800"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0330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4000" b="1" dirty="0">
                <a:solidFill>
                  <a:schemeClr val="tx1"/>
                </a:solidFill>
                <a:effectLst/>
                <a:latin typeface="Times New Roman" panose="02020603050405020304" pitchFamily="18" charset="0"/>
                <a:ea typeface="Times New Roman" panose="02020603050405020304" pitchFamily="18" charset="0"/>
              </a:rPr>
              <a:t>Introduction</a:t>
            </a:r>
            <a:endParaRPr lang="en-US" sz="4000" b="1" dirty="0">
              <a:solidFill>
                <a:schemeClr val="tx1"/>
              </a:solidFill>
            </a:endParaRPr>
          </a:p>
        </p:txBody>
      </p:sp>
      <p:sp>
        <p:nvSpPr>
          <p:cNvPr id="5" name="Content Placeholder 4"/>
          <p:cNvSpPr>
            <a:spLocks noGrp="1"/>
          </p:cNvSpPr>
          <p:nvPr>
            <p:ph sz="half" idx="1"/>
          </p:nvPr>
        </p:nvSpPr>
        <p:spPr>
          <a:xfrm>
            <a:off x="754374" y="1749028"/>
            <a:ext cx="7787955" cy="3394472"/>
          </a:xfrm>
        </p:spPr>
        <p:txBody>
          <a:bodyPr>
            <a:normAutofit/>
          </a:bodyPr>
          <a:lstStyle/>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Sainsbury's planned extension into Germany </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The company desired to increase its market share by entering a new place with possible retail opportunities </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Expanding the German market provides potential revenue opportunities due to high customer spending </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p:txBody>
      </p:sp>
      <p:pic>
        <p:nvPicPr>
          <p:cNvPr id="1026" name="Picture 2" descr="Sainsbury's - all the news, features and deals - The Sun | The Sun">
            <a:extLst>
              <a:ext uri="{FF2B5EF4-FFF2-40B4-BE49-F238E27FC236}">
                <a16:creationId xmlns:a16="http://schemas.microsoft.com/office/drawing/2014/main" id="{23666E10-EF27-91EF-CC91-1B3365623B6B}"/>
              </a:ext>
            </a:extLst>
          </p:cNvPr>
          <p:cNvPicPr>
            <a:picLocks noGrp="1" noChangeAspect="1" noChangeArrowheads="1"/>
          </p:cNvPicPr>
          <p:nvPr>
            <p:ph sz="half" idx="2"/>
          </p:nvPr>
        </p:nvPicPr>
        <p:blipFill rotWithShape="1">
          <a:blip r:embed="rId3">
            <a:extLst>
              <a:ext uri="{28A0092B-C50C-407E-A947-70E740481C1C}">
                <a14:useLocalDpi xmlns:a14="http://schemas.microsoft.com/office/drawing/2010/main" val="0"/>
              </a:ext>
            </a:extLst>
          </a:blip>
          <a:srcRect t="30000" b="30000"/>
          <a:stretch/>
        </p:blipFill>
        <p:spPr bwMode="auto">
          <a:xfrm>
            <a:off x="3350360" y="3487980"/>
            <a:ext cx="4880486" cy="916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4971-2224-3459-AB6A-3C333DEAFBE8}"/>
              </a:ext>
            </a:extLst>
          </p:cNvPr>
          <p:cNvSpPr>
            <a:spLocks noGrp="1"/>
          </p:cNvSpPr>
          <p:nvPr>
            <p:ph type="title"/>
          </p:nvPr>
        </p:nvSpPr>
        <p:spPr/>
        <p:txBody>
          <a:bodyPr>
            <a:noAutofit/>
          </a:bodyPr>
          <a:lstStyle/>
          <a:p>
            <a:r>
              <a:rPr lang="en-GB" sz="3500" b="1" kern="0" dirty="0">
                <a:solidFill>
                  <a:schemeClr val="tx1"/>
                </a:solidFill>
                <a:effectLst/>
                <a:latin typeface="Times New Roman" panose="02020603050405020304" pitchFamily="18" charset="0"/>
              </a:rPr>
              <a:t>German Culture - Language and Ethnic Makeup</a:t>
            </a:r>
            <a:endParaRPr lang="en-IN" sz="3500" dirty="0">
              <a:solidFill>
                <a:schemeClr val="tx1"/>
              </a:solidFill>
            </a:endParaRPr>
          </a:p>
        </p:txBody>
      </p:sp>
      <p:pic>
        <p:nvPicPr>
          <p:cNvPr id="6" name="Content Placeholder 5">
            <a:extLst>
              <a:ext uri="{FF2B5EF4-FFF2-40B4-BE49-F238E27FC236}">
                <a16:creationId xmlns:a16="http://schemas.microsoft.com/office/drawing/2014/main" id="{9CE5EC9E-4C71-79A7-3FDE-9BE27322B4DD}"/>
              </a:ext>
            </a:extLst>
          </p:cNvPr>
          <p:cNvPicPr>
            <a:picLocks noGrp="1" noChangeAspect="1"/>
          </p:cNvPicPr>
          <p:nvPr>
            <p:ph sz="half" idx="1"/>
          </p:nvPr>
        </p:nvPicPr>
        <p:blipFill>
          <a:blip r:embed="rId3"/>
          <a:stretch>
            <a:fillRect/>
          </a:stretch>
        </p:blipFill>
        <p:spPr>
          <a:xfrm>
            <a:off x="601670" y="1920240"/>
            <a:ext cx="3512215" cy="2595985"/>
          </a:xfrm>
        </p:spPr>
      </p:pic>
      <p:sp>
        <p:nvSpPr>
          <p:cNvPr id="4" name="Content Placeholder 3">
            <a:extLst>
              <a:ext uri="{FF2B5EF4-FFF2-40B4-BE49-F238E27FC236}">
                <a16:creationId xmlns:a16="http://schemas.microsoft.com/office/drawing/2014/main" id="{7EA8FE8D-8011-1178-F8A1-A9935762CEC3}"/>
              </a:ext>
            </a:extLst>
          </p:cNvPr>
          <p:cNvSpPr>
            <a:spLocks noGrp="1"/>
          </p:cNvSpPr>
          <p:nvPr>
            <p:ph sz="half" idx="2"/>
          </p:nvPr>
        </p:nvSpPr>
        <p:spPr>
          <a:xfrm>
            <a:off x="4266590" y="1976934"/>
            <a:ext cx="4275740" cy="2482596"/>
          </a:xfrm>
        </p:spPr>
        <p:txBody>
          <a:bodyPr>
            <a:normAutofit/>
          </a:bodyPr>
          <a:lstStyle/>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In Germany, almost 96% of population are communicate in German and 3.38% use the English language (statista.com, 2023)</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German culture follows ethnic diversity </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Implications for communication </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endParaRPr lang="en-IN" sz="1500" dirty="0">
              <a:solidFill>
                <a:schemeClr val="tx1"/>
              </a:solidFill>
            </a:endParaRPr>
          </a:p>
        </p:txBody>
      </p:sp>
    </p:spTree>
    <p:extLst>
      <p:ext uri="{BB962C8B-B14F-4D97-AF65-F5344CB8AC3E}">
        <p14:creationId xmlns:p14="http://schemas.microsoft.com/office/powerpoint/2010/main" val="11469284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9874E-F381-1BD0-CA80-273F35CEA88C}"/>
              </a:ext>
            </a:extLst>
          </p:cNvPr>
          <p:cNvSpPr>
            <a:spLocks noGrp="1"/>
          </p:cNvSpPr>
          <p:nvPr>
            <p:ph type="title"/>
          </p:nvPr>
        </p:nvSpPr>
        <p:spPr/>
        <p:txBody>
          <a:bodyPr>
            <a:normAutofit/>
          </a:bodyPr>
          <a:lstStyle/>
          <a:p>
            <a:r>
              <a:rPr lang="en-GB" sz="3500" b="1" dirty="0">
                <a:solidFill>
                  <a:schemeClr val="tx1"/>
                </a:solidFill>
                <a:effectLst/>
                <a:latin typeface="Times New Roman" panose="02020603050405020304" pitchFamily="18" charset="0"/>
                <a:ea typeface="Times New Roman" panose="02020603050405020304" pitchFamily="18" charset="0"/>
              </a:rPr>
              <a:t>German Culture - Social Structures</a:t>
            </a:r>
            <a:endParaRPr lang="en-IN" sz="3500" b="1" dirty="0">
              <a:solidFill>
                <a:schemeClr val="tx1"/>
              </a:solidFill>
            </a:endParaRPr>
          </a:p>
        </p:txBody>
      </p:sp>
      <p:sp>
        <p:nvSpPr>
          <p:cNvPr id="3" name="Content Placeholder 2">
            <a:extLst>
              <a:ext uri="{FF2B5EF4-FFF2-40B4-BE49-F238E27FC236}">
                <a16:creationId xmlns:a16="http://schemas.microsoft.com/office/drawing/2014/main" id="{4FF50DEF-24A1-3C94-5844-A0BD9CB13ECE}"/>
              </a:ext>
            </a:extLst>
          </p:cNvPr>
          <p:cNvSpPr>
            <a:spLocks noGrp="1"/>
          </p:cNvSpPr>
          <p:nvPr>
            <p:ph sz="half" idx="1"/>
          </p:nvPr>
        </p:nvSpPr>
        <p:spPr>
          <a:xfrm>
            <a:off x="754374" y="1919542"/>
            <a:ext cx="4733855" cy="2482596"/>
          </a:xfrm>
        </p:spPr>
        <p:txBody>
          <a:bodyPr>
            <a:normAutofit/>
          </a:bodyPr>
          <a:lstStyle/>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The social culture in Germany focuses on family importance </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Social hierarchy is the main cornerstone of German culture </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Community engagement is also a potential part of German culture </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p:txBody>
      </p:sp>
      <p:pic>
        <p:nvPicPr>
          <p:cNvPr id="2050" name="Picture 2" descr="How families live in Germany: facts at a glance">
            <a:extLst>
              <a:ext uri="{FF2B5EF4-FFF2-40B4-BE49-F238E27FC236}">
                <a16:creationId xmlns:a16="http://schemas.microsoft.com/office/drawing/2014/main" id="{7E7523F2-305E-F245-88F5-1CE804121302}"/>
              </a:ext>
            </a:extLst>
          </p:cNvPr>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tretch>
            <a:fillRect/>
          </a:stretch>
        </p:blipFill>
        <p:spPr bwMode="auto">
          <a:xfrm>
            <a:off x="5616435" y="1898448"/>
            <a:ext cx="2811173" cy="26584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501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7D7D9-4FA1-B48A-0407-13B9EE2DD58A}"/>
              </a:ext>
            </a:extLst>
          </p:cNvPr>
          <p:cNvSpPr>
            <a:spLocks noGrp="1"/>
          </p:cNvSpPr>
          <p:nvPr>
            <p:ph type="title"/>
          </p:nvPr>
        </p:nvSpPr>
        <p:spPr/>
        <p:txBody>
          <a:bodyPr>
            <a:normAutofit/>
          </a:bodyPr>
          <a:lstStyle/>
          <a:p>
            <a:r>
              <a:rPr lang="en-GB" sz="3500" b="1" kern="0" dirty="0">
                <a:solidFill>
                  <a:schemeClr val="tx1"/>
                </a:solidFill>
                <a:effectLst/>
                <a:latin typeface="Times New Roman" panose="02020603050405020304" pitchFamily="18" charset="0"/>
              </a:rPr>
              <a:t>German Culture - Religious Values</a:t>
            </a:r>
            <a:endParaRPr lang="en-IN" sz="3500" dirty="0">
              <a:solidFill>
                <a:schemeClr val="tx1"/>
              </a:solidFill>
            </a:endParaRPr>
          </a:p>
        </p:txBody>
      </p:sp>
      <p:pic>
        <p:nvPicPr>
          <p:cNvPr id="6" name="Content Placeholder 5">
            <a:extLst>
              <a:ext uri="{FF2B5EF4-FFF2-40B4-BE49-F238E27FC236}">
                <a16:creationId xmlns:a16="http://schemas.microsoft.com/office/drawing/2014/main" id="{2A2E8B3C-C27F-D90B-59FC-6D929FA0DC90}"/>
              </a:ext>
            </a:extLst>
          </p:cNvPr>
          <p:cNvPicPr>
            <a:picLocks noGrp="1" noChangeAspect="1"/>
          </p:cNvPicPr>
          <p:nvPr>
            <p:ph sz="half" idx="1"/>
          </p:nvPr>
        </p:nvPicPr>
        <p:blipFill>
          <a:blip r:embed="rId3"/>
          <a:stretch>
            <a:fillRect/>
          </a:stretch>
        </p:blipFill>
        <p:spPr>
          <a:xfrm>
            <a:off x="601669" y="1898219"/>
            <a:ext cx="3817625" cy="2559462"/>
          </a:xfrm>
        </p:spPr>
      </p:pic>
      <p:sp>
        <p:nvSpPr>
          <p:cNvPr id="4" name="Content Placeholder 3">
            <a:extLst>
              <a:ext uri="{FF2B5EF4-FFF2-40B4-BE49-F238E27FC236}">
                <a16:creationId xmlns:a16="http://schemas.microsoft.com/office/drawing/2014/main" id="{1512C6CF-711A-D989-B24D-6E733ED61B66}"/>
              </a:ext>
            </a:extLst>
          </p:cNvPr>
          <p:cNvSpPr>
            <a:spLocks noGrp="1"/>
          </p:cNvSpPr>
          <p:nvPr>
            <p:ph sz="half" idx="2"/>
          </p:nvPr>
        </p:nvSpPr>
        <p:spPr>
          <a:xfrm>
            <a:off x="4419295" y="1920240"/>
            <a:ext cx="4123035" cy="2482596"/>
          </a:xfrm>
        </p:spPr>
        <p:txBody>
          <a:bodyPr>
            <a:normAutofit/>
          </a:bodyPr>
          <a:lstStyle/>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In Germany 47% of people are Christian and 35% of people have no religion (Statista.com, 2024)</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Germany has predominant religions </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Jamun culture influence on holidays and business practices </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endParaRPr lang="en-IN" sz="1500" dirty="0">
              <a:solidFill>
                <a:schemeClr val="tx1"/>
              </a:solidFill>
            </a:endParaRPr>
          </a:p>
        </p:txBody>
      </p:sp>
    </p:spTree>
    <p:extLst>
      <p:ext uri="{BB962C8B-B14F-4D97-AF65-F5344CB8AC3E}">
        <p14:creationId xmlns:p14="http://schemas.microsoft.com/office/powerpoint/2010/main" val="1170397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F2986-11CD-CEE6-856D-8DB4C3FC29F0}"/>
              </a:ext>
            </a:extLst>
          </p:cNvPr>
          <p:cNvSpPr>
            <a:spLocks noGrp="1"/>
          </p:cNvSpPr>
          <p:nvPr>
            <p:ph type="title"/>
          </p:nvPr>
        </p:nvSpPr>
        <p:spPr/>
        <p:txBody>
          <a:bodyPr>
            <a:normAutofit fontScale="90000"/>
          </a:bodyPr>
          <a:lstStyle/>
          <a:p>
            <a:r>
              <a:rPr lang="en-GB" sz="3500" b="1" dirty="0">
                <a:solidFill>
                  <a:schemeClr val="tx1"/>
                </a:solidFill>
                <a:effectLst/>
                <a:latin typeface="Times New Roman" panose="02020603050405020304" pitchFamily="18" charset="0"/>
                <a:ea typeface="Times New Roman" panose="02020603050405020304" pitchFamily="18" charset="0"/>
              </a:rPr>
              <a:t>Cultural Sensitivity - Work-related Attitudes</a:t>
            </a:r>
            <a:endParaRPr lang="en-IN" sz="3500" b="1" dirty="0">
              <a:solidFill>
                <a:schemeClr val="tx1"/>
              </a:solidFill>
            </a:endParaRPr>
          </a:p>
        </p:txBody>
      </p:sp>
      <p:sp>
        <p:nvSpPr>
          <p:cNvPr id="3" name="Content Placeholder 2">
            <a:extLst>
              <a:ext uri="{FF2B5EF4-FFF2-40B4-BE49-F238E27FC236}">
                <a16:creationId xmlns:a16="http://schemas.microsoft.com/office/drawing/2014/main" id="{C6CA2552-A99D-E360-8C8A-6CC217CEF342}"/>
              </a:ext>
            </a:extLst>
          </p:cNvPr>
          <p:cNvSpPr>
            <a:spLocks noGrp="1"/>
          </p:cNvSpPr>
          <p:nvPr>
            <p:ph sz="half" idx="1"/>
          </p:nvPr>
        </p:nvSpPr>
        <p:spPr>
          <a:xfrm>
            <a:off x="601670" y="1960930"/>
            <a:ext cx="4275740" cy="2748690"/>
          </a:xfrm>
        </p:spPr>
        <p:txBody>
          <a:bodyPr>
            <a:normAutofit/>
          </a:bodyPr>
          <a:lstStyle/>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Ethics in business organisations help to develop a more culturally sensitive and socially conscious business culture (Tanveer </a:t>
            </a:r>
            <a:r>
              <a:rPr lang="en-GB" sz="1500" i="1" u="none" strike="noStrike" dirty="0">
                <a:solidFill>
                  <a:schemeClr val="tx1"/>
                </a:solidFill>
                <a:effectLst/>
                <a:latin typeface="Times New Roman" panose="02020603050405020304" pitchFamily="18" charset="0"/>
                <a:ea typeface="Times New Roman" panose="02020603050405020304" pitchFamily="18" charset="0"/>
              </a:rPr>
              <a:t>et al. </a:t>
            </a:r>
            <a:r>
              <a:rPr lang="en-GB" sz="1500" u="none" strike="noStrike" dirty="0">
                <a:solidFill>
                  <a:schemeClr val="tx1"/>
                </a:solidFill>
                <a:effectLst/>
                <a:latin typeface="Times New Roman" panose="02020603050405020304" pitchFamily="18" charset="0"/>
                <a:ea typeface="Times New Roman" panose="02020603050405020304" pitchFamily="18" charset="0"/>
              </a:rPr>
              <a:t>2021)</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Germany ranks 11th on the EU gender equality index (statista.com, 2023)</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r>
              <a:rPr lang="en-GB" sz="1500" dirty="0">
                <a:solidFill>
                  <a:schemeClr val="tx1"/>
                </a:solidFill>
                <a:effectLst/>
                <a:latin typeface="Times New Roman" panose="02020603050405020304" pitchFamily="18" charset="0"/>
                <a:ea typeface="Times New Roman" panose="02020603050405020304" pitchFamily="18" charset="0"/>
              </a:rPr>
              <a:t>German has preferred to walk like a balance </a:t>
            </a:r>
            <a:endParaRPr lang="en-IN" sz="1500" dirty="0">
              <a:solidFill>
                <a:schemeClr val="tx1"/>
              </a:solidFill>
            </a:endParaRPr>
          </a:p>
        </p:txBody>
      </p:sp>
      <p:pic>
        <p:nvPicPr>
          <p:cNvPr id="6" name="Content Placeholder 5">
            <a:extLst>
              <a:ext uri="{FF2B5EF4-FFF2-40B4-BE49-F238E27FC236}">
                <a16:creationId xmlns:a16="http://schemas.microsoft.com/office/drawing/2014/main" id="{8FE19F69-1FDD-F18A-B955-EBB070E39FF2}"/>
              </a:ext>
            </a:extLst>
          </p:cNvPr>
          <p:cNvPicPr>
            <a:picLocks noGrp="1" noChangeAspect="1"/>
          </p:cNvPicPr>
          <p:nvPr>
            <p:ph sz="half" idx="2"/>
          </p:nvPr>
        </p:nvPicPr>
        <p:blipFill>
          <a:blip r:embed="rId3"/>
          <a:stretch>
            <a:fillRect/>
          </a:stretch>
        </p:blipFill>
        <p:spPr>
          <a:xfrm>
            <a:off x="4961845" y="1942698"/>
            <a:ext cx="3580485" cy="2479744"/>
          </a:xfrm>
        </p:spPr>
      </p:pic>
    </p:spTree>
    <p:extLst>
      <p:ext uri="{BB962C8B-B14F-4D97-AF65-F5344CB8AC3E}">
        <p14:creationId xmlns:p14="http://schemas.microsoft.com/office/powerpoint/2010/main" val="20929428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BDE11-2C5D-F14B-4788-B2E2481C8CFD}"/>
              </a:ext>
            </a:extLst>
          </p:cNvPr>
          <p:cNvSpPr>
            <a:spLocks noGrp="1"/>
          </p:cNvSpPr>
          <p:nvPr>
            <p:ph type="title"/>
          </p:nvPr>
        </p:nvSpPr>
        <p:spPr/>
        <p:txBody>
          <a:bodyPr>
            <a:normAutofit fontScale="90000"/>
          </a:bodyPr>
          <a:lstStyle/>
          <a:p>
            <a:r>
              <a:rPr lang="en-GB" sz="3500" b="1" kern="0" dirty="0">
                <a:solidFill>
                  <a:schemeClr val="tx1"/>
                </a:solidFill>
                <a:effectLst/>
                <a:latin typeface="Times New Roman" panose="02020603050405020304" pitchFamily="18" charset="0"/>
              </a:rPr>
              <a:t>Cultural Sensitivity - Business Protocol</a:t>
            </a:r>
            <a:endParaRPr lang="en-IN" sz="3500" dirty="0">
              <a:solidFill>
                <a:schemeClr val="tx1"/>
              </a:solidFill>
            </a:endParaRPr>
          </a:p>
        </p:txBody>
      </p:sp>
      <p:pic>
        <p:nvPicPr>
          <p:cNvPr id="6" name="Content Placeholder 5">
            <a:extLst>
              <a:ext uri="{FF2B5EF4-FFF2-40B4-BE49-F238E27FC236}">
                <a16:creationId xmlns:a16="http://schemas.microsoft.com/office/drawing/2014/main" id="{988C99ED-7215-CB6F-A40F-D4254032F896}"/>
              </a:ext>
            </a:extLst>
          </p:cNvPr>
          <p:cNvPicPr>
            <a:picLocks noGrp="1" noChangeAspect="1"/>
          </p:cNvPicPr>
          <p:nvPr>
            <p:ph sz="half" idx="1"/>
          </p:nvPr>
        </p:nvPicPr>
        <p:blipFill>
          <a:blip r:embed="rId3"/>
          <a:stretch>
            <a:fillRect/>
          </a:stretch>
        </p:blipFill>
        <p:spPr>
          <a:xfrm>
            <a:off x="601670" y="1920240"/>
            <a:ext cx="3416063" cy="2636675"/>
          </a:xfrm>
        </p:spPr>
      </p:pic>
      <p:sp>
        <p:nvSpPr>
          <p:cNvPr id="4" name="Content Placeholder 3">
            <a:extLst>
              <a:ext uri="{FF2B5EF4-FFF2-40B4-BE49-F238E27FC236}">
                <a16:creationId xmlns:a16="http://schemas.microsoft.com/office/drawing/2014/main" id="{5E28C814-288D-8173-F52F-C03C86F609E8}"/>
              </a:ext>
            </a:extLst>
          </p:cNvPr>
          <p:cNvSpPr>
            <a:spLocks noGrp="1"/>
          </p:cNvSpPr>
          <p:nvPr>
            <p:ph sz="half" idx="2"/>
          </p:nvPr>
        </p:nvSpPr>
        <p:spPr>
          <a:xfrm>
            <a:off x="3961180" y="1808225"/>
            <a:ext cx="4581151" cy="2901395"/>
          </a:xfrm>
        </p:spPr>
        <p:txBody>
          <a:bodyPr>
            <a:noAutofit/>
          </a:bodyPr>
          <a:lstStyle/>
          <a:p>
            <a:pPr marL="342900" lvl="0" indent="-342900" algn="just">
              <a:lnSpc>
                <a:spcPct val="150000"/>
              </a:lnSpc>
              <a:spcBef>
                <a:spcPts val="0"/>
              </a:spcBef>
              <a:spcAft>
                <a:spcPts val="0"/>
              </a:spcAft>
              <a:buFont typeface="Arial" panose="020B0604020202020204" pitchFamily="34" charset="0"/>
              <a:buChar char="●"/>
            </a:pPr>
            <a:r>
              <a:rPr lang="en-GB" sz="1400" u="none" strike="noStrike" dirty="0">
                <a:solidFill>
                  <a:schemeClr val="tx1"/>
                </a:solidFill>
                <a:effectLst/>
                <a:latin typeface="Times New Roman" panose="02020603050405020304" pitchFamily="18" charset="0"/>
                <a:ea typeface="Times New Roman" panose="02020603050405020304" pitchFamily="18" charset="0"/>
              </a:rPr>
              <a:t>Business Protocol directs to accepted rules for communication and behaviour in a professional environment (</a:t>
            </a:r>
            <a:r>
              <a:rPr lang="en-GB" sz="1400" u="none" strike="noStrike" dirty="0" err="1">
                <a:solidFill>
                  <a:schemeClr val="tx1"/>
                </a:solidFill>
                <a:effectLst/>
                <a:latin typeface="Times New Roman" panose="02020603050405020304" pitchFamily="18" charset="0"/>
                <a:ea typeface="Times New Roman" panose="02020603050405020304" pitchFamily="18" charset="0"/>
              </a:rPr>
              <a:t>Asatiani</a:t>
            </a:r>
            <a:r>
              <a:rPr lang="en-GB" sz="1400" u="none" strike="noStrike" dirty="0">
                <a:solidFill>
                  <a:schemeClr val="tx1"/>
                </a:solidFill>
                <a:effectLst/>
                <a:latin typeface="Times New Roman" panose="02020603050405020304" pitchFamily="18" charset="0"/>
                <a:ea typeface="Times New Roman" panose="02020603050405020304" pitchFamily="18" charset="0"/>
              </a:rPr>
              <a:t> </a:t>
            </a:r>
            <a:r>
              <a:rPr lang="en-GB" sz="1400" i="1" u="none" strike="noStrike" dirty="0">
                <a:solidFill>
                  <a:schemeClr val="tx1"/>
                </a:solidFill>
                <a:effectLst/>
                <a:latin typeface="Times New Roman" panose="02020603050405020304" pitchFamily="18" charset="0"/>
                <a:ea typeface="Times New Roman" panose="02020603050405020304" pitchFamily="18" charset="0"/>
              </a:rPr>
              <a:t>et al. </a:t>
            </a:r>
            <a:r>
              <a:rPr lang="en-GB" sz="1400" u="none" strike="noStrike" dirty="0">
                <a:solidFill>
                  <a:schemeClr val="tx1"/>
                </a:solidFill>
                <a:effectLst/>
                <a:latin typeface="Times New Roman" panose="02020603050405020304" pitchFamily="18" charset="0"/>
                <a:ea typeface="Times New Roman" panose="02020603050405020304" pitchFamily="18" charset="0"/>
              </a:rPr>
              <a:t>2021)</a:t>
            </a:r>
            <a:endParaRPr lang="en-IN" sz="14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spcBef>
                <a:spcPts val="0"/>
              </a:spcBef>
              <a:spcAft>
                <a:spcPts val="0"/>
              </a:spcAft>
              <a:buFont typeface="Arial" panose="020B0604020202020204" pitchFamily="34" charset="0"/>
              <a:buChar char="●"/>
            </a:pPr>
            <a:r>
              <a:rPr lang="en-GB" sz="1400" u="none" strike="noStrike" dirty="0">
                <a:solidFill>
                  <a:schemeClr val="tx1"/>
                </a:solidFill>
                <a:effectLst/>
                <a:latin typeface="Times New Roman" panose="02020603050405020304" pitchFamily="18" charset="0"/>
                <a:ea typeface="Times New Roman" panose="02020603050405020304" pitchFamily="18" charset="0"/>
              </a:rPr>
              <a:t>In Germany, 53% of individuals stated that the most essential aspect which contributes to retaining workers is the facility in a work-life balance (Statista.com, 2024)</a:t>
            </a:r>
            <a:endParaRPr lang="en-IN" sz="14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spcBef>
                <a:spcPts val="0"/>
              </a:spcBef>
              <a:spcAft>
                <a:spcPts val="0"/>
              </a:spcAft>
              <a:buFont typeface="Arial" panose="020B0604020202020204" pitchFamily="34" charset="0"/>
              <a:buChar char="●"/>
            </a:pPr>
            <a:r>
              <a:rPr lang="en-GB" sz="1400" u="none" strike="noStrike" dirty="0">
                <a:solidFill>
                  <a:schemeClr val="tx1"/>
                </a:solidFill>
                <a:effectLst/>
                <a:latin typeface="Times New Roman" panose="02020603050405020304" pitchFamily="18" charset="0"/>
                <a:ea typeface="Times New Roman" panose="02020603050405020304" pitchFamily="18" charset="0"/>
              </a:rPr>
              <a:t>Communication styling in Germany is to the point and direct </a:t>
            </a:r>
            <a:endParaRPr lang="en-IN" sz="1400" u="none" strike="noStrike" dirty="0">
              <a:solidFill>
                <a:schemeClr val="tx1"/>
              </a:solidFill>
              <a:effectLst/>
              <a:latin typeface="Times New Roman" panose="02020603050405020304" pitchFamily="18" charset="0"/>
              <a:ea typeface="Times New Roman" panose="02020603050405020304" pitchFamily="18" charset="0"/>
            </a:endParaRPr>
          </a:p>
          <a:p>
            <a:pPr>
              <a:spcBef>
                <a:spcPts val="0"/>
              </a:spcBef>
              <a:spcAft>
                <a:spcPts val="0"/>
              </a:spcAft>
            </a:pPr>
            <a:endParaRPr lang="en-IN" sz="1400" dirty="0">
              <a:solidFill>
                <a:schemeClr val="tx1"/>
              </a:solidFill>
            </a:endParaRPr>
          </a:p>
        </p:txBody>
      </p:sp>
    </p:spTree>
    <p:extLst>
      <p:ext uri="{BB962C8B-B14F-4D97-AF65-F5344CB8AC3E}">
        <p14:creationId xmlns:p14="http://schemas.microsoft.com/office/powerpoint/2010/main" val="3413988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4C707-DEF3-77F5-B659-EE1557757E12}"/>
              </a:ext>
            </a:extLst>
          </p:cNvPr>
          <p:cNvSpPr>
            <a:spLocks noGrp="1"/>
          </p:cNvSpPr>
          <p:nvPr>
            <p:ph type="title"/>
          </p:nvPr>
        </p:nvSpPr>
        <p:spPr/>
        <p:txBody>
          <a:bodyPr>
            <a:normAutofit fontScale="90000"/>
          </a:bodyPr>
          <a:lstStyle/>
          <a:p>
            <a:r>
              <a:rPr lang="en-GB" sz="3500" b="1" dirty="0">
                <a:solidFill>
                  <a:schemeClr val="tx1"/>
                </a:solidFill>
                <a:effectLst/>
                <a:latin typeface="Times New Roman" panose="02020603050405020304" pitchFamily="18" charset="0"/>
                <a:ea typeface="Times New Roman" panose="02020603050405020304" pitchFamily="18" charset="0"/>
              </a:rPr>
              <a:t>Hofstede Cultural Dimensions (Part 1)</a:t>
            </a:r>
            <a:endParaRPr lang="en-IN" sz="3500" b="1" dirty="0">
              <a:solidFill>
                <a:schemeClr val="tx1"/>
              </a:solidFill>
            </a:endParaRPr>
          </a:p>
        </p:txBody>
      </p:sp>
      <p:sp>
        <p:nvSpPr>
          <p:cNvPr id="3" name="Content Placeholder 2">
            <a:extLst>
              <a:ext uri="{FF2B5EF4-FFF2-40B4-BE49-F238E27FC236}">
                <a16:creationId xmlns:a16="http://schemas.microsoft.com/office/drawing/2014/main" id="{F2116126-9824-F14A-8A4B-2B9FF3D2DC1B}"/>
              </a:ext>
            </a:extLst>
          </p:cNvPr>
          <p:cNvSpPr>
            <a:spLocks noGrp="1"/>
          </p:cNvSpPr>
          <p:nvPr>
            <p:ph sz="half" idx="1"/>
          </p:nvPr>
        </p:nvSpPr>
        <p:spPr>
          <a:xfrm>
            <a:off x="601670" y="1817369"/>
            <a:ext cx="4428445" cy="2842413"/>
          </a:xfrm>
        </p:spPr>
        <p:txBody>
          <a:bodyPr>
            <a:normAutofit fontScale="77500" lnSpcReduction="20000"/>
          </a:bodyPr>
          <a:lstStyle/>
          <a:p>
            <a:pPr marL="342900" lvl="0" indent="-342900" algn="just">
              <a:lnSpc>
                <a:spcPct val="150000"/>
              </a:lnSpc>
              <a:buFont typeface="Arial" panose="020B0604020202020204" pitchFamily="34" charset="0"/>
              <a:buChar char="●"/>
            </a:pPr>
            <a:r>
              <a:rPr lang="en-GB" sz="1800" u="none" strike="noStrike" dirty="0">
                <a:solidFill>
                  <a:schemeClr val="tx1"/>
                </a:solidFill>
                <a:effectLst/>
                <a:latin typeface="Times New Roman" panose="02020603050405020304" pitchFamily="18" charset="0"/>
                <a:ea typeface="Times New Roman" panose="02020603050405020304" pitchFamily="18" charset="0"/>
              </a:rPr>
              <a:t>The UK has a higher PDI and is open to hierarchical structures also Germany has a higher PDI and supports equal power distribution (hofstede-insights.com, 2024) </a:t>
            </a:r>
            <a:endParaRPr lang="en-IN" sz="18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800" u="none" strike="noStrike" dirty="0">
                <a:solidFill>
                  <a:schemeClr val="tx1"/>
                </a:solidFill>
                <a:effectLst/>
                <a:latin typeface="Times New Roman" panose="02020603050405020304" pitchFamily="18" charset="0"/>
                <a:ea typeface="Times New Roman" panose="02020603050405020304" pitchFamily="18" charset="0"/>
              </a:rPr>
              <a:t>Germany combines individualism and collectivism, whereas the UK is highly individualistic. </a:t>
            </a:r>
            <a:endParaRPr lang="en-IN" sz="18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800" u="none" strike="noStrike" dirty="0">
                <a:solidFill>
                  <a:schemeClr val="tx1"/>
                </a:solidFill>
                <a:effectLst/>
                <a:latin typeface="Times New Roman" panose="02020603050405020304" pitchFamily="18" charset="0"/>
                <a:ea typeface="Times New Roman" panose="02020603050405020304" pitchFamily="18" charset="0"/>
              </a:rPr>
              <a:t>The UK, on the other hand, prioritizes immediate results while Germany prioritizes long-term planning.</a:t>
            </a:r>
            <a:endParaRPr lang="en-IN" sz="1800" u="none" strike="noStrike" dirty="0">
              <a:solidFill>
                <a:schemeClr val="tx1"/>
              </a:solidFill>
              <a:effectLst/>
              <a:latin typeface="Times New Roman" panose="02020603050405020304" pitchFamily="18" charset="0"/>
              <a:ea typeface="Times New Roman" panose="02020603050405020304" pitchFamily="18" charset="0"/>
            </a:endParaRPr>
          </a:p>
          <a:p>
            <a:endParaRPr lang="en-IN" dirty="0">
              <a:solidFill>
                <a:schemeClr val="tx1"/>
              </a:solidFill>
            </a:endParaRPr>
          </a:p>
        </p:txBody>
      </p:sp>
      <p:pic>
        <p:nvPicPr>
          <p:cNvPr id="5" name="Picture 4"/>
          <p:cNvPicPr>
            <a:picLocks noChangeAspect="1"/>
          </p:cNvPicPr>
          <p:nvPr/>
        </p:nvPicPr>
        <p:blipFill>
          <a:blip r:embed="rId3"/>
          <a:stretch>
            <a:fillRect/>
          </a:stretch>
        </p:blipFill>
        <p:spPr>
          <a:xfrm>
            <a:off x="5182819" y="1920239"/>
            <a:ext cx="3223011" cy="2636675"/>
          </a:xfrm>
          <a:prstGeom prst="rect">
            <a:avLst/>
          </a:prstGeom>
        </p:spPr>
      </p:pic>
    </p:spTree>
    <p:extLst>
      <p:ext uri="{BB962C8B-B14F-4D97-AF65-F5344CB8AC3E}">
        <p14:creationId xmlns:p14="http://schemas.microsoft.com/office/powerpoint/2010/main" val="2225737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0D887-CEAA-16A0-BC60-05ADAAA914BE}"/>
              </a:ext>
            </a:extLst>
          </p:cNvPr>
          <p:cNvSpPr>
            <a:spLocks noGrp="1"/>
          </p:cNvSpPr>
          <p:nvPr>
            <p:ph type="title"/>
          </p:nvPr>
        </p:nvSpPr>
        <p:spPr/>
        <p:txBody>
          <a:bodyPr>
            <a:normAutofit fontScale="90000"/>
          </a:bodyPr>
          <a:lstStyle/>
          <a:p>
            <a:r>
              <a:rPr lang="en-GB" sz="3500" b="1" kern="0" dirty="0">
                <a:solidFill>
                  <a:schemeClr val="tx1"/>
                </a:solidFill>
                <a:effectLst/>
                <a:latin typeface="Times New Roman" panose="02020603050405020304" pitchFamily="18" charset="0"/>
              </a:rPr>
              <a:t>Hofstede Cultural Dimensions (Part 2)</a:t>
            </a:r>
            <a:endParaRPr lang="en-IN" sz="3500" dirty="0">
              <a:solidFill>
                <a:schemeClr val="tx1"/>
              </a:solidFill>
            </a:endParaRPr>
          </a:p>
        </p:txBody>
      </p:sp>
      <p:pic>
        <p:nvPicPr>
          <p:cNvPr id="3074" name="Picture 2" descr="5 Reasons to start a business in Germany">
            <a:extLst>
              <a:ext uri="{FF2B5EF4-FFF2-40B4-BE49-F238E27FC236}">
                <a16:creationId xmlns:a16="http://schemas.microsoft.com/office/drawing/2014/main" id="{00D0AD8C-2C3D-0F00-BB11-8527555400B1}"/>
              </a:ext>
            </a:extLst>
          </p:cNvPr>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bwMode="auto">
          <a:xfrm>
            <a:off x="601671" y="1920240"/>
            <a:ext cx="3054100" cy="266267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F6585E8D-96BB-0357-B887-3B7A91D06D68}"/>
              </a:ext>
            </a:extLst>
          </p:cNvPr>
          <p:cNvSpPr>
            <a:spLocks noGrp="1"/>
          </p:cNvSpPr>
          <p:nvPr>
            <p:ph sz="half" idx="2"/>
          </p:nvPr>
        </p:nvSpPr>
        <p:spPr>
          <a:xfrm>
            <a:off x="3961180" y="1895769"/>
            <a:ext cx="4581150" cy="2661145"/>
          </a:xfrm>
        </p:spPr>
        <p:txBody>
          <a:bodyPr>
            <a:normAutofit fontScale="92500"/>
          </a:bodyPr>
          <a:lstStyle/>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The UK accepts hierarchical structures while Germany Favors equality in organizations with a higher PDI.</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Germany combines individualism and collectivism, whereas the UK is very individualistic (hofstede-insights.com, 2024)</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500" u="none" strike="noStrike" dirty="0">
                <a:solidFill>
                  <a:schemeClr val="tx1"/>
                </a:solidFill>
                <a:effectLst/>
                <a:latin typeface="Times New Roman" panose="02020603050405020304" pitchFamily="18" charset="0"/>
                <a:ea typeface="Times New Roman" panose="02020603050405020304" pitchFamily="18" charset="0"/>
              </a:rPr>
              <a:t>Germany has a long-term focus, while the UK inclines toward transient results.</a:t>
            </a:r>
            <a:endParaRPr lang="en-IN" sz="1500" u="none" strike="noStrike" dirty="0">
              <a:solidFill>
                <a:schemeClr val="tx1"/>
              </a:solidFill>
              <a:effectLst/>
              <a:latin typeface="Times New Roman" panose="02020603050405020304" pitchFamily="18" charset="0"/>
              <a:ea typeface="Times New Roman" panose="02020603050405020304" pitchFamily="18" charset="0"/>
            </a:endParaRPr>
          </a:p>
          <a:p>
            <a:endParaRPr lang="en-IN" sz="1500" dirty="0">
              <a:solidFill>
                <a:schemeClr val="tx1"/>
              </a:solidFill>
            </a:endParaRPr>
          </a:p>
        </p:txBody>
      </p:sp>
    </p:spTree>
    <p:extLst>
      <p:ext uri="{BB962C8B-B14F-4D97-AF65-F5344CB8AC3E}">
        <p14:creationId xmlns:p14="http://schemas.microsoft.com/office/powerpoint/2010/main" val="23535944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F4775-9F11-3492-D7C9-A3984498092B}"/>
              </a:ext>
            </a:extLst>
          </p:cNvPr>
          <p:cNvSpPr>
            <a:spLocks noGrp="1"/>
          </p:cNvSpPr>
          <p:nvPr>
            <p:ph type="title"/>
          </p:nvPr>
        </p:nvSpPr>
        <p:spPr/>
        <p:txBody>
          <a:bodyPr>
            <a:normAutofit/>
          </a:bodyPr>
          <a:lstStyle/>
          <a:p>
            <a:r>
              <a:rPr lang="en-GB" sz="3500" b="1" kern="0" dirty="0">
                <a:solidFill>
                  <a:schemeClr val="tx1"/>
                </a:solidFill>
                <a:effectLst/>
                <a:latin typeface="Times New Roman" panose="02020603050405020304" pitchFamily="18" charset="0"/>
              </a:rPr>
              <a:t>Recommendations (Part 1)</a:t>
            </a:r>
            <a:endParaRPr lang="en-IN" sz="3500" b="1" dirty="0">
              <a:solidFill>
                <a:schemeClr val="tx1"/>
              </a:solidFill>
            </a:endParaRPr>
          </a:p>
        </p:txBody>
      </p:sp>
      <p:sp>
        <p:nvSpPr>
          <p:cNvPr id="3" name="Content Placeholder 2">
            <a:extLst>
              <a:ext uri="{FF2B5EF4-FFF2-40B4-BE49-F238E27FC236}">
                <a16:creationId xmlns:a16="http://schemas.microsoft.com/office/drawing/2014/main" id="{597FCF46-3322-4380-58CB-D0568FCEA28B}"/>
              </a:ext>
            </a:extLst>
          </p:cNvPr>
          <p:cNvSpPr>
            <a:spLocks noGrp="1"/>
          </p:cNvSpPr>
          <p:nvPr>
            <p:ph sz="half" idx="1"/>
          </p:nvPr>
        </p:nvSpPr>
        <p:spPr>
          <a:xfrm>
            <a:off x="601669" y="1808224"/>
            <a:ext cx="3817625" cy="2901395"/>
          </a:xfrm>
        </p:spPr>
        <p:txBody>
          <a:bodyPr>
            <a:normAutofit fontScale="70000" lnSpcReduction="20000"/>
          </a:bodyPr>
          <a:lstStyle/>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Times New Roman" panose="02020603050405020304" pitchFamily="18" charset="0"/>
              </a:rPr>
              <a:t>Developing effective marketing campaign which highlights depend ability and quality along with demonstrates German values (Chen </a:t>
            </a:r>
            <a:r>
              <a:rPr lang="en-GB" sz="1800" i="1" dirty="0">
                <a:effectLst/>
                <a:latin typeface="Times New Roman" panose="02020603050405020304" pitchFamily="18" charset="0"/>
                <a:ea typeface="Times New Roman" panose="02020603050405020304" pitchFamily="18" charset="0"/>
              </a:rPr>
              <a:t>et al. </a:t>
            </a:r>
            <a:r>
              <a:rPr lang="en-GB" sz="1800" dirty="0">
                <a:effectLst/>
                <a:latin typeface="Times New Roman" panose="02020603050405020304" pitchFamily="18" charset="0"/>
                <a:ea typeface="Times New Roman" panose="02020603050405020304" pitchFamily="18" charset="0"/>
              </a:rPr>
              <a:t>2021)</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Times New Roman" panose="02020603050405020304" pitchFamily="18" charset="0"/>
              </a:rPr>
              <a:t>Transform products strategies to mitigate the German consumers’ needs as well as local demands </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Times New Roman" panose="02020603050405020304" pitchFamily="18" charset="0"/>
              </a:rPr>
              <a:t>In terms of attain valuable understanding regarding the market cooperation with local suppliers and businesses is extremely important </a:t>
            </a:r>
            <a:endParaRPr lang="en-IN" sz="1800" dirty="0">
              <a:effectLst/>
              <a:latin typeface="Times New Roman" panose="02020603050405020304" pitchFamily="18" charset="0"/>
              <a:ea typeface="Times New Roman" panose="02020603050405020304" pitchFamily="18" charset="0"/>
            </a:endParaRPr>
          </a:p>
        </p:txBody>
      </p:sp>
      <p:pic>
        <p:nvPicPr>
          <p:cNvPr id="4098" name="Picture 2" descr="Sustainability | Free Full-Text | AI-Powered Innovation in Digital  Transformation: Key Pillars and Industry Impact">
            <a:extLst>
              <a:ext uri="{FF2B5EF4-FFF2-40B4-BE49-F238E27FC236}">
                <a16:creationId xmlns:a16="http://schemas.microsoft.com/office/drawing/2014/main" id="{271AF487-E92D-9E54-9452-F80C67A97E47}"/>
              </a:ext>
            </a:extLst>
          </p:cNvPr>
          <p:cNvPicPr>
            <a:picLocks noGrp="1" noChangeAspect="1" noChangeArrowheads="1"/>
          </p:cNvPicPr>
          <p:nvPr>
            <p:ph sz="half" idx="2"/>
          </p:nvPr>
        </p:nvPicPr>
        <p:blipFill rotWithShape="1">
          <a:blip r:embed="rId3" cstate="print">
            <a:extLst>
              <a:ext uri="{28A0092B-C50C-407E-A947-70E740481C1C}">
                <a14:useLocalDpi xmlns:a14="http://schemas.microsoft.com/office/drawing/2010/main" val="0"/>
              </a:ext>
            </a:extLst>
          </a:blip>
          <a:srcRect b="4626"/>
          <a:stretch/>
        </p:blipFill>
        <p:spPr bwMode="auto">
          <a:xfrm>
            <a:off x="4572000" y="1996859"/>
            <a:ext cx="3970331" cy="2407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8399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816D6-8345-2CB8-EBA7-6CF592D734F7}"/>
              </a:ext>
            </a:extLst>
          </p:cNvPr>
          <p:cNvSpPr>
            <a:spLocks noGrp="1"/>
          </p:cNvSpPr>
          <p:nvPr>
            <p:ph type="title"/>
          </p:nvPr>
        </p:nvSpPr>
        <p:spPr/>
        <p:txBody>
          <a:bodyPr>
            <a:normAutofit/>
          </a:bodyPr>
          <a:lstStyle/>
          <a:p>
            <a:r>
              <a:rPr lang="en-GB" sz="3500" b="1" dirty="0">
                <a:solidFill>
                  <a:schemeClr val="tx1"/>
                </a:solidFill>
                <a:effectLst/>
                <a:latin typeface="Times New Roman" panose="02020603050405020304" pitchFamily="18" charset="0"/>
                <a:ea typeface="Times New Roman" panose="02020603050405020304" pitchFamily="18" charset="0"/>
              </a:rPr>
              <a:t>Recommendations (Part 2)</a:t>
            </a:r>
            <a:endParaRPr lang="en-IN" sz="3500" b="1" dirty="0">
              <a:solidFill>
                <a:schemeClr val="tx1"/>
              </a:solidFill>
            </a:endParaRPr>
          </a:p>
        </p:txBody>
      </p:sp>
      <p:pic>
        <p:nvPicPr>
          <p:cNvPr id="7" name="Content Placeholder 6">
            <a:extLst>
              <a:ext uri="{FF2B5EF4-FFF2-40B4-BE49-F238E27FC236}">
                <a16:creationId xmlns:a16="http://schemas.microsoft.com/office/drawing/2014/main" id="{AB56FFE8-21C3-07DA-19BE-5EAEBD4DC921}"/>
              </a:ext>
            </a:extLst>
          </p:cNvPr>
          <p:cNvPicPr>
            <a:picLocks noGrp="1" noChangeAspect="1"/>
          </p:cNvPicPr>
          <p:nvPr>
            <p:ph sz="half" idx="1"/>
          </p:nvPr>
        </p:nvPicPr>
        <p:blipFill>
          <a:blip r:embed="rId3"/>
          <a:stretch>
            <a:fillRect/>
          </a:stretch>
        </p:blipFill>
        <p:spPr>
          <a:xfrm>
            <a:off x="630555" y="1920240"/>
            <a:ext cx="4038600" cy="2725266"/>
          </a:xfrm>
          <a:prstGeom prst="rect">
            <a:avLst/>
          </a:prstGeom>
        </p:spPr>
      </p:pic>
      <p:sp>
        <p:nvSpPr>
          <p:cNvPr id="4" name="Content Placeholder 3">
            <a:extLst>
              <a:ext uri="{FF2B5EF4-FFF2-40B4-BE49-F238E27FC236}">
                <a16:creationId xmlns:a16="http://schemas.microsoft.com/office/drawing/2014/main" id="{3B076F3C-DD09-BBD5-7CA4-E2FFCFB436C6}"/>
              </a:ext>
            </a:extLst>
          </p:cNvPr>
          <p:cNvSpPr>
            <a:spLocks noGrp="1"/>
          </p:cNvSpPr>
          <p:nvPr>
            <p:ph sz="half" idx="2"/>
          </p:nvPr>
        </p:nvSpPr>
        <p:spPr>
          <a:xfrm>
            <a:off x="4636008" y="1920240"/>
            <a:ext cx="3906322" cy="2725266"/>
          </a:xfrm>
        </p:spPr>
        <p:txBody>
          <a:bodyPr>
            <a:normAutofit fontScale="77500" lnSpcReduction="20000"/>
          </a:bodyPr>
          <a:lstStyle/>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Providing proper training regarding cultural sensitivity in German is effective to improve business visibility (Johnson </a:t>
            </a:r>
            <a:r>
              <a:rPr lang="en-GB" sz="1800" i="1" u="none" strike="noStrike" dirty="0">
                <a:effectLst/>
                <a:latin typeface="Times New Roman" panose="02020603050405020304" pitchFamily="18" charset="0"/>
                <a:ea typeface="Times New Roman" panose="02020603050405020304" pitchFamily="18" charset="0"/>
              </a:rPr>
              <a:t>et al. </a:t>
            </a:r>
            <a:r>
              <a:rPr lang="en-GB" sz="1800" u="none" strike="noStrike" dirty="0">
                <a:effectLst/>
                <a:latin typeface="Times New Roman" panose="02020603050405020304" pitchFamily="18" charset="0"/>
                <a:ea typeface="Times New Roman" panose="02020603050405020304" pitchFamily="18" charset="0"/>
              </a:rPr>
              <a:t>2023)</a:t>
            </a:r>
            <a:endParaRPr lang="en-IN" sz="1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In order to improve brand visibility it is important to be involved in German local events</a:t>
            </a:r>
            <a:endParaRPr lang="en-IN" sz="1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Execute regular analysis of customer trends and market circumstances</a:t>
            </a:r>
            <a:endParaRPr lang="en-IN" sz="1800" u="none" strike="noStrike"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357100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4515D-5D4B-A7B7-9212-6E74B9B349FD}"/>
              </a:ext>
            </a:extLst>
          </p:cNvPr>
          <p:cNvSpPr>
            <a:spLocks noGrp="1"/>
          </p:cNvSpPr>
          <p:nvPr>
            <p:ph type="title"/>
          </p:nvPr>
        </p:nvSpPr>
        <p:spPr/>
        <p:txBody>
          <a:bodyPr>
            <a:normAutofit/>
          </a:bodyPr>
          <a:lstStyle/>
          <a:p>
            <a:r>
              <a:rPr lang="en-GB" sz="3500" b="1" kern="0" dirty="0">
                <a:solidFill>
                  <a:schemeClr val="tx1"/>
                </a:solidFill>
                <a:effectLst/>
                <a:latin typeface="Times New Roman" panose="02020603050405020304" pitchFamily="18" charset="0"/>
              </a:rPr>
              <a:t>Conclusion</a:t>
            </a:r>
            <a:endParaRPr lang="en-IN" sz="3500" dirty="0">
              <a:solidFill>
                <a:schemeClr val="tx1"/>
              </a:solidFill>
            </a:endParaRPr>
          </a:p>
        </p:txBody>
      </p:sp>
      <p:sp>
        <p:nvSpPr>
          <p:cNvPr id="3" name="Content Placeholder 2">
            <a:extLst>
              <a:ext uri="{FF2B5EF4-FFF2-40B4-BE49-F238E27FC236}">
                <a16:creationId xmlns:a16="http://schemas.microsoft.com/office/drawing/2014/main" id="{5B3B8F18-F260-1840-4948-72A996E9928C}"/>
              </a:ext>
            </a:extLst>
          </p:cNvPr>
          <p:cNvSpPr>
            <a:spLocks noGrp="1"/>
          </p:cNvSpPr>
          <p:nvPr>
            <p:ph sz="half" idx="1"/>
          </p:nvPr>
        </p:nvSpPr>
        <p:spPr>
          <a:xfrm>
            <a:off x="601670" y="1949596"/>
            <a:ext cx="4275740" cy="2607317"/>
          </a:xfrm>
        </p:spPr>
        <p:txBody>
          <a:bodyPr>
            <a:normAutofit fontScale="77500" lnSpcReduction="20000"/>
          </a:bodyPr>
          <a:lstStyle/>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The presentation summarized the understanding of German culture and statistical recommendations </a:t>
            </a:r>
            <a:endParaRPr lang="en-IN" sz="1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The presentation highlighted the significance of adopting to German culture </a:t>
            </a:r>
            <a:endParaRPr lang="en-IN" sz="1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The presentation emphasizes the requirement for continuous engagement and adaptability for sustained success</a:t>
            </a:r>
            <a:endParaRPr lang="en-IN" sz="1800" u="none" strike="noStrike" dirty="0">
              <a:effectLst/>
              <a:latin typeface="Times New Roman" panose="02020603050405020304" pitchFamily="18" charset="0"/>
              <a:ea typeface="Times New Roman" panose="02020603050405020304" pitchFamily="18" charset="0"/>
            </a:endParaRPr>
          </a:p>
        </p:txBody>
      </p:sp>
      <p:pic>
        <p:nvPicPr>
          <p:cNvPr id="6148" name="Picture 4" descr="Powerpoint Germany | PPT">
            <a:extLst>
              <a:ext uri="{FF2B5EF4-FFF2-40B4-BE49-F238E27FC236}">
                <a16:creationId xmlns:a16="http://schemas.microsoft.com/office/drawing/2014/main" id="{20515F7B-F6D0-8596-0E9E-9B261FD30D4D}"/>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030115" y="1824877"/>
            <a:ext cx="3437277" cy="2732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4129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500" b="1" dirty="0">
                <a:solidFill>
                  <a:schemeClr val="tx1"/>
                </a:solidFill>
                <a:latin typeface="Times New Roman" panose="02020603050405020304" pitchFamily="18" charset="0"/>
                <a:cs typeface="Times New Roman" panose="02020603050405020304" pitchFamily="18" charset="0"/>
              </a:rPr>
              <a:t>References </a:t>
            </a:r>
          </a:p>
        </p:txBody>
      </p:sp>
      <p:sp>
        <p:nvSpPr>
          <p:cNvPr id="14" name="TextBox 13">
            <a:extLst>
              <a:ext uri="{FF2B5EF4-FFF2-40B4-BE49-F238E27FC236}">
                <a16:creationId xmlns:a16="http://schemas.microsoft.com/office/drawing/2014/main" id="{0EAD786F-CB45-C93C-0DED-D388618D570F}"/>
              </a:ext>
            </a:extLst>
          </p:cNvPr>
          <p:cNvSpPr txBox="1"/>
          <p:nvPr/>
        </p:nvSpPr>
        <p:spPr>
          <a:xfrm>
            <a:off x="601670" y="1808225"/>
            <a:ext cx="7940660" cy="2862322"/>
          </a:xfrm>
          <a:prstGeom prst="rect">
            <a:avLst/>
          </a:prstGeom>
          <a:noFill/>
        </p:spPr>
        <p:txBody>
          <a:bodyPr wrap="square">
            <a:spAutoFit/>
          </a:bodyPr>
          <a:lstStyle/>
          <a:p>
            <a:pPr marL="171450" indent="-171450" algn="just">
              <a:buFont typeface="Arial" panose="020B0604020202020204" pitchFamily="34" charset="0"/>
              <a:buChar char="•"/>
            </a:pPr>
            <a:r>
              <a:rPr lang="en-GB" sz="1000" dirty="0" err="1">
                <a:effectLst/>
                <a:highlight>
                  <a:srgbClr val="FFFFFF"/>
                </a:highlight>
                <a:latin typeface="Times New Roman" panose="02020603050405020304" pitchFamily="18" charset="0"/>
                <a:ea typeface="Times New Roman" panose="02020603050405020304" pitchFamily="18" charset="0"/>
              </a:rPr>
              <a:t>Asatiani</a:t>
            </a:r>
            <a:r>
              <a:rPr lang="en-GB" sz="1000" dirty="0">
                <a:effectLst/>
                <a:highlight>
                  <a:srgbClr val="FFFFFF"/>
                </a:highlight>
                <a:latin typeface="Times New Roman" panose="02020603050405020304" pitchFamily="18" charset="0"/>
                <a:ea typeface="Times New Roman" panose="02020603050405020304" pitchFamily="18" charset="0"/>
              </a:rPr>
              <a:t>, A., </a:t>
            </a:r>
            <a:r>
              <a:rPr lang="en-GB" sz="1000" dirty="0" err="1">
                <a:effectLst/>
                <a:highlight>
                  <a:srgbClr val="FFFFFF"/>
                </a:highlight>
                <a:latin typeface="Times New Roman" panose="02020603050405020304" pitchFamily="18" charset="0"/>
                <a:ea typeface="Times New Roman" panose="02020603050405020304" pitchFamily="18" charset="0"/>
              </a:rPr>
              <a:t>Hämäläinen</a:t>
            </a:r>
            <a:r>
              <a:rPr lang="en-GB" sz="1000" dirty="0">
                <a:effectLst/>
                <a:highlight>
                  <a:srgbClr val="FFFFFF"/>
                </a:highlight>
                <a:latin typeface="Times New Roman" panose="02020603050405020304" pitchFamily="18" charset="0"/>
                <a:ea typeface="Times New Roman" panose="02020603050405020304" pitchFamily="18" charset="0"/>
              </a:rPr>
              <a:t>, J., </a:t>
            </a:r>
            <a:r>
              <a:rPr lang="en-GB" sz="1000" dirty="0" err="1">
                <a:effectLst/>
                <a:highlight>
                  <a:srgbClr val="FFFFFF"/>
                </a:highlight>
                <a:latin typeface="Times New Roman" panose="02020603050405020304" pitchFamily="18" charset="0"/>
                <a:ea typeface="Times New Roman" panose="02020603050405020304" pitchFamily="18" charset="0"/>
              </a:rPr>
              <a:t>Penttinen</a:t>
            </a:r>
            <a:r>
              <a:rPr lang="en-GB" sz="1000" dirty="0">
                <a:effectLst/>
                <a:highlight>
                  <a:srgbClr val="FFFFFF"/>
                </a:highlight>
                <a:latin typeface="Times New Roman" panose="02020603050405020304" pitchFamily="18" charset="0"/>
                <a:ea typeface="Times New Roman" panose="02020603050405020304" pitchFamily="18" charset="0"/>
              </a:rPr>
              <a:t>, E. and Rossi, M., (2021). Constructing continuity across the organisational culture boundary in a highly virtual work environment. </a:t>
            </a:r>
            <a:r>
              <a:rPr lang="en-GB" sz="1000" i="1" dirty="0">
                <a:effectLst/>
                <a:highlight>
                  <a:srgbClr val="FFFFFF"/>
                </a:highlight>
                <a:latin typeface="Times New Roman" panose="02020603050405020304" pitchFamily="18" charset="0"/>
                <a:ea typeface="Times New Roman" panose="02020603050405020304" pitchFamily="18" charset="0"/>
              </a:rPr>
              <a:t>Information systems journal</a:t>
            </a:r>
            <a:r>
              <a:rPr lang="en-GB" sz="1000" dirty="0">
                <a:effectLst/>
                <a:highlight>
                  <a:srgbClr val="FFFFFF"/>
                </a:highlight>
                <a:latin typeface="Times New Roman" panose="02020603050405020304" pitchFamily="18" charset="0"/>
                <a:ea typeface="Times New Roman" panose="02020603050405020304" pitchFamily="18" charset="0"/>
              </a:rPr>
              <a:t>, </a:t>
            </a:r>
            <a:r>
              <a:rPr lang="en-GB" sz="1000" i="1" dirty="0">
                <a:effectLst/>
                <a:highlight>
                  <a:srgbClr val="FFFFFF"/>
                </a:highlight>
                <a:latin typeface="Times New Roman" panose="02020603050405020304" pitchFamily="18" charset="0"/>
                <a:ea typeface="Times New Roman" panose="02020603050405020304" pitchFamily="18" charset="0"/>
              </a:rPr>
              <a:t>31</a:t>
            </a:r>
            <a:r>
              <a:rPr lang="en-GB" sz="1000" dirty="0">
                <a:effectLst/>
                <a:highlight>
                  <a:srgbClr val="FFFFFF"/>
                </a:highlight>
                <a:latin typeface="Times New Roman" panose="02020603050405020304" pitchFamily="18" charset="0"/>
                <a:ea typeface="Times New Roman" panose="02020603050405020304" pitchFamily="18" charset="0"/>
              </a:rPr>
              <a:t>(1), pp.62-93.</a:t>
            </a:r>
            <a:endParaRPr lang="en-IN" sz="1000" dirty="0">
              <a:effectLst/>
              <a:latin typeface="Times New Roman" panose="02020603050405020304" pitchFamily="18" charset="0"/>
              <a:ea typeface="Times New Roman" panose="02020603050405020304" pitchFamily="18" charset="0"/>
            </a:endParaRPr>
          </a:p>
          <a:p>
            <a:pPr marL="171450" indent="-171450" algn="just">
              <a:buFont typeface="Arial" panose="020B0604020202020204" pitchFamily="34" charset="0"/>
              <a:buChar char="•"/>
            </a:pPr>
            <a:r>
              <a:rPr lang="en-GB" sz="1000" dirty="0">
                <a:effectLst/>
                <a:highlight>
                  <a:srgbClr val="FFFFFF"/>
                </a:highlight>
                <a:latin typeface="Times New Roman" panose="02020603050405020304" pitchFamily="18" charset="0"/>
                <a:ea typeface="Times New Roman" panose="02020603050405020304" pitchFamily="18" charset="0"/>
              </a:rPr>
              <a:t>Chen, Y., </a:t>
            </a:r>
            <a:r>
              <a:rPr lang="en-GB" sz="1000" dirty="0" err="1">
                <a:effectLst/>
                <a:highlight>
                  <a:srgbClr val="FFFFFF"/>
                </a:highlight>
                <a:latin typeface="Times New Roman" panose="02020603050405020304" pitchFamily="18" charset="0"/>
                <a:ea typeface="Times New Roman" panose="02020603050405020304" pitchFamily="18" charset="0"/>
              </a:rPr>
              <a:t>Kwilinski</a:t>
            </a:r>
            <a:r>
              <a:rPr lang="en-GB" sz="1000" dirty="0">
                <a:effectLst/>
                <a:highlight>
                  <a:srgbClr val="FFFFFF"/>
                </a:highlight>
                <a:latin typeface="Times New Roman" panose="02020603050405020304" pitchFamily="18" charset="0"/>
                <a:ea typeface="Times New Roman" panose="02020603050405020304" pitchFamily="18" charset="0"/>
              </a:rPr>
              <a:t>, A., </a:t>
            </a:r>
            <a:r>
              <a:rPr lang="en-GB" sz="1000" dirty="0" err="1">
                <a:effectLst/>
                <a:highlight>
                  <a:srgbClr val="FFFFFF"/>
                </a:highlight>
                <a:latin typeface="Times New Roman" panose="02020603050405020304" pitchFamily="18" charset="0"/>
                <a:ea typeface="Times New Roman" panose="02020603050405020304" pitchFamily="18" charset="0"/>
              </a:rPr>
              <a:t>Chygryn</a:t>
            </a:r>
            <a:r>
              <a:rPr lang="en-GB" sz="1000" dirty="0">
                <a:effectLst/>
                <a:highlight>
                  <a:srgbClr val="FFFFFF"/>
                </a:highlight>
                <a:latin typeface="Times New Roman" panose="02020603050405020304" pitchFamily="18" charset="0"/>
                <a:ea typeface="Times New Roman" panose="02020603050405020304" pitchFamily="18" charset="0"/>
              </a:rPr>
              <a:t>, O., </a:t>
            </a:r>
            <a:r>
              <a:rPr lang="en-GB" sz="1000" dirty="0" err="1">
                <a:effectLst/>
                <a:highlight>
                  <a:srgbClr val="FFFFFF"/>
                </a:highlight>
                <a:latin typeface="Times New Roman" panose="02020603050405020304" pitchFamily="18" charset="0"/>
                <a:ea typeface="Times New Roman" panose="02020603050405020304" pitchFamily="18" charset="0"/>
              </a:rPr>
              <a:t>Lyulyov</a:t>
            </a:r>
            <a:r>
              <a:rPr lang="en-GB" sz="1000" dirty="0">
                <a:effectLst/>
                <a:highlight>
                  <a:srgbClr val="FFFFFF"/>
                </a:highlight>
                <a:latin typeface="Times New Roman" panose="02020603050405020304" pitchFamily="18" charset="0"/>
                <a:ea typeface="Times New Roman" panose="02020603050405020304" pitchFamily="18" charset="0"/>
              </a:rPr>
              <a:t>, O. and </a:t>
            </a:r>
            <a:r>
              <a:rPr lang="en-GB" sz="1000" dirty="0" err="1">
                <a:effectLst/>
                <a:highlight>
                  <a:srgbClr val="FFFFFF"/>
                </a:highlight>
                <a:latin typeface="Times New Roman" panose="02020603050405020304" pitchFamily="18" charset="0"/>
                <a:ea typeface="Times New Roman" panose="02020603050405020304" pitchFamily="18" charset="0"/>
              </a:rPr>
              <a:t>Pimonenko</a:t>
            </a:r>
            <a:r>
              <a:rPr lang="en-GB" sz="1000" dirty="0">
                <a:effectLst/>
                <a:highlight>
                  <a:srgbClr val="FFFFFF"/>
                </a:highlight>
                <a:latin typeface="Times New Roman" panose="02020603050405020304" pitchFamily="18" charset="0"/>
                <a:ea typeface="Times New Roman" panose="02020603050405020304" pitchFamily="18" charset="0"/>
              </a:rPr>
              <a:t>, T., (2021). The green competitiveness of enterprises: Justifying the quality criteria of digital marketing communication channels. </a:t>
            </a:r>
            <a:r>
              <a:rPr lang="en-GB" sz="1000" i="1" dirty="0">
                <a:effectLst/>
                <a:highlight>
                  <a:srgbClr val="FFFFFF"/>
                </a:highlight>
                <a:latin typeface="Times New Roman" panose="02020603050405020304" pitchFamily="18" charset="0"/>
                <a:ea typeface="Times New Roman" panose="02020603050405020304" pitchFamily="18" charset="0"/>
              </a:rPr>
              <a:t>Sustainability</a:t>
            </a:r>
            <a:r>
              <a:rPr lang="en-GB" sz="1000" dirty="0">
                <a:effectLst/>
                <a:highlight>
                  <a:srgbClr val="FFFFFF"/>
                </a:highlight>
                <a:latin typeface="Times New Roman" panose="02020603050405020304" pitchFamily="18" charset="0"/>
                <a:ea typeface="Times New Roman" panose="02020603050405020304" pitchFamily="18" charset="0"/>
              </a:rPr>
              <a:t>, </a:t>
            </a:r>
            <a:r>
              <a:rPr lang="en-GB" sz="1000" i="1" dirty="0">
                <a:effectLst/>
                <a:highlight>
                  <a:srgbClr val="FFFFFF"/>
                </a:highlight>
                <a:latin typeface="Times New Roman" panose="02020603050405020304" pitchFamily="18" charset="0"/>
                <a:ea typeface="Times New Roman" panose="02020603050405020304" pitchFamily="18" charset="0"/>
              </a:rPr>
              <a:t>13</a:t>
            </a:r>
            <a:r>
              <a:rPr lang="en-GB" sz="1000" dirty="0">
                <a:effectLst/>
                <a:highlight>
                  <a:srgbClr val="FFFFFF"/>
                </a:highlight>
                <a:latin typeface="Times New Roman" panose="02020603050405020304" pitchFamily="18" charset="0"/>
                <a:ea typeface="Times New Roman" panose="02020603050405020304" pitchFamily="18" charset="0"/>
              </a:rPr>
              <a:t>(24), p.13679.</a:t>
            </a:r>
            <a:endParaRPr lang="en-IN" sz="1000" dirty="0">
              <a:effectLst/>
              <a:latin typeface="Times New Roman" panose="02020603050405020304" pitchFamily="18" charset="0"/>
              <a:ea typeface="Times New Roman" panose="02020603050405020304" pitchFamily="18" charset="0"/>
            </a:endParaRPr>
          </a:p>
          <a:p>
            <a:pPr marL="171450" indent="-171450" algn="just">
              <a:buFont typeface="Arial" panose="020B0604020202020204" pitchFamily="34" charset="0"/>
              <a:buChar char="•"/>
            </a:pPr>
            <a:r>
              <a:rPr lang="en-GB" sz="1000" dirty="0">
                <a:effectLst/>
                <a:highlight>
                  <a:srgbClr val="FFFFFF"/>
                </a:highlight>
                <a:latin typeface="Times New Roman" panose="02020603050405020304" pitchFamily="18" charset="0"/>
                <a:ea typeface="Times New Roman" panose="02020603050405020304" pitchFamily="18" charset="0"/>
              </a:rPr>
              <a:t>hofstede-insights.com, (2024). COUNTRY COMPARISON TOOL. </a:t>
            </a:r>
            <a:r>
              <a:rPr lang="en-GB" sz="1000" dirty="0">
                <a:effectLst/>
                <a:latin typeface="Times New Roman" panose="02020603050405020304" pitchFamily="18" charset="0"/>
                <a:ea typeface="Times New Roman" panose="02020603050405020304" pitchFamily="18" charset="0"/>
              </a:rPr>
              <a:t>Available </a:t>
            </a:r>
            <a:r>
              <a:rPr lang="en-GB" sz="1000" dirty="0" err="1">
                <a:effectLst/>
                <a:latin typeface="Times New Roman" panose="02020603050405020304" pitchFamily="18" charset="0"/>
                <a:ea typeface="Times New Roman" panose="02020603050405020304" pitchFamily="18" charset="0"/>
              </a:rPr>
              <a:t>at:</a:t>
            </a:r>
            <a:r>
              <a:rPr lang="en-GB" sz="1000" u="sng" dirty="0" err="1">
                <a:effectLst/>
                <a:highlight>
                  <a:srgbClr val="FFFFFF"/>
                </a:highlight>
                <a:latin typeface="Times New Roman" panose="02020603050405020304" pitchFamily="18" charset="0"/>
                <a:ea typeface="Times New Roman" panose="02020603050405020304" pitchFamily="18" charset="0"/>
                <a:hlinkClick r:id="rId2"/>
              </a:rPr>
              <a:t>https</a:t>
            </a:r>
            <a:r>
              <a:rPr lang="en-GB" sz="1000" u="sng" dirty="0">
                <a:effectLst/>
                <a:highlight>
                  <a:srgbClr val="FFFFFF"/>
                </a:highlight>
                <a:latin typeface="Times New Roman" panose="02020603050405020304" pitchFamily="18" charset="0"/>
                <a:ea typeface="Times New Roman" panose="02020603050405020304" pitchFamily="18" charset="0"/>
                <a:hlinkClick r:id="rId2"/>
              </a:rPr>
              <a:t>://www.hofstede-insights.com/country-comparison-tool?countries=germany%2Cunited+kingdom</a:t>
            </a:r>
            <a:r>
              <a:rPr lang="en-GB" sz="1000" dirty="0">
                <a:effectLst/>
                <a:highlight>
                  <a:srgbClr val="FFFFFF"/>
                </a:highlight>
                <a:latin typeface="Times New Roman" panose="02020603050405020304" pitchFamily="18" charset="0"/>
                <a:ea typeface="Times New Roman" panose="02020603050405020304" pitchFamily="18" charset="0"/>
              </a:rPr>
              <a:t> [Accessed on: 15.07.2024]</a:t>
            </a:r>
            <a:endParaRPr lang="en-IN" sz="1000" dirty="0">
              <a:effectLst/>
              <a:latin typeface="Times New Roman" panose="02020603050405020304" pitchFamily="18" charset="0"/>
              <a:ea typeface="Times New Roman" panose="02020603050405020304" pitchFamily="18" charset="0"/>
            </a:endParaRPr>
          </a:p>
          <a:p>
            <a:pPr marL="171450" indent="-171450" algn="just">
              <a:buFont typeface="Arial" panose="020B0604020202020204" pitchFamily="34" charset="0"/>
              <a:buChar char="•"/>
            </a:pPr>
            <a:r>
              <a:rPr lang="en-GB" sz="1000" dirty="0">
                <a:effectLst/>
                <a:highlight>
                  <a:srgbClr val="FFFFFF"/>
                </a:highlight>
                <a:latin typeface="Times New Roman" panose="02020603050405020304" pitchFamily="18" charset="0"/>
                <a:ea typeface="Times New Roman" panose="02020603050405020304" pitchFamily="18" charset="0"/>
              </a:rPr>
              <a:t>Johnson, C.S., </a:t>
            </a:r>
            <a:r>
              <a:rPr lang="en-GB" sz="1000" dirty="0" err="1">
                <a:effectLst/>
                <a:highlight>
                  <a:srgbClr val="FFFFFF"/>
                </a:highlight>
                <a:latin typeface="Times New Roman" panose="02020603050405020304" pitchFamily="18" charset="0"/>
                <a:ea typeface="Times New Roman" panose="02020603050405020304" pitchFamily="18" charset="0"/>
              </a:rPr>
              <a:t>Sdunzik</a:t>
            </a:r>
            <a:r>
              <a:rPr lang="en-GB" sz="1000" dirty="0">
                <a:effectLst/>
                <a:highlight>
                  <a:srgbClr val="FFFFFF"/>
                </a:highlight>
                <a:latin typeface="Times New Roman" panose="02020603050405020304" pitchFamily="18" charset="0"/>
                <a:ea typeface="Times New Roman" panose="02020603050405020304" pitchFamily="18" charset="0"/>
              </a:rPr>
              <a:t>, J., Bynum, C., Kong, N. and Qin, X., (2023). Learning about culture together: enhancing educators cultural competence through collaborative teacher study groups. In </a:t>
            </a:r>
            <a:r>
              <a:rPr lang="en-GB" sz="1000" i="1" dirty="0">
                <a:effectLst/>
                <a:highlight>
                  <a:srgbClr val="FFFFFF"/>
                </a:highlight>
                <a:latin typeface="Times New Roman" panose="02020603050405020304" pitchFamily="18" charset="0"/>
                <a:ea typeface="Times New Roman" panose="02020603050405020304" pitchFamily="18" charset="0"/>
              </a:rPr>
              <a:t>Leading Socially Just Schools</a:t>
            </a:r>
            <a:r>
              <a:rPr lang="en-GB" sz="1000" dirty="0">
                <a:effectLst/>
                <a:highlight>
                  <a:srgbClr val="FFFFFF"/>
                </a:highlight>
                <a:latin typeface="Times New Roman" panose="02020603050405020304" pitchFamily="18" charset="0"/>
                <a:ea typeface="Times New Roman" panose="02020603050405020304" pitchFamily="18" charset="0"/>
              </a:rPr>
              <a:t> (pp. 183-196). Routledge.</a:t>
            </a:r>
            <a:endParaRPr lang="en-IN" sz="1000" dirty="0">
              <a:effectLst/>
              <a:latin typeface="Times New Roman" panose="02020603050405020304" pitchFamily="18" charset="0"/>
              <a:ea typeface="Times New Roman" panose="02020603050405020304" pitchFamily="18" charset="0"/>
            </a:endParaRPr>
          </a:p>
          <a:p>
            <a:pPr marL="171450" indent="-171450" algn="just">
              <a:buFont typeface="Arial" panose="020B0604020202020204" pitchFamily="34" charset="0"/>
              <a:buChar char="•"/>
            </a:pPr>
            <a:r>
              <a:rPr lang="en-GB" sz="1000" dirty="0">
                <a:effectLst/>
                <a:latin typeface="Times New Roman" panose="02020603050405020304" pitchFamily="18" charset="0"/>
                <a:ea typeface="Times New Roman" panose="02020603050405020304" pitchFamily="18" charset="0"/>
              </a:rPr>
              <a:t>Statista.com, (2023). Diversity in the workplace in Germany - statistics &amp; facts. Available at: </a:t>
            </a:r>
            <a:r>
              <a:rPr lang="en-GB" sz="1000" u="sng" dirty="0">
                <a:effectLst/>
                <a:latin typeface="Times New Roman" panose="02020603050405020304" pitchFamily="18" charset="0"/>
                <a:ea typeface="Times New Roman" panose="02020603050405020304" pitchFamily="18" charset="0"/>
                <a:hlinkClick r:id="rId3"/>
              </a:rPr>
              <a:t>https://www.statista.com/topics/11460/diversity-in-the-workplace-in-germany/</a:t>
            </a:r>
            <a:r>
              <a:rPr lang="en-GB" sz="1000" dirty="0">
                <a:effectLst/>
                <a:latin typeface="Times New Roman" panose="02020603050405020304" pitchFamily="18" charset="0"/>
                <a:ea typeface="Times New Roman" panose="02020603050405020304" pitchFamily="18" charset="0"/>
              </a:rPr>
              <a:t> </a:t>
            </a:r>
            <a:r>
              <a:rPr lang="en-GB" sz="1000" dirty="0">
                <a:effectLst/>
                <a:highlight>
                  <a:srgbClr val="FFFFFF"/>
                </a:highlight>
                <a:latin typeface="Times New Roman" panose="02020603050405020304" pitchFamily="18" charset="0"/>
                <a:ea typeface="Times New Roman" panose="02020603050405020304" pitchFamily="18" charset="0"/>
              </a:rPr>
              <a:t>[Accessed on: 15.07.2024]</a:t>
            </a:r>
            <a:endParaRPr lang="en-IN" sz="1000" dirty="0">
              <a:effectLst/>
              <a:latin typeface="Times New Roman" panose="02020603050405020304" pitchFamily="18" charset="0"/>
              <a:ea typeface="Times New Roman" panose="02020603050405020304" pitchFamily="18" charset="0"/>
            </a:endParaRPr>
          </a:p>
          <a:p>
            <a:pPr marL="171450" indent="-171450" algn="just">
              <a:buFont typeface="Arial" panose="020B0604020202020204" pitchFamily="34" charset="0"/>
              <a:buChar char="•"/>
            </a:pPr>
            <a:r>
              <a:rPr lang="en-GB" sz="1000" dirty="0">
                <a:effectLst/>
                <a:latin typeface="Times New Roman" panose="02020603050405020304" pitchFamily="18" charset="0"/>
                <a:ea typeface="Times New Roman" panose="02020603050405020304" pitchFamily="18" charset="0"/>
              </a:rPr>
              <a:t>Statista.com, (2023). Local Languages Are Crucial for Migrants to Master - Statista. Available at: </a:t>
            </a:r>
            <a:r>
              <a:rPr lang="en-GB" sz="1000" u="sng" dirty="0">
                <a:effectLst/>
                <a:latin typeface="Times New Roman" panose="02020603050405020304" pitchFamily="18" charset="0"/>
                <a:ea typeface="Times New Roman" panose="02020603050405020304" pitchFamily="18" charset="0"/>
                <a:hlinkClick r:id="rId4"/>
              </a:rPr>
              <a:t>https://www.statista.com/chart/31222/share-of-online-job-postings-in-local-language-and-english/#:~:text=In%20Germany%2C%20approximately%2096%20percent,required%20as%20a%20second%20language</a:t>
            </a:r>
            <a:r>
              <a:rPr lang="en-GB" sz="1000" dirty="0">
                <a:effectLst/>
                <a:latin typeface="Times New Roman" panose="02020603050405020304" pitchFamily="18" charset="0"/>
                <a:ea typeface="Times New Roman" panose="02020603050405020304" pitchFamily="18" charset="0"/>
              </a:rPr>
              <a:t>. </a:t>
            </a:r>
            <a:r>
              <a:rPr lang="en-GB" sz="1000" dirty="0">
                <a:effectLst/>
                <a:highlight>
                  <a:srgbClr val="FFFFFF"/>
                </a:highlight>
                <a:latin typeface="Times New Roman" panose="02020603050405020304" pitchFamily="18" charset="0"/>
                <a:ea typeface="Times New Roman" panose="02020603050405020304" pitchFamily="18" charset="0"/>
              </a:rPr>
              <a:t>[Accessed on: 15.07.2024]</a:t>
            </a:r>
            <a:endParaRPr lang="en-IN" sz="1000" dirty="0">
              <a:effectLst/>
              <a:latin typeface="Times New Roman" panose="02020603050405020304" pitchFamily="18" charset="0"/>
              <a:ea typeface="Times New Roman" panose="02020603050405020304" pitchFamily="18" charset="0"/>
            </a:endParaRPr>
          </a:p>
          <a:p>
            <a:pPr marL="171450" indent="-171450" algn="just">
              <a:buFont typeface="Arial" panose="020B0604020202020204" pitchFamily="34" charset="0"/>
              <a:buChar char="•"/>
            </a:pPr>
            <a:r>
              <a:rPr lang="en-GB" sz="1000" dirty="0">
                <a:effectLst/>
                <a:latin typeface="Times New Roman" panose="02020603050405020304" pitchFamily="18" charset="0"/>
                <a:ea typeface="Times New Roman" panose="02020603050405020304" pitchFamily="18" charset="0"/>
              </a:rPr>
              <a:t>Statista.com, (2024). Religious beliefs in selected countries worldwide 2023 - Statista. Available at: </a:t>
            </a:r>
            <a:r>
              <a:rPr lang="en-GB" sz="1000" u="sng" dirty="0">
                <a:effectLst/>
                <a:latin typeface="Times New Roman" panose="02020603050405020304" pitchFamily="18" charset="0"/>
                <a:ea typeface="Times New Roman" panose="02020603050405020304" pitchFamily="18" charset="0"/>
                <a:hlinkClick r:id="rId5"/>
              </a:rPr>
              <a:t>https://www.statista.com/statistics/1387259/religious-beliefs-world/</a:t>
            </a:r>
            <a:r>
              <a:rPr lang="en-GB" sz="1000" dirty="0">
                <a:effectLst/>
                <a:latin typeface="Times New Roman" panose="02020603050405020304" pitchFamily="18" charset="0"/>
                <a:ea typeface="Times New Roman" panose="02020603050405020304" pitchFamily="18" charset="0"/>
              </a:rPr>
              <a:t> </a:t>
            </a:r>
            <a:r>
              <a:rPr lang="en-GB" sz="1000" dirty="0">
                <a:effectLst/>
                <a:highlight>
                  <a:srgbClr val="FFFFFF"/>
                </a:highlight>
                <a:latin typeface="Times New Roman" panose="02020603050405020304" pitchFamily="18" charset="0"/>
                <a:ea typeface="Times New Roman" panose="02020603050405020304" pitchFamily="18" charset="0"/>
              </a:rPr>
              <a:t>[Accessed on: 15.07.2024]</a:t>
            </a:r>
            <a:endParaRPr lang="en-IN" sz="1000" dirty="0">
              <a:effectLst/>
              <a:latin typeface="Times New Roman" panose="02020603050405020304" pitchFamily="18" charset="0"/>
              <a:ea typeface="Times New Roman" panose="02020603050405020304" pitchFamily="18" charset="0"/>
            </a:endParaRPr>
          </a:p>
          <a:p>
            <a:pPr marL="171450" indent="-171450" algn="just">
              <a:buFont typeface="Arial" panose="020B0604020202020204" pitchFamily="34" charset="0"/>
              <a:buChar char="•"/>
            </a:pPr>
            <a:r>
              <a:rPr lang="en-GB" sz="1000" dirty="0">
                <a:effectLst/>
                <a:highlight>
                  <a:srgbClr val="FFFFFF"/>
                </a:highlight>
                <a:latin typeface="Times New Roman" panose="02020603050405020304" pitchFamily="18" charset="0"/>
                <a:ea typeface="Times New Roman" panose="02020603050405020304" pitchFamily="18" charset="0"/>
              </a:rPr>
              <a:t>Tanveer, M., Ahmad, A.R., Mahmood, H. and Haq, I.U., (2021). Role of ethical marketing in driving consumer brand relationships and brand loyalty: A sustainable marketing approach. </a:t>
            </a:r>
            <a:r>
              <a:rPr lang="en-GB" sz="1000" i="1" dirty="0">
                <a:effectLst/>
                <a:highlight>
                  <a:srgbClr val="FFFFFF"/>
                </a:highlight>
                <a:latin typeface="Times New Roman" panose="02020603050405020304" pitchFamily="18" charset="0"/>
                <a:ea typeface="Times New Roman" panose="02020603050405020304" pitchFamily="18" charset="0"/>
              </a:rPr>
              <a:t>Sustainability</a:t>
            </a:r>
            <a:r>
              <a:rPr lang="en-GB" sz="1000" dirty="0">
                <a:effectLst/>
                <a:highlight>
                  <a:srgbClr val="FFFFFF"/>
                </a:highlight>
                <a:latin typeface="Times New Roman" panose="02020603050405020304" pitchFamily="18" charset="0"/>
                <a:ea typeface="Times New Roman" panose="02020603050405020304" pitchFamily="18" charset="0"/>
              </a:rPr>
              <a:t>, </a:t>
            </a:r>
            <a:r>
              <a:rPr lang="en-GB" sz="1000" i="1" dirty="0">
                <a:effectLst/>
                <a:highlight>
                  <a:srgbClr val="FFFFFF"/>
                </a:highlight>
                <a:latin typeface="Times New Roman" panose="02020603050405020304" pitchFamily="18" charset="0"/>
                <a:ea typeface="Times New Roman" panose="02020603050405020304" pitchFamily="18" charset="0"/>
              </a:rPr>
              <a:t>13</a:t>
            </a:r>
            <a:r>
              <a:rPr lang="en-GB" sz="1000" dirty="0">
                <a:effectLst/>
                <a:highlight>
                  <a:srgbClr val="FFFFFF"/>
                </a:highlight>
                <a:latin typeface="Times New Roman" panose="02020603050405020304" pitchFamily="18" charset="0"/>
                <a:ea typeface="Times New Roman" panose="02020603050405020304" pitchFamily="18" charset="0"/>
              </a:rPr>
              <a:t>(12), p.6839.</a:t>
            </a:r>
            <a:endParaRPr lang="en-IN" sz="1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7078371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0</TotalTime>
  <Words>1823</Words>
  <Application>Microsoft Office PowerPoint</Application>
  <PresentationFormat>On-screen Show (16:9)</PresentationFormat>
  <Paragraphs>84</Paragraphs>
  <Slides>14</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Arial Black</vt:lpstr>
      <vt:lpstr>Calibri</vt:lpstr>
      <vt:lpstr>Garamond</vt:lpstr>
      <vt:lpstr>Symbol</vt:lpstr>
      <vt:lpstr>Times New Roman</vt:lpstr>
      <vt:lpstr>Organic</vt:lpstr>
      <vt:lpstr>Modul: International Business Communications LCBB6001 Date: 09.08.2024 Name:Tanya Garabinska ID2129044 University: UW Trinity St David Lecturer: Alfred Mensah  </vt:lpstr>
      <vt:lpstr>Table of contents </vt:lpstr>
      <vt:lpstr>Introduction</vt:lpstr>
      <vt:lpstr>German Culture - Language and Ethnic Makeup</vt:lpstr>
      <vt:lpstr>German Culture - Social Structures</vt:lpstr>
      <vt:lpstr>German Culture - Religious Values</vt:lpstr>
      <vt:lpstr>Cultural Sensitivity - Work-related Attitudes</vt:lpstr>
      <vt:lpstr>Cultural Sensitivity - Business Protocol</vt:lpstr>
      <vt:lpstr>Hofstede Cultural Dimensions (Part 1)</vt:lpstr>
      <vt:lpstr>Hofstede Cultural Dimensions (Part 2)</vt:lpstr>
      <vt:lpstr>Recommendations (Part 1)</vt:lpstr>
      <vt:lpstr>Recommendations (Part 2)</vt:lpstr>
      <vt:lpstr>Conclusion</vt:lpstr>
      <vt:lpstr>References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COMPONENT 2 PRACTICAL  PRESENTATION </dc:title>
  <dc:subject/>
  <dc:creator/>
  <cp:keywords/>
  <dc:description/>
  <cp:lastModifiedBy/>
  <cp:revision>2</cp:revision>
  <dcterms:created xsi:type="dcterms:W3CDTF">2017-08-01T15:40:51Z</dcterms:created>
  <dcterms:modified xsi:type="dcterms:W3CDTF">2024-07-26T16:11:31Z</dcterms:modified>
  <cp:category/>
</cp:coreProperties>
</file>