
<file path=[Content_Types].xml><?xml version="1.0" encoding="utf-8"?>
<Types xmlns="http://schemas.openxmlformats.org/package/2006/content-types">
  <Default Extension="bin" ContentType="application/vnd.openxmlformats-officedocument.oleObject"/>
  <Default Extension="png" ContentType="image/png"/>
  <Default Extension="wmf" ContentType="image/x-wmf"/>
  <Default Extension="emf" ContentType="image/x-emf"/>
  <Default Extension="jpeg" ContentType="image/jpeg"/>
  <Default Extension="rels" ContentType="application/vnd.openxmlformats-package.relationships+xml"/>
  <Default Extension="xml" ContentType="application/xml"/>
  <Default Extension="vml" ContentType="application/vnd.openxmlformats-officedocument.vmlDrawing"/>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87" r:id="rId2"/>
  </p:sldMasterIdLst>
  <p:notesMasterIdLst>
    <p:notesMasterId r:id="rId34"/>
  </p:notesMasterIdLst>
  <p:sldIdLst>
    <p:sldId id="257" r:id="rId3"/>
    <p:sldId id="267" r:id="rId4"/>
    <p:sldId id="418" r:id="rId5"/>
    <p:sldId id="345" r:id="rId6"/>
    <p:sldId id="413" r:id="rId7"/>
    <p:sldId id="414" r:id="rId8"/>
    <p:sldId id="415" r:id="rId9"/>
    <p:sldId id="416" r:id="rId10"/>
    <p:sldId id="417" r:id="rId11"/>
    <p:sldId id="419" r:id="rId12"/>
    <p:sldId id="421" r:id="rId13"/>
    <p:sldId id="422" r:id="rId14"/>
    <p:sldId id="423" r:id="rId15"/>
    <p:sldId id="321" r:id="rId16"/>
    <p:sldId id="426" r:id="rId17"/>
    <p:sldId id="424" r:id="rId18"/>
    <p:sldId id="425" r:id="rId19"/>
    <p:sldId id="342" r:id="rId20"/>
    <p:sldId id="343" r:id="rId21"/>
    <p:sldId id="344" r:id="rId22"/>
    <p:sldId id="351" r:id="rId23"/>
    <p:sldId id="352" r:id="rId24"/>
    <p:sldId id="354" r:id="rId25"/>
    <p:sldId id="405" r:id="rId26"/>
    <p:sldId id="411" r:id="rId27"/>
    <p:sldId id="406" r:id="rId28"/>
    <p:sldId id="407" r:id="rId29"/>
    <p:sldId id="408" r:id="rId30"/>
    <p:sldId id="427" r:id="rId31"/>
    <p:sldId id="428" r:id="rId32"/>
    <p:sldId id="410" r:id="rId3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5620"/>
    <p:restoredTop sz="88555" autoAdjust="0"/>
  </p:normalViewPr>
  <p:slideViewPr>
    <p:cSldViewPr>
      <p:cViewPr varScale="1">
        <p:scale>
          <a:sx n="95" d="100"/>
          <a:sy n="95" d="100"/>
        </p:scale>
        <p:origin x="444" y="96"/>
      </p:cViewPr>
      <p:guideLst>
        <p:guide orient="horz" pos="2160"/>
        <p:guide pos="2880"/>
      </p:guideLst>
    </p:cSldViewPr>
  </p:slideViewPr>
  <p:notesTextViewPr>
    <p:cViewPr>
      <p:scale>
        <a:sx n="100" d="100"/>
        <a:sy n="100" d="100"/>
      </p:scale>
      <p:origin x="0" y="0"/>
    </p:cViewPr>
  </p:notesTextViewPr>
  <p:sorterViewPr>
    <p:cViewPr varScale="1">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notesMaster" Target="notesMasters/notesMaster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presProps" Target="pres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5.w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D6B562E-7268-449A-8BE8-9B69D7A2A7B1}" type="datetimeFigureOut">
              <a:rPr lang="en-GB" smtClean="0"/>
              <a:pPr/>
              <a:t>30/09/2019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6E9EF80-B53D-47A5-994B-EAFD7D4BD513}" type="slidenum">
              <a:rPr lang="en-GB" smtClean="0"/>
              <a:pPr/>
              <a:t>‹#›</a:t>
            </a:fld>
            <a:endParaRPr lang="en-GB"/>
          </a:p>
        </p:txBody>
      </p:sp>
    </p:spTree>
    <p:extLst>
      <p:ext uri="{BB962C8B-B14F-4D97-AF65-F5344CB8AC3E}">
        <p14:creationId xmlns:p14="http://schemas.microsoft.com/office/powerpoint/2010/main" val="26535154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9977FBF-B304-4504-B9E0-78261F6AE94F}" type="slidenum">
              <a:rPr lang="en-GB"/>
              <a:pPr/>
              <a:t>14</a:t>
            </a:fld>
            <a:endParaRPr lang="en-GB"/>
          </a:p>
        </p:txBody>
      </p:sp>
      <p:sp>
        <p:nvSpPr>
          <p:cNvPr id="30722" name="Rectangle 2"/>
          <p:cNvSpPr>
            <a:spLocks noGrp="1" noRot="1" noChangeAspect="1" noChangeArrowheads="1" noTextEdit="1"/>
          </p:cNvSpPr>
          <p:nvPr>
            <p:ph type="sldImg"/>
          </p:nvPr>
        </p:nvSpPr>
        <p:spPr>
          <a:ln/>
        </p:spPr>
      </p:sp>
      <p:sp>
        <p:nvSpPr>
          <p:cNvPr id="30723" name="Rectangle 3"/>
          <p:cNvSpPr>
            <a:spLocks noGrp="1" noChangeArrowheads="1"/>
          </p:cNvSpPr>
          <p:nvPr>
            <p:ph type="body" idx="1"/>
          </p:nvPr>
        </p:nvSpPr>
        <p:spPr/>
        <p:txBody>
          <a:bodyPr/>
          <a:lstStyle/>
          <a:p>
            <a:r>
              <a:rPr lang="en-GB"/>
              <a:t>EBP – science end of the continuum</a:t>
            </a:r>
          </a:p>
          <a:p>
            <a:r>
              <a:rPr lang="en-GB"/>
              <a:t>Does not generally accommodate qualitative data</a:t>
            </a:r>
          </a:p>
        </p:txBody>
      </p:sp>
    </p:spTree>
    <p:extLst>
      <p:ext uri="{BB962C8B-B14F-4D97-AF65-F5344CB8AC3E}">
        <p14:creationId xmlns:p14="http://schemas.microsoft.com/office/powerpoint/2010/main" val="18876990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ABCF9F8-0378-4CCF-9034-95B14F98AAF3}" type="datetimeFigureOut">
              <a:rPr lang="en-GB" smtClean="0"/>
              <a:pPr/>
              <a:t>30/09/2019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D89CE6-8AE9-416C-84C1-E7AD03E923B0}"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ABCF9F8-0378-4CCF-9034-95B14F98AAF3}" type="datetimeFigureOut">
              <a:rPr lang="en-GB" smtClean="0"/>
              <a:pPr/>
              <a:t>30/09/2019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D89CE6-8AE9-416C-84C1-E7AD03E923B0}"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ABCF9F8-0378-4CCF-9034-95B14F98AAF3}" type="datetimeFigureOut">
              <a:rPr lang="en-GB" smtClean="0"/>
              <a:pPr/>
              <a:t>30/09/2019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D89CE6-8AE9-416C-84C1-E7AD03E923B0}"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ABCF9F8-0378-4CCF-9034-95B14F98AAF3}" type="datetimeFigureOut">
              <a:rPr lang="en-GB" smtClean="0"/>
              <a:pPr/>
              <a:t>30/09/2019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D89CE6-8AE9-416C-84C1-E7AD03E923B0}"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ABCF9F8-0378-4CCF-9034-95B14F98AAF3}" type="datetimeFigureOut">
              <a:rPr lang="en-GB" smtClean="0"/>
              <a:pPr/>
              <a:t>30/09/2019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6D89CE6-8AE9-416C-84C1-E7AD03E923B0}"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ABCF9F8-0378-4CCF-9034-95B14F98AAF3}" type="datetimeFigureOut">
              <a:rPr lang="en-GB" smtClean="0"/>
              <a:pPr/>
              <a:t>30/09/2019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6D89CE6-8AE9-416C-84C1-E7AD03E923B0}"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ABCF9F8-0378-4CCF-9034-95B14F98AAF3}" type="datetimeFigureOut">
              <a:rPr lang="en-GB" smtClean="0"/>
              <a:pPr/>
              <a:t>30/09/2019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6D89CE6-8AE9-416C-84C1-E7AD03E923B0}"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ABCF9F8-0378-4CCF-9034-95B14F98AAF3}" type="datetimeFigureOut">
              <a:rPr lang="en-GB" smtClean="0"/>
              <a:pPr/>
              <a:t>30/09/2019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D89CE6-8AE9-416C-84C1-E7AD03E923B0}"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ABCF9F8-0378-4CCF-9034-95B14F98AAF3}" type="datetimeFigureOut">
              <a:rPr lang="en-GB" smtClean="0"/>
              <a:pPr/>
              <a:t>30/09/2019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D89CE6-8AE9-416C-84C1-E7AD03E923B0}"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ABCF9F8-0378-4CCF-9034-95B14F98AAF3}" type="datetimeFigureOut">
              <a:rPr lang="en-GB" smtClean="0"/>
              <a:pPr/>
              <a:t>30/09/2019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D89CE6-8AE9-416C-84C1-E7AD03E923B0}"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ABCF9F8-0378-4CCF-9034-95B14F98AAF3}" type="datetimeFigureOut">
              <a:rPr lang="en-GB" smtClean="0"/>
              <a:pPr/>
              <a:t>30/09/2019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D89CE6-8AE9-416C-84C1-E7AD03E923B0}" type="slidenum">
              <a:rPr lang="en-GB" smtClean="0"/>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1676400" y="457200"/>
            <a:ext cx="7010400" cy="12954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1676400" y="1981200"/>
            <a:ext cx="3429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lipArt Placeholder 3"/>
          <p:cNvSpPr>
            <a:spLocks noGrp="1"/>
          </p:cNvSpPr>
          <p:nvPr>
            <p:ph type="clipArt" sz="half" idx="2"/>
          </p:nvPr>
        </p:nvSpPr>
        <p:spPr>
          <a:xfrm>
            <a:off x="5257800" y="1981200"/>
            <a:ext cx="3429000" cy="4114800"/>
          </a:xfrm>
        </p:spPr>
        <p:txBody>
          <a:bodyPr/>
          <a:lstStyle/>
          <a:p>
            <a:endParaRPr lang="en-GB"/>
          </a:p>
        </p:txBody>
      </p:sp>
      <p:sp>
        <p:nvSpPr>
          <p:cNvPr id="5" name="Footer Placeholder 4"/>
          <p:cNvSpPr>
            <a:spLocks noGrp="1"/>
          </p:cNvSpPr>
          <p:nvPr>
            <p:ph type="ftr" sz="quarter" idx="10"/>
          </p:nvPr>
        </p:nvSpPr>
        <p:spPr>
          <a:xfrm>
            <a:off x="3124200" y="6248400"/>
            <a:ext cx="2895600" cy="457200"/>
          </a:xfrm>
        </p:spPr>
        <p:txBody>
          <a:bodyPr/>
          <a:lstStyle>
            <a:lvl1pPr>
              <a:defRPr/>
            </a:lvl1pPr>
          </a:lstStyle>
          <a:p>
            <a:endParaRPr lang="en-GB"/>
          </a:p>
        </p:txBody>
      </p:sp>
      <p:sp>
        <p:nvSpPr>
          <p:cNvPr id="6" name="Slide Number Placeholder 5"/>
          <p:cNvSpPr>
            <a:spLocks noGrp="1"/>
          </p:cNvSpPr>
          <p:nvPr>
            <p:ph type="sldNum" sz="quarter" idx="11"/>
          </p:nvPr>
        </p:nvSpPr>
        <p:spPr>
          <a:xfrm>
            <a:off x="6553200" y="6248400"/>
            <a:ext cx="2133600" cy="457200"/>
          </a:xfrm>
        </p:spPr>
        <p:txBody>
          <a:bodyPr/>
          <a:lstStyle>
            <a:lvl1pPr>
              <a:defRPr/>
            </a:lvl1pPr>
          </a:lstStyle>
          <a:p>
            <a:fld id="{090E61E7-54C8-4A61-8138-74386E6919F2}" type="slidenum">
              <a:rPr lang="en-GB"/>
              <a:pPr/>
              <a:t>‹#›</a:t>
            </a:fld>
            <a:endParaRPr lang="en-GB"/>
          </a:p>
        </p:txBody>
      </p:sp>
      <p:sp>
        <p:nvSpPr>
          <p:cNvPr id="7" name="Date Placeholder 6"/>
          <p:cNvSpPr>
            <a:spLocks noGrp="1"/>
          </p:cNvSpPr>
          <p:nvPr>
            <p:ph type="dt" sz="half" idx="12"/>
          </p:nvPr>
        </p:nvSpPr>
        <p:spPr>
          <a:xfrm>
            <a:off x="457200" y="6245225"/>
            <a:ext cx="2133600" cy="476250"/>
          </a:xfrm>
        </p:spPr>
        <p:txBody>
          <a:bodyPr/>
          <a:lstStyle>
            <a:lvl1pPr>
              <a:defRPr/>
            </a:lvl1pPr>
          </a:lstStyle>
          <a:p>
            <a:endParaRPr lang="en-GB"/>
          </a:p>
        </p:txBody>
      </p:sp>
    </p:spTree>
    <p:extLst>
      <p:ext uri="{BB962C8B-B14F-4D97-AF65-F5344CB8AC3E}">
        <p14:creationId xmlns:p14="http://schemas.microsoft.com/office/powerpoint/2010/main" val="224583585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ABCF9F8-0378-4CCF-9034-95B14F98AAF3}" type="datetimeFigureOut">
              <a:rPr lang="en-GB" smtClean="0">
                <a:solidFill>
                  <a:prstClr val="black">
                    <a:tint val="75000"/>
                  </a:prstClr>
                </a:solidFill>
              </a:rPr>
              <a:pPr/>
              <a:t>30/09/2019</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76D89CE6-8AE9-416C-84C1-E7AD03E923B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158055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ABCF9F8-0378-4CCF-9034-95B14F98AAF3}" type="datetimeFigureOut">
              <a:rPr lang="en-GB" smtClean="0">
                <a:solidFill>
                  <a:prstClr val="black">
                    <a:tint val="75000"/>
                  </a:prstClr>
                </a:solidFill>
              </a:rPr>
              <a:pPr/>
              <a:t>30/09/2019</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76D89CE6-8AE9-416C-84C1-E7AD03E923B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0181947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ABCF9F8-0378-4CCF-9034-95B14F98AAF3}" type="datetimeFigureOut">
              <a:rPr lang="en-GB" smtClean="0">
                <a:solidFill>
                  <a:prstClr val="black">
                    <a:tint val="75000"/>
                  </a:prstClr>
                </a:solidFill>
              </a:rPr>
              <a:pPr/>
              <a:t>30/09/2019</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76D89CE6-8AE9-416C-84C1-E7AD03E923B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4588888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ABCF9F8-0378-4CCF-9034-95B14F98AAF3}" type="datetimeFigureOut">
              <a:rPr lang="en-GB" smtClean="0">
                <a:solidFill>
                  <a:prstClr val="black">
                    <a:tint val="75000"/>
                  </a:prstClr>
                </a:solidFill>
              </a:rPr>
              <a:pPr/>
              <a:t>30/09/2019</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76D89CE6-8AE9-416C-84C1-E7AD03E923B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6151227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ABCF9F8-0378-4CCF-9034-95B14F98AAF3}" type="datetimeFigureOut">
              <a:rPr lang="en-GB" smtClean="0">
                <a:solidFill>
                  <a:prstClr val="black">
                    <a:tint val="75000"/>
                  </a:prstClr>
                </a:solidFill>
              </a:rPr>
              <a:pPr/>
              <a:t>30/09/2019</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76D89CE6-8AE9-416C-84C1-E7AD03E923B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7264253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ABCF9F8-0378-4CCF-9034-95B14F98AAF3}" type="datetimeFigureOut">
              <a:rPr lang="en-GB" smtClean="0">
                <a:solidFill>
                  <a:prstClr val="black">
                    <a:tint val="75000"/>
                  </a:prstClr>
                </a:solidFill>
              </a:rPr>
              <a:pPr/>
              <a:t>30/09/2019</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76D89CE6-8AE9-416C-84C1-E7AD03E923B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2252890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ABCF9F8-0378-4CCF-9034-95B14F98AAF3}" type="datetimeFigureOut">
              <a:rPr lang="en-GB" smtClean="0">
                <a:solidFill>
                  <a:prstClr val="black">
                    <a:tint val="75000"/>
                  </a:prstClr>
                </a:solidFill>
              </a:rPr>
              <a:pPr/>
              <a:t>30/09/2019</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76D89CE6-8AE9-416C-84C1-E7AD03E923B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2643243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ABCF9F8-0378-4CCF-9034-95B14F98AAF3}" type="datetimeFigureOut">
              <a:rPr lang="en-GB" smtClean="0">
                <a:solidFill>
                  <a:prstClr val="black">
                    <a:tint val="75000"/>
                  </a:prstClr>
                </a:solidFill>
              </a:rPr>
              <a:pPr/>
              <a:t>30/09/2019</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76D89CE6-8AE9-416C-84C1-E7AD03E923B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74739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ABCF9F8-0378-4CCF-9034-95B14F98AAF3}" type="datetimeFigureOut">
              <a:rPr lang="en-GB" smtClean="0">
                <a:solidFill>
                  <a:prstClr val="black">
                    <a:tint val="75000"/>
                  </a:prstClr>
                </a:solidFill>
              </a:rPr>
              <a:pPr/>
              <a:t>30/09/2019</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76D89CE6-8AE9-416C-84C1-E7AD03E923B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4513496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ABCF9F8-0378-4CCF-9034-95B14F98AAF3}" type="datetimeFigureOut">
              <a:rPr lang="en-GB" smtClean="0">
                <a:solidFill>
                  <a:prstClr val="black">
                    <a:tint val="75000"/>
                  </a:prstClr>
                </a:solidFill>
              </a:rPr>
              <a:pPr/>
              <a:t>30/09/2019</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76D89CE6-8AE9-416C-84C1-E7AD03E923B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745644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ABCF9F8-0378-4CCF-9034-95B14F98AAF3}" type="datetimeFigureOut">
              <a:rPr lang="en-GB" smtClean="0">
                <a:solidFill>
                  <a:prstClr val="black">
                    <a:tint val="75000"/>
                  </a:prstClr>
                </a:solidFill>
              </a:rPr>
              <a:pPr/>
              <a:t>30/09/2019</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76D89CE6-8AE9-416C-84C1-E7AD03E923B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70441235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1676400" y="457200"/>
            <a:ext cx="7010400" cy="12954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1676400" y="1981200"/>
            <a:ext cx="3429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lipArt Placeholder 3"/>
          <p:cNvSpPr>
            <a:spLocks noGrp="1"/>
          </p:cNvSpPr>
          <p:nvPr>
            <p:ph type="clipArt" sz="half" idx="2"/>
          </p:nvPr>
        </p:nvSpPr>
        <p:spPr>
          <a:xfrm>
            <a:off x="5257800" y="1981200"/>
            <a:ext cx="3429000" cy="4114800"/>
          </a:xfrm>
        </p:spPr>
        <p:txBody>
          <a:bodyPr/>
          <a:lstStyle/>
          <a:p>
            <a:endParaRPr lang="en-GB"/>
          </a:p>
        </p:txBody>
      </p:sp>
      <p:sp>
        <p:nvSpPr>
          <p:cNvPr id="5" name="Footer Placeholder 4"/>
          <p:cNvSpPr>
            <a:spLocks noGrp="1"/>
          </p:cNvSpPr>
          <p:nvPr>
            <p:ph type="ftr" sz="quarter" idx="10"/>
          </p:nvPr>
        </p:nvSpPr>
        <p:spPr>
          <a:xfrm>
            <a:off x="3124200" y="6248400"/>
            <a:ext cx="2895600" cy="457200"/>
          </a:xfrm>
        </p:spPr>
        <p:txBody>
          <a:bodyPr/>
          <a:lstStyle>
            <a:lvl1pPr>
              <a:defRPr/>
            </a:lvl1pPr>
          </a:lstStyle>
          <a:p>
            <a:endParaRPr lang="en-GB">
              <a:solidFill>
                <a:prstClr val="black">
                  <a:tint val="75000"/>
                </a:prstClr>
              </a:solidFill>
            </a:endParaRPr>
          </a:p>
        </p:txBody>
      </p:sp>
      <p:sp>
        <p:nvSpPr>
          <p:cNvPr id="6" name="Slide Number Placeholder 5"/>
          <p:cNvSpPr>
            <a:spLocks noGrp="1"/>
          </p:cNvSpPr>
          <p:nvPr>
            <p:ph type="sldNum" sz="quarter" idx="11"/>
          </p:nvPr>
        </p:nvSpPr>
        <p:spPr>
          <a:xfrm>
            <a:off x="6553200" y="6248400"/>
            <a:ext cx="2133600" cy="457200"/>
          </a:xfrm>
        </p:spPr>
        <p:txBody>
          <a:bodyPr/>
          <a:lstStyle>
            <a:lvl1pPr>
              <a:defRPr/>
            </a:lvl1pPr>
          </a:lstStyle>
          <a:p>
            <a:fld id="{090E61E7-54C8-4A61-8138-74386E6919F2}" type="slidenum">
              <a:rPr lang="en-GB">
                <a:solidFill>
                  <a:prstClr val="black">
                    <a:tint val="75000"/>
                  </a:prstClr>
                </a:solidFill>
              </a:rPr>
              <a:pPr/>
              <a:t>‹#›</a:t>
            </a:fld>
            <a:endParaRPr lang="en-GB">
              <a:solidFill>
                <a:prstClr val="black">
                  <a:tint val="75000"/>
                </a:prstClr>
              </a:solidFill>
            </a:endParaRPr>
          </a:p>
        </p:txBody>
      </p:sp>
      <p:sp>
        <p:nvSpPr>
          <p:cNvPr id="7" name="Date Placeholder 6"/>
          <p:cNvSpPr>
            <a:spLocks noGrp="1"/>
          </p:cNvSpPr>
          <p:nvPr>
            <p:ph type="dt" sz="half" idx="12"/>
          </p:nvPr>
        </p:nvSpPr>
        <p:spPr>
          <a:xfrm>
            <a:off x="457200" y="6245225"/>
            <a:ext cx="2133600" cy="476250"/>
          </a:xfrm>
        </p:spPr>
        <p:txBody>
          <a:bodyPr/>
          <a:lstStyle>
            <a:lvl1pPr>
              <a:defRPr/>
            </a:lvl1pPr>
          </a:lstStyle>
          <a:p>
            <a:endParaRPr lang="en-GB">
              <a:solidFill>
                <a:prstClr val="black">
                  <a:tint val="75000"/>
                </a:prstClr>
              </a:solidFill>
            </a:endParaRPr>
          </a:p>
        </p:txBody>
      </p:sp>
    </p:spTree>
    <p:extLst>
      <p:ext uri="{BB962C8B-B14F-4D97-AF65-F5344CB8AC3E}">
        <p14:creationId xmlns:p14="http://schemas.microsoft.com/office/powerpoint/2010/main" val="12238928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ABCF9F8-0378-4CCF-9034-95B14F98AAF3}" type="datetimeFigureOut">
              <a:rPr lang="en-GB" smtClean="0"/>
              <a:pPr/>
              <a:t>30/09/2019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6D89CE6-8AE9-416C-84C1-E7AD03E923B0}"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ABCF9F8-0378-4CCF-9034-95B14F98AAF3}" type="datetimeFigureOut">
              <a:rPr lang="en-GB" smtClean="0">
                <a:solidFill>
                  <a:prstClr val="black">
                    <a:tint val="75000"/>
                  </a:prstClr>
                </a:solidFill>
              </a:rPr>
              <a:pPr/>
              <a:t>30/09/2019</a:t>
            </a:fld>
            <a:endParaRPr lang="en-GB">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6D89CE6-8AE9-416C-84C1-E7AD03E923B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139958748"/>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 id="2147483699"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7.xml"/><Relationship Id="rId5" Type="http://schemas.openxmlformats.org/officeDocument/2006/relationships/image" Target="../media/image4.jpg"/><Relationship Id="rId4" Type="http://schemas.openxmlformats.org/officeDocument/2006/relationships/image" Target="../media/image3.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2.xml"/><Relationship Id="rId1" Type="http://schemas.openxmlformats.org/officeDocument/2006/relationships/vmlDrawing" Target="../drawings/vmlDrawing1.vml"/><Relationship Id="rId5" Type="http://schemas.openxmlformats.org/officeDocument/2006/relationships/image" Target="../media/image5.wmf"/><Relationship Id="rId4" Type="http://schemas.openxmlformats.org/officeDocument/2006/relationships/oleObject" Target="../embeddings/oleObject1.bin"/></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www.youtube.com/watch?v=AUs1RUk7kpE"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19.xml"/></Relationships>
</file>

<file path=ppt/slides/_rels/slide2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9.png"/><Relationship Id="rId1" Type="http://schemas.openxmlformats.org/officeDocument/2006/relationships/slideLayout" Target="../slideLayouts/slideLayout19.xml"/></Relationships>
</file>

<file path=ppt/slides/_rels/slide24.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image" Target="../media/image10.emf"/><Relationship Id="rId1" Type="http://schemas.openxmlformats.org/officeDocument/2006/relationships/slideLayout" Target="../slideLayouts/slideLayout19.xml"/></Relationships>
</file>

<file path=ppt/slides/_rels/slide25.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image" Target="../media/image12.emf"/><Relationship Id="rId1" Type="http://schemas.openxmlformats.org/officeDocument/2006/relationships/slideLayout" Target="../slideLayouts/slideLayout19.xml"/><Relationship Id="rId4" Type="http://schemas.openxmlformats.org/officeDocument/2006/relationships/image" Target="../media/image14.emf"/></Relationships>
</file>

<file path=ppt/slides/_rels/slide26.xml.rels><?xml version="1.0" encoding="UTF-8" standalone="yes"?>
<Relationships xmlns="http://schemas.openxmlformats.org/package/2006/relationships"><Relationship Id="rId2" Type="http://schemas.openxmlformats.org/officeDocument/2006/relationships/image" Target="../media/image15.emf"/><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image" Target="../media/image17.emf"/><Relationship Id="rId2" Type="http://schemas.openxmlformats.org/officeDocument/2006/relationships/image" Target="../media/image16.emf"/><Relationship Id="rId1" Type="http://schemas.openxmlformats.org/officeDocument/2006/relationships/slideLayout" Target="../slideLayouts/slideLayout19.xml"/></Relationships>
</file>

<file path=ppt/slides/_rels/slide28.xml.rels><?xml version="1.0" encoding="UTF-8" standalone="yes"?>
<Relationships xmlns="http://schemas.openxmlformats.org/package/2006/relationships"><Relationship Id="rId2" Type="http://schemas.openxmlformats.org/officeDocument/2006/relationships/image" Target="../media/image18.emf"/><Relationship Id="rId1" Type="http://schemas.openxmlformats.org/officeDocument/2006/relationships/slideLayout" Target="../slideLayouts/slideLayout19.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p:cNvSpPr>
            <a:spLocks noGrp="1"/>
          </p:cNvSpPr>
          <p:nvPr>
            <p:ph type="title"/>
          </p:nvPr>
        </p:nvSpPr>
        <p:spPr>
          <a:xfrm>
            <a:off x="323528" y="188640"/>
            <a:ext cx="8579296" cy="1584176"/>
          </a:xfrm>
        </p:spPr>
        <p:txBody>
          <a:bodyPr>
            <a:normAutofit/>
          </a:bodyPr>
          <a:lstStyle/>
          <a:p>
            <a:r>
              <a:rPr lang="en-GB" dirty="0" smtClean="0"/>
              <a:t/>
            </a:r>
            <a:br>
              <a:rPr lang="en-GB" dirty="0" smtClean="0"/>
            </a:br>
            <a:endParaRPr lang="en-GB" sz="3600" dirty="0" smtClean="0"/>
          </a:p>
        </p:txBody>
      </p:sp>
      <p:sp>
        <p:nvSpPr>
          <p:cNvPr id="47107" name="Content Placeholder 2"/>
          <p:cNvSpPr>
            <a:spLocks noGrp="1"/>
          </p:cNvSpPr>
          <p:nvPr>
            <p:ph idx="1"/>
          </p:nvPr>
        </p:nvSpPr>
        <p:spPr>
          <a:xfrm>
            <a:off x="498376" y="1340768"/>
            <a:ext cx="7962056" cy="4065315"/>
          </a:xfrm>
        </p:spPr>
        <p:txBody>
          <a:bodyPr>
            <a:normAutofit fontScale="92500" lnSpcReduction="10000"/>
          </a:bodyPr>
          <a:lstStyle/>
          <a:p>
            <a:pPr marL="0" indent="0">
              <a:buNone/>
            </a:pPr>
            <a:r>
              <a:rPr lang="en-GB" sz="4400" dirty="0" smtClean="0"/>
              <a:t>SHSS6063 and SHSS6068</a:t>
            </a:r>
          </a:p>
          <a:p>
            <a:pPr marL="0" indent="0">
              <a:buNone/>
            </a:pPr>
            <a:r>
              <a:rPr lang="en-GB" sz="4400" dirty="0" smtClean="0"/>
              <a:t>Literature Review in Health &amp; Exercise/Physical Activity</a:t>
            </a:r>
            <a:endParaRPr lang="en-GB" sz="4400" dirty="0"/>
          </a:p>
          <a:p>
            <a:pPr marL="0" indent="0">
              <a:buNone/>
            </a:pPr>
            <a:endParaRPr lang="en-GB" sz="4400" dirty="0" smtClean="0"/>
          </a:p>
          <a:p>
            <a:pPr marL="0" indent="0">
              <a:buNone/>
            </a:pPr>
            <a:r>
              <a:rPr lang="en-GB" sz="4400" dirty="0" smtClean="0"/>
              <a:t>Lecture 1: An Introduction to Research and Types of Studies</a:t>
            </a:r>
            <a:endParaRPr lang="en-GB" sz="4400"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fontScale="90000"/>
          </a:bodyPr>
          <a:lstStyle/>
          <a:p>
            <a:r>
              <a:rPr lang="en-GB" dirty="0" smtClean="0"/>
              <a:t>Overall Aims of Module</a:t>
            </a:r>
            <a:endParaRPr lang="en-GB" dirty="0"/>
          </a:p>
        </p:txBody>
      </p:sp>
      <p:sp>
        <p:nvSpPr>
          <p:cNvPr id="3" name="Content Placeholder 2"/>
          <p:cNvSpPr>
            <a:spLocks noGrp="1"/>
          </p:cNvSpPr>
          <p:nvPr>
            <p:ph idx="1"/>
          </p:nvPr>
        </p:nvSpPr>
        <p:spPr>
          <a:xfrm>
            <a:off x="457200" y="1196752"/>
            <a:ext cx="8229600" cy="4929411"/>
          </a:xfrm>
        </p:spPr>
        <p:txBody>
          <a:bodyPr>
            <a:normAutofit fontScale="62500" lnSpcReduction="20000"/>
          </a:bodyPr>
          <a:lstStyle/>
          <a:p>
            <a:pPr marL="0" indent="0">
              <a:buNone/>
            </a:pPr>
            <a:r>
              <a:rPr lang="en-GB" dirty="0" smtClean="0"/>
              <a:t>You should be able to:</a:t>
            </a:r>
          </a:p>
          <a:p>
            <a:pPr marL="514350" indent="-514350">
              <a:buFont typeface="+mj-lt"/>
              <a:buAutoNum type="arabicPeriod"/>
            </a:pPr>
            <a:r>
              <a:rPr lang="en-GB" dirty="0" smtClean="0"/>
              <a:t>Critically appraise and use review level-evidence in your work and research.</a:t>
            </a:r>
          </a:p>
          <a:p>
            <a:pPr marL="514350" indent="-514350">
              <a:buFont typeface="+mj-lt"/>
              <a:buAutoNum type="arabicPeriod"/>
            </a:pPr>
            <a:r>
              <a:rPr lang="en-GB" dirty="0" smtClean="0"/>
              <a:t>Appreciate the need for literature reviewing before commencing new research.</a:t>
            </a:r>
          </a:p>
          <a:p>
            <a:pPr marL="514350" indent="-514350">
              <a:buFont typeface="+mj-lt"/>
              <a:buAutoNum type="arabicPeriod"/>
            </a:pPr>
            <a:r>
              <a:rPr lang="en-GB" dirty="0" smtClean="0"/>
              <a:t>Explain what is meant by “literature review” and explain the importance of “systematic literature reviews” and “meta-analyses”.</a:t>
            </a:r>
          </a:p>
          <a:p>
            <a:pPr marL="514350" indent="-514350">
              <a:buFont typeface="+mj-lt"/>
              <a:buAutoNum type="arabicPeriod"/>
            </a:pPr>
            <a:r>
              <a:rPr lang="en-GB" dirty="0" smtClean="0"/>
              <a:t>Understand and explain a forest plot.</a:t>
            </a:r>
          </a:p>
          <a:p>
            <a:pPr marL="514350" indent="-514350">
              <a:buFont typeface="+mj-lt"/>
              <a:buAutoNum type="arabicPeriod"/>
            </a:pPr>
            <a:r>
              <a:rPr lang="en-GB" dirty="0" smtClean="0"/>
              <a:t>Produce a summary table.</a:t>
            </a:r>
          </a:p>
          <a:p>
            <a:pPr marL="514350" indent="-514350">
              <a:buFont typeface="+mj-lt"/>
              <a:buAutoNum type="arabicPeriod"/>
            </a:pPr>
            <a:r>
              <a:rPr lang="en-GB" dirty="0" smtClean="0"/>
              <a:t>Apply what you have learned and produce high quality written assignments. </a:t>
            </a:r>
          </a:p>
          <a:p>
            <a:pPr marL="514350" indent="-514350">
              <a:buFont typeface="+mj-lt"/>
              <a:buAutoNum type="arabicPeriod"/>
            </a:pPr>
            <a:r>
              <a:rPr lang="en-GB" dirty="0" smtClean="0"/>
              <a:t>Be more critical and questioning in your every day life: Why am I doing this? Why are my family and friends doing this? Why am I eating this? Is this a true claim? Is there any evidence? Is there good evidence? Is the evidence good enough? Should I look for better evidence? Why am I spending my time and money on this?</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1521" y="260648"/>
            <a:ext cx="4608512" cy="2133600"/>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32040" y="234653"/>
            <a:ext cx="3854375" cy="3368832"/>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572000" y="3789039"/>
            <a:ext cx="4053880" cy="2747020"/>
          </a:xfrm>
          <a:prstGeom prst="rect">
            <a:avLst/>
          </a:prstGeom>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51521" y="2425172"/>
            <a:ext cx="3888431" cy="4110887"/>
          </a:xfrm>
          <a:prstGeom prst="rect">
            <a:avLst/>
          </a:prstGeom>
        </p:spPr>
      </p:pic>
    </p:spTree>
    <p:extLst>
      <p:ext uri="{BB962C8B-B14F-4D97-AF65-F5344CB8AC3E}">
        <p14:creationId xmlns:p14="http://schemas.microsoft.com/office/powerpoint/2010/main" val="35130140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76672"/>
            <a:ext cx="8229600" cy="706090"/>
          </a:xfrm>
        </p:spPr>
        <p:txBody>
          <a:bodyPr>
            <a:normAutofit fontScale="90000"/>
          </a:bodyPr>
          <a:lstStyle/>
          <a:p>
            <a:r>
              <a:rPr lang="en-GB" dirty="0" smtClean="0"/>
              <a:t>Lecture 1 - Specific Aims</a:t>
            </a:r>
            <a:endParaRPr lang="en-GB" dirty="0"/>
          </a:p>
        </p:txBody>
      </p:sp>
      <p:sp>
        <p:nvSpPr>
          <p:cNvPr id="3" name="Content Placeholder 2"/>
          <p:cNvSpPr>
            <a:spLocks noGrp="1"/>
          </p:cNvSpPr>
          <p:nvPr>
            <p:ph idx="1"/>
          </p:nvPr>
        </p:nvSpPr>
        <p:spPr>
          <a:xfrm>
            <a:off x="827584" y="1556792"/>
            <a:ext cx="7704856" cy="4569371"/>
          </a:xfrm>
        </p:spPr>
        <p:txBody>
          <a:bodyPr>
            <a:normAutofit/>
          </a:bodyPr>
          <a:lstStyle/>
          <a:p>
            <a:pPr marL="0" indent="0">
              <a:buNone/>
            </a:pPr>
            <a:r>
              <a:rPr lang="en-GB" dirty="0" smtClean="0"/>
              <a:t>You should be able to:</a:t>
            </a:r>
          </a:p>
          <a:p>
            <a:r>
              <a:rPr lang="en-GB" dirty="0" smtClean="0"/>
              <a:t>Explain what is meant by research and the scientific process</a:t>
            </a:r>
          </a:p>
          <a:p>
            <a:r>
              <a:rPr lang="en-GB" dirty="0" smtClean="0"/>
              <a:t>Recognise different types of </a:t>
            </a:r>
            <a:r>
              <a:rPr lang="en-GB" b="1" u="sng" dirty="0" smtClean="0"/>
              <a:t>primary studies</a:t>
            </a:r>
            <a:r>
              <a:rPr lang="en-GB" dirty="0" smtClean="0"/>
              <a:t> that are used to study health.</a:t>
            </a:r>
          </a:p>
          <a:p>
            <a:r>
              <a:rPr lang="en-GB" dirty="0" smtClean="0"/>
              <a:t>Understand some of their strengths and limitations.</a:t>
            </a:r>
          </a:p>
        </p:txBody>
      </p:sp>
    </p:spTree>
    <p:extLst>
      <p:ext uri="{BB962C8B-B14F-4D97-AF65-F5344CB8AC3E}">
        <p14:creationId xmlns:p14="http://schemas.microsoft.com/office/powerpoint/2010/main" val="283720658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p:txBody>
          <a:bodyPr/>
          <a:lstStyle/>
          <a:p>
            <a:pPr algn="l"/>
            <a:r>
              <a:rPr lang="en-GB" altLang="en-US" smtClean="0"/>
              <a:t>Activity 1</a:t>
            </a:r>
          </a:p>
        </p:txBody>
      </p:sp>
      <p:sp>
        <p:nvSpPr>
          <p:cNvPr id="27651" name="Content Placeholder 2"/>
          <p:cNvSpPr>
            <a:spLocks noGrp="1"/>
          </p:cNvSpPr>
          <p:nvPr>
            <p:ph idx="1"/>
          </p:nvPr>
        </p:nvSpPr>
        <p:spPr/>
        <p:txBody>
          <a:bodyPr/>
          <a:lstStyle/>
          <a:p>
            <a:pPr marL="0" indent="0">
              <a:buNone/>
            </a:pPr>
            <a:r>
              <a:rPr lang="en-GB" altLang="en-US" sz="1477"/>
              <a:t>You visit the dentist and are told that you have periodontal disease (gum disease). The dentist (who is an expert in this field) tells you that you should…</a:t>
            </a:r>
          </a:p>
          <a:p>
            <a:pPr marL="0" indent="0">
              <a:buNone/>
            </a:pPr>
            <a:r>
              <a:rPr lang="en-GB" altLang="en-US" sz="1477"/>
              <a:t>	a. have more frequent (3 monthly) check-ups</a:t>
            </a:r>
          </a:p>
          <a:p>
            <a:pPr marL="0" indent="0">
              <a:buNone/>
            </a:pPr>
            <a:r>
              <a:rPr lang="en-GB" altLang="en-US" sz="1477"/>
              <a:t>	b. see the dental hygienist every 6 weeks for a deep clean</a:t>
            </a:r>
          </a:p>
          <a:p>
            <a:pPr marL="0" indent="0">
              <a:buNone/>
            </a:pPr>
            <a:r>
              <a:rPr lang="en-GB" altLang="en-US" sz="1477"/>
              <a:t>	c. switch to using an electric toothbrush </a:t>
            </a:r>
          </a:p>
          <a:p>
            <a:pPr marL="0" indent="0">
              <a:buNone/>
            </a:pPr>
            <a:endParaRPr lang="en-GB" altLang="en-US" sz="1477"/>
          </a:p>
          <a:p>
            <a:pPr marL="0" indent="0">
              <a:buNone/>
            </a:pPr>
            <a:r>
              <a:rPr lang="en-GB" altLang="en-US" sz="1477"/>
              <a:t>What should you do?</a:t>
            </a:r>
          </a:p>
          <a:p>
            <a:pPr marL="0" indent="0">
              <a:buNone/>
            </a:pPr>
            <a:r>
              <a:rPr lang="en-GB" altLang="en-US" sz="1477"/>
              <a:t>	a. follow their advice without questioning at all</a:t>
            </a:r>
          </a:p>
          <a:p>
            <a:pPr marL="0" indent="0">
              <a:buNone/>
            </a:pPr>
            <a:r>
              <a:rPr lang="en-GB" altLang="en-US" sz="1477"/>
              <a:t>	b. do b and c but not a</a:t>
            </a:r>
          </a:p>
          <a:p>
            <a:pPr marL="0" indent="0">
              <a:buNone/>
            </a:pPr>
            <a:r>
              <a:rPr lang="en-GB" altLang="en-US" sz="1477"/>
              <a:t>	c. do a and b but not c because electric toothbrushes are a waste of money</a:t>
            </a:r>
          </a:p>
          <a:p>
            <a:pPr marL="0" indent="0">
              <a:buNone/>
            </a:pPr>
            <a:r>
              <a:rPr lang="en-GB" altLang="en-US" sz="1477"/>
              <a:t>	d. find another dentist</a:t>
            </a:r>
          </a:p>
          <a:p>
            <a:pPr marL="0" indent="0">
              <a:buNone/>
            </a:pPr>
            <a:r>
              <a:rPr lang="en-GB" altLang="en-US" sz="1477"/>
              <a:t>	e. not a, b, c or d </a:t>
            </a:r>
          </a:p>
          <a:p>
            <a:pPr marL="0" indent="0">
              <a:buNone/>
            </a:pPr>
            <a:endParaRPr lang="en-GB" altLang="en-US" sz="1477"/>
          </a:p>
          <a:p>
            <a:pPr marL="0" indent="0">
              <a:buNone/>
            </a:pPr>
            <a:r>
              <a:rPr lang="en-GB" altLang="en-US" sz="1477"/>
              <a:t>Write down your answer</a:t>
            </a:r>
          </a:p>
        </p:txBody>
      </p:sp>
      <p:sp>
        <p:nvSpPr>
          <p:cNvPr id="27652" name="Slide Number Placeholder 3"/>
          <p:cNvSpPr>
            <a:spLocks noGrp="1"/>
          </p:cNvSpPr>
          <p:nvPr>
            <p:ph type="sldNum" sz="quarter" idx="12"/>
          </p:nvPr>
        </p:nvSpPr>
        <p:spPr>
          <a:noFill/>
        </p:spPr>
        <p:txBody>
          <a:bodyPr/>
          <a:lstStyle>
            <a:lvl1pPr>
              <a:spcBef>
                <a:spcPct val="20000"/>
              </a:spcBef>
              <a:buChar char="•"/>
              <a:defRPr sz="2954">
                <a:solidFill>
                  <a:schemeClr val="tx1"/>
                </a:solidFill>
                <a:latin typeface="Arial" panose="020B0604020202020204" pitchFamily="34" charset="0"/>
              </a:defRPr>
            </a:lvl1pPr>
            <a:lvl2pPr marL="685817" indent="-263776">
              <a:spcBef>
                <a:spcPct val="20000"/>
              </a:spcBef>
              <a:buChar char="–"/>
              <a:defRPr sz="2585">
                <a:solidFill>
                  <a:schemeClr val="tx1"/>
                </a:solidFill>
                <a:latin typeface="Arial" panose="020B0604020202020204" pitchFamily="34" charset="0"/>
              </a:defRPr>
            </a:lvl2pPr>
            <a:lvl3pPr marL="1055103" indent="-211021">
              <a:spcBef>
                <a:spcPct val="20000"/>
              </a:spcBef>
              <a:buChar char="•"/>
              <a:defRPr sz="2215">
                <a:solidFill>
                  <a:schemeClr val="tx1"/>
                </a:solidFill>
                <a:latin typeface="Arial" panose="020B0604020202020204" pitchFamily="34" charset="0"/>
              </a:defRPr>
            </a:lvl3pPr>
            <a:lvl4pPr marL="1477145" indent="-211021">
              <a:spcBef>
                <a:spcPct val="20000"/>
              </a:spcBef>
              <a:buChar char="–"/>
              <a:defRPr sz="1846">
                <a:solidFill>
                  <a:schemeClr val="tx1"/>
                </a:solidFill>
                <a:latin typeface="Arial" panose="020B0604020202020204" pitchFamily="34" charset="0"/>
              </a:defRPr>
            </a:lvl4pPr>
            <a:lvl5pPr marL="1899186" indent="-211021">
              <a:spcBef>
                <a:spcPct val="20000"/>
              </a:spcBef>
              <a:buChar char="»"/>
              <a:defRPr sz="1846">
                <a:solidFill>
                  <a:schemeClr val="tx1"/>
                </a:solidFill>
                <a:latin typeface="Arial" panose="020B0604020202020204" pitchFamily="34" charset="0"/>
              </a:defRPr>
            </a:lvl5pPr>
            <a:lvl6pPr marL="2321227" indent="-211021" eaLnBrk="0" fontAlgn="base" hangingPunct="0">
              <a:spcBef>
                <a:spcPct val="20000"/>
              </a:spcBef>
              <a:spcAft>
                <a:spcPct val="0"/>
              </a:spcAft>
              <a:buChar char="»"/>
              <a:defRPr sz="1846">
                <a:solidFill>
                  <a:schemeClr val="tx1"/>
                </a:solidFill>
                <a:latin typeface="Arial" panose="020B0604020202020204" pitchFamily="34" charset="0"/>
              </a:defRPr>
            </a:lvl6pPr>
            <a:lvl7pPr marL="2743269" indent="-211021" eaLnBrk="0" fontAlgn="base" hangingPunct="0">
              <a:spcBef>
                <a:spcPct val="20000"/>
              </a:spcBef>
              <a:spcAft>
                <a:spcPct val="0"/>
              </a:spcAft>
              <a:buChar char="»"/>
              <a:defRPr sz="1846">
                <a:solidFill>
                  <a:schemeClr val="tx1"/>
                </a:solidFill>
                <a:latin typeface="Arial" panose="020B0604020202020204" pitchFamily="34" charset="0"/>
              </a:defRPr>
            </a:lvl7pPr>
            <a:lvl8pPr marL="3165310" indent="-211021" eaLnBrk="0" fontAlgn="base" hangingPunct="0">
              <a:spcBef>
                <a:spcPct val="20000"/>
              </a:spcBef>
              <a:spcAft>
                <a:spcPct val="0"/>
              </a:spcAft>
              <a:buChar char="»"/>
              <a:defRPr sz="1846">
                <a:solidFill>
                  <a:schemeClr val="tx1"/>
                </a:solidFill>
                <a:latin typeface="Arial" panose="020B0604020202020204" pitchFamily="34" charset="0"/>
              </a:defRPr>
            </a:lvl8pPr>
            <a:lvl9pPr marL="3587351" indent="-211021" eaLnBrk="0" fontAlgn="base" hangingPunct="0">
              <a:spcBef>
                <a:spcPct val="20000"/>
              </a:spcBef>
              <a:spcAft>
                <a:spcPct val="0"/>
              </a:spcAft>
              <a:buChar char="»"/>
              <a:defRPr sz="1846">
                <a:solidFill>
                  <a:schemeClr val="tx1"/>
                </a:solidFill>
                <a:latin typeface="Arial" panose="020B0604020202020204" pitchFamily="34" charset="0"/>
              </a:defRPr>
            </a:lvl9pPr>
          </a:lstStyle>
          <a:p>
            <a:pPr>
              <a:spcBef>
                <a:spcPct val="0"/>
              </a:spcBef>
              <a:buFontTx/>
              <a:buNone/>
            </a:pPr>
            <a:fld id="{C5E5CD7C-6B20-4AED-9776-BD9957AF162D}" type="slidenum">
              <a:rPr lang="en-GB" altLang="en-US" sz="1292"/>
              <a:pPr>
                <a:spcBef>
                  <a:spcPct val="0"/>
                </a:spcBef>
                <a:buFontTx/>
                <a:buNone/>
              </a:pPr>
              <a:t>5</a:t>
            </a:fld>
            <a:endParaRPr lang="en-GB" altLang="en-US" sz="1292"/>
          </a:p>
        </p:txBody>
      </p:sp>
    </p:spTree>
    <p:extLst>
      <p:ext uri="{BB962C8B-B14F-4D97-AF65-F5344CB8AC3E}">
        <p14:creationId xmlns:p14="http://schemas.microsoft.com/office/powerpoint/2010/main" val="125741509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p:txBody>
          <a:bodyPr/>
          <a:lstStyle/>
          <a:p>
            <a:pPr algn="l"/>
            <a:r>
              <a:rPr lang="en-GB" altLang="en-US" smtClean="0"/>
              <a:t>Activity 2</a:t>
            </a:r>
          </a:p>
        </p:txBody>
      </p:sp>
      <p:sp>
        <p:nvSpPr>
          <p:cNvPr id="28675" name="Content Placeholder 2"/>
          <p:cNvSpPr>
            <a:spLocks noGrp="1"/>
          </p:cNvSpPr>
          <p:nvPr>
            <p:ph idx="1"/>
          </p:nvPr>
        </p:nvSpPr>
        <p:spPr/>
        <p:txBody>
          <a:bodyPr/>
          <a:lstStyle/>
          <a:p>
            <a:pPr marL="0" indent="0">
              <a:buNone/>
            </a:pPr>
            <a:r>
              <a:rPr lang="en-GB" altLang="en-US" sz="1477"/>
              <a:t>You have developed bunions that are becoming progressively more painful. You visit your doctor who refers you to an orthopaedic specialist who recommends you have surgery.</a:t>
            </a:r>
          </a:p>
          <a:p>
            <a:pPr marL="0" indent="0">
              <a:buNone/>
            </a:pPr>
            <a:endParaRPr lang="en-GB" altLang="en-US" sz="1477"/>
          </a:p>
          <a:p>
            <a:pPr marL="0" indent="0">
              <a:buNone/>
            </a:pPr>
            <a:r>
              <a:rPr lang="en-GB" altLang="en-US" sz="1477"/>
              <a:t>What should you do?</a:t>
            </a:r>
          </a:p>
          <a:p>
            <a:pPr marL="0" indent="0">
              <a:buNone/>
            </a:pPr>
            <a:r>
              <a:rPr lang="en-GB" altLang="en-US" sz="1477"/>
              <a:t>	a. follow their advice and have surgery as soon as possible</a:t>
            </a:r>
          </a:p>
          <a:p>
            <a:pPr marL="0" indent="0">
              <a:buNone/>
            </a:pPr>
            <a:r>
              <a:rPr lang="en-GB" altLang="en-US" sz="1477"/>
              <a:t>	b. ignore their advice and take a holiday</a:t>
            </a:r>
          </a:p>
          <a:p>
            <a:pPr marL="0" indent="0">
              <a:buNone/>
            </a:pPr>
            <a:r>
              <a:rPr lang="en-GB" altLang="en-US" sz="1477"/>
              <a:t>	c. see another specialist in the hope that they do not suggest surgery</a:t>
            </a:r>
          </a:p>
          <a:p>
            <a:pPr marL="0" indent="0">
              <a:buNone/>
            </a:pPr>
            <a:r>
              <a:rPr lang="en-GB" altLang="en-US" sz="1477"/>
              <a:t>	e. not a, b or c </a:t>
            </a:r>
          </a:p>
          <a:p>
            <a:pPr marL="0" indent="0">
              <a:buNone/>
            </a:pPr>
            <a:endParaRPr lang="en-GB" altLang="en-US" sz="1477"/>
          </a:p>
          <a:p>
            <a:pPr marL="0" indent="0">
              <a:buNone/>
            </a:pPr>
            <a:r>
              <a:rPr lang="en-GB" altLang="en-US" sz="1477"/>
              <a:t>Write down your answer</a:t>
            </a:r>
          </a:p>
        </p:txBody>
      </p:sp>
      <p:sp>
        <p:nvSpPr>
          <p:cNvPr id="28676" name="Slide Number Placeholder 3"/>
          <p:cNvSpPr>
            <a:spLocks noGrp="1"/>
          </p:cNvSpPr>
          <p:nvPr>
            <p:ph type="sldNum" sz="quarter" idx="12"/>
          </p:nvPr>
        </p:nvSpPr>
        <p:spPr>
          <a:noFill/>
        </p:spPr>
        <p:txBody>
          <a:bodyPr/>
          <a:lstStyle>
            <a:lvl1pPr>
              <a:spcBef>
                <a:spcPct val="20000"/>
              </a:spcBef>
              <a:buChar char="•"/>
              <a:defRPr sz="2954">
                <a:solidFill>
                  <a:schemeClr val="tx1"/>
                </a:solidFill>
                <a:latin typeface="Arial" panose="020B0604020202020204" pitchFamily="34" charset="0"/>
              </a:defRPr>
            </a:lvl1pPr>
            <a:lvl2pPr marL="685817" indent="-263776">
              <a:spcBef>
                <a:spcPct val="20000"/>
              </a:spcBef>
              <a:buChar char="–"/>
              <a:defRPr sz="2585">
                <a:solidFill>
                  <a:schemeClr val="tx1"/>
                </a:solidFill>
                <a:latin typeface="Arial" panose="020B0604020202020204" pitchFamily="34" charset="0"/>
              </a:defRPr>
            </a:lvl2pPr>
            <a:lvl3pPr marL="1055103" indent="-211021">
              <a:spcBef>
                <a:spcPct val="20000"/>
              </a:spcBef>
              <a:buChar char="•"/>
              <a:defRPr sz="2215">
                <a:solidFill>
                  <a:schemeClr val="tx1"/>
                </a:solidFill>
                <a:latin typeface="Arial" panose="020B0604020202020204" pitchFamily="34" charset="0"/>
              </a:defRPr>
            </a:lvl3pPr>
            <a:lvl4pPr marL="1477145" indent="-211021">
              <a:spcBef>
                <a:spcPct val="20000"/>
              </a:spcBef>
              <a:buChar char="–"/>
              <a:defRPr sz="1846">
                <a:solidFill>
                  <a:schemeClr val="tx1"/>
                </a:solidFill>
                <a:latin typeface="Arial" panose="020B0604020202020204" pitchFamily="34" charset="0"/>
              </a:defRPr>
            </a:lvl4pPr>
            <a:lvl5pPr marL="1899186" indent="-211021">
              <a:spcBef>
                <a:spcPct val="20000"/>
              </a:spcBef>
              <a:buChar char="»"/>
              <a:defRPr sz="1846">
                <a:solidFill>
                  <a:schemeClr val="tx1"/>
                </a:solidFill>
                <a:latin typeface="Arial" panose="020B0604020202020204" pitchFamily="34" charset="0"/>
              </a:defRPr>
            </a:lvl5pPr>
            <a:lvl6pPr marL="2321227" indent="-211021" eaLnBrk="0" fontAlgn="base" hangingPunct="0">
              <a:spcBef>
                <a:spcPct val="20000"/>
              </a:spcBef>
              <a:spcAft>
                <a:spcPct val="0"/>
              </a:spcAft>
              <a:buChar char="»"/>
              <a:defRPr sz="1846">
                <a:solidFill>
                  <a:schemeClr val="tx1"/>
                </a:solidFill>
                <a:latin typeface="Arial" panose="020B0604020202020204" pitchFamily="34" charset="0"/>
              </a:defRPr>
            </a:lvl6pPr>
            <a:lvl7pPr marL="2743269" indent="-211021" eaLnBrk="0" fontAlgn="base" hangingPunct="0">
              <a:spcBef>
                <a:spcPct val="20000"/>
              </a:spcBef>
              <a:spcAft>
                <a:spcPct val="0"/>
              </a:spcAft>
              <a:buChar char="»"/>
              <a:defRPr sz="1846">
                <a:solidFill>
                  <a:schemeClr val="tx1"/>
                </a:solidFill>
                <a:latin typeface="Arial" panose="020B0604020202020204" pitchFamily="34" charset="0"/>
              </a:defRPr>
            </a:lvl7pPr>
            <a:lvl8pPr marL="3165310" indent="-211021" eaLnBrk="0" fontAlgn="base" hangingPunct="0">
              <a:spcBef>
                <a:spcPct val="20000"/>
              </a:spcBef>
              <a:spcAft>
                <a:spcPct val="0"/>
              </a:spcAft>
              <a:buChar char="»"/>
              <a:defRPr sz="1846">
                <a:solidFill>
                  <a:schemeClr val="tx1"/>
                </a:solidFill>
                <a:latin typeface="Arial" panose="020B0604020202020204" pitchFamily="34" charset="0"/>
              </a:defRPr>
            </a:lvl8pPr>
            <a:lvl9pPr marL="3587351" indent="-211021" eaLnBrk="0" fontAlgn="base" hangingPunct="0">
              <a:spcBef>
                <a:spcPct val="20000"/>
              </a:spcBef>
              <a:spcAft>
                <a:spcPct val="0"/>
              </a:spcAft>
              <a:buChar char="»"/>
              <a:defRPr sz="1846">
                <a:solidFill>
                  <a:schemeClr val="tx1"/>
                </a:solidFill>
                <a:latin typeface="Arial" panose="020B0604020202020204" pitchFamily="34" charset="0"/>
              </a:defRPr>
            </a:lvl9pPr>
          </a:lstStyle>
          <a:p>
            <a:pPr>
              <a:spcBef>
                <a:spcPct val="0"/>
              </a:spcBef>
              <a:buFontTx/>
              <a:buNone/>
            </a:pPr>
            <a:fld id="{F17FBD8D-DF8A-4BFA-A7F8-F27AD5A0C5FC}" type="slidenum">
              <a:rPr lang="en-GB" altLang="en-US" sz="1292"/>
              <a:pPr>
                <a:spcBef>
                  <a:spcPct val="0"/>
                </a:spcBef>
                <a:buFontTx/>
                <a:buNone/>
              </a:pPr>
              <a:t>6</a:t>
            </a:fld>
            <a:endParaRPr lang="en-GB" altLang="en-US" sz="1292"/>
          </a:p>
        </p:txBody>
      </p:sp>
    </p:spTree>
    <p:extLst>
      <p:ext uri="{BB962C8B-B14F-4D97-AF65-F5344CB8AC3E}">
        <p14:creationId xmlns:p14="http://schemas.microsoft.com/office/powerpoint/2010/main" val="211196868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p:txBody>
          <a:bodyPr/>
          <a:lstStyle/>
          <a:p>
            <a:pPr algn="l"/>
            <a:r>
              <a:rPr lang="en-GB" altLang="en-US" smtClean="0"/>
              <a:t>Activity 3</a:t>
            </a:r>
          </a:p>
        </p:txBody>
      </p:sp>
      <p:sp>
        <p:nvSpPr>
          <p:cNvPr id="29699" name="Content Placeholder 2"/>
          <p:cNvSpPr>
            <a:spLocks noGrp="1"/>
          </p:cNvSpPr>
          <p:nvPr>
            <p:ph idx="1"/>
          </p:nvPr>
        </p:nvSpPr>
        <p:spPr>
          <a:xfrm>
            <a:off x="457200" y="1551843"/>
            <a:ext cx="8229600" cy="4476750"/>
          </a:xfrm>
        </p:spPr>
        <p:txBody>
          <a:bodyPr/>
          <a:lstStyle/>
          <a:p>
            <a:pPr marL="0" indent="0">
              <a:buNone/>
            </a:pPr>
            <a:r>
              <a:rPr lang="en-GB" altLang="en-US" sz="1477"/>
              <a:t>You have been told that your cholesterol and blood pressure are high and that you should switch to a healthy diet. </a:t>
            </a:r>
          </a:p>
          <a:p>
            <a:pPr marL="0" indent="0">
              <a:buNone/>
            </a:pPr>
            <a:endParaRPr lang="en-GB" altLang="en-US" sz="1477"/>
          </a:p>
          <a:p>
            <a:pPr marL="0" indent="0">
              <a:buNone/>
            </a:pPr>
            <a:r>
              <a:rPr lang="en-GB" altLang="en-US" sz="1477"/>
              <a:t>What should you do?</a:t>
            </a:r>
          </a:p>
          <a:p>
            <a:pPr marL="0" indent="0">
              <a:buNone/>
            </a:pPr>
            <a:r>
              <a:rPr lang="en-GB" altLang="en-US" sz="1477"/>
              <a:t>	a. eat more sugar, salt and fat</a:t>
            </a:r>
          </a:p>
          <a:p>
            <a:pPr marL="0" indent="0">
              <a:buNone/>
            </a:pPr>
            <a:r>
              <a:rPr lang="en-GB" altLang="en-US" sz="1477"/>
              <a:t>	b. eat less sugar, salt and fat</a:t>
            </a:r>
          </a:p>
          <a:p>
            <a:pPr marL="0" indent="0">
              <a:buNone/>
            </a:pPr>
            <a:r>
              <a:rPr lang="en-GB" altLang="en-US" sz="1477"/>
              <a:t>	c. not worry because we all die anyway</a:t>
            </a:r>
          </a:p>
          <a:p>
            <a:pPr marL="0" indent="0">
              <a:buNone/>
            </a:pPr>
            <a:r>
              <a:rPr lang="en-GB" altLang="en-US" sz="1477"/>
              <a:t>	c. carry on with the same diet but add more fruit</a:t>
            </a:r>
          </a:p>
          <a:p>
            <a:pPr marL="0" indent="0">
              <a:buNone/>
            </a:pPr>
            <a:r>
              <a:rPr lang="en-GB" altLang="en-US" sz="1477"/>
              <a:t>	d. carry on with the same diet but eat more vegetables</a:t>
            </a:r>
          </a:p>
          <a:p>
            <a:pPr marL="0" indent="0">
              <a:buNone/>
            </a:pPr>
            <a:r>
              <a:rPr lang="en-GB" altLang="en-US" sz="1477"/>
              <a:t>	e. carry on with the same diet but drink alcohol at the amount advised by the 	Government</a:t>
            </a:r>
          </a:p>
          <a:p>
            <a:pPr marL="0" indent="0">
              <a:buNone/>
            </a:pPr>
            <a:r>
              <a:rPr lang="en-GB" altLang="en-US" sz="1477"/>
              <a:t>	f. go on the grapefruit diet</a:t>
            </a:r>
          </a:p>
          <a:p>
            <a:pPr marL="0" indent="0">
              <a:buNone/>
            </a:pPr>
            <a:r>
              <a:rPr lang="en-GB" altLang="en-US" sz="1477"/>
              <a:t>	g. go on the cabbage soup diet</a:t>
            </a:r>
          </a:p>
          <a:p>
            <a:pPr marL="0" indent="0">
              <a:buNone/>
            </a:pPr>
            <a:r>
              <a:rPr lang="en-GB" altLang="en-US" sz="1477"/>
              <a:t>	h. not a, b, c, d, e, f or g</a:t>
            </a:r>
          </a:p>
          <a:p>
            <a:pPr marL="0" indent="0">
              <a:buNone/>
            </a:pPr>
            <a:endParaRPr lang="en-GB" altLang="en-US" sz="1477"/>
          </a:p>
          <a:p>
            <a:pPr marL="0" indent="0">
              <a:buNone/>
            </a:pPr>
            <a:r>
              <a:rPr lang="en-GB" altLang="en-US" sz="1477"/>
              <a:t>Write down your answer</a:t>
            </a:r>
          </a:p>
        </p:txBody>
      </p:sp>
      <p:sp>
        <p:nvSpPr>
          <p:cNvPr id="29700" name="Slide Number Placeholder 3"/>
          <p:cNvSpPr>
            <a:spLocks noGrp="1"/>
          </p:cNvSpPr>
          <p:nvPr>
            <p:ph type="sldNum" sz="quarter" idx="12"/>
          </p:nvPr>
        </p:nvSpPr>
        <p:spPr>
          <a:noFill/>
        </p:spPr>
        <p:txBody>
          <a:bodyPr/>
          <a:lstStyle>
            <a:lvl1pPr>
              <a:spcBef>
                <a:spcPct val="20000"/>
              </a:spcBef>
              <a:buChar char="•"/>
              <a:defRPr sz="2954">
                <a:solidFill>
                  <a:schemeClr val="tx1"/>
                </a:solidFill>
                <a:latin typeface="Arial" panose="020B0604020202020204" pitchFamily="34" charset="0"/>
              </a:defRPr>
            </a:lvl1pPr>
            <a:lvl2pPr marL="685817" indent="-263776">
              <a:spcBef>
                <a:spcPct val="20000"/>
              </a:spcBef>
              <a:buChar char="–"/>
              <a:defRPr sz="2585">
                <a:solidFill>
                  <a:schemeClr val="tx1"/>
                </a:solidFill>
                <a:latin typeface="Arial" panose="020B0604020202020204" pitchFamily="34" charset="0"/>
              </a:defRPr>
            </a:lvl2pPr>
            <a:lvl3pPr marL="1055103" indent="-211021">
              <a:spcBef>
                <a:spcPct val="20000"/>
              </a:spcBef>
              <a:buChar char="•"/>
              <a:defRPr sz="2215">
                <a:solidFill>
                  <a:schemeClr val="tx1"/>
                </a:solidFill>
                <a:latin typeface="Arial" panose="020B0604020202020204" pitchFamily="34" charset="0"/>
              </a:defRPr>
            </a:lvl3pPr>
            <a:lvl4pPr marL="1477145" indent="-211021">
              <a:spcBef>
                <a:spcPct val="20000"/>
              </a:spcBef>
              <a:buChar char="–"/>
              <a:defRPr sz="1846">
                <a:solidFill>
                  <a:schemeClr val="tx1"/>
                </a:solidFill>
                <a:latin typeface="Arial" panose="020B0604020202020204" pitchFamily="34" charset="0"/>
              </a:defRPr>
            </a:lvl4pPr>
            <a:lvl5pPr marL="1899186" indent="-211021">
              <a:spcBef>
                <a:spcPct val="20000"/>
              </a:spcBef>
              <a:buChar char="»"/>
              <a:defRPr sz="1846">
                <a:solidFill>
                  <a:schemeClr val="tx1"/>
                </a:solidFill>
                <a:latin typeface="Arial" panose="020B0604020202020204" pitchFamily="34" charset="0"/>
              </a:defRPr>
            </a:lvl5pPr>
            <a:lvl6pPr marL="2321227" indent="-211021" eaLnBrk="0" fontAlgn="base" hangingPunct="0">
              <a:spcBef>
                <a:spcPct val="20000"/>
              </a:spcBef>
              <a:spcAft>
                <a:spcPct val="0"/>
              </a:spcAft>
              <a:buChar char="»"/>
              <a:defRPr sz="1846">
                <a:solidFill>
                  <a:schemeClr val="tx1"/>
                </a:solidFill>
                <a:latin typeface="Arial" panose="020B0604020202020204" pitchFamily="34" charset="0"/>
              </a:defRPr>
            </a:lvl6pPr>
            <a:lvl7pPr marL="2743269" indent="-211021" eaLnBrk="0" fontAlgn="base" hangingPunct="0">
              <a:spcBef>
                <a:spcPct val="20000"/>
              </a:spcBef>
              <a:spcAft>
                <a:spcPct val="0"/>
              </a:spcAft>
              <a:buChar char="»"/>
              <a:defRPr sz="1846">
                <a:solidFill>
                  <a:schemeClr val="tx1"/>
                </a:solidFill>
                <a:latin typeface="Arial" panose="020B0604020202020204" pitchFamily="34" charset="0"/>
              </a:defRPr>
            </a:lvl7pPr>
            <a:lvl8pPr marL="3165310" indent="-211021" eaLnBrk="0" fontAlgn="base" hangingPunct="0">
              <a:spcBef>
                <a:spcPct val="20000"/>
              </a:spcBef>
              <a:spcAft>
                <a:spcPct val="0"/>
              </a:spcAft>
              <a:buChar char="»"/>
              <a:defRPr sz="1846">
                <a:solidFill>
                  <a:schemeClr val="tx1"/>
                </a:solidFill>
                <a:latin typeface="Arial" panose="020B0604020202020204" pitchFamily="34" charset="0"/>
              </a:defRPr>
            </a:lvl8pPr>
            <a:lvl9pPr marL="3587351" indent="-211021" eaLnBrk="0" fontAlgn="base" hangingPunct="0">
              <a:spcBef>
                <a:spcPct val="20000"/>
              </a:spcBef>
              <a:spcAft>
                <a:spcPct val="0"/>
              </a:spcAft>
              <a:buChar char="»"/>
              <a:defRPr sz="1846">
                <a:solidFill>
                  <a:schemeClr val="tx1"/>
                </a:solidFill>
                <a:latin typeface="Arial" panose="020B0604020202020204" pitchFamily="34" charset="0"/>
              </a:defRPr>
            </a:lvl9pPr>
          </a:lstStyle>
          <a:p>
            <a:pPr>
              <a:spcBef>
                <a:spcPct val="0"/>
              </a:spcBef>
              <a:buFontTx/>
              <a:buNone/>
            </a:pPr>
            <a:fld id="{94B8318F-085A-4D80-82B3-077C81B6BC78}" type="slidenum">
              <a:rPr lang="en-GB" altLang="en-US" sz="1292"/>
              <a:pPr>
                <a:spcBef>
                  <a:spcPct val="0"/>
                </a:spcBef>
                <a:buFontTx/>
                <a:buNone/>
              </a:pPr>
              <a:t>7</a:t>
            </a:fld>
            <a:endParaRPr lang="en-GB" altLang="en-US" sz="1292"/>
          </a:p>
        </p:txBody>
      </p:sp>
    </p:spTree>
    <p:extLst>
      <p:ext uri="{BB962C8B-B14F-4D97-AF65-F5344CB8AC3E}">
        <p14:creationId xmlns:p14="http://schemas.microsoft.com/office/powerpoint/2010/main" val="419743595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p:txBody>
          <a:bodyPr/>
          <a:lstStyle/>
          <a:p>
            <a:pPr algn="l"/>
            <a:r>
              <a:rPr lang="en-GB" altLang="en-US" smtClean="0"/>
              <a:t>Activity 4</a:t>
            </a:r>
          </a:p>
        </p:txBody>
      </p:sp>
      <p:sp>
        <p:nvSpPr>
          <p:cNvPr id="30723" name="Content Placeholder 2"/>
          <p:cNvSpPr>
            <a:spLocks noGrp="1"/>
          </p:cNvSpPr>
          <p:nvPr>
            <p:ph idx="1"/>
          </p:nvPr>
        </p:nvSpPr>
        <p:spPr>
          <a:xfrm>
            <a:off x="457200" y="1551843"/>
            <a:ext cx="8229600" cy="4476750"/>
          </a:xfrm>
        </p:spPr>
        <p:txBody>
          <a:bodyPr/>
          <a:lstStyle/>
          <a:p>
            <a:pPr marL="0" indent="0">
              <a:buNone/>
            </a:pPr>
            <a:r>
              <a:rPr lang="en-GB" altLang="en-US" sz="1477"/>
              <a:t>You read a story in a newspaper that a particular vaccination that is normally given in the first year of life can cause serious complications in some children. </a:t>
            </a:r>
          </a:p>
          <a:p>
            <a:pPr marL="0" indent="0">
              <a:buNone/>
            </a:pPr>
            <a:endParaRPr lang="en-GB" altLang="en-US" sz="1477"/>
          </a:p>
          <a:p>
            <a:pPr marL="0" indent="0">
              <a:buNone/>
            </a:pPr>
            <a:r>
              <a:rPr lang="en-GB" altLang="en-US" sz="1477"/>
              <a:t>What should you do?</a:t>
            </a:r>
          </a:p>
          <a:p>
            <a:pPr marL="0" indent="0">
              <a:buNone/>
            </a:pPr>
            <a:r>
              <a:rPr lang="en-GB" altLang="en-US" sz="1477"/>
              <a:t>	a. have your child vaccinated anyway because newspapers are alarmist</a:t>
            </a:r>
          </a:p>
          <a:p>
            <a:pPr marL="0" indent="0">
              <a:buNone/>
            </a:pPr>
            <a:r>
              <a:rPr lang="en-GB" altLang="en-US" sz="1477"/>
              <a:t>	b. not have your child vaccinated</a:t>
            </a:r>
          </a:p>
          <a:p>
            <a:pPr marL="0" indent="0">
              <a:buNone/>
            </a:pPr>
            <a:r>
              <a:rPr lang="en-GB" altLang="en-US" sz="1477"/>
              <a:t>	c. not a or b</a:t>
            </a:r>
          </a:p>
          <a:p>
            <a:pPr marL="0" indent="0">
              <a:buNone/>
            </a:pPr>
            <a:r>
              <a:rPr lang="en-GB" altLang="en-US" sz="1477"/>
              <a:t>	</a:t>
            </a:r>
          </a:p>
          <a:p>
            <a:pPr marL="0" indent="0">
              <a:buNone/>
            </a:pPr>
            <a:r>
              <a:rPr lang="en-GB" altLang="en-US" sz="1477"/>
              <a:t>Write down your answer</a:t>
            </a:r>
          </a:p>
        </p:txBody>
      </p:sp>
      <p:sp>
        <p:nvSpPr>
          <p:cNvPr id="30724" name="Slide Number Placeholder 3"/>
          <p:cNvSpPr>
            <a:spLocks noGrp="1"/>
          </p:cNvSpPr>
          <p:nvPr>
            <p:ph type="sldNum" sz="quarter" idx="12"/>
          </p:nvPr>
        </p:nvSpPr>
        <p:spPr>
          <a:noFill/>
        </p:spPr>
        <p:txBody>
          <a:bodyPr/>
          <a:lstStyle>
            <a:lvl1pPr>
              <a:spcBef>
                <a:spcPct val="20000"/>
              </a:spcBef>
              <a:buChar char="•"/>
              <a:defRPr sz="2954">
                <a:solidFill>
                  <a:schemeClr val="tx1"/>
                </a:solidFill>
                <a:latin typeface="Arial" panose="020B0604020202020204" pitchFamily="34" charset="0"/>
              </a:defRPr>
            </a:lvl1pPr>
            <a:lvl2pPr marL="685817" indent="-263776">
              <a:spcBef>
                <a:spcPct val="20000"/>
              </a:spcBef>
              <a:buChar char="–"/>
              <a:defRPr sz="2585">
                <a:solidFill>
                  <a:schemeClr val="tx1"/>
                </a:solidFill>
                <a:latin typeface="Arial" panose="020B0604020202020204" pitchFamily="34" charset="0"/>
              </a:defRPr>
            </a:lvl2pPr>
            <a:lvl3pPr marL="1055103" indent="-211021">
              <a:spcBef>
                <a:spcPct val="20000"/>
              </a:spcBef>
              <a:buChar char="•"/>
              <a:defRPr sz="2215">
                <a:solidFill>
                  <a:schemeClr val="tx1"/>
                </a:solidFill>
                <a:latin typeface="Arial" panose="020B0604020202020204" pitchFamily="34" charset="0"/>
              </a:defRPr>
            </a:lvl3pPr>
            <a:lvl4pPr marL="1477145" indent="-211021">
              <a:spcBef>
                <a:spcPct val="20000"/>
              </a:spcBef>
              <a:buChar char="–"/>
              <a:defRPr sz="1846">
                <a:solidFill>
                  <a:schemeClr val="tx1"/>
                </a:solidFill>
                <a:latin typeface="Arial" panose="020B0604020202020204" pitchFamily="34" charset="0"/>
              </a:defRPr>
            </a:lvl4pPr>
            <a:lvl5pPr marL="1899186" indent="-211021">
              <a:spcBef>
                <a:spcPct val="20000"/>
              </a:spcBef>
              <a:buChar char="»"/>
              <a:defRPr sz="1846">
                <a:solidFill>
                  <a:schemeClr val="tx1"/>
                </a:solidFill>
                <a:latin typeface="Arial" panose="020B0604020202020204" pitchFamily="34" charset="0"/>
              </a:defRPr>
            </a:lvl5pPr>
            <a:lvl6pPr marL="2321227" indent="-211021" eaLnBrk="0" fontAlgn="base" hangingPunct="0">
              <a:spcBef>
                <a:spcPct val="20000"/>
              </a:spcBef>
              <a:spcAft>
                <a:spcPct val="0"/>
              </a:spcAft>
              <a:buChar char="»"/>
              <a:defRPr sz="1846">
                <a:solidFill>
                  <a:schemeClr val="tx1"/>
                </a:solidFill>
                <a:latin typeface="Arial" panose="020B0604020202020204" pitchFamily="34" charset="0"/>
              </a:defRPr>
            </a:lvl6pPr>
            <a:lvl7pPr marL="2743269" indent="-211021" eaLnBrk="0" fontAlgn="base" hangingPunct="0">
              <a:spcBef>
                <a:spcPct val="20000"/>
              </a:spcBef>
              <a:spcAft>
                <a:spcPct val="0"/>
              </a:spcAft>
              <a:buChar char="»"/>
              <a:defRPr sz="1846">
                <a:solidFill>
                  <a:schemeClr val="tx1"/>
                </a:solidFill>
                <a:latin typeface="Arial" panose="020B0604020202020204" pitchFamily="34" charset="0"/>
              </a:defRPr>
            </a:lvl7pPr>
            <a:lvl8pPr marL="3165310" indent="-211021" eaLnBrk="0" fontAlgn="base" hangingPunct="0">
              <a:spcBef>
                <a:spcPct val="20000"/>
              </a:spcBef>
              <a:spcAft>
                <a:spcPct val="0"/>
              </a:spcAft>
              <a:buChar char="»"/>
              <a:defRPr sz="1846">
                <a:solidFill>
                  <a:schemeClr val="tx1"/>
                </a:solidFill>
                <a:latin typeface="Arial" panose="020B0604020202020204" pitchFamily="34" charset="0"/>
              </a:defRPr>
            </a:lvl8pPr>
            <a:lvl9pPr marL="3587351" indent="-211021" eaLnBrk="0" fontAlgn="base" hangingPunct="0">
              <a:spcBef>
                <a:spcPct val="20000"/>
              </a:spcBef>
              <a:spcAft>
                <a:spcPct val="0"/>
              </a:spcAft>
              <a:buChar char="»"/>
              <a:defRPr sz="1846">
                <a:solidFill>
                  <a:schemeClr val="tx1"/>
                </a:solidFill>
                <a:latin typeface="Arial" panose="020B0604020202020204" pitchFamily="34" charset="0"/>
              </a:defRPr>
            </a:lvl9pPr>
          </a:lstStyle>
          <a:p>
            <a:pPr>
              <a:spcBef>
                <a:spcPct val="0"/>
              </a:spcBef>
              <a:buFontTx/>
              <a:buNone/>
            </a:pPr>
            <a:fld id="{B7CFD4C9-145A-46B7-AA80-7B299EAF1B57}" type="slidenum">
              <a:rPr lang="en-GB" altLang="en-US" sz="1292"/>
              <a:pPr>
                <a:spcBef>
                  <a:spcPct val="0"/>
                </a:spcBef>
                <a:buFontTx/>
                <a:buNone/>
              </a:pPr>
              <a:t>8</a:t>
            </a:fld>
            <a:endParaRPr lang="en-GB" altLang="en-US" sz="1292"/>
          </a:p>
        </p:txBody>
      </p:sp>
    </p:spTree>
    <p:extLst>
      <p:ext uri="{BB962C8B-B14F-4D97-AF65-F5344CB8AC3E}">
        <p14:creationId xmlns:p14="http://schemas.microsoft.com/office/powerpoint/2010/main" val="217529734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p:cNvSpPr>
            <a:spLocks noGrp="1"/>
          </p:cNvSpPr>
          <p:nvPr>
            <p:ph type="title"/>
          </p:nvPr>
        </p:nvSpPr>
        <p:spPr/>
        <p:txBody>
          <a:bodyPr/>
          <a:lstStyle/>
          <a:p>
            <a:pPr algn="l"/>
            <a:r>
              <a:rPr lang="en-GB" altLang="en-US" smtClean="0"/>
              <a:t>Activity 5</a:t>
            </a:r>
          </a:p>
        </p:txBody>
      </p:sp>
      <p:sp>
        <p:nvSpPr>
          <p:cNvPr id="31747" name="Content Placeholder 2"/>
          <p:cNvSpPr>
            <a:spLocks noGrp="1"/>
          </p:cNvSpPr>
          <p:nvPr>
            <p:ph idx="1"/>
          </p:nvPr>
        </p:nvSpPr>
        <p:spPr>
          <a:xfrm>
            <a:off x="457200" y="1551843"/>
            <a:ext cx="8229600" cy="4476750"/>
          </a:xfrm>
        </p:spPr>
        <p:txBody>
          <a:bodyPr/>
          <a:lstStyle/>
          <a:p>
            <a:pPr marL="0" indent="0">
              <a:buNone/>
            </a:pPr>
            <a:r>
              <a:rPr lang="en-GB" altLang="en-US" sz="1477"/>
              <a:t>You need to find a residential care home for an elderly relative. One of the homes you visit is promoting a particular type of care that is unique to that home and they claim that it results in better outcomes for the residents (e.g. fewer falls). Care in this home is more expensive than the others. </a:t>
            </a:r>
          </a:p>
          <a:p>
            <a:pPr marL="0" indent="0">
              <a:buNone/>
            </a:pPr>
            <a:endParaRPr lang="en-GB" altLang="en-US" sz="1477"/>
          </a:p>
          <a:p>
            <a:pPr marL="0" indent="0">
              <a:buNone/>
            </a:pPr>
            <a:r>
              <a:rPr lang="en-GB" altLang="en-US" sz="1477"/>
              <a:t>What should you do?</a:t>
            </a:r>
          </a:p>
          <a:p>
            <a:pPr marL="0" indent="0">
              <a:buNone/>
            </a:pPr>
            <a:r>
              <a:rPr lang="en-GB" altLang="en-US" sz="1477"/>
              <a:t>	a. immediately arrange a place for your relative because this is a unique opportunity</a:t>
            </a:r>
          </a:p>
          <a:p>
            <a:pPr marL="0" indent="0">
              <a:buNone/>
            </a:pPr>
            <a:r>
              <a:rPr lang="en-GB" altLang="en-US" sz="1477"/>
              <a:t>	b. ignore the claims and find another home</a:t>
            </a:r>
          </a:p>
          <a:p>
            <a:pPr marL="0" indent="0">
              <a:buNone/>
            </a:pPr>
            <a:r>
              <a:rPr lang="en-GB" altLang="en-US" sz="1477"/>
              <a:t>	c. speak to the senior staff in charge of the home for further information</a:t>
            </a:r>
          </a:p>
          <a:p>
            <a:pPr marL="0" indent="0">
              <a:buNone/>
            </a:pPr>
            <a:r>
              <a:rPr lang="en-GB" altLang="en-US" sz="1477"/>
              <a:t>	d. not a, b or c</a:t>
            </a:r>
          </a:p>
          <a:p>
            <a:pPr marL="0" indent="0">
              <a:buNone/>
            </a:pPr>
            <a:r>
              <a:rPr lang="en-GB" altLang="en-US" sz="1477"/>
              <a:t>	</a:t>
            </a:r>
          </a:p>
          <a:p>
            <a:pPr marL="0" indent="0">
              <a:buNone/>
            </a:pPr>
            <a:r>
              <a:rPr lang="en-GB" altLang="en-US" sz="1477"/>
              <a:t>Write down your answer</a:t>
            </a:r>
          </a:p>
        </p:txBody>
      </p:sp>
      <p:sp>
        <p:nvSpPr>
          <p:cNvPr id="31748" name="Slide Number Placeholder 3"/>
          <p:cNvSpPr>
            <a:spLocks noGrp="1"/>
          </p:cNvSpPr>
          <p:nvPr>
            <p:ph type="sldNum" sz="quarter" idx="12"/>
          </p:nvPr>
        </p:nvSpPr>
        <p:spPr>
          <a:noFill/>
        </p:spPr>
        <p:txBody>
          <a:bodyPr/>
          <a:lstStyle>
            <a:lvl1pPr>
              <a:spcBef>
                <a:spcPct val="20000"/>
              </a:spcBef>
              <a:buChar char="•"/>
              <a:defRPr sz="2954">
                <a:solidFill>
                  <a:schemeClr val="tx1"/>
                </a:solidFill>
                <a:latin typeface="Arial" panose="020B0604020202020204" pitchFamily="34" charset="0"/>
              </a:defRPr>
            </a:lvl1pPr>
            <a:lvl2pPr marL="685817" indent="-263776">
              <a:spcBef>
                <a:spcPct val="20000"/>
              </a:spcBef>
              <a:buChar char="–"/>
              <a:defRPr sz="2585">
                <a:solidFill>
                  <a:schemeClr val="tx1"/>
                </a:solidFill>
                <a:latin typeface="Arial" panose="020B0604020202020204" pitchFamily="34" charset="0"/>
              </a:defRPr>
            </a:lvl2pPr>
            <a:lvl3pPr marL="1055103" indent="-211021">
              <a:spcBef>
                <a:spcPct val="20000"/>
              </a:spcBef>
              <a:buChar char="•"/>
              <a:defRPr sz="2215">
                <a:solidFill>
                  <a:schemeClr val="tx1"/>
                </a:solidFill>
                <a:latin typeface="Arial" panose="020B0604020202020204" pitchFamily="34" charset="0"/>
              </a:defRPr>
            </a:lvl3pPr>
            <a:lvl4pPr marL="1477145" indent="-211021">
              <a:spcBef>
                <a:spcPct val="20000"/>
              </a:spcBef>
              <a:buChar char="–"/>
              <a:defRPr sz="1846">
                <a:solidFill>
                  <a:schemeClr val="tx1"/>
                </a:solidFill>
                <a:latin typeface="Arial" panose="020B0604020202020204" pitchFamily="34" charset="0"/>
              </a:defRPr>
            </a:lvl4pPr>
            <a:lvl5pPr marL="1899186" indent="-211021">
              <a:spcBef>
                <a:spcPct val="20000"/>
              </a:spcBef>
              <a:buChar char="»"/>
              <a:defRPr sz="1846">
                <a:solidFill>
                  <a:schemeClr val="tx1"/>
                </a:solidFill>
                <a:latin typeface="Arial" panose="020B0604020202020204" pitchFamily="34" charset="0"/>
              </a:defRPr>
            </a:lvl5pPr>
            <a:lvl6pPr marL="2321227" indent="-211021" eaLnBrk="0" fontAlgn="base" hangingPunct="0">
              <a:spcBef>
                <a:spcPct val="20000"/>
              </a:spcBef>
              <a:spcAft>
                <a:spcPct val="0"/>
              </a:spcAft>
              <a:buChar char="»"/>
              <a:defRPr sz="1846">
                <a:solidFill>
                  <a:schemeClr val="tx1"/>
                </a:solidFill>
                <a:latin typeface="Arial" panose="020B0604020202020204" pitchFamily="34" charset="0"/>
              </a:defRPr>
            </a:lvl6pPr>
            <a:lvl7pPr marL="2743269" indent="-211021" eaLnBrk="0" fontAlgn="base" hangingPunct="0">
              <a:spcBef>
                <a:spcPct val="20000"/>
              </a:spcBef>
              <a:spcAft>
                <a:spcPct val="0"/>
              </a:spcAft>
              <a:buChar char="»"/>
              <a:defRPr sz="1846">
                <a:solidFill>
                  <a:schemeClr val="tx1"/>
                </a:solidFill>
                <a:latin typeface="Arial" panose="020B0604020202020204" pitchFamily="34" charset="0"/>
              </a:defRPr>
            </a:lvl7pPr>
            <a:lvl8pPr marL="3165310" indent="-211021" eaLnBrk="0" fontAlgn="base" hangingPunct="0">
              <a:spcBef>
                <a:spcPct val="20000"/>
              </a:spcBef>
              <a:spcAft>
                <a:spcPct val="0"/>
              </a:spcAft>
              <a:buChar char="»"/>
              <a:defRPr sz="1846">
                <a:solidFill>
                  <a:schemeClr val="tx1"/>
                </a:solidFill>
                <a:latin typeface="Arial" panose="020B0604020202020204" pitchFamily="34" charset="0"/>
              </a:defRPr>
            </a:lvl8pPr>
            <a:lvl9pPr marL="3587351" indent="-211021" eaLnBrk="0" fontAlgn="base" hangingPunct="0">
              <a:spcBef>
                <a:spcPct val="20000"/>
              </a:spcBef>
              <a:spcAft>
                <a:spcPct val="0"/>
              </a:spcAft>
              <a:buChar char="»"/>
              <a:defRPr sz="1846">
                <a:solidFill>
                  <a:schemeClr val="tx1"/>
                </a:solidFill>
                <a:latin typeface="Arial" panose="020B0604020202020204" pitchFamily="34" charset="0"/>
              </a:defRPr>
            </a:lvl9pPr>
          </a:lstStyle>
          <a:p>
            <a:pPr>
              <a:spcBef>
                <a:spcPct val="0"/>
              </a:spcBef>
              <a:buFontTx/>
              <a:buNone/>
            </a:pPr>
            <a:fld id="{78AE89B7-7366-4B50-B762-AE86CF5F1638}" type="slidenum">
              <a:rPr lang="en-GB" altLang="en-US" sz="1292"/>
              <a:pPr>
                <a:spcBef>
                  <a:spcPct val="0"/>
                </a:spcBef>
                <a:buFontTx/>
                <a:buNone/>
              </a:pPr>
              <a:t>9</a:t>
            </a:fld>
            <a:endParaRPr lang="en-GB" altLang="en-US" sz="1292"/>
          </a:p>
        </p:txBody>
      </p:sp>
    </p:spTree>
    <p:extLst>
      <p:ext uri="{BB962C8B-B14F-4D97-AF65-F5344CB8AC3E}">
        <p14:creationId xmlns:p14="http://schemas.microsoft.com/office/powerpoint/2010/main" val="54631708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lstStyle/>
          <a:p>
            <a:r>
              <a:rPr lang="en-GB" altLang="en-US" smtClean="0"/>
              <a:t>What is Research?</a:t>
            </a:r>
          </a:p>
        </p:txBody>
      </p:sp>
      <p:sp>
        <p:nvSpPr>
          <p:cNvPr id="3" name="Content Placeholder 2"/>
          <p:cNvSpPr>
            <a:spLocks noGrp="1"/>
          </p:cNvSpPr>
          <p:nvPr>
            <p:ph idx="1"/>
          </p:nvPr>
        </p:nvSpPr>
        <p:spPr/>
        <p:txBody>
          <a:bodyPr/>
          <a:lstStyle/>
          <a:p>
            <a:r>
              <a:rPr lang="en-GB" altLang="en-US" smtClean="0"/>
              <a:t>A systematic process of discovery leading to the advancement of human knowledge.</a:t>
            </a:r>
          </a:p>
          <a:p>
            <a:r>
              <a:rPr lang="en-GB" altLang="en-US" u="sng" smtClean="0"/>
              <a:t>Research isn’t</a:t>
            </a:r>
            <a:r>
              <a:rPr lang="en-GB" altLang="en-US" smtClean="0"/>
              <a:t>...measuring people or ‘things’ (data collection), statistical analysis, reporting or dissemination of findings.</a:t>
            </a:r>
          </a:p>
          <a:p>
            <a:r>
              <a:rPr lang="en-GB" altLang="en-US" smtClean="0"/>
              <a:t>These are part of the research process. </a:t>
            </a:r>
          </a:p>
        </p:txBody>
      </p:sp>
    </p:spTree>
    <p:extLst>
      <p:ext uri="{BB962C8B-B14F-4D97-AF65-F5344CB8AC3E}">
        <p14:creationId xmlns:p14="http://schemas.microsoft.com/office/powerpoint/2010/main" val="27965123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2000"/>
                                        <p:tgtEl>
                                          <p:spTgt spid="3">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allAtOnce"/>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a:xfrm>
            <a:off x="783981" y="637443"/>
            <a:ext cx="7649308" cy="1156188"/>
          </a:xfrm>
        </p:spPr>
        <p:txBody>
          <a:bodyPr/>
          <a:lstStyle/>
          <a:p>
            <a:r>
              <a:rPr lang="en-GB" altLang="en-US" smtClean="0"/>
              <a:t>Characteristics of Research</a:t>
            </a:r>
          </a:p>
        </p:txBody>
      </p:sp>
      <p:sp>
        <p:nvSpPr>
          <p:cNvPr id="23555" name="Content Placeholder 2"/>
          <p:cNvSpPr>
            <a:spLocks noGrp="1"/>
          </p:cNvSpPr>
          <p:nvPr>
            <p:ph idx="1"/>
          </p:nvPr>
        </p:nvSpPr>
        <p:spPr>
          <a:xfrm>
            <a:off x="849924" y="2032489"/>
            <a:ext cx="7577504" cy="4254011"/>
          </a:xfrm>
        </p:spPr>
        <p:txBody>
          <a:bodyPr>
            <a:normAutofit lnSpcReduction="10000"/>
          </a:bodyPr>
          <a:lstStyle/>
          <a:p>
            <a:r>
              <a:rPr lang="en-GB" altLang="en-US" smtClean="0"/>
              <a:t>Research...</a:t>
            </a:r>
          </a:p>
          <a:p>
            <a:pPr lvl="1"/>
            <a:r>
              <a:rPr lang="en-GB" altLang="en-US" sz="2215"/>
              <a:t>Is generated by a specific research question, hypothesis or problem.</a:t>
            </a:r>
          </a:p>
          <a:p>
            <a:pPr lvl="1"/>
            <a:r>
              <a:rPr lang="en-GB" altLang="en-US" sz="2215"/>
              <a:t>Follows a specific plan or procedure – the research process.</a:t>
            </a:r>
          </a:p>
          <a:p>
            <a:pPr lvl="1"/>
            <a:r>
              <a:rPr lang="en-GB" altLang="en-US" sz="2215"/>
              <a:t>Aims at increasing understanding by interpreting data/statistics and reaching conclusions based on these data/statistics.</a:t>
            </a:r>
          </a:p>
          <a:p>
            <a:pPr lvl="1"/>
            <a:r>
              <a:rPr lang="en-GB" altLang="en-US" sz="2215"/>
              <a:t>Requires reasoned argument to support conclusions.</a:t>
            </a:r>
          </a:p>
          <a:p>
            <a:pPr lvl="1"/>
            <a:r>
              <a:rPr lang="en-GB" altLang="en-US" sz="2215"/>
              <a:t>Is reiterative – it is based on previous knowledge but it also develops further questions.</a:t>
            </a:r>
          </a:p>
          <a:p>
            <a:pPr lvl="1"/>
            <a:endParaRPr lang="en-GB" altLang="en-US" smtClean="0"/>
          </a:p>
        </p:txBody>
      </p:sp>
    </p:spTree>
    <p:extLst>
      <p:ext uri="{BB962C8B-B14F-4D97-AF65-F5344CB8AC3E}">
        <p14:creationId xmlns:p14="http://schemas.microsoft.com/office/powerpoint/2010/main" val="193316687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a:xfrm>
            <a:off x="716574" y="504093"/>
            <a:ext cx="7910146" cy="930520"/>
          </a:xfrm>
        </p:spPr>
        <p:txBody>
          <a:bodyPr>
            <a:normAutofit fontScale="90000"/>
          </a:bodyPr>
          <a:lstStyle/>
          <a:p>
            <a:r>
              <a:rPr lang="en-GB" altLang="en-US" sz="3323"/>
              <a:t>Six broad stages of the research process in sequence</a:t>
            </a:r>
          </a:p>
        </p:txBody>
      </p:sp>
      <p:sp>
        <p:nvSpPr>
          <p:cNvPr id="24579" name="Content Placeholder 2"/>
          <p:cNvSpPr>
            <a:spLocks noGrp="1"/>
          </p:cNvSpPr>
          <p:nvPr>
            <p:ph idx="1"/>
          </p:nvPr>
        </p:nvSpPr>
        <p:spPr>
          <a:xfrm>
            <a:off x="716574" y="1502020"/>
            <a:ext cx="7511562" cy="4851888"/>
          </a:xfrm>
        </p:spPr>
        <p:txBody>
          <a:bodyPr>
            <a:normAutofit fontScale="92500" lnSpcReduction="10000"/>
          </a:bodyPr>
          <a:lstStyle/>
          <a:p>
            <a:pPr marL="474796" indent="-474796">
              <a:buFontTx/>
              <a:buAutoNum type="arabicPeriod"/>
            </a:pPr>
            <a:r>
              <a:rPr lang="en-GB" altLang="en-US" smtClean="0"/>
              <a:t>Theoretical framework and context, aims and objectives, statement of the research question.</a:t>
            </a:r>
          </a:p>
          <a:p>
            <a:pPr marL="474796" indent="-474796">
              <a:buFontTx/>
              <a:buAutoNum type="arabicPeriod"/>
            </a:pPr>
            <a:r>
              <a:rPr lang="en-GB" altLang="en-US" smtClean="0"/>
              <a:t>Research design; how the question will be addressed.</a:t>
            </a:r>
          </a:p>
          <a:p>
            <a:pPr marL="474796" indent="-474796">
              <a:buFontTx/>
              <a:buAutoNum type="arabicPeriod"/>
            </a:pPr>
            <a:r>
              <a:rPr lang="en-GB" altLang="en-US" smtClean="0"/>
              <a:t>Data collection.</a:t>
            </a:r>
          </a:p>
          <a:p>
            <a:pPr marL="474796" indent="-474796">
              <a:buFontTx/>
              <a:buAutoNum type="arabicPeriod"/>
            </a:pPr>
            <a:r>
              <a:rPr lang="en-GB" altLang="en-US" smtClean="0"/>
              <a:t>Data (quantitative or qualitative) analysis (statistics).</a:t>
            </a:r>
          </a:p>
          <a:p>
            <a:pPr marL="474796" indent="-474796">
              <a:buFontTx/>
              <a:buAutoNum type="arabicPeriod"/>
            </a:pPr>
            <a:r>
              <a:rPr lang="en-GB" altLang="en-US" smtClean="0"/>
              <a:t>Interpretation</a:t>
            </a:r>
          </a:p>
          <a:p>
            <a:pPr marL="474796" indent="-474796">
              <a:buFontTx/>
              <a:buAutoNum type="arabicPeriod"/>
            </a:pPr>
            <a:r>
              <a:rPr lang="en-GB" altLang="en-US" smtClean="0"/>
              <a:t>Conclusions and reporting.</a:t>
            </a:r>
          </a:p>
          <a:p>
            <a:pPr marL="474796" indent="-474796">
              <a:buFontTx/>
              <a:buAutoNum type="arabicPeriod"/>
            </a:pPr>
            <a:endParaRPr lang="en-GB" altLang="en-US" smtClean="0"/>
          </a:p>
        </p:txBody>
      </p:sp>
    </p:spTree>
    <p:extLst>
      <p:ext uri="{BB962C8B-B14F-4D97-AF65-F5344CB8AC3E}">
        <p14:creationId xmlns:p14="http://schemas.microsoft.com/office/powerpoint/2010/main" val="120611084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a:xfrm>
            <a:off x="1336431" y="545124"/>
            <a:ext cx="6963508" cy="889489"/>
          </a:xfrm>
        </p:spPr>
        <p:txBody>
          <a:bodyPr/>
          <a:lstStyle/>
          <a:p>
            <a:r>
              <a:rPr lang="en-GB" altLang="en-US" smtClean="0"/>
              <a:t>The scientific process</a:t>
            </a:r>
          </a:p>
        </p:txBody>
      </p:sp>
      <p:sp>
        <p:nvSpPr>
          <p:cNvPr id="25603" name="Content Placeholder 2"/>
          <p:cNvSpPr>
            <a:spLocks noGrp="1"/>
          </p:cNvSpPr>
          <p:nvPr>
            <p:ph idx="1"/>
          </p:nvPr>
        </p:nvSpPr>
        <p:spPr>
          <a:xfrm>
            <a:off x="915866" y="1900605"/>
            <a:ext cx="7384073" cy="4453303"/>
          </a:xfrm>
        </p:spPr>
        <p:txBody>
          <a:bodyPr/>
          <a:lstStyle/>
          <a:p>
            <a:pPr marL="474796" indent="-474796">
              <a:buFontTx/>
              <a:buAutoNum type="arabicPeriod"/>
            </a:pPr>
            <a:r>
              <a:rPr lang="en-GB" altLang="en-US" sz="1846" dirty="0"/>
              <a:t>An observation – real life, anecdotal.</a:t>
            </a:r>
          </a:p>
          <a:p>
            <a:pPr marL="474796" indent="-474796">
              <a:buFontTx/>
              <a:buAutoNum type="arabicPeriod"/>
            </a:pPr>
            <a:r>
              <a:rPr lang="en-GB" altLang="en-US" sz="1846" dirty="0"/>
              <a:t>Assume that the observation is not real or it has happened by chance.</a:t>
            </a:r>
          </a:p>
          <a:p>
            <a:pPr marL="474796" indent="-474796">
              <a:buFontTx/>
              <a:buAutoNum type="arabicPeriod"/>
            </a:pPr>
            <a:r>
              <a:rPr lang="en-GB" altLang="en-US" sz="1846" dirty="0"/>
              <a:t>Develop theory or hypothesis to explain the observation.</a:t>
            </a:r>
          </a:p>
          <a:p>
            <a:pPr marL="474796" indent="-474796">
              <a:buFontTx/>
              <a:buAutoNum type="arabicPeriod"/>
            </a:pPr>
            <a:r>
              <a:rPr lang="en-GB" altLang="en-US" sz="1846" dirty="0"/>
              <a:t>Test the hypothesis with scientific research.</a:t>
            </a:r>
          </a:p>
          <a:p>
            <a:pPr marL="474796" indent="-474796">
              <a:buFontTx/>
              <a:buAutoNum type="arabicPeriod"/>
            </a:pPr>
            <a:r>
              <a:rPr lang="en-GB" altLang="en-US" sz="1846" dirty="0"/>
              <a:t>Confirm or reject the hypothesis.</a:t>
            </a:r>
          </a:p>
          <a:p>
            <a:pPr marL="474796" indent="-474796">
              <a:buFontTx/>
              <a:buAutoNum type="arabicPeriod"/>
            </a:pPr>
            <a:r>
              <a:rPr lang="en-GB" altLang="en-US" sz="1846" dirty="0"/>
              <a:t>Critical </a:t>
            </a:r>
            <a:r>
              <a:rPr lang="en-GB" altLang="en-US" sz="1846" dirty="0" smtClean="0"/>
              <a:t>peer-review and publication.</a:t>
            </a:r>
            <a:endParaRPr lang="en-GB" altLang="en-US" sz="1846" dirty="0"/>
          </a:p>
          <a:p>
            <a:pPr marL="474796" indent="-474796">
              <a:buFontTx/>
              <a:buAutoNum type="arabicPeriod"/>
            </a:pPr>
            <a:r>
              <a:rPr lang="en-GB" altLang="en-US" sz="1846" dirty="0"/>
              <a:t>Others test the hypothesis.</a:t>
            </a:r>
          </a:p>
          <a:p>
            <a:pPr marL="474796" indent="-474796">
              <a:buFontTx/>
              <a:buAutoNum type="arabicPeriod"/>
            </a:pPr>
            <a:r>
              <a:rPr lang="en-GB" altLang="en-US" sz="1846" dirty="0"/>
              <a:t>Critical peer-review.</a:t>
            </a:r>
          </a:p>
          <a:p>
            <a:pPr marL="474796" indent="-474796">
              <a:buFontTx/>
              <a:buAutoNum type="arabicPeriod"/>
            </a:pPr>
            <a:r>
              <a:rPr lang="en-GB" altLang="en-US" sz="1846" dirty="0"/>
              <a:t>Provide a balanced and </a:t>
            </a:r>
            <a:r>
              <a:rPr lang="en-GB" altLang="en-US" sz="1846" b="1" i="1" u="sng" dirty="0"/>
              <a:t>objective review </a:t>
            </a:r>
            <a:r>
              <a:rPr lang="en-GB" altLang="en-US" sz="1846" dirty="0"/>
              <a:t>all of the evidence. </a:t>
            </a:r>
          </a:p>
          <a:p>
            <a:pPr marL="474796" indent="-474796">
              <a:buFontTx/>
              <a:buAutoNum type="arabicPeriod"/>
            </a:pPr>
            <a:r>
              <a:rPr lang="en-GB" altLang="en-US" sz="1846" dirty="0"/>
              <a:t>Consider the effect on policy and healthcare.</a:t>
            </a:r>
          </a:p>
          <a:p>
            <a:pPr marL="474796" indent="-474796">
              <a:buFontTx/>
              <a:buAutoNum type="arabicPeriod"/>
            </a:pPr>
            <a:r>
              <a:rPr lang="en-GB" altLang="en-US" sz="1846" dirty="0"/>
              <a:t>Introduce new policy/guidelines or change existing.</a:t>
            </a:r>
          </a:p>
          <a:p>
            <a:pPr marL="474796" indent="-474796">
              <a:buFontTx/>
              <a:buAutoNum type="arabicPeriod"/>
            </a:pPr>
            <a:r>
              <a:rPr lang="en-GB" altLang="en-US" sz="1846" dirty="0"/>
              <a:t>Wait for others to disagree!</a:t>
            </a:r>
          </a:p>
          <a:p>
            <a:pPr marL="474796" indent="-474796">
              <a:buFontTx/>
              <a:buAutoNum type="arabicPeriod"/>
            </a:pPr>
            <a:endParaRPr lang="en-GB" altLang="en-US" sz="2585" dirty="0"/>
          </a:p>
          <a:p>
            <a:pPr marL="474796" indent="-474796">
              <a:buFontTx/>
              <a:buAutoNum type="arabicPeriod"/>
            </a:pPr>
            <a:endParaRPr lang="en-GB" altLang="en-US" dirty="0" smtClean="0"/>
          </a:p>
        </p:txBody>
      </p:sp>
    </p:spTree>
    <p:extLst>
      <p:ext uri="{BB962C8B-B14F-4D97-AF65-F5344CB8AC3E}">
        <p14:creationId xmlns:p14="http://schemas.microsoft.com/office/powerpoint/2010/main" val="49691516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noFill/>
          <a:ln/>
        </p:spPr>
        <p:txBody>
          <a:bodyPr lIns="90488" tIns="44450" rIns="90488" bIns="44450"/>
          <a:lstStyle/>
          <a:p>
            <a:r>
              <a:rPr lang="en-GB" sz="5400" b="1" dirty="0">
                <a:effectLst>
                  <a:outerShdw blurRad="38100" dist="38100" dir="2700000" algn="tl">
                    <a:srgbClr val="000000"/>
                  </a:outerShdw>
                </a:effectLst>
              </a:rPr>
              <a:t>T</a:t>
            </a:r>
            <a:r>
              <a:rPr lang="en-GB" dirty="0"/>
              <a:t>ypes of studies – </a:t>
            </a:r>
            <a:r>
              <a:rPr lang="en-GB" sz="2400" dirty="0"/>
              <a:t>levels of evidence</a:t>
            </a:r>
          </a:p>
        </p:txBody>
      </p:sp>
      <p:sp>
        <p:nvSpPr>
          <p:cNvPr id="10243" name="Rectangle 3"/>
          <p:cNvSpPr>
            <a:spLocks noGrp="1" noChangeArrowheads="1"/>
          </p:cNvSpPr>
          <p:nvPr>
            <p:ph type="body" sz="half" idx="1"/>
          </p:nvPr>
        </p:nvSpPr>
        <p:spPr>
          <a:xfrm>
            <a:off x="683568" y="1772816"/>
            <a:ext cx="6735763" cy="4114800"/>
          </a:xfrm>
          <a:noFill/>
          <a:ln/>
        </p:spPr>
        <p:txBody>
          <a:bodyPr lIns="90488" tIns="44450" rIns="90488" bIns="44450"/>
          <a:lstStyle/>
          <a:p>
            <a:pPr>
              <a:buNone/>
            </a:pPr>
            <a:endParaRPr lang="en-GB" sz="2400" dirty="0"/>
          </a:p>
          <a:p>
            <a:pPr>
              <a:buNone/>
            </a:pPr>
            <a:r>
              <a:rPr lang="en-GB" sz="3600" dirty="0"/>
              <a:t>Evidence - a hierarchy:</a:t>
            </a:r>
          </a:p>
          <a:p>
            <a:r>
              <a:rPr lang="en-GB" sz="2400" b="1" i="1" dirty="0"/>
              <a:t>Systematic </a:t>
            </a:r>
            <a:r>
              <a:rPr lang="en-GB" sz="2400" b="1" i="1" dirty="0" smtClean="0"/>
              <a:t>review with/without meta-analysis (top)</a:t>
            </a:r>
            <a:endParaRPr lang="en-GB" sz="2400" i="1" dirty="0"/>
          </a:p>
          <a:p>
            <a:r>
              <a:rPr lang="en-GB" sz="2400" i="1" dirty="0"/>
              <a:t>Randomised controlled </a:t>
            </a:r>
            <a:r>
              <a:rPr lang="en-GB" sz="2400" i="1" dirty="0" smtClean="0"/>
              <a:t>trial (experimental)</a:t>
            </a:r>
            <a:endParaRPr lang="en-GB" sz="2400" i="1" dirty="0"/>
          </a:p>
          <a:p>
            <a:r>
              <a:rPr lang="en-GB" sz="2400" i="1" dirty="0"/>
              <a:t>Other quantitative </a:t>
            </a:r>
            <a:r>
              <a:rPr lang="en-GB" sz="2400" i="1" dirty="0" smtClean="0"/>
              <a:t>studies (observational)</a:t>
            </a:r>
          </a:p>
          <a:p>
            <a:pPr>
              <a:buNone/>
            </a:pPr>
            <a:r>
              <a:rPr lang="en-GB" sz="2400" i="1" dirty="0" smtClean="0"/>
              <a:t>	(cohort, case-control, interrupted time series etc)</a:t>
            </a:r>
            <a:endParaRPr lang="en-GB" sz="2400" i="1" dirty="0"/>
          </a:p>
          <a:p>
            <a:r>
              <a:rPr lang="en-GB" sz="2400" i="1" dirty="0"/>
              <a:t>Expert committees</a:t>
            </a:r>
          </a:p>
          <a:p>
            <a:r>
              <a:rPr lang="en-GB" sz="2400" i="1" dirty="0"/>
              <a:t>Expert </a:t>
            </a:r>
            <a:r>
              <a:rPr lang="en-GB" sz="2400" i="1" dirty="0" smtClean="0"/>
              <a:t>opinion (bottom)</a:t>
            </a:r>
            <a:endParaRPr lang="en-GB" sz="2400" i="1" dirty="0"/>
          </a:p>
        </p:txBody>
      </p:sp>
      <p:graphicFrame>
        <p:nvGraphicFramePr>
          <p:cNvPr id="10244" name="Object 4">
            <a:hlinkClick r:id="" action="ppaction://ole?verb=0"/>
          </p:cNvPr>
          <p:cNvGraphicFramePr>
            <a:graphicFrameLocks noGrp="1"/>
          </p:cNvGraphicFramePr>
          <p:nvPr>
            <p:ph type="clipArt" sz="half" idx="2"/>
            <p:extLst>
              <p:ext uri="{D42A27DB-BD31-4B8C-83A1-F6EECF244321}">
                <p14:modId xmlns:p14="http://schemas.microsoft.com/office/powerpoint/2010/main" val="3746919050"/>
              </p:ext>
            </p:extLst>
          </p:nvPr>
        </p:nvGraphicFramePr>
        <p:xfrm>
          <a:off x="7419331" y="1988840"/>
          <a:ext cx="1520825" cy="4114800"/>
        </p:xfrm>
        <a:graphic>
          <a:graphicData uri="http://schemas.openxmlformats.org/presentationml/2006/ole">
            <mc:AlternateContent xmlns:mc="http://schemas.openxmlformats.org/markup-compatibility/2006">
              <mc:Choice xmlns:v="urn:schemas-microsoft-com:vml" Requires="v">
                <p:oleObj spid="_x0000_s2178" name="Microsoft ClipArt Gallery" r:id="rId4" imgW="2147760" imgH="5811480" progId="">
                  <p:embed/>
                </p:oleObj>
              </mc:Choice>
              <mc:Fallback>
                <p:oleObj name="Microsoft ClipArt Gallery" r:id="rId4" imgW="2147760" imgH="5811480" progId="">
                  <p:embed/>
                  <p:pic>
                    <p:nvPicPr>
                      <p:cNvPr id="10244" name="Object 4">
                        <a:hlinkClick r:id="" action="ppaction://ole?verb=0"/>
                      </p:cNvPr>
                      <p:cNvPicPr>
                        <a:picLocks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419331" y="1988840"/>
                        <a:ext cx="1520825"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oleObj>
              </mc:Fallback>
            </mc:AlternateContent>
          </a:graphicData>
        </a:graphic>
      </p:graphicFrame>
    </p:spTree>
    <p:extLst>
      <p:ext uri="{BB962C8B-B14F-4D97-AF65-F5344CB8AC3E}">
        <p14:creationId xmlns:p14="http://schemas.microsoft.com/office/powerpoint/2010/main" val="424387930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1" presetClass="entr" presetSubtype="0" fill="hold" nodeType="clickEffect">
                                  <p:stCondLst>
                                    <p:cond delay="0"/>
                                  </p:stCondLst>
                                  <p:childTnLst>
                                    <p:set>
                                      <p:cBhvr>
                                        <p:cTn id="6" dur="75">
                                          <p:stCondLst>
                                            <p:cond delay="0"/>
                                          </p:stCondLst>
                                        </p:cTn>
                                        <p:tgtEl>
                                          <p:spTgt spid="1024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a:xfrm>
            <a:off x="715963" y="188913"/>
            <a:ext cx="7772400" cy="647700"/>
          </a:xfrm>
        </p:spPr>
        <p:txBody>
          <a:bodyPr/>
          <a:lstStyle/>
          <a:p>
            <a:pPr eaLnBrk="1" hangingPunct="1"/>
            <a:r>
              <a:rPr lang="en-GB" altLang="en-US" sz="3600" smtClean="0"/>
              <a:t>Hierarchy (levels) of evidence - NICE</a:t>
            </a:r>
          </a:p>
        </p:txBody>
      </p:sp>
      <p:pic>
        <p:nvPicPr>
          <p:cNvPr id="55299"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44725" y="1052513"/>
            <a:ext cx="6248400" cy="4895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5300" name="Text Box 4"/>
          <p:cNvSpPr txBox="1">
            <a:spLocks noChangeArrowheads="1"/>
          </p:cNvSpPr>
          <p:nvPr/>
        </p:nvSpPr>
        <p:spPr bwMode="auto">
          <a:xfrm>
            <a:off x="166688" y="4889500"/>
            <a:ext cx="176530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t>Threat to internal</a:t>
            </a:r>
          </a:p>
          <a:p>
            <a:pPr eaLnBrk="1" hangingPunct="1"/>
            <a:r>
              <a:rPr lang="en-GB" altLang="en-US"/>
              <a:t>validity is HIGH</a:t>
            </a:r>
          </a:p>
        </p:txBody>
      </p:sp>
      <p:sp>
        <p:nvSpPr>
          <p:cNvPr id="55301" name="Text Box 5"/>
          <p:cNvSpPr txBox="1">
            <a:spLocks noChangeArrowheads="1"/>
          </p:cNvSpPr>
          <p:nvPr/>
        </p:nvSpPr>
        <p:spPr bwMode="auto">
          <a:xfrm>
            <a:off x="184150" y="1628775"/>
            <a:ext cx="176530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t>Threat to internal</a:t>
            </a:r>
          </a:p>
          <a:p>
            <a:pPr eaLnBrk="1" hangingPunct="1"/>
            <a:r>
              <a:rPr lang="en-GB" altLang="en-US"/>
              <a:t>validity is LOW</a:t>
            </a:r>
          </a:p>
        </p:txBody>
      </p:sp>
    </p:spTree>
    <p:extLst>
      <p:ext uri="{BB962C8B-B14F-4D97-AF65-F5344CB8AC3E}">
        <p14:creationId xmlns:p14="http://schemas.microsoft.com/office/powerpoint/2010/main" val="356587517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74638"/>
            <a:ext cx="8229600" cy="994122"/>
          </a:xfrm>
        </p:spPr>
        <p:txBody>
          <a:bodyPr/>
          <a:lstStyle/>
          <a:p>
            <a:r>
              <a:rPr lang="en-GB" dirty="0" smtClean="0"/>
              <a:t>Observational Studies (primary)</a:t>
            </a:r>
            <a:endParaRPr lang="en-GB" dirty="0"/>
          </a:p>
        </p:txBody>
      </p:sp>
      <p:sp>
        <p:nvSpPr>
          <p:cNvPr id="6" name="Content Placeholder 5"/>
          <p:cNvSpPr>
            <a:spLocks noGrp="1"/>
          </p:cNvSpPr>
          <p:nvPr>
            <p:ph idx="1"/>
          </p:nvPr>
        </p:nvSpPr>
        <p:spPr>
          <a:xfrm>
            <a:off x="443750" y="1772816"/>
            <a:ext cx="8229600" cy="3340968"/>
          </a:xfrm>
        </p:spPr>
        <p:txBody>
          <a:bodyPr/>
          <a:lstStyle/>
          <a:p>
            <a:r>
              <a:rPr lang="en-GB" dirty="0" smtClean="0"/>
              <a:t>Cross-sectional and repeat cross-sectional surveys</a:t>
            </a:r>
          </a:p>
          <a:p>
            <a:r>
              <a:rPr lang="en-GB" dirty="0" smtClean="0"/>
              <a:t>Prospective and retrospective cohort studies</a:t>
            </a:r>
          </a:p>
          <a:p>
            <a:r>
              <a:rPr lang="en-GB" dirty="0" smtClean="0"/>
              <a:t>Case-control studies</a:t>
            </a:r>
          </a:p>
          <a:p>
            <a:r>
              <a:rPr lang="en-GB" dirty="0" smtClean="0"/>
              <a:t>Interrupted time-series</a:t>
            </a:r>
          </a:p>
        </p:txBody>
      </p:sp>
    </p:spTree>
    <p:extLst>
      <p:ext uri="{BB962C8B-B14F-4D97-AF65-F5344CB8AC3E}">
        <p14:creationId xmlns:p14="http://schemas.microsoft.com/office/powerpoint/2010/main" val="29721072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79512" y="476672"/>
            <a:ext cx="8064896" cy="994122"/>
          </a:xfrm>
        </p:spPr>
        <p:txBody>
          <a:bodyPr>
            <a:normAutofit fontScale="90000"/>
          </a:bodyPr>
          <a:lstStyle/>
          <a:p>
            <a:r>
              <a:rPr lang="en-GB" dirty="0" smtClean="0"/>
              <a:t>Experimental and Quasi-Experimental  Studies (primary)</a:t>
            </a:r>
            <a:endParaRPr lang="en-GB" dirty="0"/>
          </a:p>
        </p:txBody>
      </p:sp>
      <p:sp>
        <p:nvSpPr>
          <p:cNvPr id="6" name="Content Placeholder 5"/>
          <p:cNvSpPr>
            <a:spLocks noGrp="1"/>
          </p:cNvSpPr>
          <p:nvPr>
            <p:ph idx="1"/>
          </p:nvPr>
        </p:nvSpPr>
        <p:spPr>
          <a:xfrm>
            <a:off x="539552" y="2564904"/>
            <a:ext cx="8061790" cy="2836912"/>
          </a:xfrm>
        </p:spPr>
        <p:txBody>
          <a:bodyPr>
            <a:normAutofit/>
          </a:bodyPr>
          <a:lstStyle/>
          <a:p>
            <a:r>
              <a:rPr lang="en-GB" dirty="0" smtClean="0"/>
              <a:t>Randomised controlled trials</a:t>
            </a:r>
          </a:p>
          <a:p>
            <a:r>
              <a:rPr lang="en-GB" dirty="0" smtClean="0"/>
              <a:t>Non-randomised controlled trials</a:t>
            </a:r>
          </a:p>
          <a:p>
            <a:r>
              <a:rPr lang="en-GB" dirty="0" smtClean="0"/>
              <a:t>Single group before and after studies</a:t>
            </a:r>
          </a:p>
        </p:txBody>
      </p:sp>
    </p:spTree>
    <p:extLst>
      <p:ext uri="{BB962C8B-B14F-4D97-AF65-F5344CB8AC3E}">
        <p14:creationId xmlns:p14="http://schemas.microsoft.com/office/powerpoint/2010/main" val="16598921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p:cNvSpPr>
            <a:spLocks noGrp="1"/>
          </p:cNvSpPr>
          <p:nvPr>
            <p:ph type="title"/>
          </p:nvPr>
        </p:nvSpPr>
        <p:spPr>
          <a:xfrm>
            <a:off x="323528" y="188640"/>
            <a:ext cx="8579296" cy="1584176"/>
          </a:xfrm>
        </p:spPr>
        <p:txBody>
          <a:bodyPr>
            <a:normAutofit/>
          </a:bodyPr>
          <a:lstStyle/>
          <a:p>
            <a:r>
              <a:rPr lang="en-GB" sz="3600" dirty="0" smtClean="0"/>
              <a:t>Secondary Research or ‘desk research’</a:t>
            </a:r>
          </a:p>
        </p:txBody>
      </p:sp>
      <p:sp>
        <p:nvSpPr>
          <p:cNvPr id="47107" name="Content Placeholder 2"/>
          <p:cNvSpPr>
            <a:spLocks noGrp="1"/>
          </p:cNvSpPr>
          <p:nvPr>
            <p:ph idx="1"/>
          </p:nvPr>
        </p:nvSpPr>
        <p:spPr>
          <a:xfrm>
            <a:off x="457200" y="2060848"/>
            <a:ext cx="8229600" cy="4065315"/>
          </a:xfrm>
        </p:spPr>
        <p:txBody>
          <a:bodyPr/>
          <a:lstStyle/>
          <a:p>
            <a:r>
              <a:rPr lang="en-GB" dirty="0" smtClean="0"/>
              <a:t>Literature Reviews</a:t>
            </a:r>
          </a:p>
          <a:p>
            <a:pPr lvl="1"/>
            <a:r>
              <a:rPr lang="en-GB" dirty="0" smtClean="0"/>
              <a:t>Narrative reviews</a:t>
            </a:r>
          </a:p>
          <a:p>
            <a:pPr lvl="1"/>
            <a:r>
              <a:rPr lang="en-GB" dirty="0" smtClean="0"/>
              <a:t>Systematic Literature Reviews</a:t>
            </a:r>
          </a:p>
          <a:p>
            <a:r>
              <a:rPr lang="en-GB" dirty="0" smtClean="0"/>
              <a:t>Meta-analysis</a:t>
            </a:r>
          </a:p>
          <a:p>
            <a:pPr lvl="1"/>
            <a:r>
              <a:rPr lang="en-GB" dirty="0" smtClean="0"/>
              <a:t>Extension of systematic literature reviews</a:t>
            </a:r>
          </a:p>
        </p:txBody>
      </p:sp>
    </p:spTree>
    <p:extLst>
      <p:ext uri="{BB962C8B-B14F-4D97-AF65-F5344CB8AC3E}">
        <p14:creationId xmlns:p14="http://schemas.microsoft.com/office/powerpoint/2010/main" val="256576147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548680"/>
            <a:ext cx="8498598" cy="1143000"/>
          </a:xfrm>
        </p:spPr>
        <p:txBody>
          <a:bodyPr>
            <a:normAutofit fontScale="90000"/>
          </a:bodyPr>
          <a:lstStyle/>
          <a:p>
            <a:r>
              <a:rPr lang="en-GB" dirty="0" smtClean="0"/>
              <a:t>Listen to Iain Chalmers, Paul </a:t>
            </a:r>
            <a:r>
              <a:rPr lang="en-GB" dirty="0" err="1" smtClean="0"/>
              <a:t>Glasziou</a:t>
            </a:r>
            <a:r>
              <a:rPr lang="en-GB" dirty="0" smtClean="0"/>
              <a:t>, Ben </a:t>
            </a:r>
            <a:r>
              <a:rPr lang="en-GB" dirty="0" err="1" smtClean="0"/>
              <a:t>Goldacre</a:t>
            </a:r>
            <a:r>
              <a:rPr lang="en-GB" dirty="0" smtClean="0"/>
              <a:t>, John Ioannidis and others</a:t>
            </a:r>
            <a:endParaRPr lang="en-GB" dirty="0"/>
          </a:p>
        </p:txBody>
      </p:sp>
      <p:sp>
        <p:nvSpPr>
          <p:cNvPr id="3" name="Content Placeholder 2"/>
          <p:cNvSpPr>
            <a:spLocks noGrp="1"/>
          </p:cNvSpPr>
          <p:nvPr>
            <p:ph idx="1"/>
          </p:nvPr>
        </p:nvSpPr>
        <p:spPr>
          <a:xfrm>
            <a:off x="755575" y="2708920"/>
            <a:ext cx="7941627" cy="2985195"/>
          </a:xfrm>
        </p:spPr>
        <p:txBody>
          <a:bodyPr/>
          <a:lstStyle/>
          <a:p>
            <a:r>
              <a:rPr lang="en-GB" dirty="0">
                <a:hlinkClick r:id="rId2"/>
              </a:rPr>
              <a:t>https://</a:t>
            </a:r>
            <a:r>
              <a:rPr lang="en-GB" dirty="0" smtClean="0">
                <a:hlinkClick r:id="rId2"/>
              </a:rPr>
              <a:t>www.youtube.com/watch?v=AUs1RUk7kpE</a:t>
            </a:r>
            <a:endParaRPr lang="en-GB" dirty="0" smtClean="0"/>
          </a:p>
          <a:p>
            <a:endParaRPr lang="en-GB" dirty="0" smtClean="0"/>
          </a:p>
          <a:p>
            <a:pPr marL="0" indent="0">
              <a:buNone/>
            </a:pPr>
            <a:endParaRPr lang="en-GB" dirty="0" smtClean="0"/>
          </a:p>
          <a:p>
            <a:endParaRPr lang="en-GB" dirty="0"/>
          </a:p>
        </p:txBody>
      </p:sp>
    </p:spTree>
    <p:extLst>
      <p:ext uri="{BB962C8B-B14F-4D97-AF65-F5344CB8AC3E}">
        <p14:creationId xmlns:p14="http://schemas.microsoft.com/office/powerpoint/2010/main" val="281849488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457200" y="457200"/>
            <a:ext cx="7772400" cy="609600"/>
          </a:xfrm>
        </p:spPr>
        <p:txBody>
          <a:bodyPr/>
          <a:lstStyle/>
          <a:p>
            <a:r>
              <a:rPr lang="en-GB" altLang="en-US" sz="2800"/>
              <a:t>Functions of a Literature Review</a:t>
            </a:r>
          </a:p>
        </p:txBody>
      </p:sp>
      <p:sp>
        <p:nvSpPr>
          <p:cNvPr id="19459" name="Rectangle 3"/>
          <p:cNvSpPr>
            <a:spLocks noGrp="1" noChangeArrowheads="1"/>
          </p:cNvSpPr>
          <p:nvPr>
            <p:ph type="body" idx="1"/>
          </p:nvPr>
        </p:nvSpPr>
        <p:spPr>
          <a:xfrm>
            <a:off x="457200" y="1268760"/>
            <a:ext cx="8534400" cy="5105400"/>
          </a:xfrm>
        </p:spPr>
        <p:txBody>
          <a:bodyPr>
            <a:normAutofit fontScale="92500" lnSpcReduction="20000"/>
          </a:bodyPr>
          <a:lstStyle/>
          <a:p>
            <a:r>
              <a:rPr lang="en-GB" altLang="en-US" sz="2800" dirty="0"/>
              <a:t>To give reasons why the topic is of sufficient importance for it to be researched.</a:t>
            </a:r>
          </a:p>
          <a:p>
            <a:r>
              <a:rPr lang="en-GB" altLang="en-US" sz="2800" dirty="0"/>
              <a:t>To provide the reader with a brief up-to-date account and discussion of </a:t>
            </a:r>
            <a:r>
              <a:rPr lang="en-GB" altLang="en-US" sz="2800" dirty="0" smtClean="0"/>
              <a:t>the literature </a:t>
            </a:r>
            <a:r>
              <a:rPr lang="en-GB" altLang="en-US" sz="2800" dirty="0"/>
              <a:t>on the issues relevant to the topic</a:t>
            </a:r>
            <a:r>
              <a:rPr lang="en-GB" altLang="en-US" sz="2800" dirty="0" smtClean="0"/>
              <a:t>.</a:t>
            </a:r>
          </a:p>
          <a:p>
            <a:r>
              <a:rPr lang="en-GB" altLang="en-US" sz="2800" dirty="0" smtClean="0"/>
              <a:t>Provide an unbiased, critical appraisal of the literature.</a:t>
            </a:r>
          </a:p>
          <a:p>
            <a:r>
              <a:rPr lang="en-GB" altLang="en-US" sz="2800" dirty="0" smtClean="0"/>
              <a:t>Provide an evaluation of the evidence to inform policy and decision making.</a:t>
            </a:r>
            <a:endParaRPr lang="en-GB" altLang="en-US" sz="2800" dirty="0"/>
          </a:p>
          <a:p>
            <a:r>
              <a:rPr lang="en-GB" altLang="en-US" sz="2800" dirty="0"/>
              <a:t>To provide a conceptual and theoretical context in which the topic for research can be situated.</a:t>
            </a:r>
          </a:p>
          <a:p>
            <a:r>
              <a:rPr lang="en-GB" altLang="en-US" sz="2800" dirty="0"/>
              <a:t>To discuss relevant research carried out on the same or similar (if no previous work has been done) topic. Not every paper needs to be considered.</a:t>
            </a:r>
          </a:p>
        </p:txBody>
      </p:sp>
    </p:spTree>
    <p:extLst>
      <p:ext uri="{BB962C8B-B14F-4D97-AF65-F5344CB8AC3E}">
        <p14:creationId xmlns:p14="http://schemas.microsoft.com/office/powerpoint/2010/main" val="95457606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animEffect transition="in" filter="dissolve">
                                      <p:cBhvr>
                                        <p:cTn id="7" dur="500"/>
                                        <p:tgtEl>
                                          <p:spTgt spid="1945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19459">
                                            <p:txEl>
                                              <p:pRg st="1" end="1"/>
                                            </p:txEl>
                                          </p:spTgt>
                                        </p:tgtEl>
                                        <p:attrNameLst>
                                          <p:attrName>style.visibility</p:attrName>
                                        </p:attrNameLst>
                                      </p:cBhvr>
                                      <p:to>
                                        <p:strVal val="visible"/>
                                      </p:to>
                                    </p:set>
                                    <p:animEffect transition="in" filter="dissolve">
                                      <p:cBhvr>
                                        <p:cTn id="12" dur="500"/>
                                        <p:tgtEl>
                                          <p:spTgt spid="1945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19459">
                                            <p:txEl>
                                              <p:pRg st="2" end="2"/>
                                            </p:txEl>
                                          </p:spTgt>
                                        </p:tgtEl>
                                        <p:attrNameLst>
                                          <p:attrName>style.visibility</p:attrName>
                                        </p:attrNameLst>
                                      </p:cBhvr>
                                      <p:to>
                                        <p:strVal val="visible"/>
                                      </p:to>
                                    </p:set>
                                    <p:animEffect transition="in" filter="dissolve">
                                      <p:cBhvr>
                                        <p:cTn id="17" dur="500"/>
                                        <p:tgtEl>
                                          <p:spTgt spid="1945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19459">
                                            <p:txEl>
                                              <p:pRg st="3" end="3"/>
                                            </p:txEl>
                                          </p:spTgt>
                                        </p:tgtEl>
                                        <p:attrNameLst>
                                          <p:attrName>style.visibility</p:attrName>
                                        </p:attrNameLst>
                                      </p:cBhvr>
                                      <p:to>
                                        <p:strVal val="visible"/>
                                      </p:to>
                                    </p:set>
                                    <p:animEffect transition="in" filter="dissolve">
                                      <p:cBhvr>
                                        <p:cTn id="22" dur="500"/>
                                        <p:tgtEl>
                                          <p:spTgt spid="19459">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19459">
                                            <p:txEl>
                                              <p:pRg st="4" end="4"/>
                                            </p:txEl>
                                          </p:spTgt>
                                        </p:tgtEl>
                                        <p:attrNameLst>
                                          <p:attrName>style.visibility</p:attrName>
                                        </p:attrNameLst>
                                      </p:cBhvr>
                                      <p:to>
                                        <p:strVal val="visible"/>
                                      </p:to>
                                    </p:set>
                                    <p:animEffect transition="in" filter="dissolve">
                                      <p:cBhvr>
                                        <p:cTn id="27" dur="500"/>
                                        <p:tgtEl>
                                          <p:spTgt spid="19459">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9" presetClass="entr" presetSubtype="0" fill="hold" grpId="0" nodeType="clickEffect">
                                  <p:stCondLst>
                                    <p:cond delay="0"/>
                                  </p:stCondLst>
                                  <p:childTnLst>
                                    <p:set>
                                      <p:cBhvr>
                                        <p:cTn id="31" dur="1" fill="hold">
                                          <p:stCondLst>
                                            <p:cond delay="0"/>
                                          </p:stCondLst>
                                        </p:cTn>
                                        <p:tgtEl>
                                          <p:spTgt spid="19459">
                                            <p:txEl>
                                              <p:pRg st="5" end="5"/>
                                            </p:txEl>
                                          </p:spTgt>
                                        </p:tgtEl>
                                        <p:attrNameLst>
                                          <p:attrName>style.visibility</p:attrName>
                                        </p:attrNameLst>
                                      </p:cBhvr>
                                      <p:to>
                                        <p:strVal val="visible"/>
                                      </p:to>
                                    </p:set>
                                    <p:animEffect transition="in" filter="dissolve">
                                      <p:cBhvr>
                                        <p:cTn id="32" dur="500"/>
                                        <p:tgtEl>
                                          <p:spTgt spid="19459">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9" grpId="0" build="p" autoUpdateAnimBg="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492896"/>
            <a:ext cx="8229600" cy="1143000"/>
          </a:xfrm>
        </p:spPr>
        <p:txBody>
          <a:bodyPr/>
          <a:lstStyle/>
          <a:p>
            <a:r>
              <a:rPr lang="en-GB" dirty="0" smtClean="0"/>
              <a:t>Cohort Studies</a:t>
            </a:r>
            <a:endParaRPr lang="en-GB" dirty="0"/>
          </a:p>
        </p:txBody>
      </p:sp>
    </p:spTree>
    <p:extLst>
      <p:ext uri="{BB962C8B-B14F-4D97-AF65-F5344CB8AC3E}">
        <p14:creationId xmlns:p14="http://schemas.microsoft.com/office/powerpoint/2010/main" val="13411995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1331640" y="188640"/>
            <a:ext cx="6600825" cy="2066925"/>
          </a:xfrm>
          <a:prstGeom prst="rect">
            <a:avLst/>
          </a:prstGeom>
        </p:spPr>
      </p:pic>
      <p:pic>
        <p:nvPicPr>
          <p:cNvPr id="4" name="Picture 3"/>
          <p:cNvPicPr>
            <a:picLocks noChangeAspect="1"/>
          </p:cNvPicPr>
          <p:nvPr/>
        </p:nvPicPr>
        <p:blipFill>
          <a:blip r:embed="rId3"/>
          <a:stretch>
            <a:fillRect/>
          </a:stretch>
        </p:blipFill>
        <p:spPr>
          <a:xfrm>
            <a:off x="1343867" y="2492896"/>
            <a:ext cx="6324477" cy="3456384"/>
          </a:xfrm>
          <a:prstGeom prst="rect">
            <a:avLst/>
          </a:prstGeom>
        </p:spPr>
      </p:pic>
      <p:cxnSp>
        <p:nvCxnSpPr>
          <p:cNvPr id="5" name="Straight Connector 4"/>
          <p:cNvCxnSpPr/>
          <p:nvPr/>
        </p:nvCxnSpPr>
        <p:spPr>
          <a:xfrm>
            <a:off x="4932040" y="3861048"/>
            <a:ext cx="1656184" cy="0"/>
          </a:xfrm>
          <a:prstGeom prst="line">
            <a:avLst/>
          </a:prstGeom>
          <a:ln w="22225">
            <a:solidFill>
              <a:srgbClr val="FF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1535695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067656" y="1628800"/>
            <a:ext cx="7128792" cy="4752528"/>
          </a:xfrm>
          <a:prstGeom prst="rect">
            <a:avLst/>
          </a:prstGeom>
        </p:spPr>
      </p:pic>
      <p:pic>
        <p:nvPicPr>
          <p:cNvPr id="3" name="Picture 2"/>
          <p:cNvPicPr>
            <a:picLocks noChangeAspect="1"/>
          </p:cNvPicPr>
          <p:nvPr/>
        </p:nvPicPr>
        <p:blipFill>
          <a:blip r:embed="rId3"/>
          <a:stretch>
            <a:fillRect/>
          </a:stretch>
        </p:blipFill>
        <p:spPr>
          <a:xfrm>
            <a:off x="1331640" y="188641"/>
            <a:ext cx="6600825" cy="1656184"/>
          </a:xfrm>
          <a:prstGeom prst="rect">
            <a:avLst/>
          </a:prstGeom>
        </p:spPr>
      </p:pic>
    </p:spTree>
    <p:extLst>
      <p:ext uri="{BB962C8B-B14F-4D97-AF65-F5344CB8AC3E}">
        <p14:creationId xmlns:p14="http://schemas.microsoft.com/office/powerpoint/2010/main" val="314716816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259632" y="116632"/>
            <a:ext cx="6387300" cy="2169317"/>
          </a:xfrm>
          <a:prstGeom prst="rect">
            <a:avLst/>
          </a:prstGeom>
        </p:spPr>
      </p:pic>
      <p:pic>
        <p:nvPicPr>
          <p:cNvPr id="3" name="Picture 2"/>
          <p:cNvPicPr>
            <a:picLocks noChangeAspect="1"/>
          </p:cNvPicPr>
          <p:nvPr/>
        </p:nvPicPr>
        <p:blipFill>
          <a:blip r:embed="rId3"/>
          <a:stretch>
            <a:fillRect/>
          </a:stretch>
        </p:blipFill>
        <p:spPr>
          <a:xfrm>
            <a:off x="611560" y="2420888"/>
            <a:ext cx="7992888" cy="4238761"/>
          </a:xfrm>
          <a:prstGeom prst="rect">
            <a:avLst/>
          </a:prstGeom>
        </p:spPr>
      </p:pic>
      <p:cxnSp>
        <p:nvCxnSpPr>
          <p:cNvPr id="5" name="Straight Connector 4"/>
          <p:cNvCxnSpPr/>
          <p:nvPr/>
        </p:nvCxnSpPr>
        <p:spPr>
          <a:xfrm>
            <a:off x="5364088" y="1556792"/>
            <a:ext cx="2016224" cy="0"/>
          </a:xfrm>
          <a:prstGeom prst="line">
            <a:avLst/>
          </a:prstGeom>
          <a:ln w="19050">
            <a:solidFill>
              <a:srgbClr val="FF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9414010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457496" y="260648"/>
            <a:ext cx="7848872" cy="1584176"/>
          </a:xfrm>
          <a:prstGeom prst="rect">
            <a:avLst/>
          </a:prstGeom>
        </p:spPr>
      </p:pic>
      <p:pic>
        <p:nvPicPr>
          <p:cNvPr id="3" name="Picture 2"/>
          <p:cNvPicPr>
            <a:picLocks noChangeAspect="1"/>
          </p:cNvPicPr>
          <p:nvPr/>
        </p:nvPicPr>
        <p:blipFill>
          <a:blip r:embed="rId3"/>
          <a:stretch>
            <a:fillRect/>
          </a:stretch>
        </p:blipFill>
        <p:spPr>
          <a:xfrm>
            <a:off x="3923928" y="2060848"/>
            <a:ext cx="5087612" cy="4010590"/>
          </a:xfrm>
          <a:prstGeom prst="rect">
            <a:avLst/>
          </a:prstGeom>
        </p:spPr>
      </p:pic>
      <p:pic>
        <p:nvPicPr>
          <p:cNvPr id="4" name="Picture 3"/>
          <p:cNvPicPr>
            <a:picLocks noChangeAspect="1"/>
          </p:cNvPicPr>
          <p:nvPr/>
        </p:nvPicPr>
        <p:blipFill>
          <a:blip r:embed="rId4"/>
          <a:stretch>
            <a:fillRect/>
          </a:stretch>
        </p:blipFill>
        <p:spPr>
          <a:xfrm>
            <a:off x="611560" y="2348880"/>
            <a:ext cx="3168352" cy="2448272"/>
          </a:xfrm>
          <a:prstGeom prst="rect">
            <a:avLst/>
          </a:prstGeom>
        </p:spPr>
      </p:pic>
      <p:cxnSp>
        <p:nvCxnSpPr>
          <p:cNvPr id="6" name="Straight Connector 5"/>
          <p:cNvCxnSpPr/>
          <p:nvPr/>
        </p:nvCxnSpPr>
        <p:spPr>
          <a:xfrm>
            <a:off x="611560" y="1412776"/>
            <a:ext cx="1296144" cy="0"/>
          </a:xfrm>
          <a:prstGeom prst="line">
            <a:avLst/>
          </a:prstGeom>
          <a:ln w="22225">
            <a:solidFill>
              <a:srgbClr val="FF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1294909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620688"/>
            <a:ext cx="7772400" cy="1154559"/>
          </a:xfrm>
        </p:spPr>
        <p:txBody>
          <a:bodyPr/>
          <a:lstStyle/>
          <a:p>
            <a:r>
              <a:rPr lang="en-GB" dirty="0" smtClean="0"/>
              <a:t>SYSTEMATIC REVIEWS</a:t>
            </a:r>
            <a:endParaRPr lang="en-GB" dirty="0"/>
          </a:p>
        </p:txBody>
      </p:sp>
      <p:sp>
        <p:nvSpPr>
          <p:cNvPr id="3" name="Subtitle 2"/>
          <p:cNvSpPr>
            <a:spLocks noGrp="1"/>
          </p:cNvSpPr>
          <p:nvPr>
            <p:ph type="subTitle" idx="1"/>
          </p:nvPr>
        </p:nvSpPr>
        <p:spPr>
          <a:xfrm>
            <a:off x="1475656" y="1799370"/>
            <a:ext cx="6400800" cy="1752600"/>
          </a:xfrm>
        </p:spPr>
        <p:txBody>
          <a:bodyPr>
            <a:normAutofit fontScale="92500"/>
          </a:bodyPr>
          <a:lstStyle/>
          <a:p>
            <a:r>
              <a:rPr lang="en-GB" dirty="0" smtClean="0"/>
              <a:t>Are about critically appraising similar studies in order to arrive at a conclusion based on the best available evidence </a:t>
            </a:r>
            <a:endParaRPr lang="en-GB" dirty="0"/>
          </a:p>
        </p:txBody>
      </p:sp>
      <p:pic>
        <p:nvPicPr>
          <p:cNvPr id="4" name="Picture 3"/>
          <p:cNvPicPr>
            <a:picLocks noChangeAspect="1"/>
          </p:cNvPicPr>
          <p:nvPr/>
        </p:nvPicPr>
        <p:blipFill>
          <a:blip r:embed="rId2"/>
          <a:stretch>
            <a:fillRect/>
          </a:stretch>
        </p:blipFill>
        <p:spPr>
          <a:xfrm>
            <a:off x="685800" y="3544496"/>
            <a:ext cx="7702624" cy="2836832"/>
          </a:xfrm>
          <a:prstGeom prst="rect">
            <a:avLst/>
          </a:prstGeom>
        </p:spPr>
      </p:pic>
      <p:sp>
        <p:nvSpPr>
          <p:cNvPr id="5" name="Rectangle 4"/>
          <p:cNvSpPr/>
          <p:nvPr/>
        </p:nvSpPr>
        <p:spPr>
          <a:xfrm>
            <a:off x="1259632" y="1628800"/>
            <a:ext cx="6984776" cy="1800200"/>
          </a:xfrm>
          <a:prstGeom prst="rect">
            <a:avLst/>
          </a:prstGeom>
          <a:noFill/>
          <a:ln w="412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7" name="Straight Connector 6"/>
          <p:cNvCxnSpPr/>
          <p:nvPr/>
        </p:nvCxnSpPr>
        <p:spPr>
          <a:xfrm>
            <a:off x="827584" y="5301208"/>
            <a:ext cx="4392488" cy="0"/>
          </a:xfrm>
          <a:prstGeom prst="line">
            <a:avLst/>
          </a:prstGeom>
          <a:ln w="22225">
            <a:solidFill>
              <a:srgbClr val="FF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7889532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323528" y="116632"/>
            <a:ext cx="8460001" cy="1800200"/>
          </a:xfrm>
          <a:prstGeom prst="rect">
            <a:avLst/>
          </a:prstGeom>
        </p:spPr>
      </p:pic>
      <p:pic>
        <p:nvPicPr>
          <p:cNvPr id="5" name="Picture 4"/>
          <p:cNvPicPr>
            <a:picLocks noChangeAspect="1"/>
          </p:cNvPicPr>
          <p:nvPr/>
        </p:nvPicPr>
        <p:blipFill>
          <a:blip r:embed="rId3"/>
          <a:stretch>
            <a:fillRect/>
          </a:stretch>
        </p:blipFill>
        <p:spPr>
          <a:xfrm>
            <a:off x="491090" y="2276872"/>
            <a:ext cx="8290801" cy="4359797"/>
          </a:xfrm>
          <a:prstGeom prst="rect">
            <a:avLst/>
          </a:prstGeom>
        </p:spPr>
      </p:pic>
      <p:cxnSp>
        <p:nvCxnSpPr>
          <p:cNvPr id="3" name="Straight Connector 2"/>
          <p:cNvCxnSpPr/>
          <p:nvPr/>
        </p:nvCxnSpPr>
        <p:spPr>
          <a:xfrm>
            <a:off x="2339752" y="908720"/>
            <a:ext cx="3096344" cy="0"/>
          </a:xfrm>
          <a:prstGeom prst="line">
            <a:avLst/>
          </a:prstGeom>
          <a:ln w="25400">
            <a:solidFill>
              <a:srgbClr val="FF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8492595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95536" y="1772816"/>
            <a:ext cx="8610957" cy="2520280"/>
          </a:xfrm>
          <a:prstGeom prst="rect">
            <a:avLst/>
          </a:prstGeom>
        </p:spPr>
      </p:pic>
    </p:spTree>
    <p:extLst>
      <p:ext uri="{BB962C8B-B14F-4D97-AF65-F5344CB8AC3E}">
        <p14:creationId xmlns:p14="http://schemas.microsoft.com/office/powerpoint/2010/main" val="17171932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Starting a Systematic Review</a:t>
            </a:r>
            <a:endParaRPr lang="en-GB" dirty="0"/>
          </a:p>
        </p:txBody>
      </p:sp>
      <p:sp>
        <p:nvSpPr>
          <p:cNvPr id="3" name="Content Placeholder 2"/>
          <p:cNvSpPr>
            <a:spLocks noGrp="1"/>
          </p:cNvSpPr>
          <p:nvPr>
            <p:ph idx="1"/>
          </p:nvPr>
        </p:nvSpPr>
        <p:spPr/>
        <p:txBody>
          <a:bodyPr>
            <a:normAutofit fontScale="92500"/>
          </a:bodyPr>
          <a:lstStyle/>
          <a:p>
            <a:r>
              <a:rPr lang="en-GB" dirty="0" smtClean="0"/>
              <a:t>P (population)</a:t>
            </a:r>
          </a:p>
          <a:p>
            <a:r>
              <a:rPr lang="en-GB" dirty="0" smtClean="0"/>
              <a:t>I or E (intervention or exposure)</a:t>
            </a:r>
          </a:p>
          <a:p>
            <a:r>
              <a:rPr lang="en-GB" dirty="0" smtClean="0"/>
              <a:t>C (control or comparator)</a:t>
            </a:r>
          </a:p>
          <a:p>
            <a:r>
              <a:rPr lang="en-GB" dirty="0" smtClean="0"/>
              <a:t>O (outcome</a:t>
            </a:r>
          </a:p>
          <a:p>
            <a:pPr marL="0" indent="0">
              <a:buNone/>
            </a:pPr>
            <a:r>
              <a:rPr lang="en-GB" dirty="0" smtClean="0"/>
              <a:t>P (females aged 40+ years)</a:t>
            </a:r>
          </a:p>
          <a:p>
            <a:pPr marL="0" indent="0">
              <a:buNone/>
            </a:pPr>
            <a:r>
              <a:rPr lang="en-GB" dirty="0" smtClean="0"/>
              <a:t>E (resistance training)</a:t>
            </a:r>
          </a:p>
          <a:p>
            <a:pPr marL="0" indent="0">
              <a:buNone/>
            </a:pPr>
            <a:r>
              <a:rPr lang="en-GB" dirty="0" smtClean="0"/>
              <a:t>C (females aged 40+ who do not resistance train)</a:t>
            </a:r>
          </a:p>
          <a:p>
            <a:pPr marL="0" indent="0">
              <a:buNone/>
            </a:pPr>
            <a:r>
              <a:rPr lang="en-GB" dirty="0" smtClean="0"/>
              <a:t>O (type 2 diabetes)</a:t>
            </a:r>
            <a:endParaRPr lang="en-GB" dirty="0"/>
          </a:p>
        </p:txBody>
      </p:sp>
    </p:spTree>
    <p:extLst>
      <p:ext uri="{BB962C8B-B14F-4D97-AF65-F5344CB8AC3E}">
        <p14:creationId xmlns:p14="http://schemas.microsoft.com/office/powerpoint/2010/main" val="111369767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060848"/>
            <a:ext cx="8229600" cy="1143000"/>
          </a:xfrm>
        </p:spPr>
        <p:txBody>
          <a:bodyPr/>
          <a:lstStyle/>
          <a:p>
            <a:r>
              <a:rPr lang="en-GB" dirty="0" smtClean="0"/>
              <a:t>Develop your own PI/ECO</a:t>
            </a:r>
            <a:endParaRPr lang="en-GB" dirty="0"/>
          </a:p>
        </p:txBody>
      </p:sp>
    </p:spTree>
    <p:extLst>
      <p:ext uri="{BB962C8B-B14F-4D97-AF65-F5344CB8AC3E}">
        <p14:creationId xmlns:p14="http://schemas.microsoft.com/office/powerpoint/2010/main" val="291565809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Any Questions?</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201957222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606</TotalTime>
  <Words>1020</Words>
  <Application>Microsoft Office PowerPoint</Application>
  <PresentationFormat>On-screen Show (4:3)</PresentationFormat>
  <Paragraphs>169</Paragraphs>
  <Slides>31</Slides>
  <Notes>1</Notes>
  <HiddenSlides>0</HiddenSlides>
  <MMClips>0</MMClips>
  <ScaleCrop>false</ScaleCrop>
  <HeadingPairs>
    <vt:vector size="8" baseType="variant">
      <vt:variant>
        <vt:lpstr>Fonts Used</vt:lpstr>
      </vt:variant>
      <vt:variant>
        <vt:i4>2</vt:i4>
      </vt:variant>
      <vt:variant>
        <vt:lpstr>Theme</vt:lpstr>
      </vt:variant>
      <vt:variant>
        <vt:i4>2</vt:i4>
      </vt:variant>
      <vt:variant>
        <vt:lpstr>Embedded OLE Servers</vt:lpstr>
      </vt:variant>
      <vt:variant>
        <vt:i4>1</vt:i4>
      </vt:variant>
      <vt:variant>
        <vt:lpstr>Slide Titles</vt:lpstr>
      </vt:variant>
      <vt:variant>
        <vt:i4>31</vt:i4>
      </vt:variant>
    </vt:vector>
  </HeadingPairs>
  <TitlesOfParts>
    <vt:vector size="36" baseType="lpstr">
      <vt:lpstr>Arial</vt:lpstr>
      <vt:lpstr>Calibri</vt:lpstr>
      <vt:lpstr>Office Theme</vt:lpstr>
      <vt:lpstr>2_Office Theme</vt:lpstr>
      <vt:lpstr>Microsoft ClipArt Gallery</vt:lpstr>
      <vt:lpstr> </vt:lpstr>
      <vt:lpstr>Overall Aims of Module</vt:lpstr>
      <vt:lpstr>PowerPoint Presentation</vt:lpstr>
      <vt:lpstr>Lecture 1 - Specific Aims</vt:lpstr>
      <vt:lpstr>Activity 1</vt:lpstr>
      <vt:lpstr>Activity 2</vt:lpstr>
      <vt:lpstr>Activity 3</vt:lpstr>
      <vt:lpstr>Activity 4</vt:lpstr>
      <vt:lpstr>Activity 5</vt:lpstr>
      <vt:lpstr>What is Research?</vt:lpstr>
      <vt:lpstr>Characteristics of Research</vt:lpstr>
      <vt:lpstr>Six broad stages of the research process in sequence</vt:lpstr>
      <vt:lpstr>The scientific process</vt:lpstr>
      <vt:lpstr>Types of studies – levels of evidence</vt:lpstr>
      <vt:lpstr>Hierarchy (levels) of evidence - NICE</vt:lpstr>
      <vt:lpstr>Observational Studies (primary)</vt:lpstr>
      <vt:lpstr>Experimental and Quasi-Experimental  Studies (primary)</vt:lpstr>
      <vt:lpstr>Secondary Research or ‘desk research’</vt:lpstr>
      <vt:lpstr>Listen to Iain Chalmers, Paul Glasziou, Ben Goldacre, John Ioannidis and others</vt:lpstr>
      <vt:lpstr>Functions of a Literature Review</vt:lpstr>
      <vt:lpstr>Cohort Studies</vt:lpstr>
      <vt:lpstr>PowerPoint Presentation</vt:lpstr>
      <vt:lpstr>PowerPoint Presentation</vt:lpstr>
      <vt:lpstr>PowerPoint Presentation</vt:lpstr>
      <vt:lpstr>PowerPoint Presentation</vt:lpstr>
      <vt:lpstr>SYSTEMATIC REVIEWS</vt:lpstr>
      <vt:lpstr>PowerPoint Presentation</vt:lpstr>
      <vt:lpstr>PowerPoint Presentation</vt:lpstr>
      <vt:lpstr>Starting a Systematic Review</vt:lpstr>
      <vt:lpstr>Develop your own PI/ECO</vt:lpstr>
      <vt:lpstr>Any Questions?</vt:lpstr>
    </vt:vector>
  </TitlesOfParts>
  <Company>University Of Glamorgan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SR2S20 Research Methods and Statistics Secondary Research or ‘desk research’</dc:title>
  <dc:creator>swilliam</dc:creator>
  <cp:lastModifiedBy>Simon Williams (IMH)</cp:lastModifiedBy>
  <cp:revision>146</cp:revision>
  <dcterms:created xsi:type="dcterms:W3CDTF">2011-10-06T08:42:20Z</dcterms:created>
  <dcterms:modified xsi:type="dcterms:W3CDTF">2019-09-30T11:32:23Z</dcterms:modified>
</cp:coreProperties>
</file>