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60" r:id="rId5"/>
    <p:sldId id="259" r:id="rId6"/>
    <p:sldId id="261" r:id="rId7"/>
    <p:sldId id="262" r:id="rId8"/>
    <p:sldId id="264" r:id="rId9"/>
  </p:sldIdLst>
  <p:sldSz cx="12192000" cy="6858000"/>
  <p:notesSz cx="6724650" cy="9774238"/>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8955" autoAdjust="0"/>
  </p:normalViewPr>
  <p:slideViewPr>
    <p:cSldViewPr snapToGrid="0">
      <p:cViewPr varScale="1">
        <p:scale>
          <a:sx n="78" d="100"/>
          <a:sy n="78" d="100"/>
        </p:scale>
        <p:origin x="158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772E416B-8500-4B86-BA55-62A7EC7B794F}"/>
    <pc:docChg chg="delSld">
      <pc:chgData name="Laura Knight" userId="fcc6b1b8-7f69-4c06-9fd3-1a1553b3cd99" providerId="ADAL" clId="{772E416B-8500-4B86-BA55-62A7EC7B794F}" dt="2021-11-22T08:50:50.239" v="0" actId="47"/>
      <pc:docMkLst>
        <pc:docMk/>
      </pc:docMkLst>
      <pc:sldChg chg="del">
        <pc:chgData name="Laura Knight" userId="fcc6b1b8-7f69-4c06-9fd3-1a1553b3cd99" providerId="ADAL" clId="{772E416B-8500-4B86-BA55-62A7EC7B794F}" dt="2021-11-22T08:50:50.239" v="0" actId="47"/>
        <pc:sldMkLst>
          <pc:docMk/>
          <pc:sldMk cId="834705844" sldId="263"/>
        </pc:sldMkLst>
      </pc:sldChg>
    </pc:docChg>
  </pc:docChgLst>
  <pc:docChgLst>
    <pc:chgData name="Laura Knight" userId="fcc6b1b8-7f69-4c06-9fd3-1a1553b3cd99" providerId="ADAL" clId="{480054E0-2B3D-4B3D-B866-4F31DA07AFE7}"/>
    <pc:docChg chg="custSel addSld delSld modSld">
      <pc:chgData name="Laura Knight" userId="fcc6b1b8-7f69-4c06-9fd3-1a1553b3cd99" providerId="ADAL" clId="{480054E0-2B3D-4B3D-B866-4F31DA07AFE7}" dt="2021-11-22T13:04:03.725" v="2" actId="47"/>
      <pc:docMkLst>
        <pc:docMk/>
      </pc:docMkLst>
      <pc:sldChg chg="delSp new del mod">
        <pc:chgData name="Laura Knight" userId="fcc6b1b8-7f69-4c06-9fd3-1a1553b3cd99" providerId="ADAL" clId="{480054E0-2B3D-4B3D-B866-4F31DA07AFE7}" dt="2021-11-22T13:04:03.725" v="2" actId="47"/>
        <pc:sldMkLst>
          <pc:docMk/>
          <pc:sldMk cId="231854588" sldId="265"/>
        </pc:sldMkLst>
        <pc:spChg chg="del">
          <ac:chgData name="Laura Knight" userId="fcc6b1b8-7f69-4c06-9fd3-1a1553b3cd99" providerId="ADAL" clId="{480054E0-2B3D-4B3D-B866-4F31DA07AFE7}" dt="2021-11-22T13:04:02.738" v="1" actId="478"/>
          <ac:spMkLst>
            <pc:docMk/>
            <pc:sldMk cId="231854588" sldId="265"/>
            <ac:spMk id="3" creationId="{9678ABA0-2083-49D5-A778-781BA833239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8C02B8F9-3D3D-4BAB-BC22-6B9AFDBC0ADA}" type="datetimeFigureOut">
              <a:rPr lang="en-GB" smtClean="0"/>
              <a:t>22/11/2021</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A3B4EF3B-7267-40BB-A4A0-5A7AFAA1E841}" type="slidenum">
              <a:rPr lang="en-GB" smtClean="0"/>
              <a:t>‹#›</a:t>
            </a:fld>
            <a:endParaRPr lang="en-GB"/>
          </a:p>
        </p:txBody>
      </p:sp>
    </p:spTree>
    <p:extLst>
      <p:ext uri="{BB962C8B-B14F-4D97-AF65-F5344CB8AC3E}">
        <p14:creationId xmlns:p14="http://schemas.microsoft.com/office/powerpoint/2010/main" val="2615652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1</a:t>
            </a:fld>
            <a:endParaRPr lang="en-GB"/>
          </a:p>
        </p:txBody>
      </p:sp>
    </p:spTree>
    <p:extLst>
      <p:ext uri="{BB962C8B-B14F-4D97-AF65-F5344CB8AC3E}">
        <p14:creationId xmlns:p14="http://schemas.microsoft.com/office/powerpoint/2010/main" val="3213787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PROPERTY:</a:t>
            </a:r>
          </a:p>
          <a:p>
            <a:r>
              <a:rPr lang="en-GB" dirty="0"/>
              <a:t>The</a:t>
            </a:r>
            <a:r>
              <a:rPr lang="en-GB" baseline="0" dirty="0"/>
              <a:t> meaning of property for criminal damage purposes is contained in s10(1) CDA 1971 and is similar but not identical to the definition of property for theft contained in s4 TA 1968. </a:t>
            </a:r>
          </a:p>
          <a:p>
            <a:r>
              <a:rPr lang="en-GB" baseline="0" dirty="0"/>
              <a:t>Property for criminal damage includes property of a tangible nature, whether real or personal. Land cannot be stolen, but can be criminally damaged.</a:t>
            </a:r>
          </a:p>
          <a:p>
            <a:r>
              <a:rPr lang="en-GB" baseline="0" dirty="0"/>
              <a:t>Wild creatures that have been tamed or are ordinarily kept in captivity, and creatures where they have been reduced to possession can be the subject of a charge.</a:t>
            </a:r>
          </a:p>
          <a:p>
            <a:endParaRPr lang="en-GB" baseline="0" dirty="0"/>
          </a:p>
          <a:p>
            <a:r>
              <a:rPr lang="en-GB" baseline="0" dirty="0"/>
              <a:t>The issue of wild creatures reduced to possession arose in Creswell v DPP; Currie v DPP [2006] where it was held that wild badgers  in the vicinity of traps put down by a government department were not property belonging to another for the purposes of criminal damage. This was because they had not been reduced to possession until they entered a trap. Before they entered the traps, the government department had no control over the badgers. Ds had damaged the traps then claimed that they had done so in order to protect the property (badgers). This argument failed.</a:t>
            </a:r>
          </a:p>
          <a:p>
            <a:endParaRPr lang="en-GB" baseline="0" dirty="0"/>
          </a:p>
          <a:p>
            <a:pPr lvl="1"/>
            <a:r>
              <a:rPr lang="en-GB" baseline="0" dirty="0"/>
              <a:t>BELONGING TO ANOTHER: </a:t>
            </a:r>
            <a:r>
              <a:rPr lang="en-GB" sz="2400" dirty="0"/>
              <a:t>S10(2) provides that property belongs to another if that person:</a:t>
            </a:r>
          </a:p>
          <a:p>
            <a:pPr lvl="2"/>
            <a:r>
              <a:rPr lang="en-GB" sz="2000" dirty="0"/>
              <a:t>Has custody or control of it</a:t>
            </a:r>
          </a:p>
          <a:p>
            <a:pPr lvl="2"/>
            <a:r>
              <a:rPr lang="en-GB" sz="2000" dirty="0"/>
              <a:t>Has in it any proprietary right or interest</a:t>
            </a:r>
          </a:p>
          <a:p>
            <a:pPr lvl="2"/>
            <a:r>
              <a:rPr lang="en-GB" sz="2000" dirty="0"/>
              <a:t>Has a charge on it</a:t>
            </a:r>
          </a:p>
          <a:p>
            <a:pPr lvl="2"/>
            <a:endParaRPr lang="en-GB" sz="2000" dirty="0"/>
          </a:p>
          <a:p>
            <a:r>
              <a:rPr lang="en-GB" sz="2000" dirty="0"/>
              <a:t>Destroy – A building</a:t>
            </a:r>
            <a:r>
              <a:rPr lang="en-GB" sz="2000" baseline="0" dirty="0"/>
              <a:t> is destroyed if it is completely pulled down</a:t>
            </a:r>
          </a:p>
          <a:p>
            <a:endParaRPr lang="en-GB" sz="2000" baseline="0" dirty="0"/>
          </a:p>
          <a:p>
            <a:r>
              <a:rPr lang="en-GB" sz="2000" baseline="0" dirty="0"/>
              <a:t>DAMAGE</a:t>
            </a:r>
          </a:p>
          <a:p>
            <a:r>
              <a:rPr lang="en-GB" sz="2000" baseline="0" dirty="0"/>
              <a:t>Damage to property is often physical; perceived by the senses. Damage can also be established where the property is rendered unfit for its purpose, or where its value is reduced.</a:t>
            </a:r>
          </a:p>
          <a:p>
            <a:endParaRPr lang="en-GB" sz="2000" baseline="0" dirty="0"/>
          </a:p>
          <a:p>
            <a:pPr marL="222016" indent="-222016">
              <a:buAutoNum type="alphaLcParenR"/>
            </a:pPr>
            <a:r>
              <a:rPr lang="en-GB" sz="2000" baseline="0" dirty="0"/>
              <a:t>PHYSICAL DAMAGE</a:t>
            </a:r>
          </a:p>
          <a:p>
            <a:r>
              <a:rPr lang="en-GB" sz="2000" baseline="0" dirty="0"/>
              <a:t>Whether physical damage constitutes damage under the statute may depend on the nature of the property. If scaffolding is scratched it is not damaged, as this is something to be expected (</a:t>
            </a:r>
            <a:r>
              <a:rPr lang="en-GB" sz="2000" baseline="0" dirty="0" err="1"/>
              <a:t>Morphitis</a:t>
            </a:r>
            <a:r>
              <a:rPr lang="en-GB" sz="2000" baseline="0" dirty="0"/>
              <a:t> v Salmon 1990).</a:t>
            </a:r>
          </a:p>
          <a:p>
            <a:r>
              <a:rPr lang="en-GB" sz="2000" baseline="0" dirty="0"/>
              <a:t>Physical damage need only be slight as in </a:t>
            </a:r>
            <a:r>
              <a:rPr lang="en-GB" sz="2000" baseline="0" dirty="0" err="1"/>
              <a:t>Grayford</a:t>
            </a:r>
            <a:r>
              <a:rPr lang="en-GB" sz="2000" baseline="0" dirty="0"/>
              <a:t> v </a:t>
            </a:r>
            <a:r>
              <a:rPr lang="en-GB" sz="2000" baseline="0" dirty="0" err="1"/>
              <a:t>Chouler</a:t>
            </a:r>
            <a:r>
              <a:rPr lang="en-GB" sz="2000" baseline="0" dirty="0"/>
              <a:t> 1898 where grass was trampled down.</a:t>
            </a:r>
          </a:p>
          <a:p>
            <a:endParaRPr lang="en-GB" sz="2000" baseline="0" dirty="0"/>
          </a:p>
          <a:p>
            <a:r>
              <a:rPr lang="en-GB" sz="2000" baseline="0" dirty="0"/>
              <a:t>Physical damage can be permanent or temporary. In Roe v </a:t>
            </a:r>
            <a:r>
              <a:rPr lang="en-GB" sz="2000" baseline="0" dirty="0" err="1"/>
              <a:t>Kingerlee</a:t>
            </a:r>
            <a:r>
              <a:rPr lang="en-GB" sz="2000" baseline="0" dirty="0"/>
              <a:t> [1986] D smeared mud from his Wellington boots on to the wall of a police station cell. It cost £7 to clean. It was held that physical damage can be temporary provided V is put to some expense restoring the property to its previous condition.</a:t>
            </a:r>
          </a:p>
          <a:p>
            <a:endParaRPr lang="en-GB" sz="2000" baseline="0" dirty="0"/>
          </a:p>
          <a:p>
            <a:r>
              <a:rPr lang="en-GB" sz="2000" baseline="0" dirty="0"/>
              <a:t>b) Rendered unfit for purpose</a:t>
            </a:r>
          </a:p>
          <a:p>
            <a:r>
              <a:rPr lang="en-GB" sz="2000" baseline="0" dirty="0"/>
              <a:t>Again this can be temporary or permanent, and may depend on the nature of the property. To be rendered unfit for purpose, there must be some interference with the property.</a:t>
            </a:r>
          </a:p>
          <a:p>
            <a:endParaRPr lang="en-GB" sz="2000" baseline="0" dirty="0"/>
          </a:p>
          <a:p>
            <a:r>
              <a:rPr lang="en-GB" sz="2000" baseline="0" dirty="0"/>
              <a:t>c) Value impaired </a:t>
            </a:r>
          </a:p>
          <a:p>
            <a:r>
              <a:rPr lang="en-GB" sz="2000" baseline="0" dirty="0"/>
              <a:t>This impairment to value can be permanent or temporary and may depend on the nature of the impairment. There can be an impairment in value even though the property is still fit for purpose and not rendered useless as where water is added to beer (Roper v Knott 1898).</a:t>
            </a:r>
          </a:p>
          <a:p>
            <a:pPr lvl="2"/>
            <a:endParaRPr lang="en-GB" sz="2000"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3</a:t>
            </a:fld>
            <a:endParaRPr lang="en-GB"/>
          </a:p>
        </p:txBody>
      </p:sp>
    </p:spTree>
    <p:extLst>
      <p:ext uri="{BB962C8B-B14F-4D97-AF65-F5344CB8AC3E}">
        <p14:creationId xmlns:p14="http://schemas.microsoft.com/office/powerpoint/2010/main" val="1561360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a:t>
            </a:r>
            <a:r>
              <a:rPr lang="en-GB" baseline="0" dirty="0"/>
              <a:t> s52 (a) and (b) defences require D to have held certain beliefs at the time of the damage destruction.</a:t>
            </a:r>
          </a:p>
          <a:p>
            <a:endParaRPr lang="en-GB" baseline="0" dirty="0"/>
          </a:p>
          <a:p>
            <a:r>
              <a:rPr lang="en-GB" dirty="0">
                <a:solidFill>
                  <a:srgbClr val="FF0000"/>
                </a:solidFill>
              </a:rPr>
              <a:t>s5(2)(a) – D believed that the person entitled to consent to the damage or destruction either had consented or would have consented:</a:t>
            </a:r>
          </a:p>
          <a:p>
            <a:pPr lvl="1"/>
            <a:r>
              <a:rPr lang="en-GB" dirty="0"/>
              <a:t>D must have </a:t>
            </a:r>
            <a:r>
              <a:rPr lang="en-GB" b="1" dirty="0"/>
              <a:t>honestly </a:t>
            </a:r>
            <a:r>
              <a:rPr lang="en-GB" dirty="0"/>
              <a:t>believed a certain person could and would have consented</a:t>
            </a:r>
          </a:p>
          <a:p>
            <a:pPr lvl="1"/>
            <a:r>
              <a:rPr lang="en-GB" dirty="0"/>
              <a:t>D may have an honest but unreasonable belief </a:t>
            </a:r>
            <a:r>
              <a:rPr lang="en-GB" dirty="0" err="1"/>
              <a:t>eg</a:t>
            </a:r>
            <a:r>
              <a:rPr lang="en-GB" dirty="0"/>
              <a:t> makes an unreasonable mistake</a:t>
            </a:r>
          </a:p>
          <a:p>
            <a:pPr lvl="1"/>
            <a:r>
              <a:rPr lang="en-GB" dirty="0"/>
              <a:t>D will act lawfully where:</a:t>
            </a:r>
          </a:p>
          <a:p>
            <a:pPr lvl="2"/>
            <a:r>
              <a:rPr lang="en-GB" dirty="0"/>
              <a:t>(A) mistakenly but honestly believes X was the person who could give consent to damage/destruction of the property</a:t>
            </a:r>
          </a:p>
          <a:p>
            <a:pPr lvl="2"/>
            <a:r>
              <a:rPr lang="en-GB" dirty="0"/>
              <a:t>(B) mistakenly but honestly believed that the person who could consent had told him to destroy/damage the property</a:t>
            </a:r>
          </a:p>
          <a:p>
            <a:pPr lvl="2"/>
            <a:r>
              <a:rPr lang="en-GB" dirty="0"/>
              <a:t>Denton [1982] D acted with lawful excuse where he honestly believed that his employer had encouraged</a:t>
            </a:r>
            <a:r>
              <a:rPr lang="en-GB" baseline="0" dirty="0"/>
              <a:t> him to destroy the employer’s mill in order to claim on an insurance policy.</a:t>
            </a:r>
            <a:endParaRPr lang="en-GB" dirty="0"/>
          </a:p>
          <a:p>
            <a:pPr lvl="2"/>
            <a:r>
              <a:rPr lang="en-GB" dirty="0"/>
              <a:t>(C) mistakenly but honestly believed that the person who could consent would have agreed to the destruction/damage of the property </a:t>
            </a:r>
            <a:r>
              <a:rPr lang="en-GB" b="1" dirty="0" err="1"/>
              <a:t>Jaggard</a:t>
            </a:r>
            <a:r>
              <a:rPr lang="en-GB" b="1" dirty="0"/>
              <a:t> v Dickinson [1980]- </a:t>
            </a:r>
            <a:r>
              <a:rPr lang="en-GB" b="0" dirty="0"/>
              <a:t>D</a:t>
            </a:r>
            <a:r>
              <a:rPr lang="en-GB" b="0" baseline="0" dirty="0"/>
              <a:t> who was drunk, went to a house which she honestly believed belonged to her friend, X and broke in via the window. The house did not belong to X. D was acquitted because she honestly believed that the person she thought could consent, X, would have no objection to her breaking into the house.</a:t>
            </a:r>
            <a:endParaRPr lang="en-GB" dirty="0"/>
          </a:p>
          <a:p>
            <a:endParaRPr lang="en-GB" baseline="0" dirty="0"/>
          </a:p>
          <a:p>
            <a:r>
              <a:rPr lang="en-GB" u="sng" dirty="0"/>
              <a:t>Without lawful excuse</a:t>
            </a:r>
          </a:p>
          <a:p>
            <a:r>
              <a:rPr lang="en-GB" dirty="0">
                <a:solidFill>
                  <a:srgbClr val="FF0000"/>
                </a:solidFill>
              </a:rPr>
              <a:t>S5(2)(b) – D believed that property belonging to himself or another was in immediate need of protection so damaged/destroyed (other) property in order to protect it, where D believed that the means of protection used were reasonable</a:t>
            </a:r>
          </a:p>
          <a:p>
            <a:pPr lvl="1"/>
            <a:r>
              <a:rPr lang="en-GB" dirty="0"/>
              <a:t>(a) D believed that property was in need of protection</a:t>
            </a:r>
          </a:p>
          <a:p>
            <a:pPr lvl="2"/>
            <a:r>
              <a:rPr lang="en-GB" dirty="0"/>
              <a:t>D must have an honest belief that some property is in immediate need of protection </a:t>
            </a:r>
            <a:r>
              <a:rPr lang="en-GB" b="1" dirty="0"/>
              <a:t>Hill; Hall [1989]- Ds were convicted</a:t>
            </a:r>
            <a:r>
              <a:rPr lang="en-GB" b="1" baseline="0" dirty="0"/>
              <a:t> of possessing articles with intent to damage property s3 CDA 1971. D’s intention had been to cut the fence of a US naval base in the UK as part of their campaign for nuclear disarmament. Their claim of lawful excuse was based on the argument that local property was  being put at risk of a Soviet nuclear attack, by the presence of the base in the area. The Court of Appeal held that, as no reasonable person would hold such belief, it was highly unlikely that Ds honestly held it. The more unreasonable the belief that D claims to hold, the less likely it is that he honestly held it.</a:t>
            </a:r>
            <a:endParaRPr lang="en-GB" b="1" dirty="0"/>
          </a:p>
          <a:p>
            <a:pPr lvl="1"/>
            <a:r>
              <a:rPr lang="en-GB" dirty="0"/>
              <a:t>(b) D damaged/destroyed (other)property in order to protect property</a:t>
            </a:r>
          </a:p>
          <a:p>
            <a:pPr lvl="2"/>
            <a:r>
              <a:rPr lang="en-GB" dirty="0"/>
              <a:t>The jury will consider whether a reasonable person would have thought that D acted in order to protect property </a:t>
            </a:r>
            <a:r>
              <a:rPr lang="en-GB" b="1" dirty="0"/>
              <a:t>Hunt [1977], Hill; Hall [1989]</a:t>
            </a:r>
          </a:p>
          <a:p>
            <a:pPr lvl="2"/>
            <a:r>
              <a:rPr lang="en-GB" b="1" dirty="0"/>
              <a:t>In</a:t>
            </a:r>
            <a:r>
              <a:rPr lang="en-GB" b="1" baseline="0" dirty="0"/>
              <a:t> Hunt [1977] D set fire to some bedding because he wanted to draw attention to a defective fire alarm system. In applying an objective test, he had not acted in order to protect the property. </a:t>
            </a:r>
          </a:p>
          <a:p>
            <a:pPr lvl="2"/>
            <a:r>
              <a:rPr lang="en-GB" b="1" baseline="0" dirty="0"/>
              <a:t>In Hill/Hall 1989 the Court of Appeal held that Ds were not acting with the purpose of protecting property; their purpose was to encourage the Americans to leave the military base.</a:t>
            </a:r>
            <a:endParaRPr lang="en-GB" b="1" dirty="0"/>
          </a:p>
          <a:p>
            <a:pPr lvl="1"/>
            <a:r>
              <a:rPr lang="en-GB" dirty="0"/>
              <a:t>(c) D believed that the means used were reasonable</a:t>
            </a:r>
          </a:p>
          <a:p>
            <a:pPr lvl="2"/>
            <a:r>
              <a:rPr lang="en-GB" dirty="0"/>
              <a:t>Suffices that D honestly believed that the means of protection adopted were reasonable</a:t>
            </a:r>
          </a:p>
          <a:p>
            <a:pPr lvl="2"/>
            <a:r>
              <a:rPr lang="en-GB" dirty="0"/>
              <a:t>This is a subjective test; it suffices that D honestly believed that the means of</a:t>
            </a:r>
            <a:r>
              <a:rPr lang="en-GB" baseline="0" dirty="0"/>
              <a:t> protection adopted were reasonable. This may be difficult to establish if the means adopted were objectively unreasonable – for example, where excessive and unnecessary damage was caused.</a:t>
            </a:r>
            <a:endParaRPr lang="en-GB" dirty="0"/>
          </a:p>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4</a:t>
            </a:fld>
            <a:endParaRPr lang="en-GB"/>
          </a:p>
        </p:txBody>
      </p:sp>
    </p:spTree>
    <p:extLst>
      <p:ext uri="{BB962C8B-B14F-4D97-AF65-F5344CB8AC3E}">
        <p14:creationId xmlns:p14="http://schemas.microsoft.com/office/powerpoint/2010/main" val="4149879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2016" indent="-222016">
              <a:buAutoNum type="arabicPeriod"/>
            </a:pPr>
            <a:r>
              <a:rPr lang="en-GB" dirty="0"/>
              <a:t>INTENTION</a:t>
            </a:r>
          </a:p>
          <a:p>
            <a:r>
              <a:rPr lang="en-GB" dirty="0"/>
              <a:t>Intention can</a:t>
            </a:r>
            <a:r>
              <a:rPr lang="en-GB" baseline="0" dirty="0"/>
              <a:t> be direct or oblique, which means that it was either Ds purpose to damage or destroy the property, or barring all unforeseen circumstances, it was virtually certain that D’s conduct would destroy or damage property where D was aware of this.</a:t>
            </a:r>
          </a:p>
          <a:p>
            <a:endParaRPr lang="en-GB" baseline="0" dirty="0"/>
          </a:p>
          <a:p>
            <a:r>
              <a:rPr lang="en-GB" baseline="0" dirty="0"/>
              <a:t>The fact that D had a good motive is irrelevant, e.g. where D believes his actions improve the property.</a:t>
            </a:r>
          </a:p>
          <a:p>
            <a:endParaRPr lang="en-GB" baseline="0" dirty="0"/>
          </a:p>
          <a:p>
            <a:r>
              <a:rPr lang="en-GB" baseline="0" dirty="0"/>
              <a:t>2. RECKLESSNESS</a:t>
            </a:r>
          </a:p>
          <a:p>
            <a:r>
              <a:rPr lang="en-GB" baseline="0" dirty="0"/>
              <a:t>If the prosecution cannot prove D intentionally damaged/destroyed the property, it may still attempt to prove that D was reckless as to whether by his conduct, he would damage/destroy property.</a:t>
            </a:r>
          </a:p>
          <a:p>
            <a:r>
              <a:rPr lang="en-GB" baseline="0" dirty="0"/>
              <a:t>G and Another 2003: the test for subjective recklessness from Cunningham can be applied to criminal damage. This means that the D will only be convicted of reckless criminal damage if he realised the risk that his conduct may damage/destroy property but still unreasonably decided to take that risk.</a:t>
            </a:r>
          </a:p>
          <a:p>
            <a:r>
              <a:rPr lang="en-GB" baseline="0" dirty="0"/>
              <a:t>For example: if D drops a brick from a window down onto a busy road and the brick smashes a car windscreen, D will be subjectively reckless if he realised that the property might be damaged or destroyed.</a:t>
            </a:r>
          </a:p>
          <a:p>
            <a:endParaRPr lang="en-GB" baseline="0" dirty="0"/>
          </a:p>
          <a:p>
            <a:r>
              <a:rPr lang="en-GB" baseline="0" dirty="0"/>
              <a:t>KNOW OR BE RECKLESS TO THE FACT THAT THE DAMAGE OF DESTRUCTION IS TO PROPERTY BELONGING TO ANOTHER</a:t>
            </a:r>
          </a:p>
          <a:p>
            <a:r>
              <a:rPr lang="en-GB" baseline="0" dirty="0"/>
              <a:t>D must intend or be reckless to damaging or destroying the property of another.</a:t>
            </a:r>
          </a:p>
          <a:p>
            <a:r>
              <a:rPr lang="en-GB" baseline="0" dirty="0"/>
              <a:t>D is not guilty if he destroys or damages property of another under the mistaken belief that it is his own.</a:t>
            </a:r>
          </a:p>
          <a:p>
            <a:r>
              <a:rPr lang="en-GB" baseline="0" dirty="0"/>
              <a:t>Smith 1974: wiring, roof panels and floorboards installed by D tenant in his flat has become the property of the landlord. When D removed these items on termination of the tenancy, he damaged property belonging to another. D lacked the MR because he was under a mistaken but honest belief that the property was his own.</a:t>
            </a:r>
            <a:endParaRPr lang="en-GB" dirty="0"/>
          </a:p>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5</a:t>
            </a:fld>
            <a:endParaRPr lang="en-GB"/>
          </a:p>
        </p:txBody>
      </p:sp>
    </p:spTree>
    <p:extLst>
      <p:ext uri="{BB962C8B-B14F-4D97-AF65-F5344CB8AC3E}">
        <p14:creationId xmlns:p14="http://schemas.microsoft.com/office/powerpoint/2010/main" val="3403467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6</a:t>
            </a:fld>
            <a:endParaRPr lang="en-GB"/>
          </a:p>
        </p:txBody>
      </p:sp>
    </p:spTree>
    <p:extLst>
      <p:ext uri="{BB962C8B-B14F-4D97-AF65-F5344CB8AC3E}">
        <p14:creationId xmlns:p14="http://schemas.microsoft.com/office/powerpoint/2010/main" val="3342905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22/11/2021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22/11/2021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1256275" y="2271449"/>
            <a:ext cx="9679449" cy="2847058"/>
          </a:xfrm>
        </p:spPr>
        <p:txBody>
          <a:bodyPr anchor="b">
            <a:normAutofit/>
          </a:bodyPr>
          <a:lstStyle/>
          <a:p>
            <a:pPr algn="l"/>
            <a:r>
              <a:rPr lang="en-GB" sz="8000" dirty="0">
                <a:solidFill>
                  <a:srgbClr val="FFFFFF"/>
                </a:solidFill>
                <a:cs typeface="Calibri Light"/>
              </a:rPr>
              <a:t>Criminal </a:t>
            </a:r>
            <a:r>
              <a:rPr lang="en-GB" sz="8000">
                <a:solidFill>
                  <a:srgbClr val="FFFFFF"/>
                </a:solidFill>
                <a:cs typeface="Calibri Light"/>
              </a:rPr>
              <a:t>damage workshop</a:t>
            </a:r>
            <a:endParaRPr lang="en-GB" sz="8000">
              <a:solidFill>
                <a:srgbClr val="FFFFFF"/>
              </a:solidFill>
            </a:endParaRPr>
          </a:p>
        </p:txBody>
      </p:sp>
      <p:cxnSp>
        <p:nvCxnSpPr>
          <p:cNvPr id="28" name="Straight Connector 2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9854F-8B49-472C-9753-952F505041F4}"/>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cs typeface="Calibri Light"/>
              </a:rPr>
              <a:t>Recap from lecture</a:t>
            </a:r>
            <a:endParaRPr lang="en-GB" sz="56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70633825-3149-46D1-A6E2-9E9932B5D7F5}"/>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GB" sz="2000" b="1" u="sng" dirty="0">
                <a:solidFill>
                  <a:schemeClr val="tx1">
                    <a:alpha val="80000"/>
                  </a:schemeClr>
                </a:solidFill>
                <a:cs typeface="Calibri"/>
              </a:rPr>
              <a:t>Basic offence</a:t>
            </a:r>
          </a:p>
          <a:p>
            <a:pPr marL="0" indent="0">
              <a:buNone/>
            </a:pPr>
            <a:r>
              <a:rPr lang="en-GB" sz="2000" b="1" dirty="0">
                <a:solidFill>
                  <a:srgbClr val="FF0000"/>
                </a:solidFill>
                <a:cs typeface="Calibri"/>
              </a:rPr>
              <a:t>S1(1) Criminal Damage Act 1971</a:t>
            </a:r>
          </a:p>
          <a:p>
            <a:pPr marL="0" indent="0">
              <a:buNone/>
            </a:pPr>
            <a:r>
              <a:rPr lang="en-GB" sz="2000" b="1" i="1" dirty="0">
                <a:solidFill>
                  <a:srgbClr val="FF0000"/>
                </a:solidFill>
                <a:cs typeface="Calibri"/>
              </a:rPr>
              <a:t>A person who without lawful excuse destroys or damages any property belonging to another intending to destroy or damage any such property or being reckless as to whether any such property would be destroyed or damaged shall be guilty of an offence.</a:t>
            </a:r>
          </a:p>
          <a:p>
            <a:pPr marL="0" indent="0">
              <a:buNone/>
            </a:pPr>
            <a:endParaRPr lang="en-GB" sz="2000" b="1" i="1">
              <a:solidFill>
                <a:schemeClr val="tx1">
                  <a:alpha val="80000"/>
                </a:schemeClr>
              </a:solidFill>
              <a:cs typeface="Calibri"/>
            </a:endParaRPr>
          </a:p>
          <a:p>
            <a:pPr marL="0" indent="0">
              <a:buNone/>
            </a:pPr>
            <a:r>
              <a:rPr lang="en-GB" sz="2000" b="1" u="sng" dirty="0">
                <a:solidFill>
                  <a:schemeClr val="tx1">
                    <a:alpha val="80000"/>
                  </a:schemeClr>
                </a:solidFill>
                <a:cs typeface="Calibri"/>
              </a:rPr>
              <a:t>Elements of the offence</a:t>
            </a:r>
          </a:p>
          <a:p>
            <a:pPr marL="0" indent="0">
              <a:buNone/>
            </a:pPr>
            <a:r>
              <a:rPr lang="en-GB" sz="2000" b="1" dirty="0">
                <a:solidFill>
                  <a:schemeClr val="tx1">
                    <a:alpha val="80000"/>
                  </a:schemeClr>
                </a:solidFill>
                <a:cs typeface="Calibri"/>
              </a:rPr>
              <a:t>There is property, that belongs to another, D's conduct; destroys or damages that property; D does not have a lawful excuse; D intends or is reckless to destroying or damaging the property</a:t>
            </a:r>
            <a:endParaRPr lang="en-GB" sz="2000" b="1" u="sng" dirty="0">
              <a:solidFill>
                <a:schemeClr val="tx1">
                  <a:alpha val="80000"/>
                </a:schemeClr>
              </a:solidFill>
              <a:cs typeface="Calibri"/>
            </a:endParaRPr>
          </a:p>
          <a:p>
            <a:pPr marL="0" indent="0">
              <a:buNone/>
            </a:pPr>
            <a:endParaRPr lang="en-GB" sz="2000" b="1">
              <a:solidFill>
                <a:schemeClr val="tx1">
                  <a:alpha val="80000"/>
                </a:schemeClr>
              </a:solidFill>
              <a:cs typeface="Calibri"/>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8766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000DA-34A6-41E9-BCF2-DAED59262869}"/>
              </a:ext>
            </a:extLst>
          </p:cNvPr>
          <p:cNvSpPr>
            <a:spLocks noGrp="1"/>
          </p:cNvSpPr>
          <p:nvPr>
            <p:ph type="title"/>
          </p:nvPr>
        </p:nvSpPr>
        <p:spPr/>
        <p:txBody>
          <a:bodyPr/>
          <a:lstStyle/>
          <a:p>
            <a:r>
              <a:rPr lang="en-GB" dirty="0">
                <a:cs typeface="Calibri Light"/>
              </a:rPr>
              <a:t>Actus reus: </a:t>
            </a:r>
            <a:r>
              <a:rPr lang="en-GB" dirty="0">
                <a:solidFill>
                  <a:schemeClr val="accent1">
                    <a:lumMod val="75000"/>
                  </a:schemeClr>
                </a:solidFill>
                <a:cs typeface="Calibri Light"/>
              </a:rPr>
              <a:t>D, without lawful excuse, destroys or damages property belonging to another</a:t>
            </a:r>
            <a:endParaRPr lang="en-GB" dirty="0">
              <a:solidFill>
                <a:schemeClr val="accent1">
                  <a:lumMod val="75000"/>
                </a:schemeClr>
              </a:solidFill>
            </a:endParaRPr>
          </a:p>
        </p:txBody>
      </p:sp>
      <p:sp>
        <p:nvSpPr>
          <p:cNvPr id="3" name="Content Placeholder 2">
            <a:extLst>
              <a:ext uri="{FF2B5EF4-FFF2-40B4-BE49-F238E27FC236}">
                <a16:creationId xmlns:a16="http://schemas.microsoft.com/office/drawing/2014/main" id="{A4F28AFA-4BAB-4B21-9EB9-2F50F648047B}"/>
              </a:ext>
            </a:extLst>
          </p:cNvPr>
          <p:cNvSpPr>
            <a:spLocks noGrp="1"/>
          </p:cNvSpPr>
          <p:nvPr>
            <p:ph idx="1"/>
          </p:nvPr>
        </p:nvSpPr>
        <p:spPr/>
        <p:txBody>
          <a:bodyPr vert="horz" lIns="91440" tIns="45720" rIns="91440" bIns="45720" rtlCol="0" anchor="t">
            <a:normAutofit/>
          </a:bodyPr>
          <a:lstStyle/>
          <a:p>
            <a:r>
              <a:rPr lang="en-GB" b="1" dirty="0">
                <a:solidFill>
                  <a:schemeClr val="accent1">
                    <a:lumMod val="75000"/>
                  </a:schemeClr>
                </a:solidFill>
                <a:cs typeface="Calibri"/>
              </a:rPr>
              <a:t>Property</a:t>
            </a:r>
            <a:r>
              <a:rPr lang="en-GB" dirty="0">
                <a:cs typeface="Calibri"/>
              </a:rPr>
              <a:t>: </a:t>
            </a:r>
            <a:r>
              <a:rPr lang="en-GB" dirty="0">
                <a:solidFill>
                  <a:srgbClr val="FF0000"/>
                </a:solidFill>
                <a:cs typeface="Calibri"/>
              </a:rPr>
              <a:t>s10(1)</a:t>
            </a:r>
            <a:r>
              <a:rPr lang="en-GB" dirty="0">
                <a:cs typeface="Calibri"/>
              </a:rPr>
              <a:t> CDA property of a tangible nature</a:t>
            </a:r>
          </a:p>
          <a:p>
            <a:r>
              <a:rPr lang="en-GB" b="1" dirty="0">
                <a:solidFill>
                  <a:schemeClr val="accent1">
                    <a:lumMod val="75000"/>
                  </a:schemeClr>
                </a:solidFill>
                <a:cs typeface="Calibri"/>
              </a:rPr>
              <a:t>Belonging to another</a:t>
            </a:r>
            <a:r>
              <a:rPr lang="en-GB" dirty="0">
                <a:cs typeface="Calibri"/>
              </a:rPr>
              <a:t>: </a:t>
            </a:r>
            <a:r>
              <a:rPr lang="en-GB" dirty="0">
                <a:solidFill>
                  <a:srgbClr val="FF0000"/>
                </a:solidFill>
                <a:cs typeface="Calibri"/>
              </a:rPr>
              <a:t>s10(2)</a:t>
            </a:r>
            <a:r>
              <a:rPr lang="en-GB" dirty="0">
                <a:cs typeface="Calibri"/>
              </a:rPr>
              <a:t> custody/control, proprietary right or interest, charge on it</a:t>
            </a:r>
          </a:p>
          <a:p>
            <a:r>
              <a:rPr lang="en-GB" b="1" dirty="0">
                <a:solidFill>
                  <a:schemeClr val="accent1">
                    <a:lumMod val="75000"/>
                  </a:schemeClr>
                </a:solidFill>
                <a:cs typeface="Calibri"/>
              </a:rPr>
              <a:t>D's conduct</a:t>
            </a:r>
            <a:r>
              <a:rPr lang="en-GB" dirty="0">
                <a:cs typeface="Calibri"/>
              </a:rPr>
              <a:t>: Conduct can be positive act or omission </a:t>
            </a:r>
            <a:r>
              <a:rPr lang="en-GB" i="1" dirty="0">
                <a:solidFill>
                  <a:srgbClr val="FF0000"/>
                </a:solidFill>
                <a:cs typeface="Calibri"/>
              </a:rPr>
              <a:t>Miller [1983]</a:t>
            </a:r>
          </a:p>
          <a:p>
            <a:r>
              <a:rPr lang="en-GB" b="1" dirty="0">
                <a:solidFill>
                  <a:schemeClr val="accent1">
                    <a:lumMod val="75000"/>
                  </a:schemeClr>
                </a:solidFill>
                <a:cs typeface="Calibri"/>
              </a:rPr>
              <a:t>Destroys or damages: </a:t>
            </a:r>
          </a:p>
          <a:p>
            <a:pPr marL="0" indent="0">
              <a:buNone/>
            </a:pPr>
            <a:r>
              <a:rPr lang="en-GB" b="1" dirty="0">
                <a:solidFill>
                  <a:schemeClr val="accent1">
                    <a:lumMod val="75000"/>
                  </a:schemeClr>
                </a:solidFill>
                <a:cs typeface="Calibri"/>
              </a:rPr>
              <a:t>Destroy – </a:t>
            </a:r>
            <a:r>
              <a:rPr lang="en-GB" dirty="0">
                <a:cs typeface="Calibri"/>
              </a:rPr>
              <a:t>complete destruction</a:t>
            </a:r>
          </a:p>
          <a:p>
            <a:pPr marL="0" indent="0">
              <a:buNone/>
            </a:pPr>
            <a:r>
              <a:rPr lang="en-GB" b="1">
                <a:solidFill>
                  <a:schemeClr val="accent1">
                    <a:lumMod val="75000"/>
                  </a:schemeClr>
                </a:solidFill>
                <a:cs typeface="Calibri"/>
              </a:rPr>
              <a:t>Damage – </a:t>
            </a:r>
            <a:r>
              <a:rPr lang="en-GB">
                <a:cs typeface="Calibri"/>
              </a:rPr>
              <a:t>physical damage, unfit for purpose, value impaired</a:t>
            </a:r>
            <a:endParaRPr lang="en-GB" dirty="0">
              <a:cs typeface="Calibri"/>
            </a:endParaRPr>
          </a:p>
          <a:p>
            <a:r>
              <a:rPr lang="en-GB" b="1">
                <a:solidFill>
                  <a:schemeClr val="accent1">
                    <a:lumMod val="75000"/>
                  </a:schemeClr>
                </a:solidFill>
                <a:cs typeface="Calibri"/>
              </a:rPr>
              <a:t>Without lawful excuse: see next slide</a:t>
            </a:r>
          </a:p>
        </p:txBody>
      </p:sp>
    </p:spTree>
    <p:extLst>
      <p:ext uri="{BB962C8B-B14F-4D97-AF65-F5344CB8AC3E}">
        <p14:creationId xmlns:p14="http://schemas.microsoft.com/office/powerpoint/2010/main" val="2571151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fltVal val="0"/>
                                          </p:val>
                                        </p:tav>
                                        <p:tav tm="100000">
                                          <p:val>
                                            <p:strVal val="#ppt_w"/>
                                          </p:val>
                                        </p:tav>
                                      </p:tavLst>
                                    </p:anim>
                                    <p:anim calcmode="lin" valueType="num">
                                      <p:cBhvr>
                                        <p:cTn id="14" dur="1000" fill="hold"/>
                                        <p:tgtEl>
                                          <p:spTgt spid="3"/>
                                        </p:tgtEl>
                                        <p:attrNameLst>
                                          <p:attrName>ppt_h</p:attrName>
                                        </p:attrNameLst>
                                      </p:cBhvr>
                                      <p:tavLst>
                                        <p:tav tm="0">
                                          <p:val>
                                            <p:fltVal val="0"/>
                                          </p:val>
                                        </p:tav>
                                        <p:tav tm="100000">
                                          <p:val>
                                            <p:strVal val="#ppt_h"/>
                                          </p:val>
                                        </p:tav>
                                      </p:tavLst>
                                    </p:anim>
                                    <p:anim calcmode="lin" valueType="num">
                                      <p:cBhvr>
                                        <p:cTn id="15" dur="1000" fill="hold"/>
                                        <p:tgtEl>
                                          <p:spTgt spid="3"/>
                                        </p:tgtEl>
                                        <p:attrNameLst>
                                          <p:attrName>style.rotation</p:attrName>
                                        </p:attrNameLst>
                                      </p:cBhvr>
                                      <p:tavLst>
                                        <p:tav tm="0">
                                          <p:val>
                                            <p:fltVal val="90"/>
                                          </p:val>
                                        </p:tav>
                                        <p:tav tm="100000">
                                          <p:val>
                                            <p:flt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3FE9D-1835-4482-8CC4-7A65C51BFC9B}"/>
              </a:ext>
            </a:extLst>
          </p:cNvPr>
          <p:cNvSpPr>
            <a:spLocks noGrp="1"/>
          </p:cNvSpPr>
          <p:nvPr>
            <p:ph type="title"/>
          </p:nvPr>
        </p:nvSpPr>
        <p:spPr/>
        <p:txBody>
          <a:bodyPr/>
          <a:lstStyle/>
          <a:p>
            <a:r>
              <a:rPr lang="en-GB">
                <a:cs typeface="Calibri Light"/>
              </a:rPr>
              <a:t>Without lawful excuse: s5(2)</a:t>
            </a:r>
            <a:endParaRPr lang="en-GB"/>
          </a:p>
        </p:txBody>
      </p:sp>
      <p:sp>
        <p:nvSpPr>
          <p:cNvPr id="3" name="Content Placeholder 2">
            <a:extLst>
              <a:ext uri="{FF2B5EF4-FFF2-40B4-BE49-F238E27FC236}">
                <a16:creationId xmlns:a16="http://schemas.microsoft.com/office/drawing/2014/main" id="{FBB5C1A5-453A-4829-A5F2-2BDEF3BE020C}"/>
              </a:ext>
            </a:extLst>
          </p:cNvPr>
          <p:cNvSpPr>
            <a:spLocks noGrp="1"/>
          </p:cNvSpPr>
          <p:nvPr>
            <p:ph idx="1"/>
          </p:nvPr>
        </p:nvSpPr>
        <p:spPr/>
        <p:txBody>
          <a:bodyPr vert="horz" lIns="91440" tIns="45720" rIns="91440" bIns="45720" rtlCol="0" anchor="t">
            <a:normAutofit fontScale="92500" lnSpcReduction="10000"/>
          </a:bodyPr>
          <a:lstStyle/>
          <a:p>
            <a:r>
              <a:rPr lang="en-GB" b="1">
                <a:solidFill>
                  <a:srgbClr val="FF0000"/>
                </a:solidFill>
                <a:cs typeface="Calibri"/>
              </a:rPr>
              <a:t>S5(2)(a) CDA 1971</a:t>
            </a:r>
            <a:r>
              <a:rPr lang="en-GB">
                <a:cs typeface="Calibri"/>
              </a:rPr>
              <a:t> – </a:t>
            </a:r>
            <a:r>
              <a:rPr lang="en-GB" b="1">
                <a:cs typeface="Calibri"/>
              </a:rPr>
              <a:t>D believed that the person entitled to consent to the damage or destruction either had consented, or would have consented</a:t>
            </a:r>
          </a:p>
          <a:p>
            <a:endParaRPr lang="en-GB" dirty="0">
              <a:cs typeface="Calibri"/>
            </a:endParaRPr>
          </a:p>
          <a:p>
            <a:r>
              <a:rPr lang="en-GB">
                <a:cs typeface="Calibri"/>
              </a:rPr>
              <a:t>S5(3): D must have HONESTLY believed that a certain person(s) could have consented and must have HONESTLY believed that they had or would have consented.</a:t>
            </a:r>
            <a:endParaRPr lang="en-GB" dirty="0">
              <a:cs typeface="Calibri"/>
            </a:endParaRPr>
          </a:p>
          <a:p>
            <a:endParaRPr lang="en-GB" dirty="0">
              <a:cs typeface="Calibri"/>
            </a:endParaRPr>
          </a:p>
          <a:p>
            <a:r>
              <a:rPr lang="en-GB" b="1">
                <a:solidFill>
                  <a:srgbClr val="FF0000"/>
                </a:solidFill>
                <a:cs typeface="Calibri"/>
              </a:rPr>
              <a:t>S5(2)(b) CDA 1971</a:t>
            </a:r>
            <a:r>
              <a:rPr lang="en-GB">
                <a:cs typeface="Calibri"/>
              </a:rPr>
              <a:t> –</a:t>
            </a:r>
            <a:r>
              <a:rPr lang="en-GB" b="1">
                <a:cs typeface="Calibri"/>
              </a:rPr>
              <a:t> D believed that the property belonging to themself or another was in immediate need of protection, so damaged or destroyed (other) property in order to protect it, where D believed that the means of protection used were reasonable.</a:t>
            </a:r>
            <a:endParaRPr lang="en-GB" b="1" dirty="0">
              <a:cs typeface="Calibri"/>
            </a:endParaRPr>
          </a:p>
        </p:txBody>
      </p:sp>
    </p:spTree>
    <p:extLst>
      <p:ext uri="{BB962C8B-B14F-4D97-AF65-F5344CB8AC3E}">
        <p14:creationId xmlns:p14="http://schemas.microsoft.com/office/powerpoint/2010/main" val="3599188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0BD9D-C658-4D47-8C19-A5543D09767F}"/>
              </a:ext>
            </a:extLst>
          </p:cNvPr>
          <p:cNvSpPr>
            <a:spLocks noGrp="1"/>
          </p:cNvSpPr>
          <p:nvPr>
            <p:ph type="title"/>
          </p:nvPr>
        </p:nvSpPr>
        <p:spPr/>
        <p:txBody>
          <a:bodyPr/>
          <a:lstStyle/>
          <a:p>
            <a:r>
              <a:rPr lang="en-GB" dirty="0">
                <a:cs typeface="Calibri Light"/>
              </a:rPr>
              <a:t>Mens Rea - D must:</a:t>
            </a:r>
            <a:endParaRPr lang="en-GB" dirty="0"/>
          </a:p>
        </p:txBody>
      </p:sp>
      <p:sp>
        <p:nvSpPr>
          <p:cNvPr id="3" name="Content Placeholder 2">
            <a:extLst>
              <a:ext uri="{FF2B5EF4-FFF2-40B4-BE49-F238E27FC236}">
                <a16:creationId xmlns:a16="http://schemas.microsoft.com/office/drawing/2014/main" id="{1CBD81AE-85FA-4B67-B409-1196EA8B74AF}"/>
              </a:ext>
            </a:extLst>
          </p:cNvPr>
          <p:cNvSpPr>
            <a:spLocks noGrp="1"/>
          </p:cNvSpPr>
          <p:nvPr>
            <p:ph idx="1"/>
          </p:nvPr>
        </p:nvSpPr>
        <p:spPr/>
        <p:txBody>
          <a:bodyPr vert="horz" lIns="91440" tIns="45720" rIns="91440" bIns="45720" rtlCol="0" anchor="t">
            <a:normAutofit lnSpcReduction="10000"/>
          </a:bodyPr>
          <a:lstStyle/>
          <a:p>
            <a:r>
              <a:rPr lang="en-GB" b="1" u="sng">
                <a:cs typeface="Calibri"/>
              </a:rPr>
              <a:t>Intend to destroy or damage property, or be reckless to this;</a:t>
            </a:r>
            <a:r>
              <a:rPr lang="en-GB" dirty="0">
                <a:cs typeface="Calibri"/>
              </a:rPr>
              <a:t> </a:t>
            </a:r>
          </a:p>
          <a:p>
            <a:pPr marL="0" indent="0">
              <a:buNone/>
            </a:pPr>
            <a:r>
              <a:rPr lang="en-GB">
                <a:cs typeface="Calibri"/>
              </a:rPr>
              <a:t>- Intention can be direct or oblique</a:t>
            </a:r>
          </a:p>
          <a:p>
            <a:pPr marL="0" indent="0">
              <a:buNone/>
            </a:pPr>
            <a:r>
              <a:rPr lang="en-GB" dirty="0">
                <a:cs typeface="Calibri"/>
              </a:rPr>
              <a:t>- Cunningham recklessness: Did D realise their actions would </a:t>
            </a:r>
            <a:r>
              <a:rPr lang="en-GB">
                <a:cs typeface="Calibri"/>
              </a:rPr>
              <a:t>destroy/damage the property but nevertheless went on to unreasonably take that risk</a:t>
            </a:r>
            <a:endParaRPr lang="en-GB" dirty="0">
              <a:cs typeface="Calibri"/>
            </a:endParaRPr>
          </a:p>
          <a:p>
            <a:pPr marL="0" indent="0">
              <a:buNone/>
            </a:pPr>
            <a:endParaRPr lang="en-GB" dirty="0">
              <a:cs typeface="Calibri"/>
            </a:endParaRPr>
          </a:p>
          <a:p>
            <a:r>
              <a:rPr lang="en-GB" b="1" u="sng" dirty="0">
                <a:cs typeface="Calibri"/>
              </a:rPr>
              <a:t>Know or be reckless to the fact that the damage or destruction is </a:t>
            </a:r>
            <a:r>
              <a:rPr lang="en-GB" b="1" u="sng">
                <a:cs typeface="Calibri"/>
              </a:rPr>
              <a:t>property belonging to another.</a:t>
            </a:r>
          </a:p>
          <a:p>
            <a:pPr marL="0" indent="0">
              <a:buNone/>
            </a:pPr>
            <a:r>
              <a:rPr lang="en-GB" b="1" dirty="0">
                <a:cs typeface="Calibri"/>
              </a:rPr>
              <a:t>- D is not guilty if they destroy or damage property of another under </a:t>
            </a:r>
            <a:r>
              <a:rPr lang="en-GB" b="1">
                <a:cs typeface="Calibri"/>
              </a:rPr>
              <a:t>the mistaken belief that it is their own (</a:t>
            </a:r>
            <a:r>
              <a:rPr lang="en-GB" b="1" i="1">
                <a:solidFill>
                  <a:srgbClr val="FF0000"/>
                </a:solidFill>
                <a:cs typeface="Calibri"/>
              </a:rPr>
              <a:t>Smith , [1974]</a:t>
            </a:r>
            <a:r>
              <a:rPr lang="en-GB" b="1">
                <a:cs typeface="Calibri"/>
              </a:rPr>
              <a:t>).</a:t>
            </a:r>
            <a:endParaRPr lang="en-GB" b="1" dirty="0">
              <a:cs typeface="Calibri"/>
            </a:endParaRPr>
          </a:p>
        </p:txBody>
      </p:sp>
    </p:spTree>
    <p:extLst>
      <p:ext uri="{BB962C8B-B14F-4D97-AF65-F5344CB8AC3E}">
        <p14:creationId xmlns:p14="http://schemas.microsoft.com/office/powerpoint/2010/main" val="274091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2DA10-E1A2-47FF-906F-F395BB0F7FD5}"/>
              </a:ext>
            </a:extLst>
          </p:cNvPr>
          <p:cNvSpPr>
            <a:spLocks noGrp="1"/>
          </p:cNvSpPr>
          <p:nvPr>
            <p:ph type="title"/>
          </p:nvPr>
        </p:nvSpPr>
        <p:spPr/>
        <p:txBody>
          <a:bodyPr/>
          <a:lstStyle/>
          <a:p>
            <a:r>
              <a:rPr lang="en-GB">
                <a:cs typeface="Calibri Light"/>
              </a:rPr>
              <a:t>The aggravated offence: s1(2) CDA 1971</a:t>
            </a:r>
            <a:endParaRPr lang="en-GB"/>
          </a:p>
        </p:txBody>
      </p:sp>
      <p:sp>
        <p:nvSpPr>
          <p:cNvPr id="3" name="Content Placeholder 2">
            <a:extLst>
              <a:ext uri="{FF2B5EF4-FFF2-40B4-BE49-F238E27FC236}">
                <a16:creationId xmlns:a16="http://schemas.microsoft.com/office/drawing/2014/main" id="{C0C331E0-3598-41FE-BFDE-9A21B2D1F7DE}"/>
              </a:ext>
            </a:extLst>
          </p:cNvPr>
          <p:cNvSpPr>
            <a:spLocks noGrp="1"/>
          </p:cNvSpPr>
          <p:nvPr>
            <p:ph idx="1"/>
          </p:nvPr>
        </p:nvSpPr>
        <p:spPr>
          <a:xfrm>
            <a:off x="838200" y="1825625"/>
            <a:ext cx="10616241" cy="2396017"/>
          </a:xfrm>
        </p:spPr>
        <p:txBody>
          <a:bodyPr vert="horz" lIns="91440" tIns="45720" rIns="91440" bIns="45720" rtlCol="0" anchor="t">
            <a:normAutofit/>
          </a:bodyPr>
          <a:lstStyle/>
          <a:p>
            <a:r>
              <a:rPr lang="en-GB">
                <a:cs typeface="Calibri"/>
              </a:rPr>
              <a:t>Elements of the offence:</a:t>
            </a:r>
          </a:p>
          <a:p>
            <a:pPr marL="0" indent="0">
              <a:buNone/>
            </a:pPr>
            <a:r>
              <a:rPr lang="en-GB" dirty="0">
                <a:solidFill>
                  <a:srgbClr val="7030A0"/>
                </a:solidFill>
                <a:cs typeface="Calibri"/>
              </a:rPr>
              <a:t>Without lawful excuse;</a:t>
            </a:r>
            <a:r>
              <a:rPr lang="en-GB" dirty="0">
                <a:cs typeface="Calibri"/>
              </a:rPr>
              <a:t> D destroys or damages; property; </a:t>
            </a:r>
            <a:r>
              <a:rPr lang="en-GB" dirty="0">
                <a:solidFill>
                  <a:schemeClr val="accent5"/>
                </a:solidFill>
                <a:cs typeface="Calibri"/>
              </a:rPr>
              <a:t>belong to themself or another</a:t>
            </a:r>
            <a:r>
              <a:rPr lang="en-GB" dirty="0">
                <a:cs typeface="Calibri"/>
              </a:rPr>
              <a:t>; where D intends or is reckless to destroying or damaging the property; and where D intends by the destruction or </a:t>
            </a:r>
            <a:r>
              <a:rPr lang="en-GB">
                <a:cs typeface="Calibri"/>
              </a:rPr>
              <a:t>damage to </a:t>
            </a:r>
            <a:r>
              <a:rPr lang="en-GB">
                <a:solidFill>
                  <a:srgbClr val="FFC000"/>
                </a:solidFill>
                <a:cs typeface="Calibri"/>
              </a:rPr>
              <a:t>endager the life of another</a:t>
            </a:r>
            <a:r>
              <a:rPr lang="en-GB">
                <a:cs typeface="Calibri"/>
              </a:rPr>
              <a:t> or is reckless to this.</a:t>
            </a:r>
            <a:endParaRPr lang="en-GB" dirty="0">
              <a:cs typeface="Calibri"/>
            </a:endParaRPr>
          </a:p>
          <a:p>
            <a:pPr marL="0" indent="0">
              <a:buNone/>
            </a:pPr>
            <a:endParaRPr lang="en-GB" dirty="0">
              <a:cs typeface="Calibri"/>
            </a:endParaRPr>
          </a:p>
          <a:p>
            <a:pPr marL="0" indent="0">
              <a:buNone/>
            </a:pPr>
            <a:endParaRPr lang="en-GB" dirty="0">
              <a:solidFill>
                <a:srgbClr val="000000"/>
              </a:solidFill>
              <a:cs typeface="Calibri"/>
            </a:endParaRPr>
          </a:p>
          <a:p>
            <a:pPr marL="0" indent="0">
              <a:buNone/>
            </a:pPr>
            <a:endParaRPr lang="en-GB" dirty="0">
              <a:solidFill>
                <a:schemeClr val="accent5"/>
              </a:solidFill>
              <a:cs typeface="Calibri"/>
            </a:endParaRPr>
          </a:p>
        </p:txBody>
      </p:sp>
      <p:sp>
        <p:nvSpPr>
          <p:cNvPr id="4" name="TextBox 3">
            <a:extLst>
              <a:ext uri="{FF2B5EF4-FFF2-40B4-BE49-F238E27FC236}">
                <a16:creationId xmlns:a16="http://schemas.microsoft.com/office/drawing/2014/main" id="{9E69CD7E-0770-4BC4-B0AC-06188FD20A40}"/>
              </a:ext>
            </a:extLst>
          </p:cNvPr>
          <p:cNvSpPr txBox="1"/>
          <p:nvPr/>
        </p:nvSpPr>
        <p:spPr>
          <a:xfrm>
            <a:off x="842514" y="4307456"/>
            <a:ext cx="10320067" cy="24160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a:ea typeface="+mn-lt"/>
                <a:cs typeface="+mn-lt"/>
              </a:rPr>
              <a:t>Differences between basic and aggravated offences:</a:t>
            </a:r>
          </a:p>
          <a:p>
            <a:pPr>
              <a:lnSpc>
                <a:spcPct val="90000"/>
              </a:lnSpc>
              <a:spcBef>
                <a:spcPts val="1000"/>
              </a:spcBef>
            </a:pPr>
            <a:r>
              <a:rPr lang="en-GB" sz="2800">
                <a:ea typeface="+mn-lt"/>
                <a:cs typeface="+mn-lt"/>
              </a:rPr>
              <a:t>- </a:t>
            </a:r>
            <a:r>
              <a:rPr lang="en-GB" sz="2800">
                <a:solidFill>
                  <a:srgbClr val="7030A0"/>
                </a:solidFill>
                <a:ea typeface="+mn-lt"/>
                <a:cs typeface="+mn-lt"/>
              </a:rPr>
              <a:t>defences under s.5 only apply to the basic offence</a:t>
            </a:r>
            <a:endParaRPr lang="en-US" sz="2800">
              <a:ea typeface="+mn-lt"/>
              <a:cs typeface="+mn-lt"/>
            </a:endParaRPr>
          </a:p>
          <a:p>
            <a:pPr>
              <a:lnSpc>
                <a:spcPct val="90000"/>
              </a:lnSpc>
              <a:spcBef>
                <a:spcPts val="1000"/>
              </a:spcBef>
            </a:pPr>
            <a:r>
              <a:rPr lang="en-GB" sz="2800">
                <a:ea typeface="+mn-lt"/>
                <a:cs typeface="+mn-lt"/>
              </a:rPr>
              <a:t>- </a:t>
            </a:r>
            <a:r>
              <a:rPr lang="en-GB" sz="2800">
                <a:solidFill>
                  <a:schemeClr val="accent5"/>
                </a:solidFill>
                <a:ea typeface="+mn-lt"/>
                <a:cs typeface="+mn-lt"/>
              </a:rPr>
              <a:t>D can be guilty of damage or destruction to their own property</a:t>
            </a:r>
            <a:endParaRPr lang="en-US" sz="2800">
              <a:solidFill>
                <a:schemeClr val="accent5"/>
              </a:solidFill>
              <a:ea typeface="+mn-lt"/>
              <a:cs typeface="+mn-lt"/>
            </a:endParaRPr>
          </a:p>
          <a:p>
            <a:pPr>
              <a:lnSpc>
                <a:spcPct val="90000"/>
              </a:lnSpc>
              <a:spcBef>
                <a:spcPts val="1000"/>
              </a:spcBef>
            </a:pPr>
            <a:r>
              <a:rPr lang="en-GB" sz="2800">
                <a:solidFill>
                  <a:schemeClr val="accent5"/>
                </a:solidFill>
                <a:ea typeface="+mn-lt"/>
                <a:cs typeface="+mn-lt"/>
              </a:rPr>
              <a:t>- </a:t>
            </a:r>
            <a:r>
              <a:rPr lang="en-GB" sz="2800">
                <a:solidFill>
                  <a:srgbClr val="FFC000"/>
                </a:solidFill>
                <a:ea typeface="+mn-lt"/>
                <a:cs typeface="+mn-lt"/>
              </a:rPr>
              <a:t>D must intend the damage they cause to endanger the life of another</a:t>
            </a:r>
            <a:endParaRPr lang="en-GB" sz="2800"/>
          </a:p>
        </p:txBody>
      </p:sp>
    </p:spTree>
    <p:extLst>
      <p:ext uri="{BB962C8B-B14F-4D97-AF65-F5344CB8AC3E}">
        <p14:creationId xmlns:p14="http://schemas.microsoft.com/office/powerpoint/2010/main" val="97971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0D286-440A-47A6-BA80-2A2E6A4D26B0}"/>
              </a:ext>
            </a:extLst>
          </p:cNvPr>
          <p:cNvSpPr>
            <a:spLocks noGrp="1"/>
          </p:cNvSpPr>
          <p:nvPr>
            <p:ph type="title"/>
          </p:nvPr>
        </p:nvSpPr>
        <p:spPr/>
        <p:txBody>
          <a:bodyPr/>
          <a:lstStyle/>
          <a:p>
            <a:r>
              <a:rPr lang="en-GB" dirty="0">
                <a:cs typeface="Calibri Light"/>
              </a:rPr>
              <a:t>Using the following structure, please answer </a:t>
            </a:r>
            <a:r>
              <a:rPr lang="en-GB">
                <a:cs typeface="Calibri Light"/>
              </a:rPr>
              <a:t>the problem question</a:t>
            </a:r>
            <a:endParaRPr lang="en-GB"/>
          </a:p>
        </p:txBody>
      </p:sp>
      <p:sp>
        <p:nvSpPr>
          <p:cNvPr id="3" name="Content Placeholder 2">
            <a:extLst>
              <a:ext uri="{FF2B5EF4-FFF2-40B4-BE49-F238E27FC236}">
                <a16:creationId xmlns:a16="http://schemas.microsoft.com/office/drawing/2014/main" id="{3BD6661C-1813-4A21-9E24-3762A63C78BD}"/>
              </a:ext>
            </a:extLst>
          </p:cNvPr>
          <p:cNvSpPr>
            <a:spLocks noGrp="1"/>
          </p:cNvSpPr>
          <p:nvPr>
            <p:ph idx="1"/>
          </p:nvPr>
        </p:nvSpPr>
        <p:spPr/>
        <p:txBody>
          <a:bodyPr vert="horz" lIns="91440" tIns="45720" rIns="91440" bIns="45720" rtlCol="0" anchor="t">
            <a:normAutofit lnSpcReduction="10000"/>
          </a:bodyPr>
          <a:lstStyle/>
          <a:p>
            <a:pPr marL="0" indent="0">
              <a:buNone/>
            </a:pPr>
            <a:r>
              <a:rPr lang="en-GB">
                <a:cs typeface="Calibri"/>
              </a:rPr>
              <a:t>1. Introduce the question and how you are going to answer it (V by V, D by D, chronologically).</a:t>
            </a:r>
            <a:endParaRPr lang="en-US"/>
          </a:p>
          <a:p>
            <a:pPr marL="0" indent="0">
              <a:buNone/>
            </a:pPr>
            <a:r>
              <a:rPr lang="en-GB">
                <a:cs typeface="Calibri"/>
              </a:rPr>
              <a:t>2. Identify the potential criminal offence in the facts</a:t>
            </a:r>
          </a:p>
          <a:p>
            <a:pPr marL="0" indent="0">
              <a:buNone/>
            </a:pPr>
            <a:r>
              <a:rPr lang="en-GB">
                <a:cs typeface="Calibri"/>
              </a:rPr>
              <a:t>3. Apply the law:</a:t>
            </a:r>
          </a:p>
          <a:p>
            <a:pPr marL="0" indent="0">
              <a:buNone/>
            </a:pPr>
            <a:r>
              <a:rPr lang="en-GB">
                <a:cs typeface="Calibri"/>
              </a:rPr>
              <a:t>Actus reus: What is it? Did the D do it?</a:t>
            </a:r>
            <a:endParaRPr lang="en-GB" dirty="0">
              <a:cs typeface="Calibri"/>
            </a:endParaRPr>
          </a:p>
          <a:p>
            <a:pPr marL="0" indent="0">
              <a:buNone/>
            </a:pPr>
            <a:r>
              <a:rPr lang="en-GB">
                <a:cs typeface="Calibri"/>
              </a:rPr>
              <a:t>Mens Rea: What is it? Did the D do it?</a:t>
            </a:r>
          </a:p>
          <a:p>
            <a:pPr marL="0" indent="0">
              <a:buNone/>
            </a:pPr>
            <a:r>
              <a:rPr lang="en-GB">
                <a:cs typeface="Calibri"/>
              </a:rPr>
              <a:t>4. Are there any defences available?</a:t>
            </a:r>
          </a:p>
          <a:p>
            <a:pPr marL="0" indent="0">
              <a:buNone/>
            </a:pPr>
            <a:r>
              <a:rPr lang="en-GB">
                <a:cs typeface="Calibri"/>
              </a:rPr>
              <a:t>5. Conclude liability</a:t>
            </a:r>
          </a:p>
          <a:p>
            <a:pPr marL="0" indent="0">
              <a:buNone/>
            </a:pPr>
            <a:r>
              <a:rPr lang="en-GB">
                <a:cs typeface="Calibri"/>
              </a:rPr>
              <a:t>6. Consider any other offences</a:t>
            </a:r>
            <a:endParaRPr lang="en-GB" dirty="0">
              <a:cs typeface="Calibri"/>
            </a:endParaRPr>
          </a:p>
        </p:txBody>
      </p:sp>
    </p:spTree>
    <p:extLst>
      <p:ext uri="{BB962C8B-B14F-4D97-AF65-F5344CB8AC3E}">
        <p14:creationId xmlns:p14="http://schemas.microsoft.com/office/powerpoint/2010/main" val="175652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18C7A4-79AB-42D2-A34E-D2FFD26BF725}"/>
              </a:ext>
            </a:extLst>
          </p:cNvPr>
          <p:cNvSpPr>
            <a:spLocks noGrp="1"/>
          </p:cNvSpPr>
          <p:nvPr>
            <p:ph idx="1"/>
          </p:nvPr>
        </p:nvSpPr>
        <p:spPr>
          <a:xfrm>
            <a:off x="362465" y="387178"/>
            <a:ext cx="10991335" cy="5789785"/>
          </a:xfrm>
        </p:spPr>
        <p:txBody>
          <a:bodyPr>
            <a:normAutofit/>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Andrew and Bethany met through a dating agency and had been chatting online for a couple of weeks. They agreed to meet one evening in a pub in town. When Andrew arrived at the pub, he was annoyed to find that Bethany was already there and was flirting with the barman, Chris. Bethany explained to Andrew that Chris was her ex-boyfriend, but they still got on well. During the evening, Andrew drank several pints of beer and Bethany drank several vodkas. Andrew was jealous of Chris, and when he went to the bar to order more drinks, an argument started between him and Chris about Bethany. It caused such a disturbance that both Andrew and Bethany were asked to leave the pub. Andrew was so annoyed that Chris had spoilt his evening with Bethany that he picked up a large stone from the ground, which he threw at the window of the shop next door to the pub, causing the window to smash. Bethany recognised Chris’s motorbike, which was parked in the pub car park. She picked up a broken bottle and cut the brake cable. A few days later, Chris saw Andrew in town. Chris strode towards Andrew, as he wanted to speak to him about Bethany. Andrew thought Chris might believe he was responsible for cutting the brake cable and was frightened that Chris was going to assault him. Andrew punched Chris, who fell to the ground. Andrew then repeatedly banged Chris’s head against the pavement. Chris was taken to hospital with a gaping head wound, which required stitches, and a fractured skull. Andrew had no visible injuries. </a:t>
            </a:r>
          </a:p>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Advise Andrew and Bethany of their potential criminal liability. You do not need to consider any defences that may be available to them.</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122029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126</TotalTime>
  <Words>2398</Words>
  <Application>Microsoft Office PowerPoint</Application>
  <PresentationFormat>Widescreen</PresentationFormat>
  <Paragraphs>119</Paragraphs>
  <Slides>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Criminal damage workshop</vt:lpstr>
      <vt:lpstr>Recap from lecture</vt:lpstr>
      <vt:lpstr>Actus reus: D, without lawful excuse, destroys or damages property belonging to another</vt:lpstr>
      <vt:lpstr>Without lawful excuse: s5(2)</vt:lpstr>
      <vt:lpstr>Mens Rea - D must:</vt:lpstr>
      <vt:lpstr>The aggravated offence: s1(2) CDA 1971</vt:lpstr>
      <vt:lpstr>Using the following structure, please answer the problem question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dc:title>
  <dc:creator>Laura Knight</dc:creator>
  <cp:lastModifiedBy>Laura Knight</cp:lastModifiedBy>
  <cp:revision>246</cp:revision>
  <cp:lastPrinted>2021-11-18T13:43:29Z</cp:lastPrinted>
  <dcterms:created xsi:type="dcterms:W3CDTF">2021-03-22T09:17:06Z</dcterms:created>
  <dcterms:modified xsi:type="dcterms:W3CDTF">2021-11-22T13:04:11Z</dcterms:modified>
</cp:coreProperties>
</file>