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41"/>
  </p:notesMasterIdLst>
  <p:sldIdLst>
    <p:sldId id="286" r:id="rId3"/>
    <p:sldId id="256" r:id="rId4"/>
    <p:sldId id="524" r:id="rId5"/>
    <p:sldId id="529" r:id="rId6"/>
    <p:sldId id="260" r:id="rId7"/>
    <p:sldId id="261" r:id="rId8"/>
    <p:sldId id="262" r:id="rId9"/>
    <p:sldId id="264" r:id="rId10"/>
    <p:sldId id="292" r:id="rId11"/>
    <p:sldId id="293" r:id="rId12"/>
    <p:sldId id="512" r:id="rId13"/>
    <p:sldId id="266" r:id="rId14"/>
    <p:sldId id="513" r:id="rId15"/>
    <p:sldId id="514" r:id="rId16"/>
    <p:sldId id="515" r:id="rId17"/>
    <p:sldId id="265" r:id="rId18"/>
    <p:sldId id="268" r:id="rId19"/>
    <p:sldId id="516" r:id="rId20"/>
    <p:sldId id="275" r:id="rId21"/>
    <p:sldId id="517" r:id="rId22"/>
    <p:sldId id="518" r:id="rId23"/>
    <p:sldId id="282" r:id="rId24"/>
    <p:sldId id="284" r:id="rId25"/>
    <p:sldId id="519" r:id="rId26"/>
    <p:sldId id="520" r:id="rId27"/>
    <p:sldId id="530" r:id="rId28"/>
    <p:sldId id="497" r:id="rId29"/>
    <p:sldId id="498" r:id="rId30"/>
    <p:sldId id="521" r:id="rId31"/>
    <p:sldId id="522" r:id="rId32"/>
    <p:sldId id="296" r:id="rId33"/>
    <p:sldId id="299" r:id="rId34"/>
    <p:sldId id="523" r:id="rId35"/>
    <p:sldId id="414" r:id="rId36"/>
    <p:sldId id="288" r:id="rId37"/>
    <p:sldId id="499" r:id="rId38"/>
    <p:sldId id="317" r:id="rId39"/>
    <p:sldId id="305"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775" autoAdjust="0"/>
  </p:normalViewPr>
  <p:slideViewPr>
    <p:cSldViewPr>
      <p:cViewPr varScale="1">
        <p:scale>
          <a:sx n="78" d="100"/>
          <a:sy n="78" d="100"/>
        </p:scale>
        <p:origin x="1524"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7CD2C4-8EEC-441E-BF6F-20414B9CE149}"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7B48DD60-F1E6-46D2-8353-6B5150D517A1}">
      <dgm:prSet phldrT="[Text]" phldr="0"/>
      <dgm:spPr/>
      <dgm:t>
        <a:bodyPr/>
        <a:lstStyle/>
        <a:p>
          <a:r>
            <a:rPr lang="en-GB" dirty="0"/>
            <a:t>Define the problem or situation</a:t>
          </a:r>
        </a:p>
      </dgm:t>
    </dgm:pt>
    <dgm:pt modelId="{2C07C754-4F74-4026-B970-5ED8EBDED1EE}" type="parTrans" cxnId="{3B6A043C-BB15-4CD5-B16E-57CE127959A4}">
      <dgm:prSet/>
      <dgm:spPr/>
      <dgm:t>
        <a:bodyPr/>
        <a:lstStyle/>
        <a:p>
          <a:endParaRPr lang="en-GB"/>
        </a:p>
      </dgm:t>
    </dgm:pt>
    <dgm:pt modelId="{3ACFF9A2-DA4D-44D4-83C5-0885A8D1A0B6}" type="sibTrans" cxnId="{3B6A043C-BB15-4CD5-B16E-57CE127959A4}">
      <dgm:prSet/>
      <dgm:spPr/>
      <dgm:t>
        <a:bodyPr/>
        <a:lstStyle/>
        <a:p>
          <a:endParaRPr lang="en-GB"/>
        </a:p>
      </dgm:t>
    </dgm:pt>
    <dgm:pt modelId="{1AA8D2B2-2038-4196-B99F-FC5776CD41CE}">
      <dgm:prSet phldrT="[Text]" phldr="0"/>
      <dgm:spPr/>
      <dgm:t>
        <a:bodyPr/>
        <a:lstStyle/>
        <a:p>
          <a:r>
            <a:rPr lang="en-GB" dirty="0"/>
            <a:t>Complete cost/benefit analysis</a:t>
          </a:r>
        </a:p>
      </dgm:t>
    </dgm:pt>
    <dgm:pt modelId="{5D5F80FF-70FE-427A-99A9-998ACC754F22}" type="parTrans" cxnId="{EE98E779-EA54-4941-846D-804BD4EB327F}">
      <dgm:prSet/>
      <dgm:spPr/>
      <dgm:t>
        <a:bodyPr/>
        <a:lstStyle/>
        <a:p>
          <a:endParaRPr lang="en-GB"/>
        </a:p>
      </dgm:t>
    </dgm:pt>
    <dgm:pt modelId="{9A252A1F-2991-4167-B5DA-417D8A0B316B}" type="sibTrans" cxnId="{EE98E779-EA54-4941-846D-804BD4EB327F}">
      <dgm:prSet/>
      <dgm:spPr/>
      <dgm:t>
        <a:bodyPr/>
        <a:lstStyle/>
        <a:p>
          <a:endParaRPr lang="en-GB"/>
        </a:p>
      </dgm:t>
    </dgm:pt>
    <dgm:pt modelId="{33BB7961-780A-41B2-ACFC-325525AC9000}">
      <dgm:prSet phldrT="[Text]" phldr="0"/>
      <dgm:spPr/>
      <dgm:t>
        <a:bodyPr/>
        <a:lstStyle/>
        <a:p>
          <a:r>
            <a:rPr lang="en-GB" dirty="0"/>
            <a:t>Develop a research design</a:t>
          </a:r>
        </a:p>
      </dgm:t>
    </dgm:pt>
    <dgm:pt modelId="{CB60CB4E-9E8D-4346-A4A8-5973C073D1EA}" type="parTrans" cxnId="{3E5262C1-D5DD-479E-ADA7-1C48A285165D}">
      <dgm:prSet/>
      <dgm:spPr/>
      <dgm:t>
        <a:bodyPr/>
        <a:lstStyle/>
        <a:p>
          <a:endParaRPr lang="en-GB"/>
        </a:p>
      </dgm:t>
    </dgm:pt>
    <dgm:pt modelId="{C71AFCEC-B9F9-47E7-A053-F77F93DB7E76}" type="sibTrans" cxnId="{3E5262C1-D5DD-479E-ADA7-1C48A285165D}">
      <dgm:prSet/>
      <dgm:spPr/>
      <dgm:t>
        <a:bodyPr/>
        <a:lstStyle/>
        <a:p>
          <a:endParaRPr lang="en-GB"/>
        </a:p>
      </dgm:t>
    </dgm:pt>
    <dgm:pt modelId="{858C6949-F1B9-4C9F-A6BE-A20AE59C0C3F}">
      <dgm:prSet phldrT="[Text]" phldr="0"/>
      <dgm:spPr/>
      <dgm:t>
        <a:bodyPr/>
        <a:lstStyle/>
        <a:p>
          <a:r>
            <a:rPr lang="en-GB" dirty="0"/>
            <a:t>Develop a sample</a:t>
          </a:r>
        </a:p>
      </dgm:t>
    </dgm:pt>
    <dgm:pt modelId="{C38CC639-84AA-424D-8347-C038125D2791}" type="parTrans" cxnId="{E4629A1F-7C7A-42D5-B0A3-E0471A1CD585}">
      <dgm:prSet/>
      <dgm:spPr/>
      <dgm:t>
        <a:bodyPr/>
        <a:lstStyle/>
        <a:p>
          <a:endParaRPr lang="en-GB"/>
        </a:p>
      </dgm:t>
    </dgm:pt>
    <dgm:pt modelId="{DB348219-B87D-41C4-B996-F3A7BE5D1EC2}" type="sibTrans" cxnId="{E4629A1F-7C7A-42D5-B0A3-E0471A1CD585}">
      <dgm:prSet/>
      <dgm:spPr/>
      <dgm:t>
        <a:bodyPr/>
        <a:lstStyle/>
        <a:p>
          <a:endParaRPr lang="en-GB"/>
        </a:p>
      </dgm:t>
    </dgm:pt>
    <dgm:pt modelId="{5ABE37C9-9169-4F57-9930-CE518DDA59C0}">
      <dgm:prSet phldrT="[Text]" phldr="0"/>
      <dgm:spPr/>
      <dgm:t>
        <a:bodyPr/>
        <a:lstStyle/>
        <a:p>
          <a:r>
            <a:rPr lang="en-GB" dirty="0"/>
            <a:t>Collect data</a:t>
          </a:r>
        </a:p>
      </dgm:t>
    </dgm:pt>
    <dgm:pt modelId="{58B9CBBB-866B-4369-8AE1-C8A200BAF027}" type="parTrans" cxnId="{2F85C714-A03C-4E6C-BBB8-A4B25108FFE6}">
      <dgm:prSet/>
      <dgm:spPr/>
      <dgm:t>
        <a:bodyPr/>
        <a:lstStyle/>
        <a:p>
          <a:endParaRPr lang="en-GB"/>
        </a:p>
      </dgm:t>
    </dgm:pt>
    <dgm:pt modelId="{505114CB-F295-4DD2-9408-D0C90AB906FB}" type="sibTrans" cxnId="{2F85C714-A03C-4E6C-BBB8-A4B25108FFE6}">
      <dgm:prSet/>
      <dgm:spPr/>
      <dgm:t>
        <a:bodyPr/>
        <a:lstStyle/>
        <a:p>
          <a:endParaRPr lang="en-GB"/>
        </a:p>
      </dgm:t>
    </dgm:pt>
    <dgm:pt modelId="{C78C36CB-38A4-470E-B533-154CD6388535}">
      <dgm:prSet phldrT="[Text]" phldr="0"/>
      <dgm:spPr/>
      <dgm:t>
        <a:bodyPr/>
        <a:lstStyle/>
        <a:p>
          <a:r>
            <a:rPr lang="en-GB" dirty="0"/>
            <a:t>Analyse and interpret data</a:t>
          </a:r>
        </a:p>
      </dgm:t>
    </dgm:pt>
    <dgm:pt modelId="{271DA01D-B9D6-4CB7-A44E-6DF4634ED02D}" type="parTrans" cxnId="{899DC49A-15D1-4742-8581-9C8E3DDF193B}">
      <dgm:prSet/>
      <dgm:spPr/>
      <dgm:t>
        <a:bodyPr/>
        <a:lstStyle/>
        <a:p>
          <a:endParaRPr lang="en-GB"/>
        </a:p>
      </dgm:t>
    </dgm:pt>
    <dgm:pt modelId="{5390C99F-9E49-4AE9-9FF3-FAF6A0858FAC}" type="sibTrans" cxnId="{899DC49A-15D1-4742-8581-9C8E3DDF193B}">
      <dgm:prSet/>
      <dgm:spPr/>
      <dgm:t>
        <a:bodyPr/>
        <a:lstStyle/>
        <a:p>
          <a:endParaRPr lang="en-GB"/>
        </a:p>
      </dgm:t>
    </dgm:pt>
    <dgm:pt modelId="{783105CD-51CF-4240-B7DF-F9C3C837C2A5}">
      <dgm:prSet phldrT="[Text]" phldr="0"/>
      <dgm:spPr/>
      <dgm:t>
        <a:bodyPr/>
        <a:lstStyle/>
        <a:p>
          <a:r>
            <a:rPr lang="en-GB" dirty="0"/>
            <a:t>Formulate conclusion and write a report</a:t>
          </a:r>
        </a:p>
      </dgm:t>
    </dgm:pt>
    <dgm:pt modelId="{2D29D6C4-BAA8-4B54-86FE-FAFE38138DC4}" type="parTrans" cxnId="{9EC7C0F0-7545-4016-AB93-79C1B237919B}">
      <dgm:prSet/>
      <dgm:spPr/>
      <dgm:t>
        <a:bodyPr/>
        <a:lstStyle/>
        <a:p>
          <a:endParaRPr lang="en-GB"/>
        </a:p>
      </dgm:t>
    </dgm:pt>
    <dgm:pt modelId="{A0789BD4-0582-4816-AC2C-DE8C07A91644}" type="sibTrans" cxnId="{9EC7C0F0-7545-4016-AB93-79C1B237919B}">
      <dgm:prSet/>
      <dgm:spPr/>
      <dgm:t>
        <a:bodyPr/>
        <a:lstStyle/>
        <a:p>
          <a:endParaRPr lang="en-GB"/>
        </a:p>
      </dgm:t>
    </dgm:pt>
    <dgm:pt modelId="{F7942F75-A6BA-48FB-9F54-1E65E25963DE}" type="pres">
      <dgm:prSet presAssocID="{2A7CD2C4-8EEC-441E-BF6F-20414B9CE149}" presName="Name0" presStyleCnt="0">
        <dgm:presLayoutVars>
          <dgm:dir/>
          <dgm:resizeHandles val="exact"/>
        </dgm:presLayoutVars>
      </dgm:prSet>
      <dgm:spPr/>
    </dgm:pt>
    <dgm:pt modelId="{2370C841-072D-4085-A2E2-EF683BF2617F}" type="pres">
      <dgm:prSet presAssocID="{2A7CD2C4-8EEC-441E-BF6F-20414B9CE149}" presName="cycle" presStyleCnt="0"/>
      <dgm:spPr/>
    </dgm:pt>
    <dgm:pt modelId="{FFAA7FD1-CFC5-4DBE-99F3-3912F72258EE}" type="pres">
      <dgm:prSet presAssocID="{7B48DD60-F1E6-46D2-8353-6B5150D517A1}" presName="nodeFirstNode" presStyleLbl="node1" presStyleIdx="0" presStyleCnt="7">
        <dgm:presLayoutVars>
          <dgm:bulletEnabled val="1"/>
        </dgm:presLayoutVars>
      </dgm:prSet>
      <dgm:spPr/>
    </dgm:pt>
    <dgm:pt modelId="{7A119022-B686-456A-8FAB-534FAD630502}" type="pres">
      <dgm:prSet presAssocID="{3ACFF9A2-DA4D-44D4-83C5-0885A8D1A0B6}" presName="sibTransFirstNode" presStyleLbl="bgShp" presStyleIdx="0" presStyleCnt="1"/>
      <dgm:spPr/>
    </dgm:pt>
    <dgm:pt modelId="{5C8A0E63-905D-49DB-8B17-36D9C1904430}" type="pres">
      <dgm:prSet presAssocID="{1AA8D2B2-2038-4196-B99F-FC5776CD41CE}" presName="nodeFollowingNodes" presStyleLbl="node1" presStyleIdx="1" presStyleCnt="7">
        <dgm:presLayoutVars>
          <dgm:bulletEnabled val="1"/>
        </dgm:presLayoutVars>
      </dgm:prSet>
      <dgm:spPr/>
    </dgm:pt>
    <dgm:pt modelId="{0C1EBD6D-8849-4AA2-BA4B-DAD877E36055}" type="pres">
      <dgm:prSet presAssocID="{33BB7961-780A-41B2-ACFC-325525AC9000}" presName="nodeFollowingNodes" presStyleLbl="node1" presStyleIdx="2" presStyleCnt="7">
        <dgm:presLayoutVars>
          <dgm:bulletEnabled val="1"/>
        </dgm:presLayoutVars>
      </dgm:prSet>
      <dgm:spPr/>
    </dgm:pt>
    <dgm:pt modelId="{41F3D715-90E8-450B-9B08-05DD7A6A5541}" type="pres">
      <dgm:prSet presAssocID="{858C6949-F1B9-4C9F-A6BE-A20AE59C0C3F}" presName="nodeFollowingNodes" presStyleLbl="node1" presStyleIdx="3" presStyleCnt="7">
        <dgm:presLayoutVars>
          <dgm:bulletEnabled val="1"/>
        </dgm:presLayoutVars>
      </dgm:prSet>
      <dgm:spPr/>
    </dgm:pt>
    <dgm:pt modelId="{6E1300E8-20D9-4F71-B4A2-682A141215DD}" type="pres">
      <dgm:prSet presAssocID="{5ABE37C9-9169-4F57-9930-CE518DDA59C0}" presName="nodeFollowingNodes" presStyleLbl="node1" presStyleIdx="4" presStyleCnt="7">
        <dgm:presLayoutVars>
          <dgm:bulletEnabled val="1"/>
        </dgm:presLayoutVars>
      </dgm:prSet>
      <dgm:spPr/>
    </dgm:pt>
    <dgm:pt modelId="{35B551DE-2FD7-4A2D-A8A9-33EB087D7A92}" type="pres">
      <dgm:prSet presAssocID="{C78C36CB-38A4-470E-B533-154CD6388535}" presName="nodeFollowingNodes" presStyleLbl="node1" presStyleIdx="5" presStyleCnt="7">
        <dgm:presLayoutVars>
          <dgm:bulletEnabled val="1"/>
        </dgm:presLayoutVars>
      </dgm:prSet>
      <dgm:spPr/>
    </dgm:pt>
    <dgm:pt modelId="{BCD22CFF-B0DF-489E-B695-F606789A682F}" type="pres">
      <dgm:prSet presAssocID="{783105CD-51CF-4240-B7DF-F9C3C837C2A5}" presName="nodeFollowingNodes" presStyleLbl="node1" presStyleIdx="6" presStyleCnt="7">
        <dgm:presLayoutVars>
          <dgm:bulletEnabled val="1"/>
        </dgm:presLayoutVars>
      </dgm:prSet>
      <dgm:spPr/>
    </dgm:pt>
  </dgm:ptLst>
  <dgm:cxnLst>
    <dgm:cxn modelId="{2F85C714-A03C-4E6C-BBB8-A4B25108FFE6}" srcId="{2A7CD2C4-8EEC-441E-BF6F-20414B9CE149}" destId="{5ABE37C9-9169-4F57-9930-CE518DDA59C0}" srcOrd="4" destOrd="0" parTransId="{58B9CBBB-866B-4369-8AE1-C8A200BAF027}" sibTransId="{505114CB-F295-4DD2-9408-D0C90AB906FB}"/>
    <dgm:cxn modelId="{E4629A1F-7C7A-42D5-B0A3-E0471A1CD585}" srcId="{2A7CD2C4-8EEC-441E-BF6F-20414B9CE149}" destId="{858C6949-F1B9-4C9F-A6BE-A20AE59C0C3F}" srcOrd="3" destOrd="0" parTransId="{C38CC639-84AA-424D-8347-C038125D2791}" sibTransId="{DB348219-B87D-41C4-B996-F3A7BE5D1EC2}"/>
    <dgm:cxn modelId="{1605003B-5529-4E02-85A6-0744772D26E6}" type="presOf" srcId="{5ABE37C9-9169-4F57-9930-CE518DDA59C0}" destId="{6E1300E8-20D9-4F71-B4A2-682A141215DD}" srcOrd="0" destOrd="0" presId="urn:microsoft.com/office/officeart/2005/8/layout/cycle3"/>
    <dgm:cxn modelId="{3B6A043C-BB15-4CD5-B16E-57CE127959A4}" srcId="{2A7CD2C4-8EEC-441E-BF6F-20414B9CE149}" destId="{7B48DD60-F1E6-46D2-8353-6B5150D517A1}" srcOrd="0" destOrd="0" parTransId="{2C07C754-4F74-4026-B970-5ED8EBDED1EE}" sibTransId="{3ACFF9A2-DA4D-44D4-83C5-0885A8D1A0B6}"/>
    <dgm:cxn modelId="{25D8865F-B345-42D9-92CD-422FE3243944}" type="presOf" srcId="{3ACFF9A2-DA4D-44D4-83C5-0885A8D1A0B6}" destId="{7A119022-B686-456A-8FAB-534FAD630502}" srcOrd="0" destOrd="0" presId="urn:microsoft.com/office/officeart/2005/8/layout/cycle3"/>
    <dgm:cxn modelId="{53C0A746-A8A4-4A36-9AE3-634468219FE1}" type="presOf" srcId="{1AA8D2B2-2038-4196-B99F-FC5776CD41CE}" destId="{5C8A0E63-905D-49DB-8B17-36D9C1904430}" srcOrd="0" destOrd="0" presId="urn:microsoft.com/office/officeart/2005/8/layout/cycle3"/>
    <dgm:cxn modelId="{7683E769-6DC9-414E-92D0-6EC4DD07FE94}" type="presOf" srcId="{2A7CD2C4-8EEC-441E-BF6F-20414B9CE149}" destId="{F7942F75-A6BA-48FB-9F54-1E65E25963DE}" srcOrd="0" destOrd="0" presId="urn:microsoft.com/office/officeart/2005/8/layout/cycle3"/>
    <dgm:cxn modelId="{EE98E779-EA54-4941-846D-804BD4EB327F}" srcId="{2A7CD2C4-8EEC-441E-BF6F-20414B9CE149}" destId="{1AA8D2B2-2038-4196-B99F-FC5776CD41CE}" srcOrd="1" destOrd="0" parTransId="{5D5F80FF-70FE-427A-99A9-998ACC754F22}" sibTransId="{9A252A1F-2991-4167-B5DA-417D8A0B316B}"/>
    <dgm:cxn modelId="{899DC49A-15D1-4742-8581-9C8E3DDF193B}" srcId="{2A7CD2C4-8EEC-441E-BF6F-20414B9CE149}" destId="{C78C36CB-38A4-470E-B533-154CD6388535}" srcOrd="5" destOrd="0" parTransId="{271DA01D-B9D6-4CB7-A44E-6DF4634ED02D}" sibTransId="{5390C99F-9E49-4AE9-9FF3-FAF6A0858FAC}"/>
    <dgm:cxn modelId="{B9EFA4A0-C9BE-43B0-BD8B-84D7936C9B1E}" type="presOf" srcId="{C78C36CB-38A4-470E-B533-154CD6388535}" destId="{35B551DE-2FD7-4A2D-A8A9-33EB087D7A92}" srcOrd="0" destOrd="0" presId="urn:microsoft.com/office/officeart/2005/8/layout/cycle3"/>
    <dgm:cxn modelId="{F504BDBA-DA49-4A9B-9920-094971C1DA5B}" type="presOf" srcId="{783105CD-51CF-4240-B7DF-F9C3C837C2A5}" destId="{BCD22CFF-B0DF-489E-B695-F606789A682F}" srcOrd="0" destOrd="0" presId="urn:microsoft.com/office/officeart/2005/8/layout/cycle3"/>
    <dgm:cxn modelId="{3E5262C1-D5DD-479E-ADA7-1C48A285165D}" srcId="{2A7CD2C4-8EEC-441E-BF6F-20414B9CE149}" destId="{33BB7961-780A-41B2-ACFC-325525AC9000}" srcOrd="2" destOrd="0" parTransId="{CB60CB4E-9E8D-4346-A4A8-5973C073D1EA}" sibTransId="{C71AFCEC-B9F9-47E7-A053-F77F93DB7E76}"/>
    <dgm:cxn modelId="{4F45B2E7-1F6C-4F4F-850B-2E4A7067ECDB}" type="presOf" srcId="{33BB7961-780A-41B2-ACFC-325525AC9000}" destId="{0C1EBD6D-8849-4AA2-BA4B-DAD877E36055}" srcOrd="0" destOrd="0" presId="urn:microsoft.com/office/officeart/2005/8/layout/cycle3"/>
    <dgm:cxn modelId="{813104F0-D4C1-4713-AC5B-70F518653B7E}" type="presOf" srcId="{858C6949-F1B9-4C9F-A6BE-A20AE59C0C3F}" destId="{41F3D715-90E8-450B-9B08-05DD7A6A5541}" srcOrd="0" destOrd="0" presId="urn:microsoft.com/office/officeart/2005/8/layout/cycle3"/>
    <dgm:cxn modelId="{B0E092F0-FDF1-4DD6-A119-ED7AEFA1F56D}" type="presOf" srcId="{7B48DD60-F1E6-46D2-8353-6B5150D517A1}" destId="{FFAA7FD1-CFC5-4DBE-99F3-3912F72258EE}" srcOrd="0" destOrd="0" presId="urn:microsoft.com/office/officeart/2005/8/layout/cycle3"/>
    <dgm:cxn modelId="{9EC7C0F0-7545-4016-AB93-79C1B237919B}" srcId="{2A7CD2C4-8EEC-441E-BF6F-20414B9CE149}" destId="{783105CD-51CF-4240-B7DF-F9C3C837C2A5}" srcOrd="6" destOrd="0" parTransId="{2D29D6C4-BAA8-4B54-86FE-FAFE38138DC4}" sibTransId="{A0789BD4-0582-4816-AC2C-DE8C07A91644}"/>
    <dgm:cxn modelId="{89BA0E4B-068C-4DD7-B50B-5E8B9F46CAFB}" type="presParOf" srcId="{F7942F75-A6BA-48FB-9F54-1E65E25963DE}" destId="{2370C841-072D-4085-A2E2-EF683BF2617F}" srcOrd="0" destOrd="0" presId="urn:microsoft.com/office/officeart/2005/8/layout/cycle3"/>
    <dgm:cxn modelId="{B1CBB85B-0550-4A54-A6A0-10E9962E2BE5}" type="presParOf" srcId="{2370C841-072D-4085-A2E2-EF683BF2617F}" destId="{FFAA7FD1-CFC5-4DBE-99F3-3912F72258EE}" srcOrd="0" destOrd="0" presId="urn:microsoft.com/office/officeart/2005/8/layout/cycle3"/>
    <dgm:cxn modelId="{EC9CFD58-63EB-43ED-9DE6-C192D885CC6D}" type="presParOf" srcId="{2370C841-072D-4085-A2E2-EF683BF2617F}" destId="{7A119022-B686-456A-8FAB-534FAD630502}" srcOrd="1" destOrd="0" presId="urn:microsoft.com/office/officeart/2005/8/layout/cycle3"/>
    <dgm:cxn modelId="{46F0FDC1-4DD2-4AF7-953A-8F1883A99F98}" type="presParOf" srcId="{2370C841-072D-4085-A2E2-EF683BF2617F}" destId="{5C8A0E63-905D-49DB-8B17-36D9C1904430}" srcOrd="2" destOrd="0" presId="urn:microsoft.com/office/officeart/2005/8/layout/cycle3"/>
    <dgm:cxn modelId="{85956BEE-63B2-4B20-8228-2D330A1D4BCB}" type="presParOf" srcId="{2370C841-072D-4085-A2E2-EF683BF2617F}" destId="{0C1EBD6D-8849-4AA2-BA4B-DAD877E36055}" srcOrd="3" destOrd="0" presId="urn:microsoft.com/office/officeart/2005/8/layout/cycle3"/>
    <dgm:cxn modelId="{97BE92EE-535D-4AFE-8FF3-8A99CEA27E28}" type="presParOf" srcId="{2370C841-072D-4085-A2E2-EF683BF2617F}" destId="{41F3D715-90E8-450B-9B08-05DD7A6A5541}" srcOrd="4" destOrd="0" presId="urn:microsoft.com/office/officeart/2005/8/layout/cycle3"/>
    <dgm:cxn modelId="{2F7136E7-2061-424C-959C-A12E1789187D}" type="presParOf" srcId="{2370C841-072D-4085-A2E2-EF683BF2617F}" destId="{6E1300E8-20D9-4F71-B4A2-682A141215DD}" srcOrd="5" destOrd="0" presId="urn:microsoft.com/office/officeart/2005/8/layout/cycle3"/>
    <dgm:cxn modelId="{020717A5-0AE6-4BE2-B018-02DFDC514A57}" type="presParOf" srcId="{2370C841-072D-4085-A2E2-EF683BF2617F}" destId="{35B551DE-2FD7-4A2D-A8A9-33EB087D7A92}" srcOrd="6" destOrd="0" presId="urn:microsoft.com/office/officeart/2005/8/layout/cycle3"/>
    <dgm:cxn modelId="{870A2D75-23F4-48D5-A69E-79D84BF64536}" type="presParOf" srcId="{2370C841-072D-4085-A2E2-EF683BF2617F}" destId="{BCD22CFF-B0DF-489E-B695-F606789A682F}" srcOrd="7"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119022-B686-456A-8FAB-534FAD630502}">
      <dsp:nvSpPr>
        <dsp:cNvPr id="0" name=""/>
        <dsp:cNvSpPr/>
      </dsp:nvSpPr>
      <dsp:spPr>
        <a:xfrm>
          <a:off x="1774604" y="-31683"/>
          <a:ext cx="4832790" cy="4832790"/>
        </a:xfrm>
        <a:prstGeom prst="circularArrow">
          <a:avLst>
            <a:gd name="adj1" fmla="val 5544"/>
            <a:gd name="adj2" fmla="val 330680"/>
            <a:gd name="adj3" fmla="val 14498970"/>
            <a:gd name="adj4" fmla="val 16959849"/>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AA7FD1-CFC5-4DBE-99F3-3912F72258EE}">
      <dsp:nvSpPr>
        <dsp:cNvPr id="0" name=""/>
        <dsp:cNvSpPr/>
      </dsp:nvSpPr>
      <dsp:spPr>
        <a:xfrm>
          <a:off x="3429744" y="502"/>
          <a:ext cx="1522511" cy="7612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Define the problem or situation</a:t>
          </a:r>
        </a:p>
      </dsp:txBody>
      <dsp:txXfrm>
        <a:off x="3466905" y="37663"/>
        <a:ext cx="1448189" cy="686933"/>
      </dsp:txXfrm>
    </dsp:sp>
    <dsp:sp modelId="{5C8A0E63-905D-49DB-8B17-36D9C1904430}">
      <dsp:nvSpPr>
        <dsp:cNvPr id="0" name=""/>
        <dsp:cNvSpPr/>
      </dsp:nvSpPr>
      <dsp:spPr>
        <a:xfrm>
          <a:off x="5041014" y="776448"/>
          <a:ext cx="1522511" cy="7612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Complete cost/benefit analysis</a:t>
          </a:r>
        </a:p>
      </dsp:txBody>
      <dsp:txXfrm>
        <a:off x="5078175" y="813609"/>
        <a:ext cx="1448189" cy="686933"/>
      </dsp:txXfrm>
    </dsp:sp>
    <dsp:sp modelId="{0C1EBD6D-8849-4AA2-BA4B-DAD877E36055}">
      <dsp:nvSpPr>
        <dsp:cNvPr id="0" name=""/>
        <dsp:cNvSpPr/>
      </dsp:nvSpPr>
      <dsp:spPr>
        <a:xfrm>
          <a:off x="5438964" y="2519985"/>
          <a:ext cx="1522511" cy="7612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Develop a research design</a:t>
          </a:r>
        </a:p>
      </dsp:txBody>
      <dsp:txXfrm>
        <a:off x="5476125" y="2557146"/>
        <a:ext cx="1448189" cy="686933"/>
      </dsp:txXfrm>
    </dsp:sp>
    <dsp:sp modelId="{41F3D715-90E8-450B-9B08-05DD7A6A5541}">
      <dsp:nvSpPr>
        <dsp:cNvPr id="0" name=""/>
        <dsp:cNvSpPr/>
      </dsp:nvSpPr>
      <dsp:spPr>
        <a:xfrm>
          <a:off x="4323931" y="3918193"/>
          <a:ext cx="1522511" cy="7612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Develop a sample</a:t>
          </a:r>
        </a:p>
      </dsp:txBody>
      <dsp:txXfrm>
        <a:off x="4361092" y="3955354"/>
        <a:ext cx="1448189" cy="686933"/>
      </dsp:txXfrm>
    </dsp:sp>
    <dsp:sp modelId="{6E1300E8-20D9-4F71-B4A2-682A141215DD}">
      <dsp:nvSpPr>
        <dsp:cNvPr id="0" name=""/>
        <dsp:cNvSpPr/>
      </dsp:nvSpPr>
      <dsp:spPr>
        <a:xfrm>
          <a:off x="2535556" y="3918193"/>
          <a:ext cx="1522511" cy="7612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Collect data</a:t>
          </a:r>
        </a:p>
      </dsp:txBody>
      <dsp:txXfrm>
        <a:off x="2572717" y="3955354"/>
        <a:ext cx="1448189" cy="686933"/>
      </dsp:txXfrm>
    </dsp:sp>
    <dsp:sp modelId="{35B551DE-2FD7-4A2D-A8A9-33EB087D7A92}">
      <dsp:nvSpPr>
        <dsp:cNvPr id="0" name=""/>
        <dsp:cNvSpPr/>
      </dsp:nvSpPr>
      <dsp:spPr>
        <a:xfrm>
          <a:off x="1420523" y="2519985"/>
          <a:ext cx="1522511" cy="7612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Analyse and interpret data</a:t>
          </a:r>
        </a:p>
      </dsp:txBody>
      <dsp:txXfrm>
        <a:off x="1457684" y="2557146"/>
        <a:ext cx="1448189" cy="686933"/>
      </dsp:txXfrm>
    </dsp:sp>
    <dsp:sp modelId="{BCD22CFF-B0DF-489E-B695-F606789A682F}">
      <dsp:nvSpPr>
        <dsp:cNvPr id="0" name=""/>
        <dsp:cNvSpPr/>
      </dsp:nvSpPr>
      <dsp:spPr>
        <a:xfrm>
          <a:off x="1818474" y="776448"/>
          <a:ext cx="1522511" cy="7612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Formulate conclusion and write a report</a:t>
          </a:r>
        </a:p>
      </dsp:txBody>
      <dsp:txXfrm>
        <a:off x="1855635" y="813609"/>
        <a:ext cx="1448189" cy="686933"/>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6/17/2026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16</a:t>
            </a:fld>
            <a:endParaRPr lang="en-US"/>
          </a:p>
        </p:txBody>
      </p:sp>
    </p:spTree>
    <p:extLst>
      <p:ext uri="{BB962C8B-B14F-4D97-AF65-F5344CB8AC3E}">
        <p14:creationId xmlns:p14="http://schemas.microsoft.com/office/powerpoint/2010/main" val="1927430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17</a:t>
            </a:fld>
            <a:endParaRPr lang="en-US"/>
          </a:p>
        </p:txBody>
      </p:sp>
    </p:spTree>
    <p:extLst>
      <p:ext uri="{BB962C8B-B14F-4D97-AF65-F5344CB8AC3E}">
        <p14:creationId xmlns:p14="http://schemas.microsoft.com/office/powerpoint/2010/main" val="2086118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128579D-D271-471F-89FB-37C5DEA824F0}" type="slidenum">
              <a:rPr lang="en-US" smtClean="0"/>
              <a:pPr/>
              <a:t>32</a:t>
            </a:fld>
            <a:endParaRPr lang="en-US"/>
          </a:p>
        </p:txBody>
      </p:sp>
    </p:spTree>
    <p:extLst>
      <p:ext uri="{BB962C8B-B14F-4D97-AF65-F5344CB8AC3E}">
        <p14:creationId xmlns:p14="http://schemas.microsoft.com/office/powerpoint/2010/main" val="3251389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6BF699-8184-BADC-9936-C7052B44AE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CC07D7-9E21-9017-C4C0-3FF741F3B2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7AFF78-25A1-F1D8-E23B-B4899D2AED97}"/>
              </a:ext>
            </a:extLst>
          </p:cNvPr>
          <p:cNvSpPr>
            <a:spLocks noGrp="1"/>
          </p:cNvSpPr>
          <p:nvPr>
            <p:ph type="body" idx="1"/>
          </p:nvPr>
        </p:nvSpPr>
        <p:spPr/>
        <p:txBody>
          <a:bodyPr>
            <a:normAutofit/>
          </a:bodyPr>
          <a:lstStyle/>
          <a:p>
            <a:endParaRPr lang="en-US" dirty="0"/>
          </a:p>
        </p:txBody>
      </p:sp>
      <p:sp>
        <p:nvSpPr>
          <p:cNvPr id="4" name="Slide Number Placeholder 3">
            <a:extLst>
              <a:ext uri="{FF2B5EF4-FFF2-40B4-BE49-F238E27FC236}">
                <a16:creationId xmlns:a16="http://schemas.microsoft.com/office/drawing/2014/main" id="{6F22BEC0-61CB-5834-D8D4-79528DB42C26}"/>
              </a:ext>
            </a:extLst>
          </p:cNvPr>
          <p:cNvSpPr>
            <a:spLocks noGrp="1"/>
          </p:cNvSpPr>
          <p:nvPr>
            <p:ph type="sldNum" sz="quarter" idx="10"/>
          </p:nvPr>
        </p:nvSpPr>
        <p:spPr/>
        <p:txBody>
          <a:bodyPr/>
          <a:lstStyle/>
          <a:p>
            <a:fld id="{A128579D-D271-471F-89FB-37C5DEA824F0}" type="slidenum">
              <a:rPr lang="en-US" smtClean="0"/>
              <a:pPr/>
              <a:t>33</a:t>
            </a:fld>
            <a:endParaRPr lang="en-US"/>
          </a:p>
        </p:txBody>
      </p:sp>
    </p:spTree>
    <p:extLst>
      <p:ext uri="{BB962C8B-B14F-4D97-AF65-F5344CB8AC3E}">
        <p14:creationId xmlns:p14="http://schemas.microsoft.com/office/powerpoint/2010/main" val="203215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123D96-4E93-8219-1A07-EACD184911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18F127-C6D7-CDC5-AAC2-14A30AEB1D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A4A898-35E3-DB9F-EEF6-6BF68A7CC2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0037155-9203-F60E-9622-E204EDF999A7}"/>
              </a:ext>
            </a:extLst>
          </p:cNvPr>
          <p:cNvSpPr>
            <a:spLocks noGrp="1"/>
          </p:cNvSpPr>
          <p:nvPr>
            <p:ph type="sldNum" sz="quarter" idx="5"/>
          </p:nvPr>
        </p:nvSpPr>
        <p:spPr/>
        <p:txBody>
          <a:bodyPr/>
          <a:lstStyle/>
          <a:p>
            <a:fld id="{23C473D7-50BF-4AD3-B2BA-EE8A81C88AF5}" type="slidenum">
              <a:rPr lang="en-US" smtClean="0"/>
              <a:pPr/>
              <a:t>36</a:t>
            </a:fld>
            <a:endParaRPr lang="en-US"/>
          </a:p>
        </p:txBody>
      </p:sp>
    </p:spTree>
    <p:extLst>
      <p:ext uri="{BB962C8B-B14F-4D97-AF65-F5344CB8AC3E}">
        <p14:creationId xmlns:p14="http://schemas.microsoft.com/office/powerpoint/2010/main" val="15766376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17/06/2026</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17/06/2026</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17/06/2026</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17/06/2026</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17/06/2026</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17/06/2026</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17/06/2026</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17/06/2026</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17/06/2026</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17/06/2026</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17/06/2026</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17/06/2026</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17/06/2026</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s://www.ons.gov.uk/businessindustryandtrade/retailindustry/timeseries/j5c4/drsi" TargetMode="External"/><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hyperlink" Target="https://www.ons.gov.uk/businessindustryandtrade/retailindustry/bulletins/retailsales/january2026" TargetMode="External"/><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a:t>WEEK 10</a:t>
            </a:r>
            <a:endParaRPr lang="en-GB" dirty="0"/>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Nine</a:t>
            </a:r>
          </a:p>
        </p:txBody>
      </p:sp>
      <p:sp>
        <p:nvSpPr>
          <p:cNvPr id="5" name="Subtitle 4"/>
          <p:cNvSpPr>
            <a:spLocks noGrp="1"/>
          </p:cNvSpPr>
          <p:nvPr>
            <p:ph type="subTitle" idx="1"/>
          </p:nvPr>
        </p:nvSpPr>
        <p:spPr>
          <a:xfrm>
            <a:off x="609600" y="2362200"/>
            <a:ext cx="7924800" cy="1066800"/>
          </a:xfrm>
        </p:spPr>
        <p:txBody>
          <a:bodyPr>
            <a:normAutofit fontScale="62500" lnSpcReduction="20000"/>
          </a:bodyPr>
          <a:lstStyle/>
          <a:p>
            <a:r>
              <a:rPr lang="en-GB" sz="3600" b="1" dirty="0"/>
              <a:t>Research in International Marketing</a:t>
            </a:r>
          </a:p>
          <a:p>
            <a:r>
              <a:rPr lang="en-GB" sz="3600" b="1" dirty="0"/>
              <a:t>&amp;</a:t>
            </a:r>
          </a:p>
          <a:p>
            <a:r>
              <a:rPr lang="en-GB" sz="3600" b="1" dirty="0"/>
              <a:t>Assessment Surgeries</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422564" y="1243648"/>
            <a:ext cx="6858000" cy="585152"/>
          </a:xfrm>
        </p:spPr>
        <p:txBody>
          <a:bodyPr>
            <a:normAutofit/>
          </a:bodyPr>
          <a:lstStyle/>
          <a:p>
            <a:pPr algn="l"/>
            <a:r>
              <a:rPr lang="en-US" sz="2800" b="1" dirty="0"/>
              <a:t>We have covered</a:t>
            </a:r>
          </a:p>
        </p:txBody>
      </p:sp>
      <p:sp>
        <p:nvSpPr>
          <p:cNvPr id="4" name="Content Placeholder 2">
            <a:extLst>
              <a:ext uri="{FF2B5EF4-FFF2-40B4-BE49-F238E27FC236}">
                <a16:creationId xmlns:a16="http://schemas.microsoft.com/office/drawing/2014/main" id="{DA6B386E-8799-835E-706A-AD5CD8EA9D30}"/>
              </a:ext>
            </a:extLst>
          </p:cNvPr>
          <p:cNvSpPr>
            <a:spLocks noGrp="1"/>
          </p:cNvSpPr>
          <p:nvPr/>
        </p:nvSpPr>
        <p:spPr>
          <a:xfrm>
            <a:off x="609600" y="1828800"/>
            <a:ext cx="78486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endParaRPr lang="en-GB" sz="2600" dirty="0"/>
          </a:p>
          <a:p>
            <a:pPr lvl="1">
              <a:buClr>
                <a:srgbClr val="0070C0"/>
              </a:buClr>
              <a:buFont typeface="Wingdings" panose="05000000000000000000" pitchFamily="2" charset="2"/>
              <a:buChar char="q"/>
            </a:pPr>
            <a:r>
              <a:rPr lang="en-GB" sz="2400" dirty="0"/>
              <a:t>Ethical concerns, ethical implications, and potential societal effects of marketing activities</a:t>
            </a:r>
          </a:p>
          <a:p>
            <a:pPr marL="0" indent="0">
              <a:buNone/>
            </a:pPr>
            <a:endParaRPr lang="en-GB" sz="2600" dirty="0"/>
          </a:p>
        </p:txBody>
      </p:sp>
    </p:spTree>
    <p:extLst>
      <p:ext uri="{BB962C8B-B14F-4D97-AF65-F5344CB8AC3E}">
        <p14:creationId xmlns:p14="http://schemas.microsoft.com/office/powerpoint/2010/main" val="1049416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504825" y="1447800"/>
            <a:ext cx="8134350" cy="2971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600" dirty="0"/>
              <a:t>After reading and studying this session, you will be able to:</a:t>
            </a:r>
          </a:p>
          <a:p>
            <a:pPr lvl="1">
              <a:buClr>
                <a:srgbClr val="0070C0"/>
              </a:buClr>
              <a:buFont typeface="Wingdings" panose="05000000000000000000" pitchFamily="2" charset="2"/>
              <a:buChar char="q"/>
            </a:pPr>
            <a:r>
              <a:rPr lang="en-GB" sz="2400" dirty="0"/>
              <a:t>Understand how market researchers effectively employ the scientific method to improve the quality of a marketing program. </a:t>
            </a:r>
          </a:p>
          <a:p>
            <a:pPr lvl="1">
              <a:buClr>
                <a:srgbClr val="0070C0"/>
              </a:buClr>
              <a:buFont typeface="Wingdings" panose="05000000000000000000" pitchFamily="2" charset="2"/>
              <a:buChar char="q"/>
            </a:pPr>
            <a:r>
              <a:rPr lang="en-GB" sz="2400" dirty="0"/>
              <a:t> Understand the assessment’s requirements </a:t>
            </a:r>
          </a:p>
          <a:p>
            <a:pPr marL="457200" lvl="1" indent="0">
              <a:buClr>
                <a:srgbClr val="0070C0"/>
              </a:buClr>
              <a:buNone/>
            </a:pPr>
            <a:endParaRPr lang="en-GB" sz="2400" dirty="0"/>
          </a:p>
          <a:p>
            <a:pPr marL="457200" lvl="1" indent="0">
              <a:buClr>
                <a:srgbClr val="0070C0"/>
              </a:buClr>
              <a:buNone/>
            </a:pPr>
            <a:r>
              <a:rPr lang="en-GB" sz="2400" dirty="0"/>
              <a:t>.</a:t>
            </a:r>
            <a:endParaRPr lang="en-GB" sz="2200" dirty="0"/>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966157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81000"/>
            <a:ext cx="7886700" cy="1325563"/>
          </a:xfrm>
        </p:spPr>
        <p:txBody>
          <a:bodyPr/>
          <a:lstStyle/>
          <a:p>
            <a:pPr algn="ctr"/>
            <a:r>
              <a:rPr lang="en-US" b="1" dirty="0">
                <a:highlight>
                  <a:srgbClr val="FFFF00"/>
                </a:highlight>
              </a:rPr>
              <a:t>Market Research</a:t>
            </a:r>
          </a:p>
        </p:txBody>
      </p:sp>
      <p:sp>
        <p:nvSpPr>
          <p:cNvPr id="3" name="Content Placeholder 2"/>
          <p:cNvSpPr>
            <a:spLocks noGrp="1"/>
          </p:cNvSpPr>
          <p:nvPr>
            <p:ph idx="1"/>
          </p:nvPr>
        </p:nvSpPr>
        <p:spPr/>
        <p:txBody>
          <a:bodyPr/>
          <a:lstStyle/>
          <a:p>
            <a:r>
              <a:rPr lang="en-US" b="1" dirty="0"/>
              <a:t>Market research</a:t>
            </a:r>
            <a:r>
              <a:rPr lang="en-US" dirty="0"/>
              <a:t> is the systematic gathering, storing, and </a:t>
            </a:r>
            <a:r>
              <a:rPr lang="en-GB" dirty="0"/>
              <a:t>analysing of marketplace information for use in strategic decision-making</a:t>
            </a:r>
            <a:r>
              <a:rPr lang="en-US" dirty="0"/>
              <a:t>.</a:t>
            </a:r>
          </a:p>
          <a:p>
            <a:endParaRPr lang="en-US" b="1" dirty="0"/>
          </a:p>
          <a:p>
            <a:r>
              <a:rPr lang="en-US" b="1" dirty="0"/>
              <a:t>The Scientific Method: </a:t>
            </a:r>
            <a:r>
              <a:rPr lang="en-US" dirty="0"/>
              <a:t>How researchers use observations, empirical evidence, and knowledge to objectively study various phenomena</a:t>
            </a:r>
          </a:p>
        </p:txBody>
      </p:sp>
      <p:sp>
        <p:nvSpPr>
          <p:cNvPr id="5" name="Slide Number Placeholder 4"/>
          <p:cNvSpPr>
            <a:spLocks noGrp="1"/>
          </p:cNvSpPr>
          <p:nvPr>
            <p:ph type="sldNum" sz="quarter" idx="12"/>
          </p:nvPr>
        </p:nvSpPr>
        <p:spPr/>
        <p:txBody>
          <a:bodyPr/>
          <a:lstStyle/>
          <a:p>
            <a:fld id="{9CE62F59-9C4E-4709-9842-9496C6D856C6}" type="slidenum">
              <a:rPr lang="en-US" smtClean="0"/>
              <a:pPr/>
              <a:t>5</a:t>
            </a:fld>
            <a:endParaRPr lang="en-US" dirty="0"/>
          </a:p>
        </p:txBody>
      </p:sp>
    </p:spTree>
    <p:extLst>
      <p:ext uri="{BB962C8B-B14F-4D97-AF65-F5344CB8AC3E}">
        <p14:creationId xmlns:p14="http://schemas.microsoft.com/office/powerpoint/2010/main" val="400553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Components of the Scientific Method</a:t>
            </a:r>
          </a:p>
        </p:txBody>
      </p:sp>
      <p:sp>
        <p:nvSpPr>
          <p:cNvPr id="3" name="Content Placeholder 2"/>
          <p:cNvSpPr>
            <a:spLocks noGrp="1"/>
          </p:cNvSpPr>
          <p:nvPr>
            <p:ph idx="1"/>
          </p:nvPr>
        </p:nvSpPr>
        <p:spPr/>
        <p:txBody>
          <a:bodyPr/>
          <a:lstStyle/>
          <a:p>
            <a:r>
              <a:rPr lang="en-US" b="1" dirty="0"/>
              <a:t>Objectivity</a:t>
            </a:r>
          </a:p>
          <a:p>
            <a:pPr lvl="1"/>
            <a:r>
              <a:rPr lang="en-US" dirty="0"/>
              <a:t>Researchers try to remain objective when developing research designs and questions and when collecting data, and when arriving at conclusions based on the outcomes.</a:t>
            </a:r>
          </a:p>
          <a:p>
            <a:pPr marL="228600" lvl="1" indent="0">
              <a:buNone/>
            </a:pPr>
            <a:endParaRPr lang="en-US" dirty="0"/>
          </a:p>
          <a:p>
            <a:r>
              <a:rPr lang="en-US" dirty="0"/>
              <a:t>Factor that affects objectivity: </a:t>
            </a:r>
            <a:r>
              <a:rPr lang="en-US" b="1" dirty="0"/>
              <a:t>the self-reference criterion</a:t>
            </a:r>
            <a:r>
              <a:rPr lang="en-US" dirty="0"/>
              <a:t>.</a:t>
            </a:r>
          </a:p>
          <a:p>
            <a:pPr lvl="1"/>
            <a:r>
              <a:rPr lang="en-US" dirty="0"/>
              <a:t>It occurs when someone applies his or her own cultural values and background to the assessment of the </a:t>
            </a:r>
            <a:r>
              <a:rPr lang="en-US" dirty="0" err="1"/>
              <a:t>behaviours</a:t>
            </a:r>
            <a:r>
              <a:rPr lang="en-US" dirty="0"/>
              <a:t> of others.</a:t>
            </a:r>
          </a:p>
        </p:txBody>
      </p:sp>
      <p:sp>
        <p:nvSpPr>
          <p:cNvPr id="5" name="Slide Number Placeholder 4"/>
          <p:cNvSpPr>
            <a:spLocks noGrp="1"/>
          </p:cNvSpPr>
          <p:nvPr>
            <p:ph type="sldNum" sz="quarter" idx="12"/>
          </p:nvPr>
        </p:nvSpPr>
        <p:spPr/>
        <p:txBody>
          <a:bodyPr/>
          <a:lstStyle/>
          <a:p>
            <a:fld id="{9CE62F59-9C4E-4709-9842-9496C6D856C6}" type="slidenum">
              <a:rPr lang="en-US" smtClean="0"/>
              <a:pPr/>
              <a:t>6</a:t>
            </a:fld>
            <a:endParaRPr lang="en-US" dirty="0"/>
          </a:p>
        </p:txBody>
      </p:sp>
    </p:spTree>
    <p:extLst>
      <p:ext uri="{BB962C8B-B14F-4D97-AF65-F5344CB8AC3E}">
        <p14:creationId xmlns:p14="http://schemas.microsoft.com/office/powerpoint/2010/main" val="1832301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normAutofit/>
          </a:bodyPr>
          <a:lstStyle/>
          <a:p>
            <a:pPr algn="ctr"/>
            <a:r>
              <a:rPr lang="en-US" sz="2800" b="1" dirty="0">
                <a:highlight>
                  <a:srgbClr val="FFFF00"/>
                </a:highlight>
              </a:rPr>
              <a:t>Examples of International Market Research</a:t>
            </a:r>
          </a:p>
        </p:txBody>
      </p:sp>
      <p:sp>
        <p:nvSpPr>
          <p:cNvPr id="3" name="Slide Number Placeholder 2"/>
          <p:cNvSpPr>
            <a:spLocks noGrp="1"/>
          </p:cNvSpPr>
          <p:nvPr>
            <p:ph type="sldNum" sz="quarter" idx="12"/>
          </p:nvPr>
        </p:nvSpPr>
        <p:spPr/>
        <p:txBody>
          <a:bodyPr/>
          <a:lstStyle/>
          <a:p>
            <a:fld id="{9CE62F59-9C4E-4709-9842-9496C6D856C6}" type="slidenum">
              <a:rPr lang="en-US" smtClean="0"/>
              <a:pPr/>
              <a:t>7</a:t>
            </a:fld>
            <a:endParaRPr lang="en-US" dirty="0"/>
          </a:p>
        </p:txBody>
      </p:sp>
      <p:graphicFrame>
        <p:nvGraphicFramePr>
          <p:cNvPr id="5" name="Table 4">
            <a:extLst>
              <a:ext uri="{FF2B5EF4-FFF2-40B4-BE49-F238E27FC236}">
                <a16:creationId xmlns:a16="http://schemas.microsoft.com/office/drawing/2014/main" id="{F672746A-02BB-89B0-83D9-662EBDFB5C0D}"/>
              </a:ext>
            </a:extLst>
          </p:cNvPr>
          <p:cNvGraphicFramePr>
            <a:graphicFrameLocks noGrp="1"/>
          </p:cNvGraphicFramePr>
          <p:nvPr>
            <p:extLst>
              <p:ext uri="{D42A27DB-BD31-4B8C-83A1-F6EECF244321}">
                <p14:modId xmlns:p14="http://schemas.microsoft.com/office/powerpoint/2010/main" val="600549406"/>
              </p:ext>
            </p:extLst>
          </p:nvPr>
        </p:nvGraphicFramePr>
        <p:xfrm>
          <a:off x="698157" y="1905000"/>
          <a:ext cx="8172451" cy="3422390"/>
        </p:xfrm>
        <a:graphic>
          <a:graphicData uri="http://schemas.openxmlformats.org/drawingml/2006/table">
            <a:tbl>
              <a:tblPr firstRow="1" bandRow="1">
                <a:tableStyleId>{5C22544A-7EE6-4342-B048-85BDC9FD1C3A}</a:tableStyleId>
              </a:tblPr>
              <a:tblGrid>
                <a:gridCol w="2247425">
                  <a:extLst>
                    <a:ext uri="{9D8B030D-6E8A-4147-A177-3AD203B41FA5}">
                      <a16:colId xmlns:a16="http://schemas.microsoft.com/office/drawing/2014/main" val="1764651305"/>
                    </a:ext>
                  </a:extLst>
                </a:gridCol>
                <a:gridCol w="5925026">
                  <a:extLst>
                    <a:ext uri="{9D8B030D-6E8A-4147-A177-3AD203B41FA5}">
                      <a16:colId xmlns:a16="http://schemas.microsoft.com/office/drawing/2014/main" val="2246434333"/>
                    </a:ext>
                  </a:extLst>
                </a:gridCol>
              </a:tblGrid>
              <a:tr h="427486">
                <a:tc>
                  <a:txBody>
                    <a:bodyPr/>
                    <a:lstStyle/>
                    <a:p>
                      <a:r>
                        <a:rPr lang="en-GB" sz="2000" dirty="0"/>
                        <a:t>Type</a:t>
                      </a:r>
                    </a:p>
                  </a:txBody>
                  <a:tcPr/>
                </a:tc>
                <a:tc>
                  <a:txBody>
                    <a:bodyPr/>
                    <a:lstStyle/>
                    <a:p>
                      <a:r>
                        <a:rPr lang="en-GB" sz="2000" dirty="0"/>
                        <a:t>Sample issue addressed</a:t>
                      </a:r>
                    </a:p>
                  </a:txBody>
                  <a:tcPr/>
                </a:tc>
                <a:extLst>
                  <a:ext uri="{0D108BD9-81ED-4DB2-BD59-A6C34878D82A}">
                    <a16:rowId xmlns:a16="http://schemas.microsoft.com/office/drawing/2014/main" val="2579256875"/>
                  </a:ext>
                </a:extLst>
              </a:tr>
              <a:tr h="737852">
                <a:tc>
                  <a:txBody>
                    <a:bodyPr/>
                    <a:lstStyle/>
                    <a:p>
                      <a:r>
                        <a:rPr lang="en-GB" sz="2000" dirty="0"/>
                        <a:t>Market choice</a:t>
                      </a:r>
                    </a:p>
                  </a:txBody>
                  <a:tcPr/>
                </a:tc>
                <a:tc>
                  <a:txBody>
                    <a:bodyPr/>
                    <a:lstStyle/>
                    <a:p>
                      <a:r>
                        <a:rPr lang="en-GB" sz="2000" dirty="0"/>
                        <a:t>What market will be the most accessible/ easy to enter</a:t>
                      </a:r>
                    </a:p>
                  </a:txBody>
                  <a:tcPr/>
                </a:tc>
                <a:extLst>
                  <a:ext uri="{0D108BD9-81ED-4DB2-BD59-A6C34878D82A}">
                    <a16:rowId xmlns:a16="http://schemas.microsoft.com/office/drawing/2014/main" val="519436866"/>
                  </a:ext>
                </a:extLst>
              </a:tr>
              <a:tr h="427486">
                <a:tc>
                  <a:txBody>
                    <a:bodyPr/>
                    <a:lstStyle/>
                    <a:p>
                      <a:r>
                        <a:rPr lang="en-GB" sz="2000" dirty="0"/>
                        <a:t>Product</a:t>
                      </a:r>
                    </a:p>
                  </a:txBody>
                  <a:tcPr/>
                </a:tc>
                <a:tc>
                  <a:txBody>
                    <a:bodyPr/>
                    <a:lstStyle/>
                    <a:p>
                      <a:r>
                        <a:rPr lang="en-GB" sz="2000" dirty="0"/>
                        <a:t>What product design would be the most appropriate</a:t>
                      </a:r>
                    </a:p>
                  </a:txBody>
                  <a:tcPr/>
                </a:tc>
                <a:extLst>
                  <a:ext uri="{0D108BD9-81ED-4DB2-BD59-A6C34878D82A}">
                    <a16:rowId xmlns:a16="http://schemas.microsoft.com/office/drawing/2014/main" val="396551281"/>
                  </a:ext>
                </a:extLst>
              </a:tr>
              <a:tr h="427486">
                <a:tc>
                  <a:txBody>
                    <a:bodyPr/>
                    <a:lstStyle/>
                    <a:p>
                      <a:r>
                        <a:rPr lang="en-GB" sz="2000" dirty="0"/>
                        <a:t>Pricing</a:t>
                      </a:r>
                    </a:p>
                  </a:txBody>
                  <a:tcPr/>
                </a:tc>
                <a:tc>
                  <a:txBody>
                    <a:bodyPr/>
                    <a:lstStyle/>
                    <a:p>
                      <a:r>
                        <a:rPr lang="en-GB" sz="2000" dirty="0"/>
                        <a:t>How sensitive are consumers to the price</a:t>
                      </a:r>
                    </a:p>
                  </a:txBody>
                  <a:tcPr/>
                </a:tc>
                <a:extLst>
                  <a:ext uri="{0D108BD9-81ED-4DB2-BD59-A6C34878D82A}">
                    <a16:rowId xmlns:a16="http://schemas.microsoft.com/office/drawing/2014/main" val="3559282181"/>
                  </a:ext>
                </a:extLst>
              </a:tr>
              <a:tr h="427486">
                <a:tc>
                  <a:txBody>
                    <a:bodyPr/>
                    <a:lstStyle/>
                    <a:p>
                      <a:r>
                        <a:rPr lang="en-GB" sz="2000" dirty="0"/>
                        <a:t>Promotion</a:t>
                      </a:r>
                    </a:p>
                  </a:txBody>
                  <a:tcPr/>
                </a:tc>
                <a:tc>
                  <a:txBody>
                    <a:bodyPr/>
                    <a:lstStyle/>
                    <a:p>
                      <a:r>
                        <a:rPr lang="en-GB" sz="2000" dirty="0"/>
                        <a:t>How do consumers react to advertising campaigns</a:t>
                      </a:r>
                    </a:p>
                  </a:txBody>
                  <a:tcPr/>
                </a:tc>
                <a:extLst>
                  <a:ext uri="{0D108BD9-81ED-4DB2-BD59-A6C34878D82A}">
                    <a16:rowId xmlns:a16="http://schemas.microsoft.com/office/drawing/2014/main" val="898351374"/>
                  </a:ext>
                </a:extLst>
              </a:tr>
              <a:tr h="427486">
                <a:tc>
                  <a:txBody>
                    <a:bodyPr/>
                    <a:lstStyle/>
                    <a:p>
                      <a:r>
                        <a:rPr lang="en-GB" sz="2000" dirty="0"/>
                        <a:t>Distribution</a:t>
                      </a:r>
                    </a:p>
                  </a:txBody>
                  <a:tcPr/>
                </a:tc>
                <a:tc>
                  <a:txBody>
                    <a:bodyPr/>
                    <a:lstStyle/>
                    <a:p>
                      <a:r>
                        <a:rPr lang="en-GB" sz="2000" dirty="0"/>
                        <a:t>What is the best method for distributing the product?</a:t>
                      </a:r>
                    </a:p>
                  </a:txBody>
                  <a:tcPr/>
                </a:tc>
                <a:extLst>
                  <a:ext uri="{0D108BD9-81ED-4DB2-BD59-A6C34878D82A}">
                    <a16:rowId xmlns:a16="http://schemas.microsoft.com/office/drawing/2014/main" val="1090378597"/>
                  </a:ext>
                </a:extLst>
              </a:tr>
            </a:tbl>
          </a:graphicData>
        </a:graphic>
      </p:graphicFrame>
    </p:spTree>
    <p:extLst>
      <p:ext uri="{BB962C8B-B14F-4D97-AF65-F5344CB8AC3E}">
        <p14:creationId xmlns:p14="http://schemas.microsoft.com/office/powerpoint/2010/main" val="518216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27818"/>
            <a:ext cx="7886700" cy="1325563"/>
          </a:xfrm>
        </p:spPr>
        <p:txBody>
          <a:bodyPr>
            <a:normAutofit/>
          </a:bodyPr>
          <a:lstStyle/>
          <a:p>
            <a:pPr algn="ctr"/>
            <a:r>
              <a:rPr lang="en-US" sz="2800" b="1" dirty="0">
                <a:highlight>
                  <a:srgbClr val="FFFF00"/>
                </a:highlight>
              </a:rPr>
              <a:t>The International Market Research Process</a:t>
            </a:r>
          </a:p>
        </p:txBody>
      </p:sp>
      <p:sp>
        <p:nvSpPr>
          <p:cNvPr id="3" name="Slide Number Placeholder 2"/>
          <p:cNvSpPr>
            <a:spLocks noGrp="1"/>
          </p:cNvSpPr>
          <p:nvPr>
            <p:ph type="sldNum" sz="quarter" idx="12"/>
          </p:nvPr>
        </p:nvSpPr>
        <p:spPr/>
        <p:txBody>
          <a:bodyPr/>
          <a:lstStyle/>
          <a:p>
            <a:fld id="{9CE62F59-9C4E-4709-9842-9496C6D856C6}" type="slidenum">
              <a:rPr lang="en-US" smtClean="0"/>
              <a:pPr/>
              <a:t>8</a:t>
            </a:fld>
            <a:endParaRPr lang="en-US" dirty="0"/>
          </a:p>
        </p:txBody>
      </p:sp>
      <p:graphicFrame>
        <p:nvGraphicFramePr>
          <p:cNvPr id="4" name="Diagram 3">
            <a:extLst>
              <a:ext uri="{FF2B5EF4-FFF2-40B4-BE49-F238E27FC236}">
                <a16:creationId xmlns:a16="http://schemas.microsoft.com/office/drawing/2014/main" id="{50457212-ACB8-AE86-D2BF-B219618EB92B}"/>
              </a:ext>
            </a:extLst>
          </p:cNvPr>
          <p:cNvGraphicFramePr/>
          <p:nvPr>
            <p:extLst>
              <p:ext uri="{D42A27DB-BD31-4B8C-83A1-F6EECF244321}">
                <p14:modId xmlns:p14="http://schemas.microsoft.com/office/powerpoint/2010/main" val="2198938552"/>
              </p:ext>
            </p:extLst>
          </p:nvPr>
        </p:nvGraphicFramePr>
        <p:xfrm>
          <a:off x="304800" y="1447800"/>
          <a:ext cx="8382000" cy="46799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6420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577" y="288707"/>
            <a:ext cx="7886700" cy="1325563"/>
          </a:xfrm>
        </p:spPr>
        <p:txBody>
          <a:bodyPr>
            <a:normAutofit/>
          </a:bodyPr>
          <a:lstStyle/>
          <a:p>
            <a:pPr algn="ctr"/>
            <a:r>
              <a:rPr lang="en-US" sz="3200" b="1" dirty="0">
                <a:highlight>
                  <a:srgbClr val="FFFF00"/>
                </a:highlight>
              </a:rPr>
              <a:t>Step 1. Define the Problem or Situation</a:t>
            </a:r>
          </a:p>
        </p:txBody>
      </p:sp>
      <p:sp>
        <p:nvSpPr>
          <p:cNvPr id="3" name="Content Placeholder 2"/>
          <p:cNvSpPr>
            <a:spLocks noGrp="1"/>
          </p:cNvSpPr>
          <p:nvPr>
            <p:ph idx="1"/>
          </p:nvPr>
        </p:nvSpPr>
        <p:spPr>
          <a:xfrm>
            <a:off x="457200" y="1371600"/>
            <a:ext cx="8072004" cy="4343400"/>
          </a:xfrm>
        </p:spPr>
        <p:txBody>
          <a:bodyPr>
            <a:normAutofit lnSpcReduction="10000"/>
          </a:bodyPr>
          <a:lstStyle/>
          <a:p>
            <a:r>
              <a:rPr lang="en-US" b="1" dirty="0"/>
              <a:t>Defining the problem </a:t>
            </a:r>
            <a:r>
              <a:rPr lang="en-US" dirty="0"/>
              <a:t>or situation that an </a:t>
            </a:r>
            <a:r>
              <a:rPr lang="en-US" dirty="0" err="1"/>
              <a:t>organisation</a:t>
            </a:r>
            <a:r>
              <a:rPr lang="en-US" dirty="0"/>
              <a:t> faces constitutes the first step in the market research process. </a:t>
            </a:r>
          </a:p>
          <a:p>
            <a:pPr lvl="1"/>
            <a:r>
              <a:rPr lang="en-US" dirty="0"/>
              <a:t>An inadequately or hastily defined problem or situation can lead to flawed data and conclusions.</a:t>
            </a:r>
          </a:p>
          <a:p>
            <a:r>
              <a:rPr lang="en-US" b="1" dirty="0"/>
              <a:t>Researchers take cultural differences </a:t>
            </a:r>
            <a:r>
              <a:rPr lang="en-US" dirty="0"/>
              <a:t>into account early in the process. </a:t>
            </a:r>
          </a:p>
          <a:p>
            <a:pPr lvl="1"/>
            <a:r>
              <a:rPr lang="en-US" dirty="0"/>
              <a:t>A problem in one culture may simply not exist in another.</a:t>
            </a:r>
          </a:p>
          <a:p>
            <a:r>
              <a:rPr lang="en-US" b="1" dirty="0"/>
              <a:t>Is it the actual issue or merely a symptom of the problem? </a:t>
            </a:r>
          </a:p>
          <a:p>
            <a:pPr lvl="1"/>
            <a:r>
              <a:rPr lang="en-US" dirty="0"/>
              <a:t>Example: Declining sales may be the symptom of a larger problem, such as negative publicity, a design defect in the product, or an innovation by a competitor. </a:t>
            </a:r>
          </a:p>
          <a:p>
            <a:pPr lvl="1"/>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9</a:t>
            </a:fld>
            <a:endParaRPr lang="en-US" dirty="0"/>
          </a:p>
        </p:txBody>
      </p:sp>
    </p:spTree>
    <p:extLst>
      <p:ext uri="{BB962C8B-B14F-4D97-AF65-F5344CB8AC3E}">
        <p14:creationId xmlns:p14="http://schemas.microsoft.com/office/powerpoint/2010/main" val="77291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41660"/>
            <a:ext cx="8279823" cy="1325563"/>
          </a:xfrm>
        </p:spPr>
        <p:txBody>
          <a:bodyPr>
            <a:normAutofit/>
          </a:bodyPr>
          <a:lstStyle/>
          <a:p>
            <a:pPr algn="ctr"/>
            <a:r>
              <a:rPr lang="en-US" sz="3200" b="1" dirty="0">
                <a:highlight>
                  <a:srgbClr val="FFFF00"/>
                </a:highlight>
              </a:rPr>
              <a:t>Step 2. Complete a Cost/Benefit Analysis</a:t>
            </a:r>
          </a:p>
        </p:txBody>
      </p:sp>
      <p:sp>
        <p:nvSpPr>
          <p:cNvPr id="3" name="Content Placeholder 2"/>
          <p:cNvSpPr>
            <a:spLocks noGrp="1"/>
          </p:cNvSpPr>
          <p:nvPr>
            <p:ph idx="1"/>
          </p:nvPr>
        </p:nvSpPr>
        <p:spPr>
          <a:xfrm>
            <a:off x="628650" y="1594932"/>
            <a:ext cx="7886700" cy="3810000"/>
          </a:xfrm>
        </p:spPr>
        <p:txBody>
          <a:bodyPr>
            <a:normAutofit lnSpcReduction="10000"/>
          </a:bodyPr>
          <a:lstStyle/>
          <a:p>
            <a:r>
              <a:rPr lang="en-US" dirty="0"/>
              <a:t>The availability and type of data needed to address the problem can drive up costs.</a:t>
            </a:r>
          </a:p>
          <a:p>
            <a:pPr marL="0" indent="0">
              <a:buNone/>
            </a:pPr>
            <a:endParaRPr lang="en-US" dirty="0"/>
          </a:p>
          <a:p>
            <a:r>
              <a:rPr lang="en-US" dirty="0"/>
              <a:t>The costs and benefits of engaging in international market research are assessed early in the process. </a:t>
            </a:r>
          </a:p>
          <a:p>
            <a:endParaRPr lang="en-US" dirty="0"/>
          </a:p>
          <a:p>
            <a:r>
              <a:rPr lang="en-US" dirty="0"/>
              <a:t>Making the decision to proceed with research: </a:t>
            </a:r>
          </a:p>
          <a:p>
            <a:pPr marL="287338" lvl="1" indent="0">
              <a:buNone/>
            </a:pPr>
            <a:r>
              <a:rPr lang="en-US" dirty="0"/>
              <a:t>Compare the importance of obtaining data and the time frame </a:t>
            </a:r>
            <a:r>
              <a:rPr lang="en-GB" dirty="0"/>
              <a:t>for collecting it, </a:t>
            </a:r>
            <a:r>
              <a:rPr lang="en-GB" b="1" dirty="0"/>
              <a:t>VS</a:t>
            </a:r>
            <a:r>
              <a:rPr lang="en-GB" dirty="0"/>
              <a:t> the value of the benefits of acquiring the information and the overall difficulty of</a:t>
            </a:r>
            <a:r>
              <a:rPr lang="en-US" dirty="0"/>
              <a:t> obtaining the data.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10</a:t>
            </a:fld>
            <a:endParaRPr lang="en-US" dirty="0"/>
          </a:p>
        </p:txBody>
      </p:sp>
    </p:spTree>
    <p:extLst>
      <p:ext uri="{BB962C8B-B14F-4D97-AF65-F5344CB8AC3E}">
        <p14:creationId xmlns:p14="http://schemas.microsoft.com/office/powerpoint/2010/main" val="2718252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FF006B0-5F38-294C-A2EE-FDBF26C50FEF}"/>
              </a:ext>
            </a:extLst>
          </p:cNvPr>
          <p:cNvSpPr txBox="1">
            <a:spLocks/>
          </p:cNvSpPr>
          <p:nvPr/>
        </p:nvSpPr>
        <p:spPr>
          <a:xfrm>
            <a:off x="628650" y="1594932"/>
            <a:ext cx="7886700" cy="3810000"/>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dirty="0"/>
          </a:p>
        </p:txBody>
      </p:sp>
      <p:sp>
        <p:nvSpPr>
          <p:cNvPr id="4" name="Content Placeholder 2">
            <a:extLst>
              <a:ext uri="{FF2B5EF4-FFF2-40B4-BE49-F238E27FC236}">
                <a16:creationId xmlns:a16="http://schemas.microsoft.com/office/drawing/2014/main" id="{43017D26-A90E-B1E8-0F51-F6A724A7DCE7}"/>
              </a:ext>
            </a:extLst>
          </p:cNvPr>
          <p:cNvSpPr txBox="1">
            <a:spLocks/>
          </p:cNvSpPr>
          <p:nvPr/>
        </p:nvSpPr>
        <p:spPr>
          <a:xfrm>
            <a:off x="425161" y="990600"/>
            <a:ext cx="7886700" cy="3810000"/>
          </a:xfrm>
          <a:prstGeom prst="rect">
            <a:avLst/>
          </a:prstGeom>
        </p:spPr>
        <p:txBody>
          <a:bodyPr>
            <a:normAutofit lnSpcReduction="1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Research Costs:</a:t>
            </a:r>
            <a:r>
              <a:rPr lang="en-GB" dirty="0"/>
              <a:t> $150,000 for focus groups, surveys, and professional consultants.</a:t>
            </a:r>
          </a:p>
          <a:p>
            <a:r>
              <a:rPr lang="en-GB" b="1" dirty="0"/>
              <a:t>Benefits:</a:t>
            </a:r>
            <a:r>
              <a:rPr lang="en-GB" dirty="0"/>
              <a:t> Potential for $1.5M in year-one sales, provided the research allows for precise targeting.</a:t>
            </a:r>
          </a:p>
          <a:p>
            <a:r>
              <a:rPr lang="en-GB" b="1" dirty="0"/>
              <a:t>Intangible Considerations:</a:t>
            </a:r>
            <a:r>
              <a:rPr lang="en-GB" dirty="0"/>
              <a:t> Improved brand reputation by offering a product that meets user needs, reducing the risk of a market failure.</a:t>
            </a:r>
          </a:p>
          <a:p>
            <a:r>
              <a:rPr lang="en-GB" b="1" dirty="0"/>
              <a:t>Analysis:</a:t>
            </a:r>
            <a:r>
              <a:rPr lang="en-GB" dirty="0"/>
              <a:t> If the research identifies a high probability of success, the $150k cost is justified by the large potential revenue. If the market is too saturated, the research saves them from a multi-million dollar failure</a:t>
            </a:r>
          </a:p>
        </p:txBody>
      </p:sp>
      <p:sp>
        <p:nvSpPr>
          <p:cNvPr id="5" name="Title 1">
            <a:extLst>
              <a:ext uri="{FF2B5EF4-FFF2-40B4-BE49-F238E27FC236}">
                <a16:creationId xmlns:a16="http://schemas.microsoft.com/office/drawing/2014/main" id="{594EDEA6-1CCD-E6E6-B077-565F5C4FE5B3}"/>
              </a:ext>
            </a:extLst>
          </p:cNvPr>
          <p:cNvSpPr txBox="1">
            <a:spLocks/>
          </p:cNvSpPr>
          <p:nvPr/>
        </p:nvSpPr>
        <p:spPr>
          <a:xfrm>
            <a:off x="228600" y="241660"/>
            <a:ext cx="8279823" cy="1325563"/>
          </a:xfrm>
          <a:prstGeom prst="rect">
            <a:avLst/>
          </a:prstGeom>
        </p:spPr>
        <p:txBody>
          <a:bodyP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sz="3200" b="1" dirty="0">
                <a:highlight>
                  <a:srgbClr val="FFFF00"/>
                </a:highlight>
              </a:rPr>
              <a:t>Cost/Benefit Analysis Scenario Example</a:t>
            </a:r>
          </a:p>
        </p:txBody>
      </p:sp>
      <p:sp>
        <p:nvSpPr>
          <p:cNvPr id="6" name="Title 1">
            <a:extLst>
              <a:ext uri="{FF2B5EF4-FFF2-40B4-BE49-F238E27FC236}">
                <a16:creationId xmlns:a16="http://schemas.microsoft.com/office/drawing/2014/main" id="{B87E58EC-A308-CE50-B7C2-433D9D4669EA}"/>
              </a:ext>
            </a:extLst>
          </p:cNvPr>
          <p:cNvSpPr txBox="1">
            <a:spLocks/>
          </p:cNvSpPr>
          <p:nvPr/>
        </p:nvSpPr>
        <p:spPr>
          <a:xfrm>
            <a:off x="864177" y="4800600"/>
            <a:ext cx="8279823" cy="1325563"/>
          </a:xfrm>
          <a:prstGeom prst="rect">
            <a:avLst/>
          </a:prstGeom>
        </p:spPr>
        <p:txBody>
          <a:bodyP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sz="2800" b="1" dirty="0">
                <a:highlight>
                  <a:srgbClr val="FFFF00"/>
                </a:highlight>
              </a:rPr>
              <a:t>Will you do the research/ Not?</a:t>
            </a:r>
          </a:p>
        </p:txBody>
      </p:sp>
    </p:spTree>
    <p:extLst>
      <p:ext uri="{BB962C8B-B14F-4D97-AF65-F5344CB8AC3E}">
        <p14:creationId xmlns:p14="http://schemas.microsoft.com/office/powerpoint/2010/main" val="3872878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04800"/>
            <a:ext cx="7886700" cy="1325563"/>
          </a:xfrm>
        </p:spPr>
        <p:txBody>
          <a:bodyPr/>
          <a:lstStyle/>
          <a:p>
            <a:pPr algn="ctr"/>
            <a:r>
              <a:rPr lang="en-US" b="1" dirty="0">
                <a:highlight>
                  <a:srgbClr val="FFFF00"/>
                </a:highlight>
              </a:rPr>
              <a:t>Secondary Data</a:t>
            </a:r>
          </a:p>
        </p:txBody>
      </p:sp>
      <p:sp>
        <p:nvSpPr>
          <p:cNvPr id="3" name="Content Placeholder 2"/>
          <p:cNvSpPr>
            <a:spLocks noGrp="1"/>
          </p:cNvSpPr>
          <p:nvPr>
            <p:ph idx="1"/>
          </p:nvPr>
        </p:nvSpPr>
        <p:spPr>
          <a:xfrm>
            <a:off x="612816" y="1352524"/>
            <a:ext cx="7886700" cy="4152952"/>
          </a:xfrm>
        </p:spPr>
        <p:txBody>
          <a:bodyPr>
            <a:normAutofit/>
          </a:bodyPr>
          <a:lstStyle/>
          <a:p>
            <a:r>
              <a:rPr lang="en-US" dirty="0"/>
              <a:t>Secondary data are </a:t>
            </a:r>
            <a:r>
              <a:rPr lang="en-US" b="1" dirty="0"/>
              <a:t>collected by an outside agency</a:t>
            </a:r>
            <a:r>
              <a:rPr lang="en-US" dirty="0"/>
              <a:t> and are made available free of charge or for a fee.</a:t>
            </a:r>
          </a:p>
          <a:p>
            <a:r>
              <a:rPr lang="en-US" b="1" dirty="0"/>
              <a:t>The benefit</a:t>
            </a:r>
            <a:r>
              <a:rPr lang="en-US" dirty="0"/>
              <a:t> of having research using secondary data:</a:t>
            </a:r>
          </a:p>
          <a:p>
            <a:pPr lvl="1"/>
            <a:r>
              <a:rPr lang="en-US" sz="2000" dirty="0"/>
              <a:t>Time and cost efficient</a:t>
            </a:r>
          </a:p>
          <a:p>
            <a:pPr lvl="1"/>
            <a:r>
              <a:rPr lang="en-US" sz="2000" dirty="0"/>
              <a:t>Ability to access large-scale and longitudinal data	(e.g. Income level of European countries since 1980-2025)</a:t>
            </a:r>
          </a:p>
          <a:p>
            <a:pPr lvl="1"/>
            <a:r>
              <a:rPr lang="en-US" sz="2000" dirty="0"/>
              <a:t>Collected by credible resources (</a:t>
            </a:r>
            <a:r>
              <a:rPr lang="en-US" sz="2000" dirty="0" err="1"/>
              <a:t>e.g</a:t>
            </a:r>
            <a:r>
              <a:rPr lang="en-US" sz="2000" dirty="0"/>
              <a:t> World Bank)</a:t>
            </a:r>
          </a:p>
          <a:p>
            <a:r>
              <a:rPr lang="en-US" b="1" dirty="0"/>
              <a:t>Limitation</a:t>
            </a:r>
            <a:r>
              <a:rPr lang="en-US" dirty="0"/>
              <a:t> of secondary data:</a:t>
            </a:r>
          </a:p>
          <a:p>
            <a:pPr lvl="1"/>
            <a:r>
              <a:rPr lang="en-US" sz="2000" dirty="0"/>
              <a:t>Unfamiliarity with the data</a:t>
            </a:r>
          </a:p>
          <a:p>
            <a:pPr lvl="1"/>
            <a:r>
              <a:rPr lang="en-US" sz="2000" dirty="0"/>
              <a:t>No control over data quality</a:t>
            </a:r>
          </a:p>
          <a:p>
            <a:pPr lvl="1"/>
            <a:r>
              <a:rPr lang="en-US" sz="2000" dirty="0"/>
              <a:t>Absence of key variables/ important data</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12</a:t>
            </a:fld>
            <a:endParaRPr lang="en-US" dirty="0"/>
          </a:p>
        </p:txBody>
      </p:sp>
    </p:spTree>
    <p:extLst>
      <p:ext uri="{BB962C8B-B14F-4D97-AF65-F5344CB8AC3E}">
        <p14:creationId xmlns:p14="http://schemas.microsoft.com/office/powerpoint/2010/main" val="1922831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435D0C-8167-668F-D7FF-5A935C810D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011A3D-25B2-FED4-FA76-5C7A746E0AA8}"/>
              </a:ext>
            </a:extLst>
          </p:cNvPr>
          <p:cNvSpPr>
            <a:spLocks noGrp="1"/>
          </p:cNvSpPr>
          <p:nvPr>
            <p:ph type="title"/>
          </p:nvPr>
        </p:nvSpPr>
        <p:spPr>
          <a:xfrm>
            <a:off x="628650" y="304800"/>
            <a:ext cx="7886700" cy="1325563"/>
          </a:xfrm>
        </p:spPr>
        <p:txBody>
          <a:bodyPr/>
          <a:lstStyle/>
          <a:p>
            <a:pPr algn="ctr"/>
            <a:r>
              <a:rPr lang="en-US" b="1" dirty="0">
                <a:highlight>
                  <a:srgbClr val="FFFF00"/>
                </a:highlight>
              </a:rPr>
              <a:t>Secondary Data</a:t>
            </a:r>
          </a:p>
        </p:txBody>
      </p:sp>
      <p:sp>
        <p:nvSpPr>
          <p:cNvPr id="3" name="Content Placeholder 2">
            <a:extLst>
              <a:ext uri="{FF2B5EF4-FFF2-40B4-BE49-F238E27FC236}">
                <a16:creationId xmlns:a16="http://schemas.microsoft.com/office/drawing/2014/main" id="{58D6F906-1F9A-7751-3C54-96D4C7A7C5D9}"/>
              </a:ext>
            </a:extLst>
          </p:cNvPr>
          <p:cNvSpPr>
            <a:spLocks noGrp="1"/>
          </p:cNvSpPr>
          <p:nvPr>
            <p:ph idx="1"/>
          </p:nvPr>
        </p:nvSpPr>
        <p:spPr>
          <a:xfrm>
            <a:off x="612816" y="1352524"/>
            <a:ext cx="7886700" cy="4152952"/>
          </a:xfrm>
        </p:spPr>
        <p:txBody>
          <a:bodyPr>
            <a:normAutofit/>
          </a:bodyPr>
          <a:lstStyle/>
          <a:p>
            <a:r>
              <a:rPr lang="en-US" dirty="0"/>
              <a:t>Secondary data are </a:t>
            </a:r>
            <a:r>
              <a:rPr lang="en-US" b="1" dirty="0"/>
              <a:t>collected by an outside agency</a:t>
            </a:r>
            <a:r>
              <a:rPr lang="en-US" dirty="0"/>
              <a:t> and are made available free of charge or for a fee.</a:t>
            </a:r>
          </a:p>
          <a:p>
            <a:r>
              <a:rPr lang="en-US" b="1" dirty="0"/>
              <a:t>The benefit</a:t>
            </a:r>
            <a:r>
              <a:rPr lang="en-US" dirty="0"/>
              <a:t> of having research using secondary data:</a:t>
            </a:r>
          </a:p>
          <a:p>
            <a:pPr lvl="1"/>
            <a:r>
              <a:rPr lang="en-US" sz="2000" dirty="0"/>
              <a:t>Time and cost efficient</a:t>
            </a:r>
          </a:p>
          <a:p>
            <a:pPr lvl="1"/>
            <a:r>
              <a:rPr lang="en-US" sz="2000" dirty="0"/>
              <a:t>Ability to access large-scale and longitudinal data	(e.g. Income level of European countries since 1980-2025)</a:t>
            </a:r>
          </a:p>
          <a:p>
            <a:pPr lvl="1"/>
            <a:r>
              <a:rPr lang="en-US" sz="2000" dirty="0"/>
              <a:t>Collected by credible resources (</a:t>
            </a:r>
            <a:r>
              <a:rPr lang="en-US" sz="2000" dirty="0" err="1"/>
              <a:t>e.g</a:t>
            </a:r>
            <a:r>
              <a:rPr lang="en-US" sz="2000" dirty="0"/>
              <a:t> World Bank)</a:t>
            </a:r>
          </a:p>
          <a:p>
            <a:r>
              <a:rPr lang="en-US" b="1" dirty="0"/>
              <a:t>Limitation</a:t>
            </a:r>
            <a:r>
              <a:rPr lang="en-US" dirty="0"/>
              <a:t> of secondary data:</a:t>
            </a:r>
          </a:p>
          <a:p>
            <a:pPr lvl="1"/>
            <a:r>
              <a:rPr lang="en-US" sz="2000" dirty="0"/>
              <a:t>Unfamiliarity with the data</a:t>
            </a:r>
          </a:p>
          <a:p>
            <a:pPr lvl="1"/>
            <a:r>
              <a:rPr lang="en-US" sz="2000" dirty="0"/>
              <a:t>No control over data quality</a:t>
            </a:r>
          </a:p>
          <a:p>
            <a:pPr lvl="1"/>
            <a:r>
              <a:rPr lang="en-US" sz="2000" dirty="0"/>
              <a:t>Absence of key variables/ important data</a:t>
            </a:r>
          </a:p>
        </p:txBody>
      </p:sp>
      <p:sp>
        <p:nvSpPr>
          <p:cNvPr id="5" name="Slide Number Placeholder 4">
            <a:extLst>
              <a:ext uri="{FF2B5EF4-FFF2-40B4-BE49-F238E27FC236}">
                <a16:creationId xmlns:a16="http://schemas.microsoft.com/office/drawing/2014/main" id="{6CAF8851-6589-25C8-F16D-262D4E5F42B4}"/>
              </a:ext>
            </a:extLst>
          </p:cNvPr>
          <p:cNvSpPr>
            <a:spLocks noGrp="1"/>
          </p:cNvSpPr>
          <p:nvPr>
            <p:ph type="sldNum" sz="quarter" idx="12"/>
          </p:nvPr>
        </p:nvSpPr>
        <p:spPr/>
        <p:txBody>
          <a:bodyPr/>
          <a:lstStyle/>
          <a:p>
            <a:fld id="{9CE62F59-9C4E-4709-9842-9496C6D856C6}" type="slidenum">
              <a:rPr lang="en-US" smtClean="0"/>
              <a:pPr/>
              <a:t>13</a:t>
            </a:fld>
            <a:endParaRPr lang="en-US" dirty="0"/>
          </a:p>
        </p:txBody>
      </p:sp>
    </p:spTree>
    <p:extLst>
      <p:ext uri="{BB962C8B-B14F-4D97-AF65-F5344CB8AC3E}">
        <p14:creationId xmlns:p14="http://schemas.microsoft.com/office/powerpoint/2010/main" val="2628821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3308A55-D7F1-9149-01E1-9AD6F941671D}"/>
              </a:ext>
            </a:extLst>
          </p:cNvPr>
          <p:cNvPicPr>
            <a:picLocks noChangeAspect="1"/>
          </p:cNvPicPr>
          <p:nvPr/>
        </p:nvPicPr>
        <p:blipFill>
          <a:blip r:embed="rId2"/>
          <a:stretch>
            <a:fillRect/>
          </a:stretch>
        </p:blipFill>
        <p:spPr>
          <a:xfrm>
            <a:off x="263649" y="1253330"/>
            <a:ext cx="8731094" cy="5226297"/>
          </a:xfrm>
          <a:prstGeom prst="rect">
            <a:avLst/>
          </a:prstGeom>
        </p:spPr>
      </p:pic>
      <p:sp>
        <p:nvSpPr>
          <p:cNvPr id="4" name="Title 1">
            <a:extLst>
              <a:ext uri="{FF2B5EF4-FFF2-40B4-BE49-F238E27FC236}">
                <a16:creationId xmlns:a16="http://schemas.microsoft.com/office/drawing/2014/main" id="{DDEC49BE-C95F-9896-65D7-579D5DA8A2EA}"/>
              </a:ext>
            </a:extLst>
          </p:cNvPr>
          <p:cNvSpPr txBox="1">
            <a:spLocks/>
          </p:cNvSpPr>
          <p:nvPr/>
        </p:nvSpPr>
        <p:spPr>
          <a:xfrm>
            <a:off x="457200" y="700662"/>
            <a:ext cx="7951536" cy="450352"/>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sz="2000" b="1" dirty="0">
                <a:highlight>
                  <a:srgbClr val="FFFF00"/>
                </a:highlight>
              </a:rPr>
              <a:t>Can you understand this data by only seeing this chart?</a:t>
            </a:r>
          </a:p>
        </p:txBody>
      </p:sp>
      <p:sp>
        <p:nvSpPr>
          <p:cNvPr id="6" name="TextBox 5">
            <a:extLst>
              <a:ext uri="{FF2B5EF4-FFF2-40B4-BE49-F238E27FC236}">
                <a16:creationId xmlns:a16="http://schemas.microsoft.com/office/drawing/2014/main" id="{A3005790-4905-EDBF-004F-0330BFBDF705}"/>
              </a:ext>
            </a:extLst>
          </p:cNvPr>
          <p:cNvSpPr txBox="1"/>
          <p:nvPr/>
        </p:nvSpPr>
        <p:spPr>
          <a:xfrm>
            <a:off x="263649" y="5956407"/>
            <a:ext cx="4914899" cy="523220"/>
          </a:xfrm>
          <a:prstGeom prst="rect">
            <a:avLst/>
          </a:prstGeom>
          <a:noFill/>
        </p:spPr>
        <p:txBody>
          <a:bodyPr wrap="square" rtlCol="0">
            <a:spAutoFit/>
          </a:bodyPr>
          <a:lstStyle/>
          <a:p>
            <a:r>
              <a:rPr lang="en-GB" sz="1400" dirty="0" err="1">
                <a:hlinkClick r:id="rId3"/>
              </a:rPr>
              <a:t>RSI:Value</a:t>
            </a:r>
            <a:r>
              <a:rPr lang="en-GB" sz="1400" dirty="0">
                <a:hlinkClick r:id="rId3"/>
              </a:rPr>
              <a:t> Seasonally </a:t>
            </a:r>
            <a:r>
              <a:rPr lang="en-GB" sz="1400" dirty="0" err="1">
                <a:hlinkClick r:id="rId3"/>
              </a:rPr>
              <a:t>Adjusted:All</a:t>
            </a:r>
            <a:r>
              <a:rPr lang="en-GB" sz="1400" dirty="0">
                <a:hlinkClick r:id="rId3"/>
              </a:rPr>
              <a:t> Retailers </a:t>
            </a:r>
            <a:r>
              <a:rPr lang="en-GB" sz="1400" dirty="0" err="1">
                <a:hlinkClick r:id="rId3"/>
              </a:rPr>
              <a:t>inc</a:t>
            </a:r>
            <a:r>
              <a:rPr lang="en-GB" sz="1400" dirty="0">
                <a:hlinkClick r:id="rId3"/>
              </a:rPr>
              <a:t> </a:t>
            </a:r>
            <a:r>
              <a:rPr lang="en-GB" sz="1400" dirty="0" err="1">
                <a:hlinkClick r:id="rId3"/>
              </a:rPr>
              <a:t>fuel:All</a:t>
            </a:r>
            <a:r>
              <a:rPr lang="en-GB" sz="1400" dirty="0">
                <a:hlinkClick r:id="rId3"/>
              </a:rPr>
              <a:t> Business Index - Office for National Statistics</a:t>
            </a:r>
            <a:endParaRPr lang="en-GB" sz="1400" dirty="0"/>
          </a:p>
        </p:txBody>
      </p:sp>
      <p:sp>
        <p:nvSpPr>
          <p:cNvPr id="7" name="TextBox 6">
            <a:extLst>
              <a:ext uri="{FF2B5EF4-FFF2-40B4-BE49-F238E27FC236}">
                <a16:creationId xmlns:a16="http://schemas.microsoft.com/office/drawing/2014/main" id="{BD8148CC-5FF2-A3BA-7152-25099448AFB7}"/>
              </a:ext>
            </a:extLst>
          </p:cNvPr>
          <p:cNvSpPr txBox="1"/>
          <p:nvPr/>
        </p:nvSpPr>
        <p:spPr>
          <a:xfrm>
            <a:off x="152400" y="193707"/>
            <a:ext cx="6343726" cy="369332"/>
          </a:xfrm>
          <a:prstGeom prst="rect">
            <a:avLst/>
          </a:prstGeom>
          <a:noFill/>
        </p:spPr>
        <p:txBody>
          <a:bodyPr wrap="square">
            <a:spAutoFit/>
          </a:bodyPr>
          <a:lstStyle/>
          <a:p>
            <a:r>
              <a:rPr lang="en-US" sz="1800" b="1" dirty="0">
                <a:highlight>
                  <a:srgbClr val="FFFF00"/>
                </a:highlight>
              </a:rPr>
              <a:t>Example of unfamiliarity with data &amp; Complexity of data</a:t>
            </a:r>
            <a:endParaRPr lang="en-GB" dirty="0"/>
          </a:p>
        </p:txBody>
      </p:sp>
      <p:sp>
        <p:nvSpPr>
          <p:cNvPr id="8" name="TextBox 7">
            <a:extLst>
              <a:ext uri="{FF2B5EF4-FFF2-40B4-BE49-F238E27FC236}">
                <a16:creationId xmlns:a16="http://schemas.microsoft.com/office/drawing/2014/main" id="{9D785AA4-E910-5AC3-05F3-E428A56555DD}"/>
              </a:ext>
            </a:extLst>
          </p:cNvPr>
          <p:cNvSpPr txBox="1"/>
          <p:nvPr/>
        </p:nvSpPr>
        <p:spPr>
          <a:xfrm>
            <a:off x="3966194" y="1255389"/>
            <a:ext cx="1326004" cy="369332"/>
          </a:xfrm>
          <a:prstGeom prst="rect">
            <a:avLst/>
          </a:prstGeom>
          <a:noFill/>
        </p:spPr>
        <p:txBody>
          <a:bodyPr wrap="none" rtlCol="0">
            <a:spAutoFit/>
          </a:bodyPr>
          <a:lstStyle/>
          <a:p>
            <a:r>
              <a:rPr lang="en-GB" b="1" dirty="0">
                <a:highlight>
                  <a:srgbClr val="00FFFF"/>
                </a:highlight>
              </a:rPr>
              <a:t>May</a:t>
            </a:r>
            <a:r>
              <a:rPr lang="en-GB" sz="1600" b="1" dirty="0">
                <a:highlight>
                  <a:srgbClr val="00FFFF"/>
                </a:highlight>
              </a:rPr>
              <a:t>be </a:t>
            </a:r>
            <a:r>
              <a:rPr lang="en-GB" b="1" dirty="0">
                <a:highlight>
                  <a:srgbClr val="00FFFF"/>
                </a:highlight>
              </a:rPr>
              <a:t>not</a:t>
            </a:r>
          </a:p>
        </p:txBody>
      </p:sp>
    </p:spTree>
    <p:extLst>
      <p:ext uri="{BB962C8B-B14F-4D97-AF65-F5344CB8AC3E}">
        <p14:creationId xmlns:p14="http://schemas.microsoft.com/office/powerpoint/2010/main" val="22858724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A1BA83-B465-C5AE-5909-FABF98726C4C}"/>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FEEBE1CC-1407-D6BB-BA91-6462D402F025}"/>
              </a:ext>
            </a:extLst>
          </p:cNvPr>
          <p:cNvSpPr txBox="1">
            <a:spLocks/>
          </p:cNvSpPr>
          <p:nvPr/>
        </p:nvSpPr>
        <p:spPr>
          <a:xfrm>
            <a:off x="-47502" y="304800"/>
            <a:ext cx="7210301" cy="845048"/>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sz="2000" b="1" dirty="0">
                <a:highlight>
                  <a:srgbClr val="FFFF00"/>
                </a:highlight>
              </a:rPr>
              <a:t>The same data is easier to understand from this link: </a:t>
            </a:r>
          </a:p>
        </p:txBody>
      </p:sp>
      <p:sp>
        <p:nvSpPr>
          <p:cNvPr id="5" name="Title 1">
            <a:extLst>
              <a:ext uri="{FF2B5EF4-FFF2-40B4-BE49-F238E27FC236}">
                <a16:creationId xmlns:a16="http://schemas.microsoft.com/office/drawing/2014/main" id="{3A0D3E89-FAF3-BD13-3FB1-EE6BB1B617BB}"/>
              </a:ext>
            </a:extLst>
          </p:cNvPr>
          <p:cNvSpPr txBox="1">
            <a:spLocks/>
          </p:cNvSpPr>
          <p:nvPr/>
        </p:nvSpPr>
        <p:spPr>
          <a:xfrm>
            <a:off x="408709" y="4366736"/>
            <a:ext cx="6982691" cy="1004350"/>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sz="2000" b="1" dirty="0">
                <a:highlight>
                  <a:srgbClr val="FFFF00"/>
                </a:highlight>
              </a:rPr>
              <a:t>The data in this link is explained using sentences and has context, making it easier to understand compared to the graph in previous slide</a:t>
            </a:r>
          </a:p>
        </p:txBody>
      </p:sp>
      <p:pic>
        <p:nvPicPr>
          <p:cNvPr id="7" name="Picture 6">
            <a:extLst>
              <a:ext uri="{FF2B5EF4-FFF2-40B4-BE49-F238E27FC236}">
                <a16:creationId xmlns:a16="http://schemas.microsoft.com/office/drawing/2014/main" id="{E44AF0A4-1CF0-34D0-B3C1-A22828ACB5F7}"/>
              </a:ext>
            </a:extLst>
          </p:cNvPr>
          <p:cNvPicPr>
            <a:picLocks noChangeAspect="1"/>
          </p:cNvPicPr>
          <p:nvPr/>
        </p:nvPicPr>
        <p:blipFill>
          <a:blip r:embed="rId2"/>
          <a:stretch>
            <a:fillRect/>
          </a:stretch>
        </p:blipFill>
        <p:spPr>
          <a:xfrm>
            <a:off x="381000" y="1149848"/>
            <a:ext cx="2562225" cy="2562225"/>
          </a:xfrm>
          <a:prstGeom prst="rect">
            <a:avLst/>
          </a:prstGeom>
        </p:spPr>
      </p:pic>
      <p:sp>
        <p:nvSpPr>
          <p:cNvPr id="8" name="TextBox 7">
            <a:extLst>
              <a:ext uri="{FF2B5EF4-FFF2-40B4-BE49-F238E27FC236}">
                <a16:creationId xmlns:a16="http://schemas.microsoft.com/office/drawing/2014/main" id="{1C576D7C-2ECD-E793-DB1C-954836976FC3}"/>
              </a:ext>
            </a:extLst>
          </p:cNvPr>
          <p:cNvSpPr txBox="1"/>
          <p:nvPr/>
        </p:nvSpPr>
        <p:spPr>
          <a:xfrm>
            <a:off x="3280747" y="1486914"/>
            <a:ext cx="5840060" cy="369332"/>
          </a:xfrm>
          <a:prstGeom prst="rect">
            <a:avLst/>
          </a:prstGeom>
          <a:noFill/>
        </p:spPr>
        <p:txBody>
          <a:bodyPr wrap="none" rtlCol="0">
            <a:spAutoFit/>
          </a:bodyPr>
          <a:lstStyle/>
          <a:p>
            <a:r>
              <a:rPr lang="en-GB" dirty="0">
                <a:hlinkClick r:id="rId3"/>
              </a:rPr>
              <a:t>Retail sales, Great Britain - Office for National Statistics</a:t>
            </a:r>
            <a:endParaRPr lang="en-GB" dirty="0"/>
          </a:p>
        </p:txBody>
      </p:sp>
      <p:sp>
        <p:nvSpPr>
          <p:cNvPr id="9" name="TextBox 8">
            <a:extLst>
              <a:ext uri="{FF2B5EF4-FFF2-40B4-BE49-F238E27FC236}">
                <a16:creationId xmlns:a16="http://schemas.microsoft.com/office/drawing/2014/main" id="{5D4BA732-3792-3865-8849-DA313AB57FFE}"/>
              </a:ext>
            </a:extLst>
          </p:cNvPr>
          <p:cNvSpPr txBox="1"/>
          <p:nvPr/>
        </p:nvSpPr>
        <p:spPr>
          <a:xfrm>
            <a:off x="3124200" y="2510909"/>
            <a:ext cx="5404043" cy="369332"/>
          </a:xfrm>
          <a:prstGeom prst="rect">
            <a:avLst/>
          </a:prstGeom>
          <a:noFill/>
        </p:spPr>
        <p:txBody>
          <a:bodyPr wrap="none" rtlCol="0">
            <a:spAutoFit/>
          </a:bodyPr>
          <a:lstStyle/>
          <a:p>
            <a:r>
              <a:rPr lang="en-GB" dirty="0"/>
              <a:t>Click the link or scan the QR code to see the report</a:t>
            </a:r>
          </a:p>
        </p:txBody>
      </p:sp>
    </p:spTree>
    <p:extLst>
      <p:ext uri="{BB962C8B-B14F-4D97-AF65-F5344CB8AC3E}">
        <p14:creationId xmlns:p14="http://schemas.microsoft.com/office/powerpoint/2010/main" val="20077720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717" y="141472"/>
            <a:ext cx="7886700" cy="1325563"/>
          </a:xfrm>
        </p:spPr>
        <p:txBody>
          <a:bodyPr>
            <a:normAutofit/>
          </a:bodyPr>
          <a:lstStyle/>
          <a:p>
            <a:pPr algn="ctr"/>
            <a:r>
              <a:rPr lang="en-US" sz="2400" b="1" dirty="0">
                <a:highlight>
                  <a:srgbClr val="FFFF00"/>
                </a:highlight>
              </a:rPr>
              <a:t>Secondary Sources of International Market Research</a:t>
            </a:r>
          </a:p>
        </p:txBody>
      </p:sp>
      <p:pic>
        <p:nvPicPr>
          <p:cNvPr id="4098" name="Picture 2"/>
          <p:cNvPicPr>
            <a:picLocks noGrp="1" noChangeAspect="1" noChangeArrowheads="1"/>
          </p:cNvPicPr>
          <p:nvPr>
            <p:ph idx="1"/>
          </p:nvPr>
        </p:nvPicPr>
        <p:blipFill>
          <a:blip r:embed="rId3" cstate="print"/>
          <a:srcRect b="5028"/>
          <a:stretch/>
        </p:blipFill>
        <p:spPr>
          <a:xfrm>
            <a:off x="215412" y="914399"/>
            <a:ext cx="7404588" cy="5577153"/>
          </a:xfrm>
        </p:spPr>
      </p:pic>
      <p:sp>
        <p:nvSpPr>
          <p:cNvPr id="3" name="Slide Number Placeholder 2"/>
          <p:cNvSpPr>
            <a:spLocks noGrp="1"/>
          </p:cNvSpPr>
          <p:nvPr>
            <p:ph type="sldNum" sz="quarter" idx="12"/>
          </p:nvPr>
        </p:nvSpPr>
        <p:spPr/>
        <p:txBody>
          <a:bodyPr/>
          <a:lstStyle/>
          <a:p>
            <a:fld id="{9CE62F59-9C4E-4709-9842-9496C6D856C6}" type="slidenum">
              <a:rPr lang="en-US" smtClean="0"/>
              <a:pPr/>
              <a:t>16</a:t>
            </a:fld>
            <a:endParaRPr lang="en-US" dirty="0"/>
          </a:p>
        </p:txBody>
      </p:sp>
      <p:sp>
        <p:nvSpPr>
          <p:cNvPr id="4" name="Title 1">
            <a:extLst>
              <a:ext uri="{FF2B5EF4-FFF2-40B4-BE49-F238E27FC236}">
                <a16:creationId xmlns:a16="http://schemas.microsoft.com/office/drawing/2014/main" id="{98FC9E2A-1F69-FD66-78A6-B56996965DE0}"/>
              </a:ext>
            </a:extLst>
          </p:cNvPr>
          <p:cNvSpPr txBox="1">
            <a:spLocks/>
          </p:cNvSpPr>
          <p:nvPr/>
        </p:nvSpPr>
        <p:spPr>
          <a:xfrm>
            <a:off x="5105400" y="2766218"/>
            <a:ext cx="39624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sz="1800" b="1" dirty="0">
                <a:highlight>
                  <a:srgbClr val="FFFF00"/>
                </a:highlight>
              </a:rPr>
              <a:t>What database/ secondary data do you use for assessment?</a:t>
            </a:r>
          </a:p>
        </p:txBody>
      </p:sp>
    </p:spTree>
    <p:extLst>
      <p:ext uri="{BB962C8B-B14F-4D97-AF65-F5344CB8AC3E}">
        <p14:creationId xmlns:p14="http://schemas.microsoft.com/office/powerpoint/2010/main" val="38356149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33401"/>
            <a:ext cx="7886700" cy="762000"/>
          </a:xfrm>
        </p:spPr>
        <p:txBody>
          <a:bodyPr/>
          <a:lstStyle/>
          <a:p>
            <a:pPr algn="ctr"/>
            <a:r>
              <a:rPr lang="en-US" b="1" dirty="0">
                <a:highlight>
                  <a:srgbClr val="FFFF00"/>
                </a:highlight>
              </a:rPr>
              <a:t>Primary Data</a:t>
            </a:r>
          </a:p>
        </p:txBody>
      </p:sp>
      <p:sp>
        <p:nvSpPr>
          <p:cNvPr id="3" name="Content Placeholder 2"/>
          <p:cNvSpPr>
            <a:spLocks noGrp="1"/>
          </p:cNvSpPr>
          <p:nvPr>
            <p:ph sz="half" idx="1"/>
          </p:nvPr>
        </p:nvSpPr>
        <p:spPr>
          <a:xfrm>
            <a:off x="418072" y="1600200"/>
            <a:ext cx="3886200" cy="4163227"/>
          </a:xfrm>
        </p:spPr>
        <p:txBody>
          <a:bodyPr/>
          <a:lstStyle/>
          <a:p>
            <a:pPr marL="287338" lvl="1">
              <a:buFont typeface="Arial" pitchFamily="34" charset="0"/>
              <a:buChar char="•"/>
            </a:pPr>
            <a:r>
              <a:rPr lang="en-US" dirty="0"/>
              <a:t>Primary data are </a:t>
            </a:r>
            <a:r>
              <a:rPr lang="en-US" b="1" dirty="0"/>
              <a:t>gathered by the researcher or research team. </a:t>
            </a:r>
          </a:p>
          <a:p>
            <a:pPr marL="287338" lvl="1">
              <a:buFont typeface="Arial" pitchFamily="34" charset="0"/>
              <a:buChar char="•"/>
            </a:pPr>
            <a:r>
              <a:rPr lang="en-US" dirty="0"/>
              <a:t>They are collected in the form chosen by the researcher and can be gathered in practically any region of the world.</a:t>
            </a:r>
          </a:p>
        </p:txBody>
      </p:sp>
      <p:pic>
        <p:nvPicPr>
          <p:cNvPr id="5122" name="Picture 2"/>
          <p:cNvPicPr>
            <a:picLocks noGrp="1" noChangeAspect="1" noChangeArrowheads="1"/>
          </p:cNvPicPr>
          <p:nvPr>
            <p:ph sz="half" idx="2"/>
          </p:nvPr>
        </p:nvPicPr>
        <p:blipFill>
          <a:blip r:embed="rId3" cstate="print"/>
          <a:srcRect t="3845" b="34473"/>
          <a:stretch/>
        </p:blipFill>
        <p:spPr>
          <a:xfrm>
            <a:off x="4876799" y="2170976"/>
            <a:ext cx="3857423" cy="2172423"/>
          </a:xfrm>
        </p:spPr>
      </p:pic>
      <p:sp>
        <p:nvSpPr>
          <p:cNvPr id="4" name="Slide Number Placeholder 3"/>
          <p:cNvSpPr>
            <a:spLocks noGrp="1"/>
          </p:cNvSpPr>
          <p:nvPr>
            <p:ph type="sldNum" sz="quarter" idx="12"/>
          </p:nvPr>
        </p:nvSpPr>
        <p:spPr/>
        <p:txBody>
          <a:bodyPr/>
          <a:lstStyle/>
          <a:p>
            <a:fld id="{9CE62F59-9C4E-4709-9842-9496C6D856C6}" type="slidenum">
              <a:rPr lang="en-US" smtClean="0"/>
              <a:pPr/>
              <a:t>17</a:t>
            </a:fld>
            <a:endParaRPr lang="en-US" dirty="0"/>
          </a:p>
        </p:txBody>
      </p:sp>
    </p:spTree>
    <p:extLst>
      <p:ext uri="{BB962C8B-B14F-4D97-AF65-F5344CB8AC3E}">
        <p14:creationId xmlns:p14="http://schemas.microsoft.com/office/powerpoint/2010/main" val="16626365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F60AD5-EB72-ABEA-98C4-1C09653687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E852C0-1056-2469-A4F6-CBBBAC1BF485}"/>
              </a:ext>
            </a:extLst>
          </p:cNvPr>
          <p:cNvSpPr>
            <a:spLocks noGrp="1"/>
          </p:cNvSpPr>
          <p:nvPr>
            <p:ph type="title"/>
          </p:nvPr>
        </p:nvSpPr>
        <p:spPr>
          <a:xfrm>
            <a:off x="628650" y="304800"/>
            <a:ext cx="7886700" cy="1325563"/>
          </a:xfrm>
        </p:spPr>
        <p:txBody>
          <a:bodyPr/>
          <a:lstStyle/>
          <a:p>
            <a:pPr algn="ctr"/>
            <a:r>
              <a:rPr lang="en-US" b="1" dirty="0">
                <a:highlight>
                  <a:srgbClr val="FFFF00"/>
                </a:highlight>
              </a:rPr>
              <a:t>Primary Data</a:t>
            </a:r>
          </a:p>
        </p:txBody>
      </p:sp>
      <p:sp>
        <p:nvSpPr>
          <p:cNvPr id="3" name="Content Placeholder 2">
            <a:extLst>
              <a:ext uri="{FF2B5EF4-FFF2-40B4-BE49-F238E27FC236}">
                <a16:creationId xmlns:a16="http://schemas.microsoft.com/office/drawing/2014/main" id="{D41FA355-3ACB-A95D-164F-816E20A3E164}"/>
              </a:ext>
            </a:extLst>
          </p:cNvPr>
          <p:cNvSpPr>
            <a:spLocks noGrp="1"/>
          </p:cNvSpPr>
          <p:nvPr>
            <p:ph idx="1"/>
          </p:nvPr>
        </p:nvSpPr>
        <p:spPr>
          <a:xfrm>
            <a:off x="612816" y="1352524"/>
            <a:ext cx="7886700" cy="4152952"/>
          </a:xfrm>
        </p:spPr>
        <p:txBody>
          <a:bodyPr>
            <a:normAutofit/>
          </a:bodyPr>
          <a:lstStyle/>
          <a:p>
            <a:r>
              <a:rPr lang="en-US" b="1" dirty="0"/>
              <a:t>The benefit</a:t>
            </a:r>
            <a:r>
              <a:rPr lang="en-US" dirty="0"/>
              <a:t> of having research using primary data:</a:t>
            </a:r>
          </a:p>
          <a:p>
            <a:pPr lvl="1"/>
            <a:r>
              <a:rPr lang="en-GB" sz="2000" dirty="0"/>
              <a:t>Researchers are collecting information for the specific purposes of their study</a:t>
            </a:r>
          </a:p>
          <a:p>
            <a:pPr lvl="1"/>
            <a:r>
              <a:rPr lang="en-GB" sz="2000" dirty="0"/>
              <a:t>The data collected belongs to the researcher or organization, offering a competitive edge or exclusive insights that competitors cannot access.</a:t>
            </a:r>
          </a:p>
          <a:p>
            <a:r>
              <a:rPr lang="en-US" b="1" dirty="0"/>
              <a:t>Limitation</a:t>
            </a:r>
            <a:r>
              <a:rPr lang="en-US" dirty="0"/>
              <a:t> of primary data:</a:t>
            </a:r>
          </a:p>
          <a:p>
            <a:pPr lvl="1"/>
            <a:r>
              <a:rPr lang="en-US" sz="2000" dirty="0"/>
              <a:t>High cost and time-consuming</a:t>
            </a:r>
          </a:p>
          <a:p>
            <a:pPr lvl="1"/>
            <a:r>
              <a:rPr lang="en-US" sz="2000" dirty="0"/>
              <a:t>Difficult to access the participants</a:t>
            </a:r>
          </a:p>
          <a:p>
            <a:pPr lvl="1"/>
            <a:r>
              <a:rPr lang="en-US" sz="2000" dirty="0"/>
              <a:t>Researcher and response bias</a:t>
            </a:r>
          </a:p>
          <a:p>
            <a:pPr lvl="1"/>
            <a:endParaRPr lang="en-US" sz="2000" dirty="0"/>
          </a:p>
        </p:txBody>
      </p:sp>
      <p:sp>
        <p:nvSpPr>
          <p:cNvPr id="5" name="Slide Number Placeholder 4">
            <a:extLst>
              <a:ext uri="{FF2B5EF4-FFF2-40B4-BE49-F238E27FC236}">
                <a16:creationId xmlns:a16="http://schemas.microsoft.com/office/drawing/2014/main" id="{BEC56619-5E75-5CFB-81BC-2D032C97FA7F}"/>
              </a:ext>
            </a:extLst>
          </p:cNvPr>
          <p:cNvSpPr>
            <a:spLocks noGrp="1"/>
          </p:cNvSpPr>
          <p:nvPr>
            <p:ph type="sldNum" sz="quarter" idx="12"/>
          </p:nvPr>
        </p:nvSpPr>
        <p:spPr/>
        <p:txBody>
          <a:bodyPr/>
          <a:lstStyle/>
          <a:p>
            <a:fld id="{9CE62F59-9C4E-4709-9842-9496C6D856C6}" type="slidenum">
              <a:rPr lang="en-US" smtClean="0"/>
              <a:pPr/>
              <a:t>18</a:t>
            </a:fld>
            <a:endParaRPr lang="en-US" dirty="0"/>
          </a:p>
        </p:txBody>
      </p:sp>
    </p:spTree>
    <p:extLst>
      <p:ext uri="{BB962C8B-B14F-4D97-AF65-F5344CB8AC3E}">
        <p14:creationId xmlns:p14="http://schemas.microsoft.com/office/powerpoint/2010/main" val="3286160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782"/>
            <a:ext cx="7886700" cy="1325563"/>
          </a:xfrm>
        </p:spPr>
        <p:txBody>
          <a:bodyPr/>
          <a:lstStyle/>
          <a:p>
            <a:r>
              <a:rPr lang="en-US" b="1" dirty="0">
                <a:highlight>
                  <a:srgbClr val="FFFF00"/>
                </a:highlight>
              </a:rPr>
              <a:t>Step 3. Develop a Research Design</a:t>
            </a:r>
          </a:p>
        </p:txBody>
      </p:sp>
      <p:sp>
        <p:nvSpPr>
          <p:cNvPr id="3" name="Slide Number Placeholder 2"/>
          <p:cNvSpPr>
            <a:spLocks noGrp="1"/>
          </p:cNvSpPr>
          <p:nvPr>
            <p:ph type="sldNum" sz="quarter" idx="12"/>
          </p:nvPr>
        </p:nvSpPr>
        <p:spPr/>
        <p:txBody>
          <a:bodyPr/>
          <a:lstStyle/>
          <a:p>
            <a:fld id="{9CE62F59-9C4E-4709-9842-9496C6D856C6}" type="slidenum">
              <a:rPr lang="en-US" smtClean="0"/>
              <a:pPr/>
              <a:t>19</a:t>
            </a:fld>
            <a:endParaRPr lang="en-US" dirty="0"/>
          </a:p>
        </p:txBody>
      </p:sp>
      <p:pic>
        <p:nvPicPr>
          <p:cNvPr id="7170" name="Picture 2"/>
          <p:cNvPicPr>
            <a:picLocks noChangeAspect="1" noChangeArrowheads="1"/>
          </p:cNvPicPr>
          <p:nvPr/>
        </p:nvPicPr>
        <p:blipFill>
          <a:blip r:embed="rId2" cstate="print"/>
          <a:srcRect b="12236"/>
          <a:stretch/>
        </p:blipFill>
        <p:spPr bwMode="auto">
          <a:xfrm>
            <a:off x="533400" y="914400"/>
            <a:ext cx="3124200" cy="3718911"/>
          </a:xfrm>
          <a:prstGeom prst="rect">
            <a:avLst/>
          </a:prstGeom>
          <a:noFill/>
          <a:ln w="9525">
            <a:noFill/>
            <a:miter lim="800000"/>
            <a:headEnd/>
            <a:tailEnd/>
          </a:ln>
        </p:spPr>
      </p:pic>
      <p:sp>
        <p:nvSpPr>
          <p:cNvPr id="4" name="Content Placeholder 2">
            <a:extLst>
              <a:ext uri="{FF2B5EF4-FFF2-40B4-BE49-F238E27FC236}">
                <a16:creationId xmlns:a16="http://schemas.microsoft.com/office/drawing/2014/main" id="{4A01F498-DE90-9CD2-3336-46D9779651A3}"/>
              </a:ext>
            </a:extLst>
          </p:cNvPr>
          <p:cNvSpPr>
            <a:spLocks noGrp="1"/>
          </p:cNvSpPr>
          <p:nvPr>
            <p:ph idx="1"/>
          </p:nvPr>
        </p:nvSpPr>
        <p:spPr>
          <a:xfrm>
            <a:off x="4191000" y="1600200"/>
            <a:ext cx="4705350" cy="4152952"/>
          </a:xfrm>
        </p:spPr>
        <p:txBody>
          <a:bodyPr>
            <a:normAutofit/>
          </a:bodyPr>
          <a:lstStyle/>
          <a:p>
            <a:r>
              <a:rPr lang="en-US" b="1" dirty="0"/>
              <a:t>Qualitative method: </a:t>
            </a:r>
            <a:r>
              <a:rPr lang="en-US" dirty="0"/>
              <a:t>The focus is on obtaining information without relying on numerical expressions or measurements.</a:t>
            </a:r>
          </a:p>
          <a:p>
            <a:r>
              <a:rPr lang="en-US" b="1" dirty="0"/>
              <a:t>Quantitative method: </a:t>
            </a:r>
            <a:r>
              <a:rPr lang="en-US" dirty="0"/>
              <a:t>A research design that relies on numerical measurements and analysis</a:t>
            </a:r>
            <a:endParaRPr lang="en-US" b="1" dirty="0"/>
          </a:p>
        </p:txBody>
      </p:sp>
    </p:spTree>
    <p:extLst>
      <p:ext uri="{BB962C8B-B14F-4D97-AF65-F5344CB8AC3E}">
        <p14:creationId xmlns:p14="http://schemas.microsoft.com/office/powerpoint/2010/main" val="31458003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7019CC-706B-B319-FB29-C24C57CDDCF4}"/>
              </a:ext>
            </a:extLst>
          </p:cNvPr>
          <p:cNvPicPr>
            <a:picLocks noChangeAspect="1"/>
          </p:cNvPicPr>
          <p:nvPr/>
        </p:nvPicPr>
        <p:blipFill>
          <a:blip r:embed="rId2"/>
          <a:stretch>
            <a:fillRect/>
          </a:stretch>
        </p:blipFill>
        <p:spPr>
          <a:xfrm>
            <a:off x="381000" y="349923"/>
            <a:ext cx="5410200" cy="6158154"/>
          </a:xfrm>
          <a:prstGeom prst="rect">
            <a:avLst/>
          </a:prstGeom>
        </p:spPr>
      </p:pic>
      <p:sp>
        <p:nvSpPr>
          <p:cNvPr id="4" name="Title 1">
            <a:extLst>
              <a:ext uri="{FF2B5EF4-FFF2-40B4-BE49-F238E27FC236}">
                <a16:creationId xmlns:a16="http://schemas.microsoft.com/office/drawing/2014/main" id="{7F71060E-EBF6-6C59-32EC-D7CEFB3071A4}"/>
              </a:ext>
            </a:extLst>
          </p:cNvPr>
          <p:cNvSpPr txBox="1">
            <a:spLocks/>
          </p:cNvSpPr>
          <p:nvPr/>
        </p:nvSpPr>
        <p:spPr>
          <a:xfrm>
            <a:off x="5334000" y="1905000"/>
            <a:ext cx="3276600" cy="2514600"/>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r"/>
            <a:r>
              <a:rPr lang="en-US" sz="2400" b="1" dirty="0">
                <a:highlight>
                  <a:srgbClr val="FFFF00"/>
                </a:highlight>
              </a:rPr>
              <a:t>From these reviews, which elements are the qualitative data, and which are the quantitative data?</a:t>
            </a:r>
          </a:p>
        </p:txBody>
      </p:sp>
    </p:spTree>
    <p:extLst>
      <p:ext uri="{BB962C8B-B14F-4D97-AF65-F5344CB8AC3E}">
        <p14:creationId xmlns:p14="http://schemas.microsoft.com/office/powerpoint/2010/main" val="35437451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AB3A5B-AC94-3422-7965-E8B73E3F4C3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06E64D2-41A5-24F1-7A46-94927324A5D6}"/>
              </a:ext>
            </a:extLst>
          </p:cNvPr>
          <p:cNvPicPr>
            <a:picLocks noChangeAspect="1"/>
          </p:cNvPicPr>
          <p:nvPr/>
        </p:nvPicPr>
        <p:blipFill>
          <a:blip r:embed="rId2"/>
          <a:stretch>
            <a:fillRect/>
          </a:stretch>
        </p:blipFill>
        <p:spPr>
          <a:xfrm>
            <a:off x="381000" y="381000"/>
            <a:ext cx="5410200" cy="6158154"/>
          </a:xfrm>
          <a:prstGeom prst="rect">
            <a:avLst/>
          </a:prstGeom>
        </p:spPr>
      </p:pic>
      <p:sp>
        <p:nvSpPr>
          <p:cNvPr id="2" name="TextBox 1">
            <a:extLst>
              <a:ext uri="{FF2B5EF4-FFF2-40B4-BE49-F238E27FC236}">
                <a16:creationId xmlns:a16="http://schemas.microsoft.com/office/drawing/2014/main" id="{78EEFAB2-CDBF-0B7B-024B-915C5CF26C13}"/>
              </a:ext>
            </a:extLst>
          </p:cNvPr>
          <p:cNvSpPr txBox="1"/>
          <p:nvPr/>
        </p:nvSpPr>
        <p:spPr>
          <a:xfrm>
            <a:off x="1981200" y="914400"/>
            <a:ext cx="2608406" cy="369332"/>
          </a:xfrm>
          <a:prstGeom prst="rect">
            <a:avLst/>
          </a:prstGeom>
          <a:noFill/>
        </p:spPr>
        <p:txBody>
          <a:bodyPr wrap="none" rtlCol="0">
            <a:spAutoFit/>
          </a:bodyPr>
          <a:lstStyle/>
          <a:p>
            <a:r>
              <a:rPr lang="en-GB" dirty="0">
                <a:highlight>
                  <a:srgbClr val="FFFF00"/>
                </a:highlight>
              </a:rPr>
              <a:t>Rating 1-5: Quantitative</a:t>
            </a:r>
          </a:p>
        </p:txBody>
      </p:sp>
      <p:sp>
        <p:nvSpPr>
          <p:cNvPr id="5" name="TextBox 4">
            <a:extLst>
              <a:ext uri="{FF2B5EF4-FFF2-40B4-BE49-F238E27FC236}">
                <a16:creationId xmlns:a16="http://schemas.microsoft.com/office/drawing/2014/main" id="{AFB90AE4-CC97-417F-4993-8E6DD03E068C}"/>
              </a:ext>
            </a:extLst>
          </p:cNvPr>
          <p:cNvSpPr txBox="1"/>
          <p:nvPr/>
        </p:nvSpPr>
        <p:spPr>
          <a:xfrm>
            <a:off x="1981200" y="4507468"/>
            <a:ext cx="2608406" cy="369332"/>
          </a:xfrm>
          <a:prstGeom prst="rect">
            <a:avLst/>
          </a:prstGeom>
          <a:noFill/>
        </p:spPr>
        <p:txBody>
          <a:bodyPr wrap="none" rtlCol="0">
            <a:spAutoFit/>
          </a:bodyPr>
          <a:lstStyle/>
          <a:p>
            <a:r>
              <a:rPr lang="en-GB" dirty="0">
                <a:highlight>
                  <a:srgbClr val="FFFF00"/>
                </a:highlight>
              </a:rPr>
              <a:t>Rating 1-5: Quantitative</a:t>
            </a:r>
          </a:p>
        </p:txBody>
      </p:sp>
      <p:sp>
        <p:nvSpPr>
          <p:cNvPr id="6" name="TextBox 5">
            <a:extLst>
              <a:ext uri="{FF2B5EF4-FFF2-40B4-BE49-F238E27FC236}">
                <a16:creationId xmlns:a16="http://schemas.microsoft.com/office/drawing/2014/main" id="{C3277FBF-8CA1-0AAF-8271-DA9464DC2241}"/>
              </a:ext>
            </a:extLst>
          </p:cNvPr>
          <p:cNvSpPr txBox="1"/>
          <p:nvPr/>
        </p:nvSpPr>
        <p:spPr>
          <a:xfrm>
            <a:off x="1828800" y="2983468"/>
            <a:ext cx="2065630" cy="369332"/>
          </a:xfrm>
          <a:prstGeom prst="rect">
            <a:avLst/>
          </a:prstGeom>
          <a:noFill/>
        </p:spPr>
        <p:txBody>
          <a:bodyPr wrap="none" rtlCol="0">
            <a:spAutoFit/>
          </a:bodyPr>
          <a:lstStyle/>
          <a:p>
            <a:r>
              <a:rPr lang="en-GB" dirty="0">
                <a:highlight>
                  <a:srgbClr val="FFFF00"/>
                </a:highlight>
              </a:rPr>
              <a:t>Words: Qualitative</a:t>
            </a:r>
          </a:p>
        </p:txBody>
      </p:sp>
      <p:sp>
        <p:nvSpPr>
          <p:cNvPr id="7" name="TextBox 6">
            <a:extLst>
              <a:ext uri="{FF2B5EF4-FFF2-40B4-BE49-F238E27FC236}">
                <a16:creationId xmlns:a16="http://schemas.microsoft.com/office/drawing/2014/main" id="{FC363B39-3F97-83D6-80D0-123AF582599E}"/>
              </a:ext>
            </a:extLst>
          </p:cNvPr>
          <p:cNvSpPr txBox="1"/>
          <p:nvPr/>
        </p:nvSpPr>
        <p:spPr>
          <a:xfrm>
            <a:off x="1981200" y="6183868"/>
            <a:ext cx="2065630" cy="369332"/>
          </a:xfrm>
          <a:prstGeom prst="rect">
            <a:avLst/>
          </a:prstGeom>
          <a:noFill/>
        </p:spPr>
        <p:txBody>
          <a:bodyPr wrap="none" rtlCol="0">
            <a:spAutoFit/>
          </a:bodyPr>
          <a:lstStyle/>
          <a:p>
            <a:r>
              <a:rPr lang="en-GB" dirty="0">
                <a:highlight>
                  <a:srgbClr val="FFFF00"/>
                </a:highlight>
              </a:rPr>
              <a:t>Words: Qualitative</a:t>
            </a:r>
          </a:p>
        </p:txBody>
      </p:sp>
      <p:sp>
        <p:nvSpPr>
          <p:cNvPr id="8" name="Title 1">
            <a:extLst>
              <a:ext uri="{FF2B5EF4-FFF2-40B4-BE49-F238E27FC236}">
                <a16:creationId xmlns:a16="http://schemas.microsoft.com/office/drawing/2014/main" id="{E869EB1C-D50E-1BCF-E7C0-9433394B6E6F}"/>
              </a:ext>
            </a:extLst>
          </p:cNvPr>
          <p:cNvSpPr txBox="1">
            <a:spLocks/>
          </p:cNvSpPr>
          <p:nvPr/>
        </p:nvSpPr>
        <p:spPr>
          <a:xfrm>
            <a:off x="5480222" y="2095500"/>
            <a:ext cx="3276600" cy="2514600"/>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r"/>
            <a:r>
              <a:rPr lang="en-US" sz="2400" b="1" dirty="0">
                <a:highlight>
                  <a:srgbClr val="FFFF00"/>
                </a:highlight>
              </a:rPr>
              <a:t>From these reviews, which elements are the qualitative data, and which are the quantitative data?</a:t>
            </a:r>
          </a:p>
        </p:txBody>
      </p:sp>
    </p:spTree>
    <p:extLst>
      <p:ext uri="{BB962C8B-B14F-4D97-AF65-F5344CB8AC3E}">
        <p14:creationId xmlns:p14="http://schemas.microsoft.com/office/powerpoint/2010/main" val="27849385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8286750" cy="1325563"/>
          </a:xfrm>
        </p:spPr>
        <p:txBody>
          <a:bodyPr/>
          <a:lstStyle/>
          <a:p>
            <a:pPr algn="ctr"/>
            <a:r>
              <a:rPr lang="en-US" b="1" dirty="0">
                <a:highlight>
                  <a:srgbClr val="FFFF00"/>
                </a:highlight>
              </a:rPr>
              <a:t>Online research: A Hybrid Approach</a:t>
            </a:r>
          </a:p>
        </p:txBody>
      </p:sp>
      <p:sp>
        <p:nvSpPr>
          <p:cNvPr id="3" name="Content Placeholder 2"/>
          <p:cNvSpPr>
            <a:spLocks noGrp="1"/>
          </p:cNvSpPr>
          <p:nvPr>
            <p:ph idx="1"/>
          </p:nvPr>
        </p:nvSpPr>
        <p:spPr>
          <a:xfrm>
            <a:off x="628650" y="1574945"/>
            <a:ext cx="8286750" cy="4152952"/>
          </a:xfrm>
        </p:spPr>
        <p:txBody>
          <a:bodyPr>
            <a:normAutofit fontScale="92500"/>
          </a:bodyPr>
          <a:lstStyle/>
          <a:p>
            <a:pPr marL="0" indent="0">
              <a:buNone/>
            </a:pPr>
            <a:r>
              <a:rPr lang="en-US" b="1" dirty="0"/>
              <a:t>Online research as exciting growth area for marketing research</a:t>
            </a:r>
          </a:p>
          <a:p>
            <a:r>
              <a:rPr lang="en-US" dirty="0"/>
              <a:t>The benefit: the Internet offers several online sources of secondary data:</a:t>
            </a:r>
          </a:p>
          <a:p>
            <a:pPr lvl="1"/>
            <a:r>
              <a:rPr lang="en-US" sz="2000" dirty="0"/>
              <a:t>Can be combined with primary online research to gain a better understanding of a target market.</a:t>
            </a:r>
            <a:endParaRPr lang="en-US" dirty="0"/>
          </a:p>
          <a:p>
            <a:pPr marL="0" indent="0">
              <a:buNone/>
            </a:pPr>
            <a:endParaRPr lang="en-US" b="1" dirty="0"/>
          </a:p>
          <a:p>
            <a:r>
              <a:rPr lang="en-US" dirty="0"/>
              <a:t>Limitation of Internet market research programs: </a:t>
            </a:r>
          </a:p>
          <a:p>
            <a:pPr lvl="1"/>
            <a:r>
              <a:rPr lang="en-US" sz="2000" dirty="0"/>
              <a:t>Lack of Internet capabilities and high illiteracy rates in some countries </a:t>
            </a:r>
          </a:p>
          <a:p>
            <a:pPr lvl="1"/>
            <a:r>
              <a:rPr lang="en-US" sz="2000" dirty="0"/>
              <a:t> The survey must be constructed to meet the cultural norms of the target audience. </a:t>
            </a:r>
          </a:p>
          <a:p>
            <a:pPr lvl="1"/>
            <a:r>
              <a:rPr lang="en-US" sz="2000" dirty="0"/>
              <a:t>Careful translation will be necessary. </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22</a:t>
            </a:fld>
            <a:endParaRPr lang="en-US"/>
          </a:p>
        </p:txBody>
      </p:sp>
    </p:spTree>
    <p:extLst>
      <p:ext uri="{BB962C8B-B14F-4D97-AF65-F5344CB8AC3E}">
        <p14:creationId xmlns:p14="http://schemas.microsoft.com/office/powerpoint/2010/main" val="18640292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782"/>
            <a:ext cx="7886700" cy="1325563"/>
          </a:xfrm>
        </p:spPr>
        <p:txBody>
          <a:bodyPr/>
          <a:lstStyle/>
          <a:p>
            <a:pPr algn="ctr"/>
            <a:r>
              <a:rPr lang="en-US" b="1" dirty="0">
                <a:highlight>
                  <a:srgbClr val="FFFF00"/>
                </a:highlight>
              </a:rPr>
              <a:t>Step 4. Develop a Sample</a:t>
            </a:r>
          </a:p>
        </p:txBody>
      </p:sp>
      <p:sp>
        <p:nvSpPr>
          <p:cNvPr id="3" name="Content Placeholder 2"/>
          <p:cNvSpPr>
            <a:spLocks noGrp="1"/>
          </p:cNvSpPr>
          <p:nvPr>
            <p:ph idx="1"/>
          </p:nvPr>
        </p:nvSpPr>
        <p:spPr>
          <a:xfrm>
            <a:off x="285750" y="1352524"/>
            <a:ext cx="8229600" cy="4152952"/>
          </a:xfrm>
        </p:spPr>
        <p:txBody>
          <a:bodyPr>
            <a:normAutofit/>
          </a:bodyPr>
          <a:lstStyle/>
          <a:p>
            <a:r>
              <a:rPr lang="en-US" b="1" dirty="0"/>
              <a:t>Sampling</a:t>
            </a:r>
            <a:r>
              <a:rPr lang="en-US" dirty="0"/>
              <a:t> is a process wherein members of a population are selected for inclusion in a research study because they will be representative of the larger group.</a:t>
            </a:r>
          </a:p>
          <a:p>
            <a:r>
              <a:rPr lang="en-GB" b="1" dirty="0"/>
              <a:t>Sample size</a:t>
            </a:r>
            <a:r>
              <a:rPr lang="en-GB" dirty="0"/>
              <a:t>: the number of individuals you should include in your sample depends on various factors, including the size and variability of the population and your research design. </a:t>
            </a:r>
          </a:p>
          <a:p>
            <a:pPr marL="0" indent="0">
              <a:buNone/>
            </a:pPr>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23</a:t>
            </a:fld>
            <a:endParaRPr lang="en-US"/>
          </a:p>
        </p:txBody>
      </p:sp>
      <p:pic>
        <p:nvPicPr>
          <p:cNvPr id="3074" name="Picture 2" descr="Population vs sample">
            <a:extLst>
              <a:ext uri="{FF2B5EF4-FFF2-40B4-BE49-F238E27FC236}">
                <a16:creationId xmlns:a16="http://schemas.microsoft.com/office/drawing/2014/main" id="{61E50E85-BDF1-B480-0E68-62D5579501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 y="3840162"/>
            <a:ext cx="4591050" cy="2698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70391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robability sampling">
            <a:extLst>
              <a:ext uri="{FF2B5EF4-FFF2-40B4-BE49-F238E27FC236}">
                <a16:creationId xmlns:a16="http://schemas.microsoft.com/office/drawing/2014/main" id="{1F52AD59-D96A-C826-9308-4A90F66CF40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274" b="13736"/>
          <a:stretch>
            <a:fillRect/>
          </a:stretch>
        </p:blipFill>
        <p:spPr bwMode="auto">
          <a:xfrm>
            <a:off x="3125287" y="2066322"/>
            <a:ext cx="6012535" cy="43772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DEBF651-FECA-BC4E-A317-2E61E409C7F7}"/>
              </a:ext>
            </a:extLst>
          </p:cNvPr>
          <p:cNvSpPr txBox="1">
            <a:spLocks/>
          </p:cNvSpPr>
          <p:nvPr/>
        </p:nvSpPr>
        <p:spPr>
          <a:xfrm>
            <a:off x="381000" y="228600"/>
            <a:ext cx="7886700" cy="741218"/>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Probability sampling</a:t>
            </a:r>
          </a:p>
        </p:txBody>
      </p:sp>
      <p:sp>
        <p:nvSpPr>
          <p:cNvPr id="4" name="TextBox 3">
            <a:extLst>
              <a:ext uri="{FF2B5EF4-FFF2-40B4-BE49-F238E27FC236}">
                <a16:creationId xmlns:a16="http://schemas.microsoft.com/office/drawing/2014/main" id="{A5E7C2EB-DA1A-8350-2B88-3E28F4E63FD8}"/>
              </a:ext>
            </a:extLst>
          </p:cNvPr>
          <p:cNvSpPr txBox="1"/>
          <p:nvPr/>
        </p:nvSpPr>
        <p:spPr>
          <a:xfrm>
            <a:off x="403412" y="947406"/>
            <a:ext cx="7419019" cy="400110"/>
          </a:xfrm>
          <a:prstGeom prst="rect">
            <a:avLst/>
          </a:prstGeom>
          <a:noFill/>
        </p:spPr>
        <p:txBody>
          <a:bodyPr wrap="none" rtlCol="0">
            <a:spAutoFit/>
          </a:bodyPr>
          <a:lstStyle/>
          <a:p>
            <a:r>
              <a:rPr lang="en-GB" sz="2000" dirty="0">
                <a:highlight>
                  <a:srgbClr val="FFFF00"/>
                </a:highlight>
              </a:rPr>
              <a:t>Every member of the population has a chance of being selected</a:t>
            </a:r>
          </a:p>
        </p:txBody>
      </p:sp>
      <p:sp>
        <p:nvSpPr>
          <p:cNvPr id="3" name="TextBox 2">
            <a:extLst>
              <a:ext uri="{FF2B5EF4-FFF2-40B4-BE49-F238E27FC236}">
                <a16:creationId xmlns:a16="http://schemas.microsoft.com/office/drawing/2014/main" id="{17BF7304-F76A-FD98-6CA9-7A36BFC2C61C}"/>
              </a:ext>
            </a:extLst>
          </p:cNvPr>
          <p:cNvSpPr txBox="1"/>
          <p:nvPr/>
        </p:nvSpPr>
        <p:spPr>
          <a:xfrm>
            <a:off x="246162" y="2305615"/>
            <a:ext cx="2667000" cy="2246769"/>
          </a:xfrm>
          <a:prstGeom prst="rect">
            <a:avLst/>
          </a:prstGeom>
          <a:noFill/>
        </p:spPr>
        <p:txBody>
          <a:bodyPr wrap="square" rtlCol="0">
            <a:spAutoFit/>
          </a:bodyPr>
          <a:lstStyle/>
          <a:p>
            <a:r>
              <a:rPr lang="en-GB" sz="2000" dirty="0"/>
              <a:t>4 types of probability sampling:</a:t>
            </a:r>
          </a:p>
          <a:p>
            <a:pPr marL="342900" indent="-342900">
              <a:buFont typeface="Arial" panose="020B0604020202020204" pitchFamily="34" charset="0"/>
              <a:buChar char="•"/>
            </a:pPr>
            <a:r>
              <a:rPr lang="en-GB" sz="2000" dirty="0"/>
              <a:t>Simple random sampling</a:t>
            </a:r>
          </a:p>
          <a:p>
            <a:pPr marL="342900" indent="-342900">
              <a:buFont typeface="Arial" panose="020B0604020202020204" pitchFamily="34" charset="0"/>
              <a:buChar char="•"/>
            </a:pPr>
            <a:r>
              <a:rPr lang="en-GB" sz="2000" dirty="0"/>
              <a:t>Systematic sample</a:t>
            </a:r>
          </a:p>
          <a:p>
            <a:pPr marL="342900" indent="-342900">
              <a:buFont typeface="Arial" panose="020B0604020202020204" pitchFamily="34" charset="0"/>
              <a:buChar char="•"/>
            </a:pPr>
            <a:r>
              <a:rPr lang="en-GB" sz="2000" dirty="0"/>
              <a:t>Stratified sample</a:t>
            </a:r>
          </a:p>
          <a:p>
            <a:pPr marL="342900" indent="-342900">
              <a:buFont typeface="Arial" panose="020B0604020202020204" pitchFamily="34" charset="0"/>
              <a:buChar char="•"/>
            </a:pPr>
            <a:r>
              <a:rPr lang="en-GB" sz="2000" dirty="0"/>
              <a:t>Cluster sample</a:t>
            </a:r>
          </a:p>
        </p:txBody>
      </p:sp>
    </p:spTree>
    <p:extLst>
      <p:ext uri="{BB962C8B-B14F-4D97-AF65-F5344CB8AC3E}">
        <p14:creationId xmlns:p14="http://schemas.microsoft.com/office/powerpoint/2010/main" val="13916911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C88358-7AF7-F8DC-BFCA-9511456773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0A57FD-A330-E078-A736-3EE9AF052AE1}"/>
              </a:ext>
            </a:extLst>
          </p:cNvPr>
          <p:cNvSpPr txBox="1">
            <a:spLocks/>
          </p:cNvSpPr>
          <p:nvPr/>
        </p:nvSpPr>
        <p:spPr>
          <a:xfrm>
            <a:off x="381000" y="228600"/>
            <a:ext cx="7886700" cy="741218"/>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Non-Probability sampling</a:t>
            </a:r>
          </a:p>
        </p:txBody>
      </p:sp>
      <p:sp>
        <p:nvSpPr>
          <p:cNvPr id="4" name="TextBox 3">
            <a:extLst>
              <a:ext uri="{FF2B5EF4-FFF2-40B4-BE49-F238E27FC236}">
                <a16:creationId xmlns:a16="http://schemas.microsoft.com/office/drawing/2014/main" id="{0E5C0F12-BC7D-B4B1-69B0-C6416AAF5343}"/>
              </a:ext>
            </a:extLst>
          </p:cNvPr>
          <p:cNvSpPr txBox="1"/>
          <p:nvPr/>
        </p:nvSpPr>
        <p:spPr>
          <a:xfrm>
            <a:off x="403413" y="947406"/>
            <a:ext cx="7445188" cy="646331"/>
          </a:xfrm>
          <a:prstGeom prst="rect">
            <a:avLst/>
          </a:prstGeom>
          <a:noFill/>
        </p:spPr>
        <p:txBody>
          <a:bodyPr wrap="square" rtlCol="0">
            <a:spAutoFit/>
          </a:bodyPr>
          <a:lstStyle/>
          <a:p>
            <a:r>
              <a:rPr lang="en-GB" dirty="0">
                <a:highlight>
                  <a:srgbClr val="FFFF00"/>
                </a:highlight>
              </a:rPr>
              <a:t>individuals are selected based on non-random criteria, and not every individual has a chance of being included</a:t>
            </a:r>
            <a:endParaRPr lang="en-GB" sz="2000" dirty="0">
              <a:highlight>
                <a:srgbClr val="FFFF00"/>
              </a:highlight>
            </a:endParaRPr>
          </a:p>
        </p:txBody>
      </p:sp>
      <p:pic>
        <p:nvPicPr>
          <p:cNvPr id="5" name="Picture 4">
            <a:extLst>
              <a:ext uri="{FF2B5EF4-FFF2-40B4-BE49-F238E27FC236}">
                <a16:creationId xmlns:a16="http://schemas.microsoft.com/office/drawing/2014/main" id="{21A63BFD-8289-1B9A-7AE5-F946B060B3C7}"/>
              </a:ext>
            </a:extLst>
          </p:cNvPr>
          <p:cNvPicPr>
            <a:picLocks noChangeAspect="1"/>
          </p:cNvPicPr>
          <p:nvPr/>
        </p:nvPicPr>
        <p:blipFill>
          <a:blip r:embed="rId2"/>
          <a:stretch>
            <a:fillRect/>
          </a:stretch>
        </p:blipFill>
        <p:spPr>
          <a:xfrm>
            <a:off x="2757901" y="1688624"/>
            <a:ext cx="5496352" cy="4717274"/>
          </a:xfrm>
          <a:prstGeom prst="rect">
            <a:avLst/>
          </a:prstGeom>
        </p:spPr>
      </p:pic>
      <p:sp>
        <p:nvSpPr>
          <p:cNvPr id="3" name="TextBox 2">
            <a:extLst>
              <a:ext uri="{FF2B5EF4-FFF2-40B4-BE49-F238E27FC236}">
                <a16:creationId xmlns:a16="http://schemas.microsoft.com/office/drawing/2014/main" id="{8FC7F9D4-3C3B-FCC8-2927-7382F1191ED0}"/>
              </a:ext>
            </a:extLst>
          </p:cNvPr>
          <p:cNvSpPr txBox="1"/>
          <p:nvPr/>
        </p:nvSpPr>
        <p:spPr>
          <a:xfrm>
            <a:off x="370703" y="2743200"/>
            <a:ext cx="2667000" cy="1938992"/>
          </a:xfrm>
          <a:prstGeom prst="rect">
            <a:avLst/>
          </a:prstGeom>
          <a:noFill/>
        </p:spPr>
        <p:txBody>
          <a:bodyPr wrap="square" rtlCol="0">
            <a:spAutoFit/>
          </a:bodyPr>
          <a:lstStyle/>
          <a:p>
            <a:r>
              <a:rPr lang="en-GB" sz="2000" dirty="0"/>
              <a:t>4 types of non- probability sampling:</a:t>
            </a:r>
          </a:p>
          <a:p>
            <a:pPr marL="342900" indent="-342900">
              <a:buFont typeface="Arial" panose="020B0604020202020204" pitchFamily="34" charset="0"/>
              <a:buChar char="•"/>
            </a:pPr>
            <a:r>
              <a:rPr lang="en-GB" sz="2000" dirty="0"/>
              <a:t>Convenience</a:t>
            </a:r>
          </a:p>
          <a:p>
            <a:pPr marL="342900" indent="-342900">
              <a:buFont typeface="Arial" panose="020B0604020202020204" pitchFamily="34" charset="0"/>
              <a:buChar char="•"/>
            </a:pPr>
            <a:r>
              <a:rPr lang="en-GB" sz="2000" dirty="0"/>
              <a:t>Purposive</a:t>
            </a:r>
          </a:p>
          <a:p>
            <a:pPr marL="342900" indent="-342900">
              <a:buFont typeface="Arial" panose="020B0604020202020204" pitchFamily="34" charset="0"/>
              <a:buChar char="•"/>
            </a:pPr>
            <a:r>
              <a:rPr lang="en-GB" sz="2000" dirty="0"/>
              <a:t>Snowball</a:t>
            </a:r>
          </a:p>
          <a:p>
            <a:pPr marL="342900" indent="-342900">
              <a:buFont typeface="Arial" panose="020B0604020202020204" pitchFamily="34" charset="0"/>
              <a:buChar char="•"/>
            </a:pPr>
            <a:r>
              <a:rPr lang="en-GB" sz="2000" dirty="0"/>
              <a:t>Quota</a:t>
            </a:r>
          </a:p>
        </p:txBody>
      </p:sp>
    </p:spTree>
    <p:extLst>
      <p:ext uri="{BB962C8B-B14F-4D97-AF65-F5344CB8AC3E}">
        <p14:creationId xmlns:p14="http://schemas.microsoft.com/office/powerpoint/2010/main" val="2364490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690E3D-2E1C-580D-BACF-B40812F1534C}"/>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EAC9E05-7644-CC5A-46A1-ECF7BF2C772D}"/>
              </a:ext>
            </a:extLst>
          </p:cNvPr>
          <p:cNvSpPr txBox="1">
            <a:spLocks/>
          </p:cNvSpPr>
          <p:nvPr/>
        </p:nvSpPr>
        <p:spPr>
          <a:xfrm>
            <a:off x="628650" y="1981200"/>
            <a:ext cx="7886700"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6000" b="1" dirty="0">
                <a:highlight>
                  <a:srgbClr val="FFFF00"/>
                </a:highlight>
              </a:rPr>
              <a:t>BREAK</a:t>
            </a:r>
            <a:endParaRPr lang="en-US" sz="6000" dirty="0">
              <a:highlight>
                <a:srgbClr val="FFFF00"/>
              </a:highlight>
            </a:endParaRPr>
          </a:p>
        </p:txBody>
      </p:sp>
    </p:spTree>
    <p:extLst>
      <p:ext uri="{BB962C8B-B14F-4D97-AF65-F5344CB8AC3E}">
        <p14:creationId xmlns:p14="http://schemas.microsoft.com/office/powerpoint/2010/main" val="27454433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30237"/>
            <a:ext cx="8058150" cy="1325563"/>
          </a:xfrm>
        </p:spPr>
        <p:txBody>
          <a:bodyPr/>
          <a:lstStyle/>
          <a:p>
            <a:pPr algn="ctr"/>
            <a:r>
              <a:rPr lang="en-US" b="1" dirty="0">
                <a:highlight>
                  <a:srgbClr val="FFFF00"/>
                </a:highlight>
              </a:rPr>
              <a:t>Sampling Issues in International Research</a:t>
            </a:r>
          </a:p>
        </p:txBody>
      </p:sp>
      <p:sp>
        <p:nvSpPr>
          <p:cNvPr id="3" name="Content Placeholder 2"/>
          <p:cNvSpPr>
            <a:spLocks noGrp="1"/>
          </p:cNvSpPr>
          <p:nvPr>
            <p:ph idx="1"/>
          </p:nvPr>
        </p:nvSpPr>
        <p:spPr>
          <a:xfrm>
            <a:off x="542924" y="2057400"/>
            <a:ext cx="8296275" cy="3695752"/>
          </a:xfrm>
        </p:spPr>
        <p:txBody>
          <a:bodyPr>
            <a:normAutofit fontScale="92500" lnSpcReduction="10000"/>
          </a:bodyPr>
          <a:lstStyle/>
          <a:p>
            <a:pPr marL="0" indent="0">
              <a:buNone/>
            </a:pPr>
            <a:r>
              <a:rPr lang="en-US" dirty="0"/>
              <a:t>Difficulties for the international market researcher: </a:t>
            </a:r>
          </a:p>
          <a:p>
            <a:r>
              <a:rPr lang="en-US" dirty="0"/>
              <a:t>Pertains to the lack of availability of accurate demographic information. For many countries, sample frames or population lists are unavailable. Less-developed countries often do not maintain reliable demographic data. </a:t>
            </a:r>
          </a:p>
          <a:p>
            <a:r>
              <a:rPr lang="en-US" dirty="0"/>
              <a:t>Collection methods can be severely limited or deliberately altered by the ruling government.</a:t>
            </a:r>
          </a:p>
          <a:p>
            <a:r>
              <a:rPr lang="en-US" dirty="0"/>
              <a:t>Obtaining a true probability or random sample in most international settings will be difficult because methods used to reach people create biases. Some citizens do not own telephones, others do not have access to the Internet, and others still are illiterate and cannot read mail. </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27</a:t>
            </a:fld>
            <a:endParaRPr lang="en-US"/>
          </a:p>
        </p:txBody>
      </p:sp>
    </p:spTree>
    <p:extLst>
      <p:ext uri="{BB962C8B-B14F-4D97-AF65-F5344CB8AC3E}">
        <p14:creationId xmlns:p14="http://schemas.microsoft.com/office/powerpoint/2010/main" val="6326018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505" y="136524"/>
            <a:ext cx="7886700" cy="1325563"/>
          </a:xfrm>
        </p:spPr>
        <p:txBody>
          <a:bodyPr/>
          <a:lstStyle/>
          <a:p>
            <a:pPr algn="ctr"/>
            <a:r>
              <a:rPr lang="en-US" b="1" dirty="0">
                <a:highlight>
                  <a:srgbClr val="FFFF00"/>
                </a:highlight>
              </a:rPr>
              <a:t>Step 5. Collecting Data</a:t>
            </a:r>
          </a:p>
        </p:txBody>
      </p:sp>
      <p:sp>
        <p:nvSpPr>
          <p:cNvPr id="3" name="Content Placeholder 2"/>
          <p:cNvSpPr>
            <a:spLocks noGrp="1"/>
          </p:cNvSpPr>
          <p:nvPr>
            <p:ph idx="1"/>
          </p:nvPr>
        </p:nvSpPr>
        <p:spPr>
          <a:xfrm>
            <a:off x="642505" y="1462087"/>
            <a:ext cx="7886700" cy="4152952"/>
          </a:xfrm>
        </p:spPr>
        <p:txBody>
          <a:bodyPr>
            <a:normAutofit/>
          </a:bodyPr>
          <a:lstStyle/>
          <a:p>
            <a:r>
              <a:rPr lang="en-US" dirty="0"/>
              <a:t>The ability to collect data depends on local customs and technological infrastructure. </a:t>
            </a:r>
          </a:p>
          <a:p>
            <a:pPr lvl="1"/>
            <a:r>
              <a:rPr lang="en-US" dirty="0"/>
              <a:t>The proliferation of telephone and Internet communications has changed the landscape of data collection in many countries, but usage rates still vary widely. </a:t>
            </a:r>
          </a:p>
          <a:p>
            <a:r>
              <a:rPr lang="en-US" dirty="0"/>
              <a:t>The recent growth of mobile phone usage in some countries may lead to new marketing research opportunities. </a:t>
            </a:r>
          </a:p>
          <a:p>
            <a:pPr lvl="1"/>
            <a:r>
              <a:rPr lang="en-US" dirty="0"/>
              <a:t>On the African continent, more than 280.7 million subscribers, or about 30.4% of the overall African market, had signed up for service by 2007.</a:t>
            </a:r>
          </a:p>
        </p:txBody>
      </p:sp>
      <p:sp>
        <p:nvSpPr>
          <p:cNvPr id="5" name="Slide Number Placeholder 4"/>
          <p:cNvSpPr>
            <a:spLocks noGrp="1"/>
          </p:cNvSpPr>
          <p:nvPr>
            <p:ph type="sldNum" sz="quarter" idx="12"/>
          </p:nvPr>
        </p:nvSpPr>
        <p:spPr/>
        <p:txBody>
          <a:bodyPr/>
          <a:lstStyle/>
          <a:p>
            <a:fld id="{9CE62F59-9C4E-4709-9842-9496C6D856C6}" type="slidenum">
              <a:rPr lang="en-US" smtClean="0"/>
              <a:pPr/>
              <a:t>28</a:t>
            </a:fld>
            <a:endParaRPr lang="en-US"/>
          </a:p>
        </p:txBody>
      </p:sp>
    </p:spTree>
    <p:extLst>
      <p:ext uri="{BB962C8B-B14F-4D97-AF65-F5344CB8AC3E}">
        <p14:creationId xmlns:p14="http://schemas.microsoft.com/office/powerpoint/2010/main" val="3812490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2B934-4149-D146-1F68-00E17A3903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54B547-2559-2366-BA84-4A5D12745AC2}"/>
              </a:ext>
            </a:extLst>
          </p:cNvPr>
          <p:cNvSpPr>
            <a:spLocks noGrp="1"/>
          </p:cNvSpPr>
          <p:nvPr>
            <p:ph type="title"/>
          </p:nvPr>
        </p:nvSpPr>
        <p:spPr>
          <a:xfrm>
            <a:off x="621723" y="0"/>
            <a:ext cx="7886700" cy="1325563"/>
          </a:xfrm>
        </p:spPr>
        <p:txBody>
          <a:bodyPr/>
          <a:lstStyle/>
          <a:p>
            <a:pPr algn="ctr"/>
            <a:r>
              <a:rPr lang="en-US" b="1" dirty="0">
                <a:highlight>
                  <a:srgbClr val="FFFF00"/>
                </a:highlight>
              </a:rPr>
              <a:t>Step 6. Analyze and Interpret data</a:t>
            </a:r>
          </a:p>
        </p:txBody>
      </p:sp>
      <p:sp>
        <p:nvSpPr>
          <p:cNvPr id="3" name="Content Placeholder 2">
            <a:extLst>
              <a:ext uri="{FF2B5EF4-FFF2-40B4-BE49-F238E27FC236}">
                <a16:creationId xmlns:a16="http://schemas.microsoft.com/office/drawing/2014/main" id="{51E2B1C9-F206-1784-5AF3-E42D05061CCA}"/>
              </a:ext>
            </a:extLst>
          </p:cNvPr>
          <p:cNvSpPr>
            <a:spLocks noGrp="1"/>
          </p:cNvSpPr>
          <p:nvPr>
            <p:ph idx="1"/>
          </p:nvPr>
        </p:nvSpPr>
        <p:spPr>
          <a:xfrm>
            <a:off x="628650" y="1352524"/>
            <a:ext cx="7886700" cy="4152952"/>
          </a:xfrm>
        </p:spPr>
        <p:txBody>
          <a:bodyPr>
            <a:normAutofit fontScale="92500" lnSpcReduction="20000"/>
          </a:bodyPr>
          <a:lstStyle/>
          <a:p>
            <a:pPr marL="0" indent="0">
              <a:buNone/>
            </a:pPr>
            <a:r>
              <a:rPr lang="en-US" b="1" dirty="0"/>
              <a:t>Quantitative data analysis:</a:t>
            </a:r>
          </a:p>
          <a:p>
            <a:r>
              <a:rPr lang="en-GB" b="1" dirty="0"/>
              <a:t>Descriptive Statistics:</a:t>
            </a:r>
            <a:r>
              <a:rPr lang="en-GB" dirty="0"/>
              <a:t> Summarises data (e.g., average, counts, percentages).</a:t>
            </a:r>
          </a:p>
          <a:p>
            <a:r>
              <a:rPr lang="en-GB" b="1" dirty="0"/>
              <a:t>Inferential Statistics:</a:t>
            </a:r>
            <a:r>
              <a:rPr lang="en-GB" dirty="0"/>
              <a:t> Draws conclusions about a wider population from a sample. E.g. Hypothesis testing – </a:t>
            </a:r>
          </a:p>
          <a:p>
            <a:pPr marL="0" indent="0">
              <a:buNone/>
            </a:pPr>
            <a:r>
              <a:rPr lang="en-GB" dirty="0"/>
              <a:t>	H0: Gender does not impact product choice</a:t>
            </a:r>
          </a:p>
          <a:p>
            <a:pPr marL="0" indent="0">
              <a:buNone/>
            </a:pPr>
            <a:r>
              <a:rPr lang="en-GB" dirty="0"/>
              <a:t>	H1: Gender impacts product choice</a:t>
            </a:r>
          </a:p>
          <a:p>
            <a:r>
              <a:rPr lang="en-GB" b="1" dirty="0"/>
              <a:t>Predictive Analytics:</a:t>
            </a:r>
            <a:r>
              <a:rPr lang="en-GB" dirty="0"/>
              <a:t> Uses historical data to forecast the future.</a:t>
            </a:r>
          </a:p>
          <a:p>
            <a:pPr marL="0" indent="0">
              <a:buNone/>
            </a:pPr>
            <a:r>
              <a:rPr lang="en-GB" dirty="0"/>
              <a:t>	e.g. Predicting the amount of coffee a user is likely to buy 	based on 2020-2025 data</a:t>
            </a:r>
          </a:p>
          <a:p>
            <a:pPr marL="0" indent="0">
              <a:buNone/>
            </a:pPr>
            <a:br>
              <a:rPr lang="en-US" b="1" dirty="0"/>
            </a:br>
            <a:r>
              <a:rPr lang="en-US" b="1" dirty="0"/>
              <a:t>Example of statistical techniques can be used:</a:t>
            </a:r>
          </a:p>
          <a:p>
            <a:pPr marL="0" indent="0">
              <a:buNone/>
            </a:pPr>
            <a:r>
              <a:rPr lang="en-US" dirty="0"/>
              <a:t>Correlation analysis, Regression analysis, ANOVA, t-test, etc. </a:t>
            </a:r>
            <a:r>
              <a:rPr lang="en-US" b="1" dirty="0"/>
              <a:t> </a:t>
            </a:r>
          </a:p>
        </p:txBody>
      </p:sp>
      <p:sp>
        <p:nvSpPr>
          <p:cNvPr id="5" name="Slide Number Placeholder 4">
            <a:extLst>
              <a:ext uri="{FF2B5EF4-FFF2-40B4-BE49-F238E27FC236}">
                <a16:creationId xmlns:a16="http://schemas.microsoft.com/office/drawing/2014/main" id="{56F37BF7-16A3-5891-8597-CD7694C025D3}"/>
              </a:ext>
            </a:extLst>
          </p:cNvPr>
          <p:cNvSpPr>
            <a:spLocks noGrp="1"/>
          </p:cNvSpPr>
          <p:nvPr>
            <p:ph type="sldNum" sz="quarter" idx="12"/>
          </p:nvPr>
        </p:nvSpPr>
        <p:spPr/>
        <p:txBody>
          <a:bodyPr/>
          <a:lstStyle/>
          <a:p>
            <a:fld id="{9CE62F59-9C4E-4709-9842-9496C6D856C6}" type="slidenum">
              <a:rPr lang="en-US" smtClean="0"/>
              <a:pPr/>
              <a:t>29</a:t>
            </a:fld>
            <a:endParaRPr lang="en-US"/>
          </a:p>
        </p:txBody>
      </p:sp>
    </p:spTree>
    <p:extLst>
      <p:ext uri="{BB962C8B-B14F-4D97-AF65-F5344CB8AC3E}">
        <p14:creationId xmlns:p14="http://schemas.microsoft.com/office/powerpoint/2010/main" val="11335899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9E58F-418E-920F-4BE1-60D841AF12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D80D0E-4AB7-177A-0F98-BD1D45435B03}"/>
              </a:ext>
            </a:extLst>
          </p:cNvPr>
          <p:cNvSpPr>
            <a:spLocks noGrp="1"/>
          </p:cNvSpPr>
          <p:nvPr>
            <p:ph type="title"/>
          </p:nvPr>
        </p:nvSpPr>
        <p:spPr>
          <a:xfrm>
            <a:off x="621723" y="0"/>
            <a:ext cx="7886700" cy="1325563"/>
          </a:xfrm>
        </p:spPr>
        <p:txBody>
          <a:bodyPr/>
          <a:lstStyle/>
          <a:p>
            <a:pPr algn="ctr"/>
            <a:r>
              <a:rPr lang="en-US" b="1" dirty="0">
                <a:highlight>
                  <a:srgbClr val="FFFF00"/>
                </a:highlight>
              </a:rPr>
              <a:t>Step 6. Analyze and Interpret data</a:t>
            </a:r>
          </a:p>
        </p:txBody>
      </p:sp>
      <p:sp>
        <p:nvSpPr>
          <p:cNvPr id="3" name="Content Placeholder 2">
            <a:extLst>
              <a:ext uri="{FF2B5EF4-FFF2-40B4-BE49-F238E27FC236}">
                <a16:creationId xmlns:a16="http://schemas.microsoft.com/office/drawing/2014/main" id="{FE3ED0BE-48FD-2754-C18C-370E65D9502C}"/>
              </a:ext>
            </a:extLst>
          </p:cNvPr>
          <p:cNvSpPr>
            <a:spLocks noGrp="1"/>
          </p:cNvSpPr>
          <p:nvPr>
            <p:ph idx="1"/>
          </p:nvPr>
        </p:nvSpPr>
        <p:spPr>
          <a:xfrm>
            <a:off x="628650" y="1352524"/>
            <a:ext cx="7886700" cy="4152952"/>
          </a:xfrm>
        </p:spPr>
        <p:txBody>
          <a:bodyPr>
            <a:normAutofit/>
          </a:bodyPr>
          <a:lstStyle/>
          <a:p>
            <a:pPr marL="0" indent="0">
              <a:buNone/>
            </a:pPr>
            <a:r>
              <a:rPr lang="en-US" b="1" dirty="0"/>
              <a:t>Qualitative data analysis:</a:t>
            </a:r>
          </a:p>
          <a:p>
            <a:r>
              <a:rPr lang="en-GB" b="1" dirty="0"/>
              <a:t>Thematic Analysis:</a:t>
            </a:r>
            <a:r>
              <a:rPr lang="en-GB" dirty="0"/>
              <a:t> Identifying recurring themes and patterns across data.</a:t>
            </a:r>
          </a:p>
          <a:p>
            <a:r>
              <a:rPr lang="en-GB" b="1" dirty="0"/>
              <a:t>Grounded Theory:</a:t>
            </a:r>
            <a:r>
              <a:rPr lang="en-GB" dirty="0"/>
              <a:t> Inductively developing theory directly from the data.</a:t>
            </a:r>
          </a:p>
          <a:p>
            <a:r>
              <a:rPr lang="en-GB" b="1" dirty="0"/>
              <a:t>Phenomenological Analysis (IPA):</a:t>
            </a:r>
            <a:r>
              <a:rPr lang="en-GB" dirty="0"/>
              <a:t> Focusing on the deep, personal experience of a phenomenon.</a:t>
            </a:r>
          </a:p>
          <a:p>
            <a:r>
              <a:rPr lang="en-GB" b="1" dirty="0"/>
              <a:t>Content Analysis:</a:t>
            </a:r>
            <a:r>
              <a:rPr lang="en-GB" dirty="0"/>
              <a:t> </a:t>
            </a:r>
            <a:r>
              <a:rPr lang="en-GB" dirty="0" err="1"/>
              <a:t>Analyzing</a:t>
            </a:r>
            <a:r>
              <a:rPr lang="en-GB" dirty="0"/>
              <a:t> the presence and frequency of specific words or concepts</a:t>
            </a:r>
          </a:p>
          <a:p>
            <a:pPr marL="0" indent="0">
              <a:buNone/>
            </a:pPr>
            <a:r>
              <a:rPr lang="en-US" dirty="0"/>
              <a:t>. </a:t>
            </a:r>
            <a:r>
              <a:rPr lang="en-US" b="1" dirty="0"/>
              <a:t> </a:t>
            </a:r>
          </a:p>
        </p:txBody>
      </p:sp>
      <p:sp>
        <p:nvSpPr>
          <p:cNvPr id="5" name="Slide Number Placeholder 4">
            <a:extLst>
              <a:ext uri="{FF2B5EF4-FFF2-40B4-BE49-F238E27FC236}">
                <a16:creationId xmlns:a16="http://schemas.microsoft.com/office/drawing/2014/main" id="{576FA51D-3798-0E45-5F77-BDD0C0AE4E22}"/>
              </a:ext>
            </a:extLst>
          </p:cNvPr>
          <p:cNvSpPr>
            <a:spLocks noGrp="1"/>
          </p:cNvSpPr>
          <p:nvPr>
            <p:ph type="sldNum" sz="quarter" idx="12"/>
          </p:nvPr>
        </p:nvSpPr>
        <p:spPr/>
        <p:txBody>
          <a:bodyPr/>
          <a:lstStyle/>
          <a:p>
            <a:fld id="{9CE62F59-9C4E-4709-9842-9496C6D856C6}" type="slidenum">
              <a:rPr lang="en-US" smtClean="0"/>
              <a:pPr/>
              <a:t>30</a:t>
            </a:fld>
            <a:endParaRPr lang="en-US"/>
          </a:p>
        </p:txBody>
      </p:sp>
    </p:spTree>
    <p:extLst>
      <p:ext uri="{BB962C8B-B14F-4D97-AF65-F5344CB8AC3E}">
        <p14:creationId xmlns:p14="http://schemas.microsoft.com/office/powerpoint/2010/main" val="9676911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723" y="0"/>
            <a:ext cx="7886700" cy="1325563"/>
          </a:xfrm>
        </p:spPr>
        <p:txBody>
          <a:bodyPr/>
          <a:lstStyle/>
          <a:p>
            <a:pPr algn="ctr"/>
            <a:r>
              <a:rPr lang="en-US" b="1" dirty="0">
                <a:highlight>
                  <a:srgbClr val="FFFF00"/>
                </a:highlight>
              </a:rPr>
              <a:t>Step 6. Analyze and Interpret data</a:t>
            </a:r>
          </a:p>
        </p:txBody>
      </p:sp>
      <p:sp>
        <p:nvSpPr>
          <p:cNvPr id="3" name="Content Placeholder 2"/>
          <p:cNvSpPr>
            <a:spLocks noGrp="1"/>
          </p:cNvSpPr>
          <p:nvPr>
            <p:ph idx="1"/>
          </p:nvPr>
        </p:nvSpPr>
        <p:spPr>
          <a:xfrm>
            <a:off x="628650" y="1352524"/>
            <a:ext cx="7886700" cy="4152952"/>
          </a:xfrm>
        </p:spPr>
        <p:txBody>
          <a:bodyPr/>
          <a:lstStyle/>
          <a:p>
            <a:r>
              <a:rPr lang="en-US" dirty="0"/>
              <a:t>Linguistic problems, or those associated with different meanings for terms, often complicate international market research. </a:t>
            </a:r>
          </a:p>
          <a:p>
            <a:pPr lvl="1"/>
            <a:r>
              <a:rPr lang="en-US" dirty="0"/>
              <a:t>Frequently used concepts such as “satisfaction” and “feelings” should be carefully examined to understand how these terms might differ across cultures. </a:t>
            </a:r>
          </a:p>
          <a:p>
            <a:pPr lvl="1"/>
            <a:r>
              <a:rPr lang="en-US" dirty="0"/>
              <a:t>Any research questions related to time and punctuality in other countries require careful consideration by the marketing team.</a:t>
            </a:r>
          </a:p>
        </p:txBody>
      </p:sp>
      <p:sp>
        <p:nvSpPr>
          <p:cNvPr id="5" name="Slide Number Placeholder 4"/>
          <p:cNvSpPr>
            <a:spLocks noGrp="1"/>
          </p:cNvSpPr>
          <p:nvPr>
            <p:ph type="sldNum" sz="quarter" idx="12"/>
          </p:nvPr>
        </p:nvSpPr>
        <p:spPr/>
        <p:txBody>
          <a:bodyPr/>
          <a:lstStyle/>
          <a:p>
            <a:fld id="{9CE62F59-9C4E-4709-9842-9496C6D856C6}" type="slidenum">
              <a:rPr lang="en-US" smtClean="0"/>
              <a:pPr/>
              <a:t>31</a:t>
            </a:fld>
            <a:endParaRPr lang="en-US"/>
          </a:p>
        </p:txBody>
      </p:sp>
    </p:spTree>
    <p:extLst>
      <p:ext uri="{BB962C8B-B14F-4D97-AF65-F5344CB8AC3E}">
        <p14:creationId xmlns:p14="http://schemas.microsoft.com/office/powerpoint/2010/main" val="23803197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Step 7. Formulating Conclusions </a:t>
            </a:r>
            <a:br>
              <a:rPr lang="en-US" b="1" dirty="0">
                <a:highlight>
                  <a:srgbClr val="FFFF00"/>
                </a:highlight>
              </a:rPr>
            </a:br>
            <a:r>
              <a:rPr lang="en-US" b="1" dirty="0">
                <a:highlight>
                  <a:srgbClr val="FFFF00"/>
                </a:highlight>
              </a:rPr>
              <a:t>and Writing Reports</a:t>
            </a:r>
          </a:p>
        </p:txBody>
      </p:sp>
      <p:sp>
        <p:nvSpPr>
          <p:cNvPr id="3" name="Content Placeholder 2"/>
          <p:cNvSpPr>
            <a:spLocks noGrp="1"/>
          </p:cNvSpPr>
          <p:nvPr>
            <p:ph idx="1"/>
          </p:nvPr>
        </p:nvSpPr>
        <p:spPr>
          <a:xfrm>
            <a:off x="628650" y="2438400"/>
            <a:ext cx="7886700" cy="3657600"/>
          </a:xfrm>
        </p:spPr>
        <p:txBody>
          <a:bodyPr>
            <a:normAutofit/>
          </a:bodyPr>
          <a:lstStyle/>
          <a:p>
            <a:r>
              <a:rPr lang="en-US" dirty="0"/>
              <a:t>The final step in the international market research process is formulating conclusions and writing the research report. </a:t>
            </a:r>
          </a:p>
          <a:p>
            <a:r>
              <a:rPr lang="en-US" dirty="0"/>
              <a:t>The research report should be direct and informative, assisting international marketers in making decisions. </a:t>
            </a:r>
          </a:p>
          <a:p>
            <a:pPr lvl="1"/>
            <a:r>
              <a:rPr lang="en-US" dirty="0"/>
              <a:t>The conclusions presented in international market research reports should be both complete and concise.</a:t>
            </a:r>
          </a:p>
        </p:txBody>
      </p:sp>
      <p:sp>
        <p:nvSpPr>
          <p:cNvPr id="5" name="Slide Number Placeholder 4"/>
          <p:cNvSpPr>
            <a:spLocks noGrp="1"/>
          </p:cNvSpPr>
          <p:nvPr>
            <p:ph type="sldNum" sz="quarter" idx="12"/>
          </p:nvPr>
        </p:nvSpPr>
        <p:spPr/>
        <p:txBody>
          <a:bodyPr/>
          <a:lstStyle/>
          <a:p>
            <a:fld id="{9CE62F59-9C4E-4709-9842-9496C6D856C6}" type="slidenum">
              <a:rPr lang="en-US" smtClean="0"/>
              <a:pPr/>
              <a:t>32</a:t>
            </a:fld>
            <a:endParaRPr lang="en-US"/>
          </a:p>
        </p:txBody>
      </p:sp>
    </p:spTree>
    <p:extLst>
      <p:ext uri="{BB962C8B-B14F-4D97-AF65-F5344CB8AC3E}">
        <p14:creationId xmlns:p14="http://schemas.microsoft.com/office/powerpoint/2010/main" val="8261017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FB5613-8265-9BEC-A6BE-6040D2D805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3E48AC-1321-273B-7F06-48F19A674E3A}"/>
              </a:ext>
            </a:extLst>
          </p:cNvPr>
          <p:cNvSpPr>
            <a:spLocks noGrp="1"/>
          </p:cNvSpPr>
          <p:nvPr>
            <p:ph type="title"/>
          </p:nvPr>
        </p:nvSpPr>
        <p:spPr>
          <a:xfrm>
            <a:off x="-22412" y="319881"/>
            <a:ext cx="9067800" cy="899320"/>
          </a:xfrm>
        </p:spPr>
        <p:txBody>
          <a:bodyPr>
            <a:normAutofit fontScale="90000"/>
          </a:bodyPr>
          <a:lstStyle/>
          <a:p>
            <a:pPr algn="ctr"/>
            <a:r>
              <a:rPr lang="en-US" sz="3200" b="1" dirty="0">
                <a:highlight>
                  <a:srgbClr val="FFFF00"/>
                </a:highlight>
              </a:rPr>
              <a:t>Is this quantitative or qualitative research?</a:t>
            </a:r>
            <a:br>
              <a:rPr lang="en-US" sz="3200" b="1" dirty="0">
                <a:highlight>
                  <a:srgbClr val="FFFF00"/>
                </a:highlight>
              </a:rPr>
            </a:br>
            <a:r>
              <a:rPr lang="en-US" sz="3200" b="1" dirty="0">
                <a:highlight>
                  <a:srgbClr val="FFFF00"/>
                </a:highlight>
              </a:rPr>
              <a:t>Pair work - 15 min</a:t>
            </a:r>
          </a:p>
        </p:txBody>
      </p:sp>
      <p:sp>
        <p:nvSpPr>
          <p:cNvPr id="3" name="Content Placeholder 2">
            <a:extLst>
              <a:ext uri="{FF2B5EF4-FFF2-40B4-BE49-F238E27FC236}">
                <a16:creationId xmlns:a16="http://schemas.microsoft.com/office/drawing/2014/main" id="{67E4AD80-C5DB-0D33-2BB1-4BA8AAE7569C}"/>
              </a:ext>
            </a:extLst>
          </p:cNvPr>
          <p:cNvSpPr>
            <a:spLocks noGrp="1"/>
          </p:cNvSpPr>
          <p:nvPr>
            <p:ph idx="1"/>
          </p:nvPr>
        </p:nvSpPr>
        <p:spPr>
          <a:xfrm>
            <a:off x="762000" y="1447800"/>
            <a:ext cx="7886700" cy="3657600"/>
          </a:xfrm>
        </p:spPr>
        <p:txBody>
          <a:bodyPr>
            <a:normAutofit fontScale="92500" lnSpcReduction="20000"/>
          </a:bodyPr>
          <a:lstStyle/>
          <a:p>
            <a:pPr marL="457200" indent="-457200">
              <a:buFont typeface="+mj-lt"/>
              <a:buAutoNum type="arabicPeriod"/>
            </a:pPr>
            <a:r>
              <a:rPr lang="en-GB" sz="2000" dirty="0"/>
              <a:t>Highlighting brand loyalty drivers with open-ended surveys and questionnaires</a:t>
            </a:r>
          </a:p>
          <a:p>
            <a:pPr marL="457200" indent="-457200">
              <a:buFont typeface="+mj-lt"/>
              <a:buAutoNum type="arabicPeriod"/>
            </a:pPr>
            <a:r>
              <a:rPr lang="en-GB" sz="2000" dirty="0"/>
              <a:t>Customer Satisfaction Surveys with rating-scale questions and Net Promoter scores</a:t>
            </a:r>
          </a:p>
          <a:p>
            <a:pPr marL="457200" indent="-457200">
              <a:buFont typeface="+mj-lt"/>
              <a:buAutoNum type="arabicPeriod"/>
            </a:pPr>
            <a:r>
              <a:rPr lang="en-GB" sz="2000" dirty="0"/>
              <a:t>Understanding consumer sentiments through semi-structured interviews</a:t>
            </a:r>
          </a:p>
          <a:p>
            <a:pPr marL="457200" indent="-457200">
              <a:buFont typeface="+mj-lt"/>
              <a:buAutoNum type="arabicPeriod"/>
            </a:pPr>
            <a:r>
              <a:rPr lang="en-GB" sz="2000" dirty="0"/>
              <a:t>Using focus groups for informing market entry strategies</a:t>
            </a:r>
          </a:p>
          <a:p>
            <a:pPr marL="457200" indent="-457200">
              <a:buFont typeface="+mj-lt"/>
              <a:buAutoNum type="arabicPeriod"/>
            </a:pPr>
            <a:r>
              <a:rPr lang="en-GB" sz="2000" dirty="0"/>
              <a:t>Pricing Strategy Tests and Price Sensitivity with conjoint survey</a:t>
            </a:r>
          </a:p>
          <a:p>
            <a:pPr marL="457200" indent="-457200">
              <a:buFont typeface="+mj-lt"/>
              <a:buAutoNum type="arabicPeriod"/>
            </a:pPr>
            <a:r>
              <a:rPr lang="en-GB" dirty="0"/>
              <a:t>Market Trend Analysis and Forecasting</a:t>
            </a:r>
          </a:p>
          <a:p>
            <a:pPr marL="457200" indent="-457200">
              <a:buFont typeface="+mj-lt"/>
              <a:buAutoNum type="arabicPeriod"/>
            </a:pPr>
            <a:r>
              <a:rPr lang="en-GB" sz="2000" dirty="0"/>
              <a:t>Advertising effectiveness and return on investment with click-through rate and conversion rate</a:t>
            </a:r>
          </a:p>
          <a:p>
            <a:pPr marL="457200" indent="-457200">
              <a:buFont typeface="+mj-lt"/>
              <a:buAutoNum type="arabicPeriod"/>
            </a:pPr>
            <a:r>
              <a:rPr lang="en-GB" dirty="0"/>
              <a:t>Case studies to gain a nuanced understanding of consumers on a broad level</a:t>
            </a:r>
          </a:p>
          <a:p>
            <a:pPr marL="457200" indent="-457200">
              <a:buFont typeface="+mj-lt"/>
              <a:buAutoNum type="arabicPeriod"/>
            </a:pPr>
            <a:endParaRPr lang="en-GB" sz="2000" dirty="0"/>
          </a:p>
          <a:p>
            <a:pPr marL="457200" indent="-457200">
              <a:buFont typeface="+mj-lt"/>
              <a:buAutoNum type="arabicPeriod"/>
            </a:pPr>
            <a:endParaRPr lang="en-GB" b="1" dirty="0"/>
          </a:p>
          <a:p>
            <a:pPr marL="457200" indent="-457200">
              <a:buFont typeface="+mj-lt"/>
              <a:buAutoNum type="arabicPeriod"/>
            </a:pPr>
            <a:endParaRPr lang="en-GB" dirty="0"/>
          </a:p>
          <a:p>
            <a:pPr marL="457200" indent="-457200">
              <a:buFont typeface="+mj-lt"/>
              <a:buAutoNum type="arabicPeriod"/>
            </a:pPr>
            <a:endParaRPr lang="en-US" dirty="0"/>
          </a:p>
        </p:txBody>
      </p:sp>
      <p:sp>
        <p:nvSpPr>
          <p:cNvPr id="5" name="Slide Number Placeholder 4">
            <a:extLst>
              <a:ext uri="{FF2B5EF4-FFF2-40B4-BE49-F238E27FC236}">
                <a16:creationId xmlns:a16="http://schemas.microsoft.com/office/drawing/2014/main" id="{F40F2CE6-AC83-414F-797B-93D15E529DD1}"/>
              </a:ext>
            </a:extLst>
          </p:cNvPr>
          <p:cNvSpPr>
            <a:spLocks noGrp="1"/>
          </p:cNvSpPr>
          <p:nvPr>
            <p:ph type="sldNum" sz="quarter" idx="12"/>
          </p:nvPr>
        </p:nvSpPr>
        <p:spPr/>
        <p:txBody>
          <a:bodyPr/>
          <a:lstStyle/>
          <a:p>
            <a:fld id="{9CE62F59-9C4E-4709-9842-9496C6D856C6}" type="slidenum">
              <a:rPr lang="en-US" smtClean="0"/>
              <a:pPr/>
              <a:t>33</a:t>
            </a:fld>
            <a:endParaRPr lang="en-US"/>
          </a:p>
        </p:txBody>
      </p:sp>
    </p:spTree>
    <p:extLst>
      <p:ext uri="{BB962C8B-B14F-4D97-AF65-F5344CB8AC3E}">
        <p14:creationId xmlns:p14="http://schemas.microsoft.com/office/powerpoint/2010/main" val="3933576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CDA7C0-A2D3-952B-F99C-F6176B89A180}"/>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33F5E00-88EF-5688-9B29-72441A965567}"/>
              </a:ext>
            </a:extLst>
          </p:cNvPr>
          <p:cNvSpPr txBox="1">
            <a:spLocks/>
          </p:cNvSpPr>
          <p:nvPr/>
        </p:nvSpPr>
        <p:spPr>
          <a:xfrm>
            <a:off x="628650" y="1981200"/>
            <a:ext cx="7886700"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6000" b="1" dirty="0">
                <a:highlight>
                  <a:srgbClr val="FFFF00"/>
                </a:highlight>
              </a:rPr>
              <a:t>BREAK</a:t>
            </a:r>
            <a:endParaRPr lang="en-US" sz="6000" dirty="0">
              <a:highlight>
                <a:srgbClr val="FFFF00"/>
              </a:highlight>
            </a:endParaRPr>
          </a:p>
        </p:txBody>
      </p:sp>
    </p:spTree>
    <p:extLst>
      <p:ext uri="{BB962C8B-B14F-4D97-AF65-F5344CB8AC3E}">
        <p14:creationId xmlns:p14="http://schemas.microsoft.com/office/powerpoint/2010/main" val="7350914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Learning Objective 2</a:t>
            </a:r>
          </a:p>
        </p:txBody>
      </p:sp>
      <p:sp>
        <p:nvSpPr>
          <p:cNvPr id="3" name="Content Placeholder 2"/>
          <p:cNvSpPr>
            <a:spLocks noGrp="1"/>
          </p:cNvSpPr>
          <p:nvPr>
            <p:ph idx="1"/>
          </p:nvPr>
        </p:nvSpPr>
        <p:spPr/>
        <p:txBody>
          <a:bodyPr/>
          <a:lstStyle/>
          <a:p>
            <a:pPr lvl="1">
              <a:buClr>
                <a:srgbClr val="0070C0"/>
              </a:buClr>
              <a:buFont typeface="Wingdings" panose="05000000000000000000" pitchFamily="2" charset="2"/>
              <a:buChar char="q"/>
            </a:pPr>
            <a:r>
              <a:rPr lang="en-GB" sz="2000" dirty="0"/>
              <a:t>Understand the assessment’s requirements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35</a:t>
            </a:fld>
            <a:endParaRPr lang="en-US"/>
          </a:p>
        </p:txBody>
      </p:sp>
    </p:spTree>
    <p:extLst>
      <p:ext uri="{BB962C8B-B14F-4D97-AF65-F5344CB8AC3E}">
        <p14:creationId xmlns:p14="http://schemas.microsoft.com/office/powerpoint/2010/main" val="5379295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449A1-F5E0-638D-AF71-23F87E190886}"/>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37AC4FFB-634A-48BA-3D3A-7DF87639B950}"/>
              </a:ext>
            </a:extLst>
          </p:cNvPr>
          <p:cNvSpPr>
            <a:spLocks noGrp="1"/>
          </p:cNvSpPr>
          <p:nvPr>
            <p:ph type="subTitle" idx="1"/>
          </p:nvPr>
        </p:nvSpPr>
        <p:spPr>
          <a:xfrm>
            <a:off x="1066800" y="1447800"/>
            <a:ext cx="6324600" cy="3810000"/>
          </a:xfrm>
        </p:spPr>
        <p:txBody>
          <a:bodyPr>
            <a:noAutofit/>
          </a:bodyPr>
          <a:lstStyle/>
          <a:p>
            <a:pPr marR="457200" algn="l">
              <a:lnSpc>
                <a:spcPct val="115000"/>
              </a:lnSpc>
              <a:spcBef>
                <a:spcPts val="0"/>
              </a:spcBef>
            </a:pPr>
            <a:endParaRPr lang="en-GB" sz="1800" dirty="0">
              <a:effectLst/>
              <a:latin typeface="Arial" panose="020B0604020202020204" pitchFamily="34" charset="0"/>
              <a:ea typeface="Times New Roman" panose="02020603050405020304" pitchFamily="18" charset="0"/>
            </a:endParaRPr>
          </a:p>
          <a:p>
            <a:pPr marL="285750" indent="-285750" algn="l">
              <a:buFont typeface="Arial" panose="020B0604020202020204" pitchFamily="34" charset="0"/>
              <a:buChar char="•"/>
            </a:pPr>
            <a:r>
              <a:rPr lang="en-GB" sz="1800" dirty="0">
                <a:latin typeface="Arial" panose="020B0604020202020204" pitchFamily="34" charset="0"/>
              </a:rPr>
              <a:t>Read the assessment criteria</a:t>
            </a:r>
          </a:p>
          <a:p>
            <a:pPr marL="285750" indent="-285750" algn="l">
              <a:buFont typeface="Arial" panose="020B0604020202020204" pitchFamily="34" charset="0"/>
              <a:buChar char="•"/>
            </a:pPr>
            <a:r>
              <a:rPr lang="en-GB" sz="1800" dirty="0">
                <a:latin typeface="Arial" panose="020B0604020202020204" pitchFamily="34" charset="0"/>
              </a:rPr>
              <a:t>Read the Assessment content suggestion (Available on Moodle: Week 9)</a:t>
            </a:r>
          </a:p>
          <a:p>
            <a:pPr marL="285750" indent="-285750" algn="l">
              <a:buFont typeface="Arial" panose="020B0604020202020204" pitchFamily="34" charset="0"/>
              <a:buChar char="•"/>
            </a:pPr>
            <a:r>
              <a:rPr lang="en-GB" sz="1800" dirty="0">
                <a:latin typeface="Arial" panose="020B0604020202020204" pitchFamily="34" charset="0"/>
              </a:rPr>
              <a:t>Draft your assessment</a:t>
            </a:r>
          </a:p>
          <a:p>
            <a:pPr marL="285750" indent="-285750" algn="l">
              <a:buFont typeface="Arial" panose="020B0604020202020204" pitchFamily="34" charset="0"/>
              <a:buChar char="•"/>
            </a:pPr>
            <a:r>
              <a:rPr lang="en-GB" sz="1800" dirty="0">
                <a:latin typeface="Arial" panose="020B0604020202020204" pitchFamily="34" charset="0"/>
              </a:rPr>
              <a:t>If you have a draft ready, ask for feedback on your draft from the lecturer (during this individual activity time)</a:t>
            </a:r>
          </a:p>
          <a:p>
            <a:pPr marL="285750" indent="-285750" algn="l">
              <a:buFont typeface="Arial" panose="020B0604020202020204" pitchFamily="34" charset="0"/>
              <a:buChar char="•"/>
            </a:pPr>
            <a:r>
              <a:rPr lang="en-GB" sz="1800" dirty="0">
                <a:latin typeface="Arial" panose="020B0604020202020204" pitchFamily="34" charset="0"/>
              </a:rPr>
              <a:t>ASK if you do not understand the assessment criteria/ task</a:t>
            </a:r>
            <a:endParaRPr lang="en-GB" sz="1800" dirty="0"/>
          </a:p>
        </p:txBody>
      </p:sp>
      <p:sp>
        <p:nvSpPr>
          <p:cNvPr id="6" name="Title 1">
            <a:extLst>
              <a:ext uri="{FF2B5EF4-FFF2-40B4-BE49-F238E27FC236}">
                <a16:creationId xmlns:a16="http://schemas.microsoft.com/office/drawing/2014/main" id="{43E55DA4-3603-0729-2CD3-52D980CD038C}"/>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Individual Activity</a:t>
            </a:r>
            <a:r>
              <a:rPr lang="en-US" sz="1600" dirty="0"/>
              <a:t>– </a:t>
            </a:r>
            <a:r>
              <a:rPr lang="en-US" sz="2400" dirty="0"/>
              <a:t>30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3366372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a:spcBef>
                <a:spcPts val="0"/>
              </a:spcBef>
              <a:spcAft>
                <a:spcPts val="600"/>
              </a:spcAft>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a:spcBef>
                <a:spcPts val="0"/>
              </a:spcBef>
              <a:spcAft>
                <a:spcPts val="600"/>
              </a:spcAft>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a:spcBef>
                <a:spcPts val="0"/>
              </a:spcBef>
              <a:spcAft>
                <a:spcPts val="600"/>
              </a:spcAft>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a:spcBef>
                <a:spcPts val="0"/>
              </a:spcBef>
              <a:spcAft>
                <a:spcPts val="600"/>
              </a:spcAft>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a:spcBef>
                <a:spcPts val="0"/>
              </a:spcBef>
              <a:spcAft>
                <a:spcPts val="600"/>
              </a:spcAft>
            </a:pPr>
            <a:r>
              <a:rPr lang="en-GB" sz="1400" dirty="0">
                <a:latin typeface="Aptos" panose="020B0004020202020204" pitchFamily="34" charset="0"/>
              </a:rPr>
              <a:t>Ko, E., Kim, E., Taylor, C. R., Kim, K. H., &amp; Kang, I. J. (2007). Cross-national market segmentation in the fashion industry: A study of European, Korean, and US consumers. International Marketing Review, 24(5), 629–651. </a:t>
            </a:r>
          </a:p>
          <a:p>
            <a:pPr>
              <a:spcBef>
                <a:spcPts val="0"/>
              </a:spcBef>
              <a:spcAft>
                <a:spcPts val="600"/>
              </a:spcAft>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a:spcBef>
                <a:spcPts val="0"/>
              </a:spcBef>
              <a:spcAft>
                <a:spcPts val="600"/>
              </a:spcAft>
            </a:pPr>
            <a:r>
              <a:rPr lang="en-GB" sz="1400" dirty="0">
                <a:latin typeface="Aptos" panose="020B0004020202020204" pitchFamily="34" charset="0"/>
              </a:rPr>
              <a:t>Wind, Y., &amp; Douglas, S. P. (1972). International market segmentation. European Journal of Marketing, 6(1), 17–25.</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9554</TotalTime>
  <Words>2186</Words>
  <Application>Microsoft Office PowerPoint</Application>
  <PresentationFormat>On-screen Show (4:3)</PresentationFormat>
  <Paragraphs>241</Paragraphs>
  <Slides>38</Slides>
  <Notes>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38</vt:i4>
      </vt:variant>
    </vt:vector>
  </HeadingPairs>
  <TitlesOfParts>
    <vt:vector size="46" baseType="lpstr">
      <vt:lpstr>Aptos</vt:lpstr>
      <vt:lpstr>Aptos Display</vt:lpstr>
      <vt:lpstr>Arial</vt:lpstr>
      <vt:lpstr>Calibri</vt:lpstr>
      <vt:lpstr>Courier New</vt:lpstr>
      <vt:lpstr>Wingdings</vt:lpstr>
      <vt:lpstr>Custom Design</vt:lpstr>
      <vt:lpstr>CDC PPT master theme</vt:lpstr>
      <vt:lpstr>International Marketing: Principles and Practices LCMB 7026</vt:lpstr>
      <vt:lpstr>Week Nine</vt:lpstr>
      <vt:lpstr>Last Week</vt:lpstr>
      <vt:lpstr>PowerPoint Presentation</vt:lpstr>
      <vt:lpstr>Market Research</vt:lpstr>
      <vt:lpstr>Components of the Scientific Method</vt:lpstr>
      <vt:lpstr>Examples of International Market Research</vt:lpstr>
      <vt:lpstr>The International Market Research Process</vt:lpstr>
      <vt:lpstr>Step 1. Define the Problem or Situation</vt:lpstr>
      <vt:lpstr>Step 2. Complete a Cost/Benefit Analysis</vt:lpstr>
      <vt:lpstr>PowerPoint Presentation</vt:lpstr>
      <vt:lpstr>Secondary Data</vt:lpstr>
      <vt:lpstr>Secondary Data</vt:lpstr>
      <vt:lpstr>PowerPoint Presentation</vt:lpstr>
      <vt:lpstr>PowerPoint Presentation</vt:lpstr>
      <vt:lpstr>Secondary Sources of International Market Research</vt:lpstr>
      <vt:lpstr>Primary Data</vt:lpstr>
      <vt:lpstr>Primary Data</vt:lpstr>
      <vt:lpstr>Step 3. Develop a Research Design</vt:lpstr>
      <vt:lpstr>PowerPoint Presentation</vt:lpstr>
      <vt:lpstr>PowerPoint Presentation</vt:lpstr>
      <vt:lpstr>Online research: A Hybrid Approach</vt:lpstr>
      <vt:lpstr>Step 4. Develop a Sample</vt:lpstr>
      <vt:lpstr>PowerPoint Presentation</vt:lpstr>
      <vt:lpstr>PowerPoint Presentation</vt:lpstr>
      <vt:lpstr>PowerPoint Presentation</vt:lpstr>
      <vt:lpstr>Sampling Issues in International Research</vt:lpstr>
      <vt:lpstr>Step 5. Collecting Data</vt:lpstr>
      <vt:lpstr>Step 6. Analyze and Interpret data</vt:lpstr>
      <vt:lpstr>Step 6. Analyze and Interpret data</vt:lpstr>
      <vt:lpstr>Step 6. Analyze and Interpret data</vt:lpstr>
      <vt:lpstr>Step 7. Formulating Conclusions  and Writing Reports</vt:lpstr>
      <vt:lpstr>Is this quantitative or qualitative research? Pair work - 15 min</vt:lpstr>
      <vt:lpstr>PowerPoint Presentation</vt:lpstr>
      <vt:lpstr>Learning Objective 2</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Dian Mayasari</cp:lastModifiedBy>
  <cp:revision>1197</cp:revision>
  <dcterms:created xsi:type="dcterms:W3CDTF">2011-10-11T02:36:14Z</dcterms:created>
  <dcterms:modified xsi:type="dcterms:W3CDTF">2026-06-17T14:48:44Z</dcterms:modified>
</cp:coreProperties>
</file>