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290" y="285728"/>
            <a:ext cx="7500990" cy="857257"/>
          </a:xfrm>
        </p:spPr>
        <p:txBody>
          <a:bodyPr>
            <a:noAutofit/>
          </a:bodyPr>
          <a:lstStyle/>
          <a:p>
            <a:r>
              <a:rPr lang="en-GB" sz="4700" dirty="0" smtClean="0"/>
              <a:t>Concepts of Social Welfare</a:t>
            </a:r>
            <a:endParaRPr lang="en-GB" sz="4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1538" y="6429372"/>
            <a:ext cx="8072462" cy="428628"/>
          </a:xfrm>
        </p:spPr>
        <p:txBody>
          <a:bodyPr>
            <a:normAutofit/>
          </a:bodyPr>
          <a:lstStyle/>
          <a:p>
            <a:r>
              <a:rPr lang="en-GB" sz="1400" i="1" dirty="0" smtClean="0"/>
              <a:t>SJSI4012: Key Concepts in Social Policy                                                                         Student I.D. – 1603130</a:t>
            </a:r>
            <a:endParaRPr lang="en-GB" sz="1400" i="1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42976" y="5105400"/>
            <a:ext cx="3000396" cy="252426"/>
          </a:xfrm>
          <a:prstGeom prst="rect">
            <a:avLst/>
          </a:prstGeom>
        </p:spPr>
        <p:txBody>
          <a:bodyPr tIns="0">
            <a:normAutofit fontScale="62500" lnSpcReduction="20000"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00166" y="1571612"/>
            <a:ext cx="50006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History of Welfare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</a:t>
            </a:r>
            <a:r>
              <a:rPr lang="en-GB" sz="2400" dirty="0" err="1" smtClean="0"/>
              <a:t>Beveridge</a:t>
            </a:r>
            <a:r>
              <a:rPr lang="en-GB" sz="2400" dirty="0" smtClean="0"/>
              <a:t> Report </a:t>
            </a:r>
            <a:r>
              <a:rPr lang="en-GB" sz="1400" dirty="0" smtClean="0"/>
              <a:t>(1942)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Birth of the Welfare State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  <a:endParaRPr lang="en-GB" sz="1400" dirty="0"/>
          </a:p>
        </p:txBody>
      </p:sp>
      <p:pic>
        <p:nvPicPr>
          <p:cNvPr id="12" name="Picture 11" descr="WILLIAM BEVERIDGE 3a45936r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40000" contrast="-2000"/>
          </a:blip>
          <a:stretch>
            <a:fillRect/>
          </a:stretch>
        </p:blipFill>
        <p:spPr>
          <a:xfrm>
            <a:off x="6072198" y="1357298"/>
            <a:ext cx="2834403" cy="41701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/>
          <p:cNvSpPr/>
          <p:nvPr/>
        </p:nvSpPr>
        <p:spPr>
          <a:xfrm>
            <a:off x="6215042" y="5500702"/>
            <a:ext cx="29289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Sir William 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 (Library of Congress, no date).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welfarereformwordle.jpg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-8000" contrast="20000"/>
          </a:blip>
          <a:stretch>
            <a:fillRect/>
          </a:stretch>
        </p:blipFill>
        <p:spPr>
          <a:xfrm>
            <a:off x="3929058" y="3429000"/>
            <a:ext cx="4871059" cy="2975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Defining Welfare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7072362" cy="1946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Welfare and Well-being </a:t>
            </a:r>
            <a:r>
              <a:rPr lang="en-GB" sz="1400" dirty="0" smtClean="0"/>
              <a:t>(Dean, 2006)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Social Welfare </a:t>
            </a:r>
            <a:r>
              <a:rPr lang="en-GB" sz="1400" dirty="0" smtClean="0"/>
              <a:t>(</a:t>
            </a:r>
            <a:r>
              <a:rPr lang="en-GB" sz="1400" dirty="0" err="1" smtClean="0"/>
              <a:t>Alcock</a:t>
            </a:r>
            <a:r>
              <a:rPr lang="en-GB" sz="1400" dirty="0" smtClean="0"/>
              <a:t>, 2016) </a:t>
            </a:r>
            <a:r>
              <a:rPr lang="en-GB" sz="2400" dirty="0" smtClean="0"/>
              <a:t>and Cohesive Working</a:t>
            </a:r>
            <a:r>
              <a:rPr lang="en-GB" sz="1400" dirty="0" smtClean="0"/>
              <a:t> </a:t>
            </a:r>
          </a:p>
          <a:p>
            <a:r>
              <a:rPr lang="en-GB" sz="1400" dirty="0" smtClean="0"/>
              <a:t>			          (Welsh Assembly Government, 2016)</a:t>
            </a:r>
          </a:p>
          <a:p>
            <a:endParaRPr lang="en-GB" sz="105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Welfare State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  <a:endParaRPr lang="en-GB" sz="1400" dirty="0"/>
          </a:p>
        </p:txBody>
      </p:sp>
      <p:sp>
        <p:nvSpPr>
          <p:cNvPr id="8" name="Rectangle 7"/>
          <p:cNvSpPr/>
          <p:nvPr/>
        </p:nvSpPr>
        <p:spPr>
          <a:xfrm>
            <a:off x="7500958" y="6286520"/>
            <a:ext cx="143718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(NICVA, no date).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Established Theories</a:t>
            </a:r>
            <a:endParaRPr lang="en-GB" dirty="0"/>
          </a:p>
        </p:txBody>
      </p:sp>
      <p:pic>
        <p:nvPicPr>
          <p:cNvPr id="4" name="Content Placeholder 3" descr="maslow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86314" y="3500438"/>
            <a:ext cx="4005626" cy="2981330"/>
          </a:xfrm>
        </p:spPr>
      </p:pic>
      <p:sp>
        <p:nvSpPr>
          <p:cNvPr id="5" name="Subtitle 2"/>
          <p:cNvSpPr txBox="1">
            <a:spLocks/>
          </p:cNvSpPr>
          <p:nvPr/>
        </p:nvSpPr>
        <p:spPr>
          <a:xfrm>
            <a:off x="5214942" y="6286520"/>
            <a:ext cx="3643338" cy="35716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Maslow’s Hierarchy of Needs (Fremont, 2017)</a:t>
            </a:r>
            <a:endParaRPr kumimoji="0" lang="en-GB" sz="1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00166" y="1571612"/>
            <a:ext cx="585791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Functionalism </a:t>
            </a:r>
            <a:r>
              <a:rPr lang="en-GB" sz="1400" dirty="0" smtClean="0"/>
              <a:t>(Williams, 1989)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Conflict Perspective </a:t>
            </a:r>
            <a:r>
              <a:rPr lang="en-GB" sz="1400" dirty="0" smtClean="0"/>
              <a:t>(Mooney, Knox and Schacht, 2007)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Hierarchy of Needs </a:t>
            </a:r>
            <a:r>
              <a:rPr lang="en-GB" sz="1400" dirty="0" smtClean="0"/>
              <a:t>(Maslow, 1943)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Impact of Culture </a:t>
            </a:r>
            <a:r>
              <a:rPr lang="en-GB" sz="1400" dirty="0" smtClean="0"/>
              <a:t>(Tay and </a:t>
            </a:r>
            <a:r>
              <a:rPr lang="en-GB" sz="1400" dirty="0" err="1" smtClean="0"/>
              <a:t>Deiner</a:t>
            </a:r>
            <a:r>
              <a:rPr lang="en-GB" sz="1400" dirty="0" smtClean="0"/>
              <a:t>, 2011)</a:t>
            </a:r>
          </a:p>
          <a:p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Universal-Credit-600x295px.jpg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-16000" contrast="52000"/>
          </a:blip>
          <a:stretch>
            <a:fillRect/>
          </a:stretch>
        </p:blipFill>
        <p:spPr>
          <a:xfrm>
            <a:off x="4286248" y="4286256"/>
            <a:ext cx="4572000" cy="22479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Policy in Practice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75009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Deserving and Undeserving Poor </a:t>
            </a:r>
            <a:r>
              <a:rPr lang="en-GB" sz="1400" dirty="0" smtClean="0"/>
              <a:t>(Mack and Lansley,1985)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Universal Credit </a:t>
            </a:r>
            <a:r>
              <a:rPr lang="en-GB" sz="1400" dirty="0" smtClean="0"/>
              <a:t>(Department for Work and Pensions, 2015)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Joseph </a:t>
            </a:r>
            <a:r>
              <a:rPr lang="en-GB" sz="2400" dirty="0" err="1" smtClean="0"/>
              <a:t>Rowntree</a:t>
            </a:r>
            <a:r>
              <a:rPr lang="en-GB" sz="2400" dirty="0" smtClean="0"/>
              <a:t> Foundation / The Working Poor </a:t>
            </a:r>
            <a:r>
              <a:rPr lang="en-GB" sz="1400" dirty="0" smtClean="0"/>
              <a:t>(2018b)</a:t>
            </a:r>
            <a:r>
              <a:rPr lang="en-GB" sz="2400" dirty="0" smtClean="0"/>
              <a:t> 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6929454" y="6429396"/>
            <a:ext cx="210737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(Lewisham Homes, 2016).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JRFgraphJP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14046" y="3286124"/>
            <a:ext cx="4659199" cy="30327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Welfare in Wales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6572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Welsh </a:t>
            </a:r>
            <a:r>
              <a:rPr lang="en-GB" sz="2400" dirty="0" smtClean="0"/>
              <a:t>Government </a:t>
            </a:r>
            <a:r>
              <a:rPr lang="en-GB" sz="1400" dirty="0" smtClean="0"/>
              <a:t>(2018)</a:t>
            </a:r>
            <a:endParaRPr lang="en-GB" sz="1400" dirty="0" smtClean="0"/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Equality and Human Rights Commission </a:t>
            </a:r>
            <a:r>
              <a:rPr lang="en-GB" sz="1400" dirty="0" smtClean="0"/>
              <a:t>(2018)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Marginalisation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5786446" y="6357958"/>
            <a:ext cx="29565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Joseph 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Rowntree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 Foundation (2018a).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00166" y="500042"/>
            <a:ext cx="65008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“First things first: bread for all...before cake for anybody.” 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1943, p.148).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6" descr="Beveridge Blue Plaqu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2143116"/>
            <a:ext cx="3934993" cy="39102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Rectangle 7"/>
          <p:cNvSpPr/>
          <p:nvPr/>
        </p:nvSpPr>
        <p:spPr>
          <a:xfrm>
            <a:off x="5715008" y="5857892"/>
            <a:ext cx="23855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(Wikimedia Commons, 2018).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214414" y="357166"/>
            <a:ext cx="778674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latin typeface="Calibri" pitchFamily="34" charset="0"/>
                <a:cs typeface="Calibri" pitchFamily="34" charset="0"/>
              </a:rPr>
              <a:t>References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Alcock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P. (2016)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Why We Need Welfare: Collective Action for the Common Good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Bristol: Policy Press.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  </a:t>
            </a:r>
          </a:p>
          <a:p>
            <a:endParaRPr lang="en-US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, W. H. (1943) The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Pillars of Security: And other war-time essays and addresses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London: Allen &amp;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Unwin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Bush, S. (2018)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This new report shows that Universal Credit’s problems are deeper than just money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Newstatesman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Available at: https://www.newstatesman.com/politics/welfare/2018/10/home-affairs-report-universal-credit [Accessed 9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Dean, H. (2006)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Social Policy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1</a:t>
            </a:r>
            <a:r>
              <a:rPr lang="en-GB" sz="1200" baseline="30000" dirty="0" smtClean="0">
                <a:latin typeface="Calibri" pitchFamily="34" charset="0"/>
                <a:cs typeface="Calibri" pitchFamily="34" charset="0"/>
              </a:rPr>
              <a:t>st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Ed. Brighton: Polity Press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Department for Work and Pensions (2015)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2010 to 2015 government policy: welfare reform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https://www.gov.uk/government/publications/2010-to-2015-government-policy-welfare-reform/2010-to-2015-government-policy-welfare-reform [Accessed 9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Equality and Human Rights Commission (2018)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The cumulative impact of tax and welfare reforms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https://www.equalityhumanrights.com/sites/default/files/cumulative-impact-assessment-report.pdf [Accessed 13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Fremont, D. (2017)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Maslow’s hierarchy of needs for Software Developers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Damien Fremont. Available at: https://damienfremont.com/2017/11/11/maslows-hierarchy-of-needs-for-software-developers/ [Accessed 9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Joseph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Rowntree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Foundation (2018a)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Poverty in Wales 2018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https://www.jrf.org.uk/report/poverty-wales-2018 [Accessed 20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Joseph </a:t>
            </a:r>
            <a:r>
              <a:rPr lang="en-GB" sz="1200" dirty="0" err="1" smtClean="0">
                <a:latin typeface="Calibri" pitchFamily="34" charset="0"/>
                <a:cs typeface="Calibri" pitchFamily="34" charset="0"/>
              </a:rPr>
              <a:t>Rowntree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 Foundation (2018b)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Universal Credit needs reform to unlock families from in-work poverty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https://www.jrf.org.uk/blog/universal-credit-needs-reform-unlock-families-work-poverty [Accessed 13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sz="1200" dirty="0" smtClean="0">
                <a:latin typeface="Calibri" pitchFamily="34" charset="0"/>
                <a:cs typeface="Calibri" pitchFamily="34" charset="0"/>
              </a:rPr>
              <a:t>Lewisham Homes (2016) </a:t>
            </a:r>
            <a:r>
              <a:rPr lang="en-GB" sz="1200" i="1" dirty="0" smtClean="0">
                <a:latin typeface="Calibri" pitchFamily="34" charset="0"/>
                <a:cs typeface="Calibri" pitchFamily="34" charset="0"/>
              </a:rPr>
              <a:t>Are You Ready for Universal Credit? - Lewisham Homes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. [online] Available at: https://www.lewishamhomes.org.uk/are-you-ready-for-universal-credit/ [Accessed 20 Dec. 2018].</a:t>
            </a:r>
          </a:p>
          <a:p>
            <a:endParaRPr lang="en-GB" sz="1200" dirty="0" smtClean="0">
              <a:latin typeface="Calibri" pitchFamily="34" charset="0"/>
              <a:cs typeface="Calibri" pitchFamily="34" charset="0"/>
            </a:endParaRPr>
          </a:p>
          <a:p>
            <a:endParaRPr lang="en-GB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4414" y="214290"/>
            <a:ext cx="7786742" cy="5929354"/>
          </a:xfrm>
        </p:spPr>
        <p:txBody>
          <a:bodyPr>
            <a:noAutofit/>
          </a:bodyPr>
          <a:lstStyle/>
          <a:p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Library of Congress (no date)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Sir W.H. </a:t>
            </a:r>
            <a:r>
              <a:rPr lang="en-GB" sz="1200" i="1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head-and-shoulders portrait, facing left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http://www.loc.gov/pictures/resource/cph.3a45936/ [Accessed 20 Dec. 2018].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Mack, J. and </a:t>
            </a:r>
            <a:r>
              <a:rPr lang="en-GB" sz="1200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Lansley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S. (1985)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Poor Britain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London: Allen &amp; </a:t>
            </a:r>
            <a:r>
              <a:rPr lang="en-GB" sz="1200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Unwin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Maslow, A. H. (1943) ‘A theory of human motivation’.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Psychological Review, 50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(4), pp.370-396.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	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Mooney, L., Knox, D. and Schacht, C. (2007)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Understanding Social Problems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5</a:t>
            </a:r>
            <a:r>
              <a:rPr lang="en-GB" sz="1200" baseline="300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th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ed. Belmont, CA: Wadsworth. 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NICVA (no date)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Welfare Reform Bill: Final Stage (Too Long; Didn't Read)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http://www.nicva.org/article/welfare-reform-bill-final-stage-too-long-didnt-read [Accessed 20 Dec. 2018].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US" sz="1200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Spicker</a:t>
            </a:r>
            <a:r>
              <a:rPr lang="en-US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P. (2014) </a:t>
            </a:r>
            <a:r>
              <a:rPr lang="en-US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Social Policy – Theory and Practice</a:t>
            </a:r>
            <a:r>
              <a:rPr lang="en-US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3</a:t>
            </a:r>
            <a:r>
              <a:rPr lang="en-US" sz="1200" baseline="300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rd</a:t>
            </a:r>
            <a:r>
              <a:rPr lang="en-US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Ed.  Bristol: Policy Press. </a:t>
            </a:r>
            <a:br>
              <a:rPr lang="en-US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Tay, L. and </a:t>
            </a:r>
            <a:r>
              <a:rPr lang="en-GB" sz="1200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Diener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E. (2011) ‘Needs and subjective well-being around the world’.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Journal of Personality and Social Psychology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101(2), pp.354-365. 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Welsh Assembly Government (2016)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A Guide to the Wellbeing of Future Generations Act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https://gov.wales/docs/dsjlg/publications/160401-wfg-easy-read-en.pdf [Accessed 26 Nov. 2018].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Welsh Government (2018)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Welfare reforms ‘punish the most vulnerable’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https://gov.wales/newsroom/people-and-communities/2018/welfare-reforms-punish-most-vulnerable/?lang=en [Accessed 13 Dec. 2018].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Wikimedia Commons (2018)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File:SIR WILLIAM BEVERIDGE 1879-1963 Architect of the Welfare State lived here 1914-1921.jpg - Wikimedia Commons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[online] Available at: https://commons.wikimedia.org/wiki/File:SIR_WILLIAM_BEVERIDGE_1879-1963_Architect_of_the_Welfare_State_lived_here_1914-1921.jpg [Accessed 20 Dec. 2018].</a:t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Williams, F. (1989) </a:t>
            </a:r>
            <a:r>
              <a:rPr lang="en-GB" sz="1200" i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Social Policy: A Critical Introduction</a:t>
            </a:r>
            <a:r>
              <a:rPr lang="en-GB" sz="120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 Cambridge: Polity Press. </a:t>
            </a:r>
            <a:endParaRPr lang="en-GB" sz="1200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10255</TotalTime>
  <Words>287</Words>
  <Application>Microsoft Office PowerPoint</Application>
  <PresentationFormat>On-screen Show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Concepts of Social Welfare</vt:lpstr>
      <vt:lpstr>Defining Welfare</vt:lpstr>
      <vt:lpstr>Established Theories</vt:lpstr>
      <vt:lpstr>Policy in Practice</vt:lpstr>
      <vt:lpstr>Welfare in Wales</vt:lpstr>
      <vt:lpstr>Slide 6</vt:lpstr>
      <vt:lpstr>Slide 7</vt:lpstr>
      <vt:lpstr>Library of Congress (no date) Sir W.H. Beveridge, head-and-shoulders portrait, facing left. [online] Available at: http://www.loc.gov/pictures/resource/cph.3a45936/ [Accessed 20 Dec. 2018].  Mack, J. and Lansley, S. (1985) Poor Britain. London: Allen &amp; Unwin.  Maslow, A. H. (1943) ‘A theory of human motivation’. Psychological Review, 50(4), pp.370-396.   Mooney, L., Knox, D. and Schacht, C. (2007) Understanding Social Problems. 5th ed. Belmont, CA: Wadsworth.   NICVA (no date) Welfare Reform Bill: Final Stage (Too Long; Didn't Read). [online] Available at: http://www.nicva.org/article/welfare-reform-bill-final-stage-too-long-didnt-read [Accessed 20 Dec. 2018].  Spicker, P. (2014) Social Policy – Theory and Practice. 3rd Ed.  Bristol: Policy Press.   Tay, L. and Diener, E. (2011) ‘Needs and subjective well-being around the world’. Journal of Personality and Social Psychology, 101(2), pp.354-365.   Welsh Assembly Government (2016) A Guide to the Wellbeing of Future Generations Act. [online] Available at: https://gov.wales/docs/dsjlg/publications/160401-wfg-easy-read-en.pdf [Accessed 26 Nov. 2018].  Welsh Government (2018) Welfare reforms ‘punish the most vulnerable’. [online] Available at: https://gov.wales/newsroom/people-and-communities/2018/welfare-reforms-punish-most-vulnerable/?lang=en [Accessed 13 Dec. 2018].  Wikimedia Commons (2018) File:SIR WILLIAM BEVERIDGE 1879-1963 Architect of the Welfare State lived here 1914-1921.jpg - Wikimedia Commons. [online] Available at: https://commons.wikimedia.org/wiki/File:SIR_WILLIAM_BEVERIDGE_1879-1963_Architect_of_the_Welfare_State_lived_here_1914-1921.jpg [Accessed 20 Dec. 2018].  Williams, F. (1989) Social Policy: A Critical Introduction. Cambridge: Polity Press. 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Social Welfare</dc:title>
  <dc:creator>Graham Nash</dc:creator>
  <cp:lastModifiedBy>Graham Nash</cp:lastModifiedBy>
  <cp:revision>68</cp:revision>
  <dcterms:created xsi:type="dcterms:W3CDTF">2018-12-08T11:27:47Z</dcterms:created>
  <dcterms:modified xsi:type="dcterms:W3CDTF">2019-01-04T13:11:37Z</dcterms:modified>
</cp:coreProperties>
</file>