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7" r:id="rId7"/>
    <p:sldId id="268" r:id="rId8"/>
    <p:sldId id="269" r:id="rId9"/>
    <p:sldId id="263" r:id="rId10"/>
    <p:sldId id="265" r:id="rId11"/>
    <p:sldId id="270" r:id="rId12"/>
    <p:sldId id="261"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8EC1D4-B25F-4876-8F03-93A8F49CB15E}" v="28" dt="2020-01-28T21:03:01.9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052" autoAdjust="0"/>
  </p:normalViewPr>
  <p:slideViewPr>
    <p:cSldViewPr snapToGrid="0">
      <p:cViewPr varScale="1">
        <p:scale>
          <a:sx n="80" d="100"/>
          <a:sy n="80" d="100"/>
        </p:scale>
        <p:origin x="680"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FD833E-0ADF-45EC-ACC6-0E3DA18ACE2B}" type="datetimeFigureOut">
              <a:rPr lang="en-GB" smtClean="0"/>
              <a:t>28/01/2020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782A9A-D80F-4018-9180-7CEBE0201144}" type="slidenum">
              <a:rPr lang="en-GB" smtClean="0"/>
              <a:t>‹#›</a:t>
            </a:fld>
            <a:endParaRPr lang="en-GB"/>
          </a:p>
        </p:txBody>
      </p:sp>
    </p:spTree>
    <p:extLst>
      <p:ext uri="{BB962C8B-B14F-4D97-AF65-F5344CB8AC3E}">
        <p14:creationId xmlns:p14="http://schemas.microsoft.com/office/powerpoint/2010/main" val="3566210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my bid pitch on the organisation Tribal Art London</a:t>
            </a:r>
          </a:p>
        </p:txBody>
      </p:sp>
      <p:sp>
        <p:nvSpPr>
          <p:cNvPr id="4" name="Slide Number Placeholder 3"/>
          <p:cNvSpPr>
            <a:spLocks noGrp="1"/>
          </p:cNvSpPr>
          <p:nvPr>
            <p:ph type="sldNum" sz="quarter" idx="5"/>
          </p:nvPr>
        </p:nvSpPr>
        <p:spPr/>
        <p:txBody>
          <a:bodyPr/>
          <a:lstStyle/>
          <a:p>
            <a:fld id="{8C782A9A-D80F-4018-9180-7CEBE0201144}" type="slidenum">
              <a:rPr lang="en-GB" smtClean="0"/>
              <a:t>1</a:t>
            </a:fld>
            <a:endParaRPr lang="en-GB"/>
          </a:p>
        </p:txBody>
      </p:sp>
    </p:spTree>
    <p:extLst>
      <p:ext uri="{BB962C8B-B14F-4D97-AF65-F5344CB8AC3E}">
        <p14:creationId xmlns:p14="http://schemas.microsoft.com/office/powerpoint/2010/main" val="151850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Tribal Art London had launched during the year of 2007. It started off in a single gallery space in </a:t>
            </a:r>
            <a:r>
              <a:rPr lang="en-GB" dirty="0" err="1"/>
              <a:t>Nottinghill</a:t>
            </a:r>
            <a:r>
              <a:rPr lang="en-GB" dirty="0"/>
              <a:t> which had expanded due to its success. </a:t>
            </a:r>
          </a:p>
          <a:p>
            <a:pPr marL="171450" indent="-171450">
              <a:buFont typeface="Arial" panose="020B0604020202020204" pitchFamily="34" charset="0"/>
              <a:buChar char="•"/>
            </a:pPr>
            <a:r>
              <a:rPr lang="en-GB" dirty="0"/>
              <a:t>There was an increase in number of tribal art dealers that took part including a large number from over seas. This had resulted in an increase of visitors attending and recognition of the fair at an international level. </a:t>
            </a:r>
          </a:p>
          <a:p>
            <a:pPr marL="171450" indent="-171450">
              <a:buFont typeface="Arial" panose="020B0604020202020204" pitchFamily="34" charset="0"/>
              <a:buChar char="•"/>
            </a:pPr>
            <a:r>
              <a:rPr lang="en-GB" dirty="0"/>
              <a:t>During the year of 2014, the event had grown even more which led to relocating to the Mall galleries which is a larger space.</a:t>
            </a:r>
          </a:p>
          <a:p>
            <a:pPr marL="171450" indent="-171450">
              <a:buFont typeface="Arial" panose="020B0604020202020204" pitchFamily="34" charset="0"/>
              <a:buChar char="•"/>
            </a:pPr>
            <a:r>
              <a:rPr lang="en-GB" dirty="0"/>
              <a:t>The event is an annual event which runs over the course of 4 days during September which showcases more than 20 exhibitors. </a:t>
            </a:r>
          </a:p>
          <a:p>
            <a:pPr marL="171450" indent="-171450">
              <a:buFont typeface="Arial" panose="020B0604020202020204" pitchFamily="34" charset="0"/>
              <a:buChar char="•"/>
            </a:pPr>
            <a:r>
              <a:rPr lang="en-GB" dirty="0"/>
              <a:t>I have an email and contact number of one of the organisations representatives Victoria Rogers. Victoria lives part time in Carmarthen which enables me to have meetings. </a:t>
            </a:r>
          </a:p>
        </p:txBody>
      </p:sp>
      <p:sp>
        <p:nvSpPr>
          <p:cNvPr id="4" name="Slide Number Placeholder 3"/>
          <p:cNvSpPr>
            <a:spLocks noGrp="1"/>
          </p:cNvSpPr>
          <p:nvPr>
            <p:ph type="sldNum" sz="quarter" idx="5"/>
          </p:nvPr>
        </p:nvSpPr>
        <p:spPr/>
        <p:txBody>
          <a:bodyPr/>
          <a:lstStyle/>
          <a:p>
            <a:fld id="{8C782A9A-D80F-4018-9180-7CEBE0201144}" type="slidenum">
              <a:rPr lang="en-GB" smtClean="0"/>
              <a:t>2</a:t>
            </a:fld>
            <a:endParaRPr lang="en-GB"/>
          </a:p>
        </p:txBody>
      </p:sp>
    </p:spTree>
    <p:extLst>
      <p:ext uri="{BB962C8B-B14F-4D97-AF65-F5344CB8AC3E}">
        <p14:creationId xmlns:p14="http://schemas.microsoft.com/office/powerpoint/2010/main" val="438612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organisation had stated that they are always looking for ways to improve the visitor numbers. With the aim to gain a wider audience and improve the visitor numbers, my chosen topic is ‘How to improve marketing at Tribal Art London’. </a:t>
            </a:r>
          </a:p>
          <a:p>
            <a:r>
              <a:rPr lang="en-GB" dirty="0"/>
              <a:t>The first objective in order to achieve the overall aim is to communicate with management at TAL to discuss the organisations current marketing strategies and the social media platforms they use.</a:t>
            </a:r>
          </a:p>
          <a:p>
            <a:r>
              <a:rPr lang="en-GB" dirty="0"/>
              <a:t>The second objective is to evaluate the marketing strategies in order to discover the strengths and weaknesses. This will enable an insight of the areas which will need improvement. </a:t>
            </a:r>
          </a:p>
        </p:txBody>
      </p:sp>
      <p:sp>
        <p:nvSpPr>
          <p:cNvPr id="4" name="Slide Number Placeholder 3"/>
          <p:cNvSpPr>
            <a:spLocks noGrp="1"/>
          </p:cNvSpPr>
          <p:nvPr>
            <p:ph type="sldNum" sz="quarter" idx="5"/>
          </p:nvPr>
        </p:nvSpPr>
        <p:spPr/>
        <p:txBody>
          <a:bodyPr/>
          <a:lstStyle/>
          <a:p>
            <a:fld id="{8C782A9A-D80F-4018-9180-7CEBE0201144}" type="slidenum">
              <a:rPr lang="en-GB" smtClean="0"/>
              <a:t>3</a:t>
            </a:fld>
            <a:endParaRPr lang="en-GB"/>
          </a:p>
        </p:txBody>
      </p:sp>
    </p:spTree>
    <p:extLst>
      <p:ext uri="{BB962C8B-B14F-4D97-AF65-F5344CB8AC3E}">
        <p14:creationId xmlns:p14="http://schemas.microsoft.com/office/powerpoint/2010/main" val="1691071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The reason for my chosen topic of marketing is that marketing is an important way for organizations to gain visitors which is what Tribal art London wanted me to explore. The younger generation are spending a lot of time online, which makes online marketing the way forward as it is easy to access and reaches a wider audience. </a:t>
            </a:r>
          </a:p>
          <a:p>
            <a:pPr marL="171450" indent="-171450">
              <a:buFont typeface="Arial" panose="020B0604020202020204" pitchFamily="34" charset="0"/>
              <a:buChar char="•"/>
            </a:pPr>
            <a:r>
              <a:rPr lang="en-US" dirty="0"/>
              <a:t>The reason for choosing the organization is that it will be a good opportunity to gain insight from an organization which has developed and expanded over the years. </a:t>
            </a:r>
          </a:p>
          <a:p>
            <a:pPr marL="171450" indent="-171450">
              <a:buFont typeface="Arial" panose="020B0604020202020204" pitchFamily="34" charset="0"/>
              <a:buChar char="•"/>
            </a:pPr>
            <a:r>
              <a:rPr lang="en-US" dirty="0"/>
              <a:t>with regards to objective 1, it is important for the organization to have a well-defined marketing strategy in order to attain their desired goals. </a:t>
            </a:r>
          </a:p>
          <a:p>
            <a:pPr marL="171450" indent="-171450">
              <a:buFont typeface="Arial" panose="020B0604020202020204" pitchFamily="34" charset="0"/>
              <a:buChar char="•"/>
            </a:pPr>
            <a:r>
              <a:rPr lang="en-US" dirty="0"/>
              <a:t>Relating to objective 2, looking at strengths and weaknesses will give a better understanding of the organization and how it functions.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8C782A9A-D80F-4018-9180-7CEBE0201144}" type="slidenum">
              <a:rPr lang="en-GB" smtClean="0"/>
              <a:t>4</a:t>
            </a:fld>
            <a:endParaRPr lang="en-GB"/>
          </a:p>
        </p:txBody>
      </p:sp>
    </p:spTree>
    <p:extLst>
      <p:ext uri="{BB962C8B-B14F-4D97-AF65-F5344CB8AC3E}">
        <p14:creationId xmlns:p14="http://schemas.microsoft.com/office/powerpoint/2010/main" val="3249481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My initial ideas were to focus on the 5P’s which include product, price, promotion, place and people. The 5 Ps determine what is working and what is not working when is comes to marketing a business. </a:t>
            </a:r>
          </a:p>
          <a:p>
            <a:pPr marL="171450" indent="-171450">
              <a:buFont typeface="Arial" panose="020B0604020202020204" pitchFamily="34" charset="0"/>
              <a:buChar char="•"/>
            </a:pPr>
            <a:r>
              <a:rPr lang="en-GB" dirty="0"/>
              <a:t>Another idea was to investigate marketing trends and the impacts of social media. By being aware of marketing trends, this will allow an organisation to keep up with the changes and demands from customers.</a:t>
            </a:r>
          </a:p>
          <a:p>
            <a:pPr marL="171450" indent="-171450">
              <a:buFont typeface="Arial" panose="020B0604020202020204" pitchFamily="34" charset="0"/>
              <a:buChar char="•"/>
            </a:pPr>
            <a:r>
              <a:rPr lang="en-GB" dirty="0"/>
              <a:t>Other initial ideas include; Looking at social media as a marketing platform, widen the target market and aim to keeping customers returning. Not only is it important to gain new customers, it is important to keep the same loyal customers. </a:t>
            </a:r>
          </a:p>
          <a:p>
            <a:endParaRPr lang="en-GB" dirty="0"/>
          </a:p>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5</a:t>
            </a:fld>
            <a:endParaRPr lang="en-GB"/>
          </a:p>
        </p:txBody>
      </p:sp>
    </p:spTree>
    <p:extLst>
      <p:ext uri="{BB962C8B-B14F-4D97-AF65-F5344CB8AC3E}">
        <p14:creationId xmlns:p14="http://schemas.microsoft.com/office/powerpoint/2010/main" val="3832236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potential benefits of the project is to help tribal art London gain more visitors while also increasing customer retention which is what Tribal Art London wanted from this project.</a:t>
            </a:r>
          </a:p>
          <a:p>
            <a:pPr marL="171450" indent="-171450">
              <a:buFont typeface="Arial" panose="020B0604020202020204" pitchFamily="34" charset="0"/>
              <a:buChar char="•"/>
            </a:pPr>
            <a:r>
              <a:rPr lang="en-GB" dirty="0"/>
              <a:t>Another potential benefit is to reach a wider audience from different marketing strategies. </a:t>
            </a:r>
          </a:p>
          <a:p>
            <a:pPr marL="171450" indent="-171450">
              <a:buFont typeface="Arial" panose="020B0604020202020204" pitchFamily="34" charset="0"/>
              <a:buChar char="•"/>
            </a:pPr>
            <a:r>
              <a:rPr lang="en-GB" dirty="0"/>
              <a:t>A consultant investigates many areas which include business trends, strategies and methodologies. When these skills are applied, the organisation might want to know how the consultant reached these conclusions in order to gain new skills for </a:t>
            </a:r>
            <a:r>
              <a:rPr lang="en-GB"/>
              <a:t>the future. </a:t>
            </a:r>
            <a:endParaRPr lang="en-GB" dirty="0"/>
          </a:p>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6</a:t>
            </a:fld>
            <a:endParaRPr lang="en-GB"/>
          </a:p>
        </p:txBody>
      </p:sp>
    </p:spTree>
    <p:extLst>
      <p:ext uri="{BB962C8B-B14F-4D97-AF65-F5344CB8AC3E}">
        <p14:creationId xmlns:p14="http://schemas.microsoft.com/office/powerpoint/2010/main" val="482642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organisation may already have a solid marketing strategy which might not have any weaknesses in order to make improvements. If this is the case I will contact the organisation to find out if there are any other areas that they believe could be worked upon instead.</a:t>
            </a:r>
          </a:p>
          <a:p>
            <a:pPr marL="171450" indent="-171450">
              <a:buFont typeface="Arial" panose="020B0604020202020204" pitchFamily="34" charset="0"/>
              <a:buChar char="•"/>
            </a:pPr>
            <a:r>
              <a:rPr lang="en-GB" dirty="0"/>
              <a:t>Another possible problem when undertaking the project is that there may be a little amount of secondary research available which might cause a negative impact. I will need to conduct more primary research compared to secondary research to balance it out. </a:t>
            </a:r>
          </a:p>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7</a:t>
            </a:fld>
            <a:endParaRPr lang="en-GB"/>
          </a:p>
        </p:txBody>
      </p:sp>
    </p:spTree>
    <p:extLst>
      <p:ext uri="{BB962C8B-B14F-4D97-AF65-F5344CB8AC3E}">
        <p14:creationId xmlns:p14="http://schemas.microsoft.com/office/powerpoint/2010/main" val="38689899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Gantt chart shows the tasks that need to be completed and the due date it needs to be completed by. The chart shows how many weeks I have in order to complete a task. I have given the task ‘meeting with client’ 3 weeks to be able to complete to allow for the clients schedule. The project plan will be able to help with time management and meeting deadlines. </a:t>
            </a:r>
          </a:p>
        </p:txBody>
      </p:sp>
      <p:sp>
        <p:nvSpPr>
          <p:cNvPr id="4" name="Slide Number Placeholder 3"/>
          <p:cNvSpPr>
            <a:spLocks noGrp="1"/>
          </p:cNvSpPr>
          <p:nvPr>
            <p:ph type="sldNum" sz="quarter" idx="5"/>
          </p:nvPr>
        </p:nvSpPr>
        <p:spPr/>
        <p:txBody>
          <a:bodyPr/>
          <a:lstStyle/>
          <a:p>
            <a:fld id="{8C782A9A-D80F-4018-9180-7CEBE0201144}" type="slidenum">
              <a:rPr lang="en-GB" smtClean="0"/>
              <a:t>8</a:t>
            </a:fld>
            <a:endParaRPr lang="en-GB"/>
          </a:p>
        </p:txBody>
      </p:sp>
    </p:spTree>
    <p:extLst>
      <p:ext uri="{BB962C8B-B14F-4D97-AF65-F5344CB8AC3E}">
        <p14:creationId xmlns:p14="http://schemas.microsoft.com/office/powerpoint/2010/main" val="23246719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be using Quantitative and qualitive and mixed methods of research throughout the project. The secondary research that will be included will range from internet, reports and library resources. The primary research will consist of questionnaires, interviews and observations. </a:t>
            </a:r>
          </a:p>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9</a:t>
            </a:fld>
            <a:endParaRPr lang="en-GB"/>
          </a:p>
        </p:txBody>
      </p:sp>
    </p:spTree>
    <p:extLst>
      <p:ext uri="{BB962C8B-B14F-4D97-AF65-F5344CB8AC3E}">
        <p14:creationId xmlns:p14="http://schemas.microsoft.com/office/powerpoint/2010/main" val="929102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During the time when studying in both college and university I had studied marketing and entrepreneurship modules. The modules had provided me with a greater insight into marketing and the benefits towards an organisation and how they compete with others. </a:t>
            </a:r>
          </a:p>
          <a:p>
            <a:pPr marL="171450" indent="-171450">
              <a:buFont typeface="Arial" panose="020B0604020202020204" pitchFamily="34" charset="0"/>
              <a:buChar char="•"/>
            </a:pPr>
            <a:r>
              <a:rPr lang="en-GB" dirty="0"/>
              <a:t>By undertaking this project, I will be adding value to the organisation as I will be applying dedication and consistency, a fresh perspective and recommending best practise. </a:t>
            </a:r>
          </a:p>
          <a:p>
            <a:pPr marL="171450" indent="-171450">
              <a:buFont typeface="Arial" panose="020B0604020202020204" pitchFamily="34" charset="0"/>
              <a:buChar char="•"/>
            </a:pPr>
            <a:r>
              <a:rPr lang="en-GB" dirty="0"/>
              <a:t>Throughout this project I aim to relate to the hierarchy of consulting purposes. The objectives that I want to follow are providing information to the client, solving the clients problems, diagnosing problems, making recommendations and recommended solutions and lastly facilitating client learning. </a:t>
            </a:r>
          </a:p>
          <a:p>
            <a:endParaRPr lang="en-GB" dirty="0"/>
          </a:p>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10</a:t>
            </a:fld>
            <a:endParaRPr lang="en-GB"/>
          </a:p>
        </p:txBody>
      </p:sp>
    </p:spTree>
    <p:extLst>
      <p:ext uri="{BB962C8B-B14F-4D97-AF65-F5344CB8AC3E}">
        <p14:creationId xmlns:p14="http://schemas.microsoft.com/office/powerpoint/2010/main" val="16252707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11</a:t>
            </a:fld>
            <a:endParaRPr lang="en-GB"/>
          </a:p>
        </p:txBody>
      </p:sp>
    </p:spTree>
    <p:extLst>
      <p:ext uri="{BB962C8B-B14F-4D97-AF65-F5344CB8AC3E}">
        <p14:creationId xmlns:p14="http://schemas.microsoft.com/office/powerpoint/2010/main" val="21351734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12</a:t>
            </a:fld>
            <a:endParaRPr lang="en-GB"/>
          </a:p>
        </p:txBody>
      </p:sp>
    </p:spTree>
    <p:extLst>
      <p:ext uri="{BB962C8B-B14F-4D97-AF65-F5344CB8AC3E}">
        <p14:creationId xmlns:p14="http://schemas.microsoft.com/office/powerpoint/2010/main" val="1736743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510F5-8B92-3042-8558-1AD1FACDC77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5DF649B-75D5-B14B-B28D-D61A28F15C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90F9D4F-5B1C-ED4F-97DD-6A7759D5A37C}"/>
              </a:ext>
            </a:extLst>
          </p:cNvPr>
          <p:cNvSpPr>
            <a:spLocks noGrp="1"/>
          </p:cNvSpPr>
          <p:nvPr>
            <p:ph type="dt" sz="half" idx="10"/>
          </p:nvPr>
        </p:nvSpPr>
        <p:spPr/>
        <p:txBody>
          <a:bodyPr/>
          <a:lstStyle/>
          <a:p>
            <a:fld id="{6517B87D-2E01-974B-9396-72BF89112D85}" type="datetimeFigureOut">
              <a:rPr lang="en-US" smtClean="0"/>
              <a:t>1/28/2020</a:t>
            </a:fld>
            <a:endParaRPr lang="en-US"/>
          </a:p>
        </p:txBody>
      </p:sp>
      <p:sp>
        <p:nvSpPr>
          <p:cNvPr id="5" name="Footer Placeholder 4">
            <a:extLst>
              <a:ext uri="{FF2B5EF4-FFF2-40B4-BE49-F238E27FC236}">
                <a16:creationId xmlns:a16="http://schemas.microsoft.com/office/drawing/2014/main" id="{685ED829-3A3F-A143-BC85-5418C77184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457926-6A1A-7540-8114-7706D5643FCA}"/>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2285500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36B34-704D-2F4A-B7BD-E2FB216DB21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DAEFF49-23A8-FB4D-A31A-FA5FC28D6B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FF2A4E-1595-9749-A2EF-CE73E6713032}"/>
              </a:ext>
            </a:extLst>
          </p:cNvPr>
          <p:cNvSpPr>
            <a:spLocks noGrp="1"/>
          </p:cNvSpPr>
          <p:nvPr>
            <p:ph type="dt" sz="half" idx="10"/>
          </p:nvPr>
        </p:nvSpPr>
        <p:spPr/>
        <p:txBody>
          <a:bodyPr/>
          <a:lstStyle/>
          <a:p>
            <a:fld id="{6517B87D-2E01-974B-9396-72BF89112D85}" type="datetimeFigureOut">
              <a:rPr lang="en-US" smtClean="0"/>
              <a:t>1/28/2020</a:t>
            </a:fld>
            <a:endParaRPr lang="en-US"/>
          </a:p>
        </p:txBody>
      </p:sp>
      <p:sp>
        <p:nvSpPr>
          <p:cNvPr id="5" name="Footer Placeholder 4">
            <a:extLst>
              <a:ext uri="{FF2B5EF4-FFF2-40B4-BE49-F238E27FC236}">
                <a16:creationId xmlns:a16="http://schemas.microsoft.com/office/drawing/2014/main" id="{F5823382-AE13-F84E-AFF2-AA2DF67A6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4143CD-BD6A-2F41-ACC2-DDB132E5D04A}"/>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2829640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8590A-9033-BA44-85C4-788AC786DB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3CC6795-0902-D648-BB36-94192906CBE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EB810C1-C144-6245-B9C0-F879FB85EC94}"/>
              </a:ext>
            </a:extLst>
          </p:cNvPr>
          <p:cNvSpPr>
            <a:spLocks noGrp="1"/>
          </p:cNvSpPr>
          <p:nvPr>
            <p:ph type="dt" sz="half" idx="10"/>
          </p:nvPr>
        </p:nvSpPr>
        <p:spPr/>
        <p:txBody>
          <a:bodyPr/>
          <a:lstStyle/>
          <a:p>
            <a:fld id="{6517B87D-2E01-974B-9396-72BF89112D85}" type="datetimeFigureOut">
              <a:rPr lang="en-US" smtClean="0"/>
              <a:t>1/28/2020</a:t>
            </a:fld>
            <a:endParaRPr lang="en-US"/>
          </a:p>
        </p:txBody>
      </p:sp>
      <p:sp>
        <p:nvSpPr>
          <p:cNvPr id="5" name="Footer Placeholder 4">
            <a:extLst>
              <a:ext uri="{FF2B5EF4-FFF2-40B4-BE49-F238E27FC236}">
                <a16:creationId xmlns:a16="http://schemas.microsoft.com/office/drawing/2014/main" id="{E77BC19C-60AA-9C43-9D2D-064E3C391B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0D8F9F-4B66-8E41-A012-3D49B8E52409}"/>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2189642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B79BB-3EDB-4341-9077-F1AECF5D9FD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4A9F99-EAB2-A64F-81E4-00DCEC9B819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BA045B0-6342-FE49-9D58-231AF2731A4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3D1B0BF-13CE-FC4F-AE31-766308205686}"/>
              </a:ext>
            </a:extLst>
          </p:cNvPr>
          <p:cNvSpPr>
            <a:spLocks noGrp="1"/>
          </p:cNvSpPr>
          <p:nvPr>
            <p:ph type="dt" sz="half" idx="10"/>
          </p:nvPr>
        </p:nvSpPr>
        <p:spPr/>
        <p:txBody>
          <a:bodyPr/>
          <a:lstStyle/>
          <a:p>
            <a:fld id="{6517B87D-2E01-974B-9396-72BF89112D85}" type="datetimeFigureOut">
              <a:rPr lang="en-US" smtClean="0"/>
              <a:t>1/28/2020</a:t>
            </a:fld>
            <a:endParaRPr lang="en-US"/>
          </a:p>
        </p:txBody>
      </p:sp>
      <p:sp>
        <p:nvSpPr>
          <p:cNvPr id="6" name="Footer Placeholder 5">
            <a:extLst>
              <a:ext uri="{FF2B5EF4-FFF2-40B4-BE49-F238E27FC236}">
                <a16:creationId xmlns:a16="http://schemas.microsoft.com/office/drawing/2014/main" id="{D26E2316-6EF0-3748-96FD-758E6A7934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138320-CE9D-A74B-B7F9-81C681DC40C3}"/>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785751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8CF23-A4CA-E242-B175-748E4504DC9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22DAAE1-DF0D-8648-94E3-15FB0B8911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95B5783-2BB6-9748-9EC6-0AE1BE02953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A1CB8EF-244A-1648-90AA-B8AF52EC60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67BE686-4618-F546-BA09-695DAA16F3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D8E55A7-D79B-B84C-8F93-9B04399017AD}"/>
              </a:ext>
            </a:extLst>
          </p:cNvPr>
          <p:cNvSpPr>
            <a:spLocks noGrp="1"/>
          </p:cNvSpPr>
          <p:nvPr>
            <p:ph type="dt" sz="half" idx="10"/>
          </p:nvPr>
        </p:nvSpPr>
        <p:spPr/>
        <p:txBody>
          <a:bodyPr/>
          <a:lstStyle/>
          <a:p>
            <a:fld id="{6517B87D-2E01-974B-9396-72BF89112D85}" type="datetimeFigureOut">
              <a:rPr lang="en-US" smtClean="0"/>
              <a:t>1/28/2020</a:t>
            </a:fld>
            <a:endParaRPr lang="en-US"/>
          </a:p>
        </p:txBody>
      </p:sp>
      <p:sp>
        <p:nvSpPr>
          <p:cNvPr id="8" name="Footer Placeholder 7">
            <a:extLst>
              <a:ext uri="{FF2B5EF4-FFF2-40B4-BE49-F238E27FC236}">
                <a16:creationId xmlns:a16="http://schemas.microsoft.com/office/drawing/2014/main" id="{6132B616-B5C3-584C-BBED-F0AD3F64454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DDFFAC-4822-CD44-B016-85C1E0B94759}"/>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2249227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46617-DB84-534D-8A2F-833EB4CE13A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D10CA7E-EB46-3B46-AB29-8927FD41D1E8}"/>
              </a:ext>
            </a:extLst>
          </p:cNvPr>
          <p:cNvSpPr>
            <a:spLocks noGrp="1"/>
          </p:cNvSpPr>
          <p:nvPr>
            <p:ph type="dt" sz="half" idx="10"/>
          </p:nvPr>
        </p:nvSpPr>
        <p:spPr/>
        <p:txBody>
          <a:bodyPr/>
          <a:lstStyle/>
          <a:p>
            <a:fld id="{6517B87D-2E01-974B-9396-72BF89112D85}" type="datetimeFigureOut">
              <a:rPr lang="en-US" smtClean="0"/>
              <a:t>1/28/2020</a:t>
            </a:fld>
            <a:endParaRPr lang="en-US"/>
          </a:p>
        </p:txBody>
      </p:sp>
      <p:sp>
        <p:nvSpPr>
          <p:cNvPr id="4" name="Footer Placeholder 3">
            <a:extLst>
              <a:ext uri="{FF2B5EF4-FFF2-40B4-BE49-F238E27FC236}">
                <a16:creationId xmlns:a16="http://schemas.microsoft.com/office/drawing/2014/main" id="{09A122DA-9F7A-394F-9895-FF4F93DC2F6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0DF4F79-D27D-944B-BE29-3FC93411095E}"/>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1922211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8DBAB2-B4DC-D848-9B93-33ACA15A6981}"/>
              </a:ext>
            </a:extLst>
          </p:cNvPr>
          <p:cNvSpPr>
            <a:spLocks noGrp="1"/>
          </p:cNvSpPr>
          <p:nvPr>
            <p:ph type="dt" sz="half" idx="10"/>
          </p:nvPr>
        </p:nvSpPr>
        <p:spPr/>
        <p:txBody>
          <a:bodyPr/>
          <a:lstStyle/>
          <a:p>
            <a:fld id="{6517B87D-2E01-974B-9396-72BF89112D85}" type="datetimeFigureOut">
              <a:rPr lang="en-US" smtClean="0"/>
              <a:t>1/28/2020</a:t>
            </a:fld>
            <a:endParaRPr lang="en-US"/>
          </a:p>
        </p:txBody>
      </p:sp>
      <p:sp>
        <p:nvSpPr>
          <p:cNvPr id="3" name="Footer Placeholder 2">
            <a:extLst>
              <a:ext uri="{FF2B5EF4-FFF2-40B4-BE49-F238E27FC236}">
                <a16:creationId xmlns:a16="http://schemas.microsoft.com/office/drawing/2014/main" id="{E5B94156-6AF2-5E48-AD09-E84870153B7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7068133-47C8-F747-AD49-3871AEDAB1FC}"/>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2346893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D0D94-0555-AC41-98CA-0F210AF1FF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C3C5298-6098-AA4A-90A6-472C2ADD1D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B4467CF-8E0C-CD4B-A1F8-2FA5E700E5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0EE777-51F5-5046-B1CA-FAD0B18B04DE}"/>
              </a:ext>
            </a:extLst>
          </p:cNvPr>
          <p:cNvSpPr>
            <a:spLocks noGrp="1"/>
          </p:cNvSpPr>
          <p:nvPr>
            <p:ph type="dt" sz="half" idx="10"/>
          </p:nvPr>
        </p:nvSpPr>
        <p:spPr/>
        <p:txBody>
          <a:bodyPr/>
          <a:lstStyle/>
          <a:p>
            <a:fld id="{6517B87D-2E01-974B-9396-72BF89112D85}" type="datetimeFigureOut">
              <a:rPr lang="en-US" smtClean="0"/>
              <a:t>1/28/2020</a:t>
            </a:fld>
            <a:endParaRPr lang="en-US"/>
          </a:p>
        </p:txBody>
      </p:sp>
      <p:sp>
        <p:nvSpPr>
          <p:cNvPr id="6" name="Footer Placeholder 5">
            <a:extLst>
              <a:ext uri="{FF2B5EF4-FFF2-40B4-BE49-F238E27FC236}">
                <a16:creationId xmlns:a16="http://schemas.microsoft.com/office/drawing/2014/main" id="{43C64F0A-C780-144C-8840-858C88FE74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4ADA22-CFC1-8041-AA8E-C712EC329817}"/>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173881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285F9-7A7C-754D-B2D6-FB7FBD0C8D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38C362C-DABC-4A44-BEF8-DA9674D7E8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894BFD8-644B-9246-9CA5-E262DCEF06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37A7EB7-72BB-9040-B5A1-9DED2CAEEB9E}"/>
              </a:ext>
            </a:extLst>
          </p:cNvPr>
          <p:cNvSpPr>
            <a:spLocks noGrp="1"/>
          </p:cNvSpPr>
          <p:nvPr>
            <p:ph type="dt" sz="half" idx="10"/>
          </p:nvPr>
        </p:nvSpPr>
        <p:spPr/>
        <p:txBody>
          <a:bodyPr/>
          <a:lstStyle/>
          <a:p>
            <a:fld id="{6517B87D-2E01-974B-9396-72BF89112D85}" type="datetimeFigureOut">
              <a:rPr lang="en-US" smtClean="0"/>
              <a:t>1/28/2020</a:t>
            </a:fld>
            <a:endParaRPr lang="en-US"/>
          </a:p>
        </p:txBody>
      </p:sp>
      <p:sp>
        <p:nvSpPr>
          <p:cNvPr id="6" name="Footer Placeholder 5">
            <a:extLst>
              <a:ext uri="{FF2B5EF4-FFF2-40B4-BE49-F238E27FC236}">
                <a16:creationId xmlns:a16="http://schemas.microsoft.com/office/drawing/2014/main" id="{74C3BA18-5D81-8B4F-9DF0-8C88C26364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0AE7AF-679B-4043-9796-85C171E7313C}"/>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179522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998DB-D90E-A74F-8E60-01912E53C99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7A9FD9F-627D-9F41-9F0E-5619DE699FE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9B77D7-296A-0D40-A781-A1E60E0306AA}"/>
              </a:ext>
            </a:extLst>
          </p:cNvPr>
          <p:cNvSpPr>
            <a:spLocks noGrp="1"/>
          </p:cNvSpPr>
          <p:nvPr>
            <p:ph type="dt" sz="half" idx="10"/>
          </p:nvPr>
        </p:nvSpPr>
        <p:spPr/>
        <p:txBody>
          <a:bodyPr/>
          <a:lstStyle/>
          <a:p>
            <a:fld id="{6517B87D-2E01-974B-9396-72BF89112D85}" type="datetimeFigureOut">
              <a:rPr lang="en-US" smtClean="0"/>
              <a:t>1/28/2020</a:t>
            </a:fld>
            <a:endParaRPr lang="en-US"/>
          </a:p>
        </p:txBody>
      </p:sp>
      <p:sp>
        <p:nvSpPr>
          <p:cNvPr id="5" name="Footer Placeholder 4">
            <a:extLst>
              <a:ext uri="{FF2B5EF4-FFF2-40B4-BE49-F238E27FC236}">
                <a16:creationId xmlns:a16="http://schemas.microsoft.com/office/drawing/2014/main" id="{76BC6620-3377-C044-9200-E80C4BF15D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4C3369-9A92-DE4F-8321-676AB25C19BE}"/>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3936372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19E3E6-33E3-574A-AC28-92792C05B10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D4B1200-6B1B-094A-951C-9A806F33A6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350287F-0FE9-3046-B11A-FE31CC2BC6C3}"/>
              </a:ext>
            </a:extLst>
          </p:cNvPr>
          <p:cNvSpPr>
            <a:spLocks noGrp="1"/>
          </p:cNvSpPr>
          <p:nvPr>
            <p:ph type="dt" sz="half" idx="10"/>
          </p:nvPr>
        </p:nvSpPr>
        <p:spPr/>
        <p:txBody>
          <a:bodyPr/>
          <a:lstStyle/>
          <a:p>
            <a:fld id="{6517B87D-2E01-974B-9396-72BF89112D85}" type="datetimeFigureOut">
              <a:rPr lang="en-US" smtClean="0"/>
              <a:t>1/28/2020</a:t>
            </a:fld>
            <a:endParaRPr lang="en-US"/>
          </a:p>
        </p:txBody>
      </p:sp>
      <p:sp>
        <p:nvSpPr>
          <p:cNvPr id="5" name="Footer Placeholder 4">
            <a:extLst>
              <a:ext uri="{FF2B5EF4-FFF2-40B4-BE49-F238E27FC236}">
                <a16:creationId xmlns:a16="http://schemas.microsoft.com/office/drawing/2014/main" id="{069F5507-66AE-734E-A34E-DA84301958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5DB1EA-CF43-1243-9A92-8DC0958CB11A}"/>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3995800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9FDAF1-320F-5543-A39D-25D6CA8530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505EFA2-90C3-C146-AE82-3F3D800C1C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1B994CF-5460-FC4C-9014-F9F45D5440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17B87D-2E01-974B-9396-72BF89112D85}" type="datetimeFigureOut">
              <a:rPr lang="en-US" smtClean="0"/>
              <a:t>1/28/2020</a:t>
            </a:fld>
            <a:endParaRPr lang="en-US"/>
          </a:p>
        </p:txBody>
      </p:sp>
      <p:sp>
        <p:nvSpPr>
          <p:cNvPr id="5" name="Footer Placeholder 4">
            <a:extLst>
              <a:ext uri="{FF2B5EF4-FFF2-40B4-BE49-F238E27FC236}">
                <a16:creationId xmlns:a16="http://schemas.microsoft.com/office/drawing/2014/main" id="{D41901B2-11C8-9D41-A707-8CD4787AF9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6FDC901-3084-E840-84FB-C611AFA0C7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82C80E-4939-4142-838A-BD02164F84B5}" type="slidenum">
              <a:rPr lang="en-US" smtClean="0"/>
              <a:t>‹#›</a:t>
            </a:fld>
            <a:endParaRPr lang="en-US"/>
          </a:p>
        </p:txBody>
      </p:sp>
    </p:spTree>
    <p:extLst>
      <p:ext uri="{BB962C8B-B14F-4D97-AF65-F5344CB8AC3E}">
        <p14:creationId xmlns:p14="http://schemas.microsoft.com/office/powerpoint/2010/main" val="36907932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FB0EB-0D42-1243-8D11-2F670B70E3C0}"/>
              </a:ext>
            </a:extLst>
          </p:cNvPr>
          <p:cNvSpPr>
            <a:spLocks noGrp="1"/>
          </p:cNvSpPr>
          <p:nvPr>
            <p:ph type="ctrTitle"/>
          </p:nvPr>
        </p:nvSpPr>
        <p:spPr>
          <a:xfrm>
            <a:off x="6746628" y="1783959"/>
            <a:ext cx="4645250" cy="2889114"/>
          </a:xfrm>
        </p:spPr>
        <p:txBody>
          <a:bodyPr anchor="b">
            <a:normAutofit/>
          </a:bodyPr>
          <a:lstStyle/>
          <a:p>
            <a:pPr algn="l"/>
            <a:r>
              <a:rPr lang="en-GB"/>
              <a:t>Tribal Art London</a:t>
            </a:r>
            <a:endParaRPr lang="en-US" dirty="0"/>
          </a:p>
        </p:txBody>
      </p:sp>
      <p:sp>
        <p:nvSpPr>
          <p:cNvPr id="3" name="Subtitle 2">
            <a:extLst>
              <a:ext uri="{FF2B5EF4-FFF2-40B4-BE49-F238E27FC236}">
                <a16:creationId xmlns:a16="http://schemas.microsoft.com/office/drawing/2014/main" id="{8B46BC0A-6640-F242-B46C-AFD1BC5263C0}"/>
              </a:ext>
            </a:extLst>
          </p:cNvPr>
          <p:cNvSpPr>
            <a:spLocks noGrp="1"/>
          </p:cNvSpPr>
          <p:nvPr>
            <p:ph type="subTitle" idx="1"/>
          </p:nvPr>
        </p:nvSpPr>
        <p:spPr>
          <a:xfrm>
            <a:off x="6746627" y="4750893"/>
            <a:ext cx="4645250" cy="1147863"/>
          </a:xfrm>
        </p:spPr>
        <p:txBody>
          <a:bodyPr anchor="t">
            <a:normAutofit/>
          </a:bodyPr>
          <a:lstStyle/>
          <a:p>
            <a:pPr algn="l"/>
            <a:r>
              <a:rPr lang="en-GB" sz="2000"/>
              <a:t>By Daisy Hay</a:t>
            </a:r>
            <a:endParaRPr lang="en-US" sz="2000"/>
          </a:p>
        </p:txBody>
      </p:sp>
      <p:sp>
        <p:nvSpPr>
          <p:cNvPr id="41" name="Freeform: Shape 3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88618BDE-D14A-404A-9E27-FE37E19E32B2}"/>
              </a:ext>
            </a:extLst>
          </p:cNvPr>
          <p:cNvPicPr>
            <a:picLocks noChangeAspect="1"/>
          </p:cNvPicPr>
          <p:nvPr/>
        </p:nvPicPr>
        <p:blipFill rotWithShape="1">
          <a:blip r:embed="rId3"/>
          <a:srcRect l="9428" r="24691"/>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7" name="TextBox 6">
            <a:extLst>
              <a:ext uri="{FF2B5EF4-FFF2-40B4-BE49-F238E27FC236}">
                <a16:creationId xmlns:a16="http://schemas.microsoft.com/office/drawing/2014/main" id="{10BD57AB-1F87-42B9-A5E2-CBE01B4CB7FF}"/>
              </a:ext>
            </a:extLst>
          </p:cNvPr>
          <p:cNvSpPr txBox="1"/>
          <p:nvPr/>
        </p:nvSpPr>
        <p:spPr>
          <a:xfrm>
            <a:off x="0" y="6467393"/>
            <a:ext cx="4550735" cy="369332"/>
          </a:xfrm>
          <a:prstGeom prst="rect">
            <a:avLst/>
          </a:prstGeom>
          <a:noFill/>
        </p:spPr>
        <p:txBody>
          <a:bodyPr wrap="square" rtlCol="0">
            <a:spAutoFit/>
          </a:bodyPr>
          <a:lstStyle/>
          <a:p>
            <a:r>
              <a:rPr lang="en-GB" dirty="0"/>
              <a:t>(</a:t>
            </a:r>
            <a:r>
              <a:rPr lang="en-GB" dirty="0" err="1"/>
              <a:t>Handburytriablart</a:t>
            </a:r>
            <a:r>
              <a:rPr lang="en-GB" dirty="0"/>
              <a:t>, 2018)</a:t>
            </a:r>
          </a:p>
        </p:txBody>
      </p:sp>
    </p:spTree>
    <p:extLst>
      <p:ext uri="{BB962C8B-B14F-4D97-AF65-F5344CB8AC3E}">
        <p14:creationId xmlns:p14="http://schemas.microsoft.com/office/powerpoint/2010/main" val="193694976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154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A3CAD3-B9DA-154B-A991-840EB664CE2E}"/>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Introduction </a:t>
            </a:r>
            <a:endParaRPr lang="en-US">
              <a:solidFill>
                <a:srgbClr val="FFFFFF"/>
              </a:solidFill>
            </a:endParaRPr>
          </a:p>
        </p:txBody>
      </p:sp>
      <p:pic>
        <p:nvPicPr>
          <p:cNvPr id="4" name="Picture 3" descr="A living room filled with furniture and a fireplace&#10;&#10;Description automatically generated">
            <a:extLst>
              <a:ext uri="{FF2B5EF4-FFF2-40B4-BE49-F238E27FC236}">
                <a16:creationId xmlns:a16="http://schemas.microsoft.com/office/drawing/2014/main" id="{0383DC72-C430-4CAB-87DE-D59A7233F337}"/>
              </a:ext>
            </a:extLst>
          </p:cNvPr>
          <p:cNvPicPr>
            <a:picLocks noChangeAspect="1"/>
          </p:cNvPicPr>
          <p:nvPr/>
        </p:nvPicPr>
        <p:blipFill rotWithShape="1">
          <a:blip r:embed="rId3"/>
          <a:srcRect t="1785" r="1" b="1"/>
          <a:stretch/>
        </p:blipFill>
        <p:spPr>
          <a:xfrm>
            <a:off x="327547" y="321733"/>
            <a:ext cx="7058306" cy="4107392"/>
          </a:xfrm>
          <a:prstGeom prst="rect">
            <a:avLst/>
          </a:prstGeom>
        </p:spPr>
      </p:pic>
      <p:sp>
        <p:nvSpPr>
          <p:cNvPr id="14"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53CFF70-A1CE-CE46-BE2F-A7C85F430FE3}"/>
              </a:ext>
            </a:extLst>
          </p:cNvPr>
          <p:cNvSpPr>
            <a:spLocks noGrp="1"/>
          </p:cNvSpPr>
          <p:nvPr>
            <p:ph idx="1"/>
          </p:nvPr>
        </p:nvSpPr>
        <p:spPr>
          <a:xfrm>
            <a:off x="8029319" y="917725"/>
            <a:ext cx="3424739" cy="4852362"/>
          </a:xfrm>
        </p:spPr>
        <p:txBody>
          <a:bodyPr anchor="ctr">
            <a:normAutofit/>
          </a:bodyPr>
          <a:lstStyle/>
          <a:p>
            <a:r>
              <a:rPr lang="en-US" sz="2000" dirty="0">
                <a:solidFill>
                  <a:srgbClr val="FFFFFF"/>
                </a:solidFill>
              </a:rPr>
              <a:t>Located at the Mall galleries London </a:t>
            </a:r>
          </a:p>
          <a:p>
            <a:r>
              <a:rPr lang="en-US" sz="2000" dirty="0">
                <a:solidFill>
                  <a:srgbClr val="FFFFFF"/>
                </a:solidFill>
              </a:rPr>
              <a:t> Takes place once a year </a:t>
            </a:r>
          </a:p>
          <a:p>
            <a:r>
              <a:rPr lang="en-US" sz="2000" dirty="0">
                <a:solidFill>
                  <a:srgbClr val="FFFFFF"/>
                </a:solidFill>
              </a:rPr>
              <a:t>Recognized internationally </a:t>
            </a:r>
          </a:p>
          <a:p>
            <a:r>
              <a:rPr lang="en-US" sz="2000" dirty="0">
                <a:solidFill>
                  <a:srgbClr val="FFFFFF"/>
                </a:solidFill>
              </a:rPr>
              <a:t>Over 20 exhibitors </a:t>
            </a:r>
          </a:p>
          <a:p>
            <a:r>
              <a:rPr lang="en-US" sz="2000" dirty="0">
                <a:solidFill>
                  <a:srgbClr val="FFFFFF"/>
                </a:solidFill>
              </a:rPr>
              <a:t>Largest UK Tribal Art Fair</a:t>
            </a:r>
          </a:p>
        </p:txBody>
      </p:sp>
      <p:sp>
        <p:nvSpPr>
          <p:cNvPr id="5" name="TextBox 4">
            <a:extLst>
              <a:ext uri="{FF2B5EF4-FFF2-40B4-BE49-F238E27FC236}">
                <a16:creationId xmlns:a16="http://schemas.microsoft.com/office/drawing/2014/main" id="{CBA38A50-7305-4C12-B3A8-8F65C3B3C190}"/>
              </a:ext>
            </a:extLst>
          </p:cNvPr>
          <p:cNvSpPr txBox="1"/>
          <p:nvPr/>
        </p:nvSpPr>
        <p:spPr>
          <a:xfrm>
            <a:off x="6167340" y="4151017"/>
            <a:ext cx="1902209" cy="276999"/>
          </a:xfrm>
          <a:prstGeom prst="rect">
            <a:avLst/>
          </a:prstGeom>
          <a:noFill/>
        </p:spPr>
        <p:txBody>
          <a:bodyPr wrap="square" rtlCol="0">
            <a:spAutoFit/>
          </a:bodyPr>
          <a:lstStyle/>
          <a:p>
            <a:r>
              <a:rPr lang="en-GB" sz="1200" dirty="0"/>
              <a:t>(ATADA, 2019)</a:t>
            </a:r>
          </a:p>
        </p:txBody>
      </p:sp>
    </p:spTree>
    <p:extLst>
      <p:ext uri="{BB962C8B-B14F-4D97-AF65-F5344CB8AC3E}">
        <p14:creationId xmlns:p14="http://schemas.microsoft.com/office/powerpoint/2010/main" val="3657037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3">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D89BFA-A4FC-7F4A-B9B2-86EE2251110F}"/>
              </a:ext>
            </a:extLst>
          </p:cNvPr>
          <p:cNvSpPr>
            <a:spLocks noGrp="1"/>
          </p:cNvSpPr>
          <p:nvPr>
            <p:ph type="title"/>
          </p:nvPr>
        </p:nvSpPr>
        <p:spPr>
          <a:xfrm>
            <a:off x="838200" y="365760"/>
            <a:ext cx="10515600" cy="1325563"/>
          </a:xfrm>
        </p:spPr>
        <p:txBody>
          <a:bodyPr>
            <a:normAutofit/>
          </a:bodyPr>
          <a:lstStyle/>
          <a:p>
            <a:r>
              <a:rPr lang="en-GB">
                <a:solidFill>
                  <a:schemeClr val="bg1"/>
                </a:solidFill>
              </a:rPr>
              <a:t>Project aims and objectives </a:t>
            </a:r>
            <a:endParaRPr lang="en-US">
              <a:solidFill>
                <a:schemeClr val="bg1"/>
              </a:solidFill>
            </a:endParaRPr>
          </a:p>
        </p:txBody>
      </p:sp>
      <p:sp>
        <p:nvSpPr>
          <p:cNvPr id="3" name="Content Placeholder 2">
            <a:extLst>
              <a:ext uri="{FF2B5EF4-FFF2-40B4-BE49-F238E27FC236}">
                <a16:creationId xmlns:a16="http://schemas.microsoft.com/office/drawing/2014/main" id="{EF989064-7C75-4A44-BC48-B832CF73D321}"/>
              </a:ext>
            </a:extLst>
          </p:cNvPr>
          <p:cNvSpPr>
            <a:spLocks noGrp="1"/>
          </p:cNvSpPr>
          <p:nvPr>
            <p:ph idx="1"/>
          </p:nvPr>
        </p:nvSpPr>
        <p:spPr>
          <a:xfrm>
            <a:off x="841248" y="2276857"/>
            <a:ext cx="5015484" cy="3900106"/>
          </a:xfrm>
        </p:spPr>
        <p:txBody>
          <a:bodyPr anchor="ctr">
            <a:normAutofit/>
          </a:bodyPr>
          <a:lstStyle/>
          <a:p>
            <a:r>
              <a:rPr lang="en-US" sz="2200" dirty="0"/>
              <a:t>Aim: How to improve marketing at Tribal Art London </a:t>
            </a:r>
          </a:p>
          <a:p>
            <a:r>
              <a:rPr lang="en-US" sz="2200" dirty="0"/>
              <a:t>Objective 1: Communicate with management at TAL to discuss the organization's current marketing strategies.  </a:t>
            </a:r>
          </a:p>
          <a:p>
            <a:r>
              <a:rPr lang="en-US" sz="2200" dirty="0"/>
              <a:t>Objective 2: Evaluate the marketing strategies to discover the strengths and weaknesses. This will enable an insight of areas which will need improvement. </a:t>
            </a:r>
          </a:p>
        </p:txBody>
      </p:sp>
      <p:pic>
        <p:nvPicPr>
          <p:cNvPr id="5" name="Picture 4">
            <a:extLst>
              <a:ext uri="{FF2B5EF4-FFF2-40B4-BE49-F238E27FC236}">
                <a16:creationId xmlns:a16="http://schemas.microsoft.com/office/drawing/2014/main" id="{D78A7EA0-B495-42BC-9A98-4A4FC2B92B62}"/>
              </a:ext>
            </a:extLst>
          </p:cNvPr>
          <p:cNvPicPr>
            <a:picLocks noChangeAspect="1"/>
          </p:cNvPicPr>
          <p:nvPr/>
        </p:nvPicPr>
        <p:blipFill rotWithShape="1">
          <a:blip r:embed="rId3"/>
          <a:srcRect l="3551" r="-3" b="-3"/>
          <a:stretch/>
        </p:blipFill>
        <p:spPr>
          <a:xfrm>
            <a:off x="6335270" y="2276857"/>
            <a:ext cx="5015484" cy="3900106"/>
          </a:xfrm>
          <a:prstGeom prst="rect">
            <a:avLst/>
          </a:prstGeom>
        </p:spPr>
      </p:pic>
      <p:sp>
        <p:nvSpPr>
          <p:cNvPr id="6" name="TextBox 5">
            <a:extLst>
              <a:ext uri="{FF2B5EF4-FFF2-40B4-BE49-F238E27FC236}">
                <a16:creationId xmlns:a16="http://schemas.microsoft.com/office/drawing/2014/main" id="{9A47AEDE-BD8F-4E8C-A74E-9C50E04947F8}"/>
              </a:ext>
            </a:extLst>
          </p:cNvPr>
          <p:cNvSpPr txBox="1"/>
          <p:nvPr/>
        </p:nvSpPr>
        <p:spPr>
          <a:xfrm>
            <a:off x="7308112" y="6154252"/>
            <a:ext cx="5642344" cy="369332"/>
          </a:xfrm>
          <a:prstGeom prst="rect">
            <a:avLst/>
          </a:prstGeom>
          <a:noFill/>
        </p:spPr>
        <p:txBody>
          <a:bodyPr wrap="square" rtlCol="0">
            <a:spAutoFit/>
          </a:bodyPr>
          <a:lstStyle/>
          <a:p>
            <a:r>
              <a:rPr lang="en-GB" dirty="0"/>
              <a:t>(</a:t>
            </a:r>
            <a:r>
              <a:rPr lang="en-GB" dirty="0" err="1"/>
              <a:t>Lindawisdomphotography</a:t>
            </a:r>
            <a:r>
              <a:rPr lang="en-GB" dirty="0"/>
              <a:t>, 2019)</a:t>
            </a:r>
          </a:p>
        </p:txBody>
      </p:sp>
    </p:spTree>
    <p:extLst>
      <p:ext uri="{BB962C8B-B14F-4D97-AF65-F5344CB8AC3E}">
        <p14:creationId xmlns:p14="http://schemas.microsoft.com/office/powerpoint/2010/main" val="886528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48A80-B168-B24B-A679-7321E7F1906E}"/>
              </a:ext>
            </a:extLst>
          </p:cNvPr>
          <p:cNvSpPr>
            <a:spLocks noGrp="1"/>
          </p:cNvSpPr>
          <p:nvPr>
            <p:ph type="title"/>
          </p:nvPr>
        </p:nvSpPr>
        <p:spPr>
          <a:xfrm>
            <a:off x="4965430" y="629268"/>
            <a:ext cx="6586491" cy="1286160"/>
          </a:xfrm>
        </p:spPr>
        <p:txBody>
          <a:bodyPr anchor="b">
            <a:normAutofit/>
          </a:bodyPr>
          <a:lstStyle/>
          <a:p>
            <a:r>
              <a:rPr lang="en-GB"/>
              <a:t>Rationale </a:t>
            </a:r>
            <a:endParaRPr lang="en-US" dirty="0"/>
          </a:p>
        </p:txBody>
      </p:sp>
      <p:sp>
        <p:nvSpPr>
          <p:cNvPr id="3" name="Content Placeholder 2">
            <a:extLst>
              <a:ext uri="{FF2B5EF4-FFF2-40B4-BE49-F238E27FC236}">
                <a16:creationId xmlns:a16="http://schemas.microsoft.com/office/drawing/2014/main" id="{240C2801-D0A8-D54B-BC6D-3EE88118ABA9}"/>
              </a:ext>
            </a:extLst>
          </p:cNvPr>
          <p:cNvSpPr>
            <a:spLocks noGrp="1"/>
          </p:cNvSpPr>
          <p:nvPr>
            <p:ph idx="1"/>
          </p:nvPr>
        </p:nvSpPr>
        <p:spPr>
          <a:xfrm>
            <a:off x="4965431" y="2438400"/>
            <a:ext cx="6586489" cy="3785419"/>
          </a:xfrm>
        </p:spPr>
        <p:txBody>
          <a:bodyPr>
            <a:normAutofit/>
          </a:bodyPr>
          <a:lstStyle/>
          <a:p>
            <a:r>
              <a:rPr lang="en-US" sz="2000" dirty="0"/>
              <a:t>Marketing strategies </a:t>
            </a:r>
          </a:p>
          <a:p>
            <a:r>
              <a:rPr lang="en-US" sz="2000" dirty="0"/>
              <a:t>Gaining visitors </a:t>
            </a:r>
          </a:p>
          <a:p>
            <a:r>
              <a:rPr lang="en-US" sz="2000" dirty="0"/>
              <a:t>A growing organization</a:t>
            </a:r>
          </a:p>
          <a:p>
            <a:r>
              <a:rPr lang="en-US" sz="2000" dirty="0"/>
              <a:t>Strengths and weaknesses  </a:t>
            </a:r>
          </a:p>
        </p:txBody>
      </p:sp>
      <p:pic>
        <p:nvPicPr>
          <p:cNvPr id="4" name="Picture 3" descr="A bunch of furniture in a room&#10;&#10;Description automatically generated">
            <a:extLst>
              <a:ext uri="{FF2B5EF4-FFF2-40B4-BE49-F238E27FC236}">
                <a16:creationId xmlns:a16="http://schemas.microsoft.com/office/drawing/2014/main" id="{003208E2-0C65-47EF-A0CA-A25647CD9F3A}"/>
              </a:ext>
            </a:extLst>
          </p:cNvPr>
          <p:cNvPicPr>
            <a:picLocks noChangeAspect="1"/>
          </p:cNvPicPr>
          <p:nvPr/>
        </p:nvPicPr>
        <p:blipFill rotWithShape="1">
          <a:blip r:embed="rId3"/>
          <a:srcRect l="28472"/>
          <a:stretch/>
        </p:blipFill>
        <p:spPr>
          <a:xfrm>
            <a:off x="20" y="10"/>
            <a:ext cx="4635571" cy="6857990"/>
          </a:xfrm>
          <a:prstGeom prst="rect">
            <a:avLst/>
          </a:prstGeom>
          <a:effectLst/>
        </p:spPr>
      </p:pic>
      <p:cxnSp>
        <p:nvCxnSpPr>
          <p:cNvPr id="10"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9C783D"/>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C374A8C-92BA-4A3A-B5D2-4BB7570B3CC4}"/>
              </a:ext>
            </a:extLst>
          </p:cNvPr>
          <p:cNvSpPr txBox="1"/>
          <p:nvPr/>
        </p:nvSpPr>
        <p:spPr>
          <a:xfrm>
            <a:off x="0" y="6589764"/>
            <a:ext cx="1789043" cy="261610"/>
          </a:xfrm>
          <a:prstGeom prst="rect">
            <a:avLst/>
          </a:prstGeom>
          <a:noFill/>
        </p:spPr>
        <p:txBody>
          <a:bodyPr wrap="square" rtlCol="0">
            <a:spAutoFit/>
          </a:bodyPr>
          <a:lstStyle/>
          <a:p>
            <a:r>
              <a:rPr lang="en-GB" sz="1050" dirty="0"/>
              <a:t>(Hali, 2016)</a:t>
            </a:r>
          </a:p>
        </p:txBody>
      </p:sp>
    </p:spTree>
    <p:extLst>
      <p:ext uri="{BB962C8B-B14F-4D97-AF65-F5344CB8AC3E}">
        <p14:creationId xmlns:p14="http://schemas.microsoft.com/office/powerpoint/2010/main" val="22266896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9" name="Rectangle 47">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2A3D9B-D10B-8A46-A5AC-17BDBAFA648D}"/>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2800"/>
              <a:t>Initial ideas</a:t>
            </a:r>
            <a:endParaRPr lang="en-US" sz="2800"/>
          </a:p>
        </p:txBody>
      </p:sp>
      <p:sp>
        <p:nvSpPr>
          <p:cNvPr id="3" name="Content Placeholder 2">
            <a:extLst>
              <a:ext uri="{FF2B5EF4-FFF2-40B4-BE49-F238E27FC236}">
                <a16:creationId xmlns:a16="http://schemas.microsoft.com/office/drawing/2014/main" id="{452F8CA9-B8A2-394D-A28C-7FFEDC8F7EA6}"/>
              </a:ext>
            </a:extLst>
          </p:cNvPr>
          <p:cNvSpPr>
            <a:spLocks noGrp="1"/>
          </p:cNvSpPr>
          <p:nvPr>
            <p:ph idx="1"/>
          </p:nvPr>
        </p:nvSpPr>
        <p:spPr>
          <a:xfrm>
            <a:off x="643468" y="2638043"/>
            <a:ext cx="3363974" cy="3415623"/>
          </a:xfrm>
        </p:spPr>
        <p:txBody>
          <a:bodyPr>
            <a:normAutofit/>
          </a:bodyPr>
          <a:lstStyle/>
          <a:p>
            <a:endParaRPr lang="en-US" sz="2000" dirty="0"/>
          </a:p>
          <a:p>
            <a:r>
              <a:rPr lang="en-US" sz="2000" dirty="0"/>
              <a:t>Capitalizing on marketing trends</a:t>
            </a:r>
          </a:p>
          <a:p>
            <a:r>
              <a:rPr lang="en-US" sz="2000" dirty="0"/>
              <a:t>Focusing on the 5 Ps </a:t>
            </a:r>
          </a:p>
          <a:p>
            <a:r>
              <a:rPr lang="en-US" sz="2000" dirty="0"/>
              <a:t>Emphasis social media as a marketing platform</a:t>
            </a:r>
          </a:p>
          <a:p>
            <a:r>
              <a:rPr lang="en-US" sz="2000" dirty="0"/>
              <a:t>Widen the target market</a:t>
            </a:r>
          </a:p>
          <a:p>
            <a:r>
              <a:rPr lang="en-US" sz="2000" dirty="0"/>
              <a:t>Aim to keep customers returning</a:t>
            </a:r>
          </a:p>
        </p:txBody>
      </p:sp>
      <p:pic>
        <p:nvPicPr>
          <p:cNvPr id="12" name="Picture 11">
            <a:extLst>
              <a:ext uri="{FF2B5EF4-FFF2-40B4-BE49-F238E27FC236}">
                <a16:creationId xmlns:a16="http://schemas.microsoft.com/office/drawing/2014/main" id="{F298AF95-656D-435B-9790-BBF7BC78212B}"/>
              </a:ext>
            </a:extLst>
          </p:cNvPr>
          <p:cNvPicPr>
            <a:picLocks noChangeAspect="1"/>
          </p:cNvPicPr>
          <p:nvPr/>
        </p:nvPicPr>
        <p:blipFill>
          <a:blip r:embed="rId3"/>
          <a:stretch>
            <a:fillRect/>
          </a:stretch>
        </p:blipFill>
        <p:spPr>
          <a:xfrm>
            <a:off x="5297764" y="897425"/>
            <a:ext cx="6250769" cy="4625569"/>
          </a:xfrm>
          <a:prstGeom prst="rect">
            <a:avLst/>
          </a:prstGeom>
        </p:spPr>
      </p:pic>
      <p:sp>
        <p:nvSpPr>
          <p:cNvPr id="14" name="TextBox 13">
            <a:extLst>
              <a:ext uri="{FF2B5EF4-FFF2-40B4-BE49-F238E27FC236}">
                <a16:creationId xmlns:a16="http://schemas.microsoft.com/office/drawing/2014/main" id="{B376152E-4450-41F8-9330-78EDDF85FF06}"/>
              </a:ext>
            </a:extLst>
          </p:cNvPr>
          <p:cNvSpPr txBox="1"/>
          <p:nvPr/>
        </p:nvSpPr>
        <p:spPr>
          <a:xfrm>
            <a:off x="7792759" y="5027754"/>
            <a:ext cx="2801389" cy="261610"/>
          </a:xfrm>
          <a:prstGeom prst="rect">
            <a:avLst/>
          </a:prstGeom>
          <a:noFill/>
        </p:spPr>
        <p:txBody>
          <a:bodyPr wrap="square" rtlCol="0">
            <a:spAutoFit/>
          </a:bodyPr>
          <a:lstStyle/>
          <a:p>
            <a:r>
              <a:rPr lang="en-GB" sz="1050" dirty="0">
                <a:solidFill>
                  <a:schemeClr val="bg1"/>
                </a:solidFill>
              </a:rPr>
              <a:t>(Jackson, J. 2018)</a:t>
            </a:r>
          </a:p>
        </p:txBody>
      </p:sp>
    </p:spTree>
    <p:extLst>
      <p:ext uri="{BB962C8B-B14F-4D97-AF65-F5344CB8AC3E}">
        <p14:creationId xmlns:p14="http://schemas.microsoft.com/office/powerpoint/2010/main" val="296752213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39D98A-6CB7-419B-83FB-121DE9F8FE07}"/>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2800"/>
              <a:t>Potential benefits of the project </a:t>
            </a:r>
          </a:p>
        </p:txBody>
      </p:sp>
      <p:sp>
        <p:nvSpPr>
          <p:cNvPr id="3" name="Content Placeholder 2">
            <a:extLst>
              <a:ext uri="{FF2B5EF4-FFF2-40B4-BE49-F238E27FC236}">
                <a16:creationId xmlns:a16="http://schemas.microsoft.com/office/drawing/2014/main" id="{57DF5D0D-CF9F-43FB-AADD-7FB966142CD1}"/>
              </a:ext>
            </a:extLst>
          </p:cNvPr>
          <p:cNvSpPr>
            <a:spLocks noGrp="1"/>
          </p:cNvSpPr>
          <p:nvPr>
            <p:ph idx="1"/>
          </p:nvPr>
        </p:nvSpPr>
        <p:spPr>
          <a:xfrm>
            <a:off x="643468" y="2638043"/>
            <a:ext cx="3363974" cy="3415623"/>
          </a:xfrm>
        </p:spPr>
        <p:txBody>
          <a:bodyPr>
            <a:normAutofit/>
          </a:bodyPr>
          <a:lstStyle/>
          <a:p>
            <a:r>
              <a:rPr lang="en-GB" sz="2000" dirty="0"/>
              <a:t>Increase in visitor numbers </a:t>
            </a:r>
          </a:p>
          <a:p>
            <a:r>
              <a:rPr lang="en-GB" sz="2000" dirty="0"/>
              <a:t>Higher customer retention </a:t>
            </a:r>
          </a:p>
          <a:p>
            <a:r>
              <a:rPr lang="en-GB" sz="2000" dirty="0"/>
              <a:t>Reaching a wider audience </a:t>
            </a:r>
          </a:p>
          <a:p>
            <a:r>
              <a:rPr lang="en-GB" sz="2000" dirty="0"/>
              <a:t>New skills</a:t>
            </a:r>
          </a:p>
        </p:txBody>
      </p:sp>
      <p:pic>
        <p:nvPicPr>
          <p:cNvPr id="4" name="Picture 3">
            <a:extLst>
              <a:ext uri="{FF2B5EF4-FFF2-40B4-BE49-F238E27FC236}">
                <a16:creationId xmlns:a16="http://schemas.microsoft.com/office/drawing/2014/main" id="{51E604DA-9AA8-47D2-A496-98F98D89FAFB}"/>
              </a:ext>
            </a:extLst>
          </p:cNvPr>
          <p:cNvPicPr>
            <a:picLocks noChangeAspect="1"/>
          </p:cNvPicPr>
          <p:nvPr/>
        </p:nvPicPr>
        <p:blipFill>
          <a:blip r:embed="rId3"/>
          <a:stretch>
            <a:fillRect/>
          </a:stretch>
        </p:blipFill>
        <p:spPr>
          <a:xfrm>
            <a:off x="5297763" y="1012342"/>
            <a:ext cx="6250769" cy="4672449"/>
          </a:xfrm>
          <a:prstGeom prst="rect">
            <a:avLst/>
          </a:prstGeom>
        </p:spPr>
      </p:pic>
    </p:spTree>
    <p:extLst>
      <p:ext uri="{BB962C8B-B14F-4D97-AF65-F5344CB8AC3E}">
        <p14:creationId xmlns:p14="http://schemas.microsoft.com/office/powerpoint/2010/main" val="384341779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FAA69-4572-4122-A5ED-EAD3989E2EA6}"/>
              </a:ext>
            </a:extLst>
          </p:cNvPr>
          <p:cNvSpPr>
            <a:spLocks noGrp="1"/>
          </p:cNvSpPr>
          <p:nvPr>
            <p:ph type="title"/>
          </p:nvPr>
        </p:nvSpPr>
        <p:spPr>
          <a:xfrm>
            <a:off x="4965430" y="629268"/>
            <a:ext cx="6586491" cy="1286160"/>
          </a:xfrm>
        </p:spPr>
        <p:txBody>
          <a:bodyPr anchor="b">
            <a:normAutofit/>
          </a:bodyPr>
          <a:lstStyle/>
          <a:p>
            <a:r>
              <a:rPr lang="en-GB"/>
              <a:t>Possible problems</a:t>
            </a:r>
            <a:endParaRPr lang="en-GB" dirty="0"/>
          </a:p>
        </p:txBody>
      </p:sp>
      <p:sp>
        <p:nvSpPr>
          <p:cNvPr id="3" name="Content Placeholder 2">
            <a:extLst>
              <a:ext uri="{FF2B5EF4-FFF2-40B4-BE49-F238E27FC236}">
                <a16:creationId xmlns:a16="http://schemas.microsoft.com/office/drawing/2014/main" id="{4288F915-BA78-4415-A7AE-EF798D319BCC}"/>
              </a:ext>
            </a:extLst>
          </p:cNvPr>
          <p:cNvSpPr>
            <a:spLocks noGrp="1"/>
          </p:cNvSpPr>
          <p:nvPr>
            <p:ph idx="1"/>
          </p:nvPr>
        </p:nvSpPr>
        <p:spPr>
          <a:xfrm>
            <a:off x="4965431" y="2438400"/>
            <a:ext cx="6586489" cy="3785419"/>
          </a:xfrm>
        </p:spPr>
        <p:txBody>
          <a:bodyPr>
            <a:normAutofit/>
          </a:bodyPr>
          <a:lstStyle/>
          <a:p>
            <a:r>
              <a:rPr lang="en-GB" sz="2000" dirty="0"/>
              <a:t>Already have a robust marketing strategy</a:t>
            </a:r>
          </a:p>
          <a:p>
            <a:r>
              <a:rPr lang="en-GB" sz="2000" dirty="0"/>
              <a:t>Lack of secondary research  </a:t>
            </a:r>
          </a:p>
          <a:p>
            <a:endParaRPr lang="en-GB" sz="2000" dirty="0"/>
          </a:p>
        </p:txBody>
      </p:sp>
      <p:pic>
        <p:nvPicPr>
          <p:cNvPr id="4" name="Picture 3">
            <a:extLst>
              <a:ext uri="{FF2B5EF4-FFF2-40B4-BE49-F238E27FC236}">
                <a16:creationId xmlns:a16="http://schemas.microsoft.com/office/drawing/2014/main" id="{C3C1E185-6E52-4476-87FC-C44BA9944E7B}"/>
              </a:ext>
            </a:extLst>
          </p:cNvPr>
          <p:cNvPicPr>
            <a:picLocks noChangeAspect="1"/>
          </p:cNvPicPr>
          <p:nvPr/>
        </p:nvPicPr>
        <p:blipFill rotWithShape="1">
          <a:blip r:embed="rId3"/>
          <a:srcRect b="4207"/>
          <a:stretch/>
        </p:blipFill>
        <p:spPr>
          <a:xfrm>
            <a:off x="20" y="10"/>
            <a:ext cx="4635571" cy="6857990"/>
          </a:xfrm>
          <a:prstGeom prst="rect">
            <a:avLst/>
          </a:prstGeom>
          <a:effectLst/>
        </p:spPr>
      </p:pic>
      <p:cxnSp>
        <p:nvCxnSpPr>
          <p:cNvPr id="10"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7643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A59BB8C-5C82-4205-95E3-3C63ECA2019B}"/>
              </a:ext>
            </a:extLst>
          </p:cNvPr>
          <p:cNvSpPr txBox="1"/>
          <p:nvPr/>
        </p:nvSpPr>
        <p:spPr>
          <a:xfrm>
            <a:off x="2032373" y="6488658"/>
            <a:ext cx="2768138" cy="369332"/>
          </a:xfrm>
          <a:prstGeom prst="rect">
            <a:avLst/>
          </a:prstGeom>
          <a:noFill/>
        </p:spPr>
        <p:txBody>
          <a:bodyPr wrap="square" rtlCol="0">
            <a:spAutoFit/>
          </a:bodyPr>
          <a:lstStyle/>
          <a:p>
            <a:r>
              <a:rPr lang="en-GB" dirty="0"/>
              <a:t>(Hali, 2015)</a:t>
            </a:r>
          </a:p>
        </p:txBody>
      </p:sp>
    </p:spTree>
    <p:extLst>
      <p:ext uri="{BB962C8B-B14F-4D97-AF65-F5344CB8AC3E}">
        <p14:creationId xmlns:p14="http://schemas.microsoft.com/office/powerpoint/2010/main" val="465473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D2166-BB13-471E-B670-2663ED888070}"/>
              </a:ext>
            </a:extLst>
          </p:cNvPr>
          <p:cNvSpPr>
            <a:spLocks noGrp="1"/>
          </p:cNvSpPr>
          <p:nvPr>
            <p:ph type="title"/>
          </p:nvPr>
        </p:nvSpPr>
        <p:spPr>
          <a:xfrm>
            <a:off x="3291840" y="94781"/>
            <a:ext cx="5859780" cy="1325563"/>
          </a:xfrm>
        </p:spPr>
        <p:txBody>
          <a:bodyPr>
            <a:normAutofit/>
          </a:bodyPr>
          <a:lstStyle/>
          <a:p>
            <a:r>
              <a:rPr lang="en-GB" dirty="0"/>
              <a:t>Project plan Gantt Chart</a:t>
            </a:r>
          </a:p>
        </p:txBody>
      </p:sp>
      <p:pic>
        <p:nvPicPr>
          <p:cNvPr id="4" name="Content Placeholder 3">
            <a:extLst>
              <a:ext uri="{FF2B5EF4-FFF2-40B4-BE49-F238E27FC236}">
                <a16:creationId xmlns:a16="http://schemas.microsoft.com/office/drawing/2014/main" id="{FC3AC180-4FB3-4E5D-A73D-B0B32824B144}"/>
              </a:ext>
            </a:extLst>
          </p:cNvPr>
          <p:cNvPicPr>
            <a:picLocks noGrp="1" noChangeAspect="1"/>
          </p:cNvPicPr>
          <p:nvPr>
            <p:ph idx="1"/>
          </p:nvPr>
        </p:nvPicPr>
        <p:blipFill rotWithShape="1">
          <a:blip r:embed="rId3"/>
          <a:srcRect l="5195" t="25248" r="3799" b="51795"/>
          <a:stretch/>
        </p:blipFill>
        <p:spPr>
          <a:xfrm>
            <a:off x="302150" y="1612693"/>
            <a:ext cx="11561196" cy="3364823"/>
          </a:xfrm>
          <a:prstGeom prst="rect">
            <a:avLst/>
          </a:prstGeom>
        </p:spPr>
      </p:pic>
    </p:spTree>
    <p:extLst>
      <p:ext uri="{BB962C8B-B14F-4D97-AF65-F5344CB8AC3E}">
        <p14:creationId xmlns:p14="http://schemas.microsoft.com/office/powerpoint/2010/main" val="1145127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8AA2A-F147-41B6-8C49-7E10BDDB309F}"/>
              </a:ext>
            </a:extLst>
          </p:cNvPr>
          <p:cNvSpPr>
            <a:spLocks noGrp="1"/>
          </p:cNvSpPr>
          <p:nvPr>
            <p:ph type="title"/>
          </p:nvPr>
        </p:nvSpPr>
        <p:spPr>
          <a:xfrm>
            <a:off x="742950" y="742951"/>
            <a:ext cx="3476625" cy="4962524"/>
          </a:xfrm>
          <a:prstGeom prst="ellipse">
            <a:avLst/>
          </a:prstGeom>
        </p:spPr>
        <p:txBody>
          <a:bodyPr vert="horz" lIns="91440" tIns="45720" rIns="91440" bIns="45720" rtlCol="0" anchor="ctr">
            <a:normAutofit/>
          </a:bodyPr>
          <a:lstStyle/>
          <a:p>
            <a:pPr algn="ctr"/>
            <a:r>
              <a:rPr lang="en-US" sz="4800" kern="1200">
                <a:solidFill>
                  <a:srgbClr val="FFFFFF"/>
                </a:solidFill>
                <a:latin typeface="+mj-lt"/>
                <a:ea typeface="+mj-ea"/>
                <a:cs typeface="+mj-cs"/>
              </a:rPr>
              <a:t>Research methods </a:t>
            </a:r>
          </a:p>
        </p:txBody>
      </p:sp>
      <p:pic>
        <p:nvPicPr>
          <p:cNvPr id="10" name="Picture 9">
            <a:extLst>
              <a:ext uri="{FF2B5EF4-FFF2-40B4-BE49-F238E27FC236}">
                <a16:creationId xmlns:a16="http://schemas.microsoft.com/office/drawing/2014/main" id="{4DDA11E3-7662-412D-8DF5-A4D9E8A13699}"/>
              </a:ext>
            </a:extLst>
          </p:cNvPr>
          <p:cNvPicPr>
            <a:picLocks noChangeAspect="1"/>
          </p:cNvPicPr>
          <p:nvPr/>
        </p:nvPicPr>
        <p:blipFill>
          <a:blip r:embed="rId3"/>
          <a:stretch>
            <a:fillRect/>
          </a:stretch>
        </p:blipFill>
        <p:spPr>
          <a:xfrm>
            <a:off x="5194300" y="663575"/>
            <a:ext cx="6470650" cy="2951495"/>
          </a:xfrm>
          <a:prstGeom prst="rect">
            <a:avLst/>
          </a:prstGeom>
        </p:spPr>
      </p:pic>
      <p:pic>
        <p:nvPicPr>
          <p:cNvPr id="11" name="Picture 10">
            <a:extLst>
              <a:ext uri="{FF2B5EF4-FFF2-40B4-BE49-F238E27FC236}">
                <a16:creationId xmlns:a16="http://schemas.microsoft.com/office/drawing/2014/main" id="{6BA1F5BF-E464-4161-A521-3BCD9CDDD561}"/>
              </a:ext>
            </a:extLst>
          </p:cNvPr>
          <p:cNvPicPr>
            <a:picLocks noChangeAspect="1"/>
          </p:cNvPicPr>
          <p:nvPr/>
        </p:nvPicPr>
        <p:blipFill>
          <a:blip r:embed="rId4"/>
          <a:stretch>
            <a:fillRect/>
          </a:stretch>
        </p:blipFill>
        <p:spPr>
          <a:xfrm>
            <a:off x="5194300" y="3848100"/>
            <a:ext cx="6470650" cy="2351089"/>
          </a:xfrm>
          <a:prstGeom prst="rect">
            <a:avLst/>
          </a:prstGeom>
        </p:spPr>
      </p:pic>
      <p:sp>
        <p:nvSpPr>
          <p:cNvPr id="12" name="TextBox 11">
            <a:extLst>
              <a:ext uri="{FF2B5EF4-FFF2-40B4-BE49-F238E27FC236}">
                <a16:creationId xmlns:a16="http://schemas.microsoft.com/office/drawing/2014/main" id="{F5C3CDF3-214A-4BA0-B23D-CFF02C932727}"/>
              </a:ext>
            </a:extLst>
          </p:cNvPr>
          <p:cNvSpPr txBox="1"/>
          <p:nvPr/>
        </p:nvSpPr>
        <p:spPr>
          <a:xfrm>
            <a:off x="9999921" y="6564843"/>
            <a:ext cx="3678865" cy="307777"/>
          </a:xfrm>
          <a:prstGeom prst="rect">
            <a:avLst/>
          </a:prstGeom>
          <a:noFill/>
        </p:spPr>
        <p:txBody>
          <a:bodyPr wrap="square" rtlCol="0">
            <a:spAutoFit/>
          </a:bodyPr>
          <a:lstStyle/>
          <a:p>
            <a:r>
              <a:rPr lang="en-GB" sz="1400" dirty="0"/>
              <a:t>(Disruptiveadvertising, 2020)</a:t>
            </a:r>
          </a:p>
        </p:txBody>
      </p:sp>
    </p:spTree>
    <p:extLst>
      <p:ext uri="{BB962C8B-B14F-4D97-AF65-F5344CB8AC3E}">
        <p14:creationId xmlns:p14="http://schemas.microsoft.com/office/powerpoint/2010/main" val="152826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E0793-A98D-421F-B311-CD953C55B376}"/>
              </a:ext>
            </a:extLst>
          </p:cNvPr>
          <p:cNvSpPr>
            <a:spLocks noGrp="1"/>
          </p:cNvSpPr>
          <p:nvPr>
            <p:ph type="title"/>
          </p:nvPr>
        </p:nvSpPr>
        <p:spPr>
          <a:xfrm>
            <a:off x="6109498" y="908344"/>
            <a:ext cx="5244301" cy="1538130"/>
          </a:xfrm>
        </p:spPr>
        <p:txBody>
          <a:bodyPr>
            <a:normAutofit/>
          </a:bodyPr>
          <a:lstStyle/>
          <a:p>
            <a:r>
              <a:rPr lang="en-GB"/>
              <a:t>Adding value </a:t>
            </a:r>
          </a:p>
        </p:txBody>
      </p:sp>
      <p:sp>
        <p:nvSpPr>
          <p:cNvPr id="28"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sp>
        <p:nvSpPr>
          <p:cNvPr id="3" name="Content Placeholder 2">
            <a:extLst>
              <a:ext uri="{FF2B5EF4-FFF2-40B4-BE49-F238E27FC236}">
                <a16:creationId xmlns:a16="http://schemas.microsoft.com/office/drawing/2014/main" id="{15DB512E-23E6-417D-9A49-EAE8019B0ADA}"/>
              </a:ext>
            </a:extLst>
          </p:cNvPr>
          <p:cNvSpPr>
            <a:spLocks noGrp="1"/>
          </p:cNvSpPr>
          <p:nvPr>
            <p:ph idx="1"/>
          </p:nvPr>
        </p:nvSpPr>
        <p:spPr>
          <a:xfrm>
            <a:off x="5911158" y="2706865"/>
            <a:ext cx="5383652" cy="3470097"/>
          </a:xfrm>
        </p:spPr>
        <p:txBody>
          <a:bodyPr>
            <a:normAutofit/>
          </a:bodyPr>
          <a:lstStyle/>
          <a:p>
            <a:r>
              <a:rPr lang="en-GB" sz="2400"/>
              <a:t>Dedication </a:t>
            </a:r>
          </a:p>
          <a:p>
            <a:r>
              <a:rPr lang="en-GB" sz="2400"/>
              <a:t>Consistency </a:t>
            </a:r>
          </a:p>
          <a:p>
            <a:r>
              <a:rPr lang="en-GB" sz="2400"/>
              <a:t>Perspective </a:t>
            </a:r>
          </a:p>
          <a:p>
            <a:r>
              <a:rPr lang="en-GB" sz="2400"/>
              <a:t>Recommend best practise </a:t>
            </a:r>
          </a:p>
        </p:txBody>
      </p:sp>
      <p:sp>
        <p:nvSpPr>
          <p:cNvPr id="6" name="Rectangle 5">
            <a:extLst>
              <a:ext uri="{FF2B5EF4-FFF2-40B4-BE49-F238E27FC236}">
                <a16:creationId xmlns:a16="http://schemas.microsoft.com/office/drawing/2014/main" id="{C9C07B0D-E5FF-4395-9D24-757F5B85FBF3}"/>
              </a:ext>
            </a:extLst>
          </p:cNvPr>
          <p:cNvSpPr/>
          <p:nvPr/>
        </p:nvSpPr>
        <p:spPr>
          <a:xfrm>
            <a:off x="2355802" y="4915701"/>
            <a:ext cx="3436245" cy="276999"/>
          </a:xfrm>
          <a:prstGeom prst="rect">
            <a:avLst/>
          </a:prstGeom>
        </p:spPr>
        <p:txBody>
          <a:bodyPr wrap="square">
            <a:spAutoFit/>
          </a:bodyPr>
          <a:lstStyle/>
          <a:p>
            <a:r>
              <a:rPr lang="en-GB" sz="1200" dirty="0"/>
              <a:t>(nhwebservicesllc,2020).</a:t>
            </a:r>
          </a:p>
        </p:txBody>
      </p:sp>
      <p:pic>
        <p:nvPicPr>
          <p:cNvPr id="4" name="Picture 3">
            <a:extLst>
              <a:ext uri="{FF2B5EF4-FFF2-40B4-BE49-F238E27FC236}">
                <a16:creationId xmlns:a16="http://schemas.microsoft.com/office/drawing/2014/main" id="{A1B4C5FE-9896-42DE-9DBD-C8795335D801}"/>
              </a:ext>
            </a:extLst>
          </p:cNvPr>
          <p:cNvPicPr>
            <a:picLocks noChangeAspect="1"/>
          </p:cNvPicPr>
          <p:nvPr/>
        </p:nvPicPr>
        <p:blipFill>
          <a:blip r:embed="rId3"/>
          <a:stretch>
            <a:fillRect/>
          </a:stretch>
        </p:blipFill>
        <p:spPr>
          <a:xfrm>
            <a:off x="1342489" y="1447137"/>
            <a:ext cx="3436245" cy="3223713"/>
          </a:xfrm>
          <a:prstGeom prst="rect">
            <a:avLst/>
          </a:prstGeom>
        </p:spPr>
      </p:pic>
    </p:spTree>
    <p:extLst>
      <p:ext uri="{BB962C8B-B14F-4D97-AF65-F5344CB8AC3E}">
        <p14:creationId xmlns:p14="http://schemas.microsoft.com/office/powerpoint/2010/main" val="4292378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1ED830-939E-43D4-AC80-6616CFD1BE38}"/>
              </a:ext>
            </a:extLst>
          </p:cNvPr>
          <p:cNvPicPr>
            <a:picLocks noChangeAspect="1"/>
          </p:cNvPicPr>
          <p:nvPr/>
        </p:nvPicPr>
        <p:blipFill rotWithShape="1">
          <a:blip r:embed="rId3"/>
          <a:srcRect t="32271" r="1" b="21182"/>
          <a:stretch/>
        </p:blipFill>
        <p:spPr>
          <a:xfrm>
            <a:off x="20" y="10"/>
            <a:ext cx="12191980" cy="6857990"/>
          </a:xfrm>
          <a:prstGeom prst="rect">
            <a:avLst/>
          </a:prstGeom>
        </p:spPr>
      </p:pic>
      <p:sp>
        <p:nvSpPr>
          <p:cNvPr id="12"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F9BCD9-E290-417E-8F66-C17657B8381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Thank you for listening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C9E94ED-23E0-4823-B8CA-710D30A3984D}"/>
              </a:ext>
            </a:extLst>
          </p:cNvPr>
          <p:cNvSpPr txBox="1"/>
          <p:nvPr/>
        </p:nvSpPr>
        <p:spPr>
          <a:xfrm>
            <a:off x="6129337" y="6472756"/>
            <a:ext cx="1793020" cy="369332"/>
          </a:xfrm>
          <a:prstGeom prst="rect">
            <a:avLst/>
          </a:prstGeom>
          <a:noFill/>
        </p:spPr>
        <p:txBody>
          <a:bodyPr wrap="square" rtlCol="0">
            <a:spAutoFit/>
          </a:bodyPr>
          <a:lstStyle/>
          <a:p>
            <a:r>
              <a:rPr lang="en-GB" dirty="0">
                <a:solidFill>
                  <a:schemeClr val="bg1"/>
                </a:solidFill>
              </a:rPr>
              <a:t>(Hali, 2015)</a:t>
            </a:r>
          </a:p>
        </p:txBody>
      </p:sp>
    </p:spTree>
    <p:extLst>
      <p:ext uri="{BB962C8B-B14F-4D97-AF65-F5344CB8AC3E}">
        <p14:creationId xmlns:p14="http://schemas.microsoft.com/office/powerpoint/2010/main" val="11021888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B0709-182A-45E3-A182-2DC8D26A9427}"/>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Reference list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E93A22-FF77-45A6-B563-ABA55AD2D4BF}"/>
              </a:ext>
            </a:extLst>
          </p:cNvPr>
          <p:cNvSpPr>
            <a:spLocks noGrp="1"/>
          </p:cNvSpPr>
          <p:nvPr>
            <p:ph idx="1"/>
          </p:nvPr>
        </p:nvSpPr>
        <p:spPr>
          <a:xfrm>
            <a:off x="4976031" y="1358513"/>
            <a:ext cx="6377769" cy="4930246"/>
          </a:xfrm>
        </p:spPr>
        <p:txBody>
          <a:bodyPr anchor="ctr">
            <a:normAutofit fontScale="92500" lnSpcReduction="20000"/>
          </a:bodyPr>
          <a:lstStyle/>
          <a:p>
            <a:r>
              <a:rPr lang="en-GB" sz="2400" dirty="0" err="1"/>
              <a:t>atada</a:t>
            </a:r>
            <a:r>
              <a:rPr lang="en-GB" sz="2400" dirty="0"/>
              <a:t>. (2019). Tribal Art London. Available: https://atada.org/calendar-full/calendar-listing-564d7. Last accessed 20th Jan 2020.</a:t>
            </a:r>
          </a:p>
          <a:p>
            <a:r>
              <a:rPr lang="en-GB" sz="2400" dirty="0" err="1"/>
              <a:t>Handbury</a:t>
            </a:r>
            <a:r>
              <a:rPr lang="en-GB" sz="2400" dirty="0"/>
              <a:t> tribal art. (2018). Tribal Art London. Available: https://twitter.com/Tribal_Art_UK/status/1037380455975342080. Last accessed 20th Jan 2020.</a:t>
            </a:r>
          </a:p>
          <a:p>
            <a:r>
              <a:rPr lang="en-GB" sz="2400" dirty="0"/>
              <a:t>Linda Wisdom Photography. (2019). British life photography awards exhibition - private view evening. Available: https://www.lindawisdomphotography.co.uk/british-life-photography-awards-exhibition. Last accessed 20th Jan 2020.</a:t>
            </a:r>
          </a:p>
          <a:p>
            <a:r>
              <a:rPr lang="en-GB" sz="2400" dirty="0" err="1"/>
              <a:t>pinterest</a:t>
            </a:r>
            <a:r>
              <a:rPr lang="en-GB" sz="2400" dirty="0"/>
              <a:t>. (2019). Discover ideas about Tribal Art. Available: https://www.pinterest.co.uk/pin/146507794103294848/. Last accessed 26th Jan 2020.</a:t>
            </a:r>
          </a:p>
          <a:p>
            <a:endParaRPr lang="en-GB" sz="2400" dirty="0"/>
          </a:p>
          <a:p>
            <a:endParaRPr lang="en-GB" sz="2400" dirty="0"/>
          </a:p>
          <a:p>
            <a:endParaRPr lang="en-GB" sz="2400" dirty="0"/>
          </a:p>
        </p:txBody>
      </p:sp>
    </p:spTree>
    <p:extLst>
      <p:ext uri="{BB962C8B-B14F-4D97-AF65-F5344CB8AC3E}">
        <p14:creationId xmlns:p14="http://schemas.microsoft.com/office/powerpoint/2010/main" val="1239111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140EA8-BBBA-4684-AEE2-8B63DD1FEF3E}"/>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Reference list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DD2B9D-A23E-44A4-B425-0EEA1D7CF7A5}"/>
              </a:ext>
            </a:extLst>
          </p:cNvPr>
          <p:cNvSpPr>
            <a:spLocks noGrp="1"/>
          </p:cNvSpPr>
          <p:nvPr>
            <p:ph idx="1"/>
          </p:nvPr>
        </p:nvSpPr>
        <p:spPr>
          <a:xfrm>
            <a:off x="4976031" y="1761898"/>
            <a:ext cx="6377769" cy="4930246"/>
          </a:xfrm>
        </p:spPr>
        <p:txBody>
          <a:bodyPr anchor="ctr">
            <a:normAutofit/>
          </a:bodyPr>
          <a:lstStyle/>
          <a:p>
            <a:r>
              <a:rPr lang="en-GB" sz="2000" dirty="0" err="1"/>
              <a:t>nhwebservicesllc</a:t>
            </a:r>
            <a:r>
              <a:rPr lang="en-GB" sz="2000" dirty="0"/>
              <a:t>. (2020). IT consultant . Available: https://nhwebservicesllc.com/it_consultant.html. Last accessed 22nd Jan 2020.</a:t>
            </a:r>
          </a:p>
          <a:p>
            <a:r>
              <a:rPr lang="en-GB" sz="2000" dirty="0" err="1"/>
              <a:t>disruptiveadvertising</a:t>
            </a:r>
            <a:r>
              <a:rPr lang="en-GB" sz="2000" dirty="0"/>
              <a:t>. (2020). How to Conduct Market Research in 4 Easy Steps. Available: https://www.disruptiveadvertising.com/marketing/market-research/. Last accessed 22nd Jan 2020.</a:t>
            </a:r>
          </a:p>
          <a:p>
            <a:r>
              <a:rPr lang="en-GB" sz="2000" dirty="0" err="1"/>
              <a:t>hali</a:t>
            </a:r>
            <a:r>
              <a:rPr lang="en-GB" sz="2000" dirty="0"/>
              <a:t>. (2016). Tribal Art London: Highlights of the Opening. Available: Tribal Art London: Highlights of the Opening. Last accessed 26th Jan 2020.</a:t>
            </a:r>
          </a:p>
          <a:p>
            <a:r>
              <a:rPr lang="en-GB" sz="2000" dirty="0"/>
              <a:t> Jackson, J. (2018). What Is Digital Transformation and Its Relationship to the Future of Work?. Available: https://www.onlinemarketinginstitute.org/blog/2018/06/digital-transformation-relationship-future-work/. Last accessed 26th Jan 2020.</a:t>
            </a:r>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42551146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1450</Words>
  <Application>Microsoft Office PowerPoint</Application>
  <PresentationFormat>Widescreen</PresentationFormat>
  <Paragraphs>100</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Tribal Art London</vt:lpstr>
      <vt:lpstr>Introduction </vt:lpstr>
      <vt:lpstr>Project aims and objectives </vt:lpstr>
      <vt:lpstr>Rationale </vt:lpstr>
      <vt:lpstr>Initial ideas</vt:lpstr>
      <vt:lpstr>Potential benefits of the project </vt:lpstr>
      <vt:lpstr>Possible problems</vt:lpstr>
      <vt:lpstr>Project plan Gantt Chart</vt:lpstr>
      <vt:lpstr>Research methods </vt:lpstr>
      <vt:lpstr>Adding value </vt:lpstr>
      <vt:lpstr>Thank you for listening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Tribal Art London</dc:title>
  <dc:creator>Daisy Hay (1703178)</dc:creator>
  <cp:lastModifiedBy>Daisy Hay (1703178)</cp:lastModifiedBy>
  <cp:revision>2</cp:revision>
  <dcterms:created xsi:type="dcterms:W3CDTF">2020-01-28T21:02:28Z</dcterms:created>
  <dcterms:modified xsi:type="dcterms:W3CDTF">2020-01-28T21:05:00Z</dcterms:modified>
</cp:coreProperties>
</file>