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62" r:id="rId4"/>
    <p:sldId id="260" r:id="rId5"/>
    <p:sldId id="261" r:id="rId6"/>
    <p:sldId id="264" r:id="rId7"/>
    <p:sldId id="276" r:id="rId8"/>
    <p:sldId id="269" r:id="rId9"/>
    <p:sldId id="265" r:id="rId10"/>
    <p:sldId id="271" r:id="rId11"/>
    <p:sldId id="275" r:id="rId12"/>
    <p:sldId id="263" r:id="rId13"/>
    <p:sldId id="25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56" autoAdjust="0"/>
  </p:normalViewPr>
  <p:slideViewPr>
    <p:cSldViewPr snapToGrid="0">
      <p:cViewPr varScale="1">
        <p:scale>
          <a:sx n="80" d="100"/>
          <a:sy n="80" d="100"/>
        </p:scale>
        <p:origin x="58" y="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A19E13-D5B7-4391-8D01-906BB7A1BD96}" type="datetimeFigureOut">
              <a:rPr lang="en-GB" smtClean="0"/>
              <a:t>21/02/2023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6F7BF1-9F58-42F8-A642-67FBDF4EDB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368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6F7BF1-9F58-42F8-A642-67FBDF4EDB4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693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3E794-EFA9-4777-87C4-6EAA857E0090}" type="datetimeFigureOut">
              <a:rPr lang="en-GB" smtClean="0"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3F2F1-2F71-4258-AC1A-2D0B4366EA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685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3E794-EFA9-4777-87C4-6EAA857E0090}" type="datetimeFigureOut">
              <a:rPr lang="en-GB" smtClean="0"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3F2F1-2F71-4258-AC1A-2D0B4366EA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0620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3E794-EFA9-4777-87C4-6EAA857E0090}" type="datetimeFigureOut">
              <a:rPr lang="en-GB" smtClean="0"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3F2F1-2F71-4258-AC1A-2D0B4366EA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3483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3E794-EFA9-4777-87C4-6EAA857E0090}" type="datetimeFigureOut">
              <a:rPr lang="en-GB" smtClean="0"/>
              <a:t>21/02/2023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3F2F1-2F71-4258-AC1A-2D0B4366EA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5398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3E794-EFA9-4777-87C4-6EAA857E0090}" type="datetimeFigureOut">
              <a:rPr lang="en-GB" smtClean="0"/>
              <a:t>21/02/2023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3F2F1-2F71-4258-AC1A-2D0B4366EA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43872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3E794-EFA9-4777-87C4-6EAA857E0090}" type="datetimeFigureOut">
              <a:rPr lang="en-GB" smtClean="0"/>
              <a:t>21/02/2023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3F2F1-2F71-4258-AC1A-2D0B4366EA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706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3E794-EFA9-4777-87C4-6EAA857E0090}" type="datetimeFigureOut">
              <a:rPr lang="en-GB" smtClean="0"/>
              <a:t>21/02/2023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3F2F1-2F71-4258-AC1A-2D0B4366EA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860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3E794-EFA9-4777-87C4-6EAA857E0090}" type="datetimeFigureOut">
              <a:rPr lang="en-GB" smtClean="0"/>
              <a:t>21/02/2023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3F2F1-2F71-4258-AC1A-2D0B4366EA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7937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3E794-EFA9-4777-87C4-6EAA857E0090}" type="datetimeFigureOut">
              <a:rPr lang="en-GB" smtClean="0"/>
              <a:t>21/02/2023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3F2F1-2F71-4258-AC1A-2D0B4366EA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058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3E794-EFA9-4777-87C4-6EAA857E0090}" type="datetimeFigureOut">
              <a:rPr lang="en-GB" smtClean="0"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3F2F1-2F71-4258-AC1A-2D0B4366EA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841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3E794-EFA9-4777-87C4-6EAA857E0090}" type="datetimeFigureOut">
              <a:rPr lang="en-GB" smtClean="0"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3F2F1-2F71-4258-AC1A-2D0B4366EA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142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13E794-EFA9-4777-87C4-6EAA857E0090}" type="datetimeFigureOut">
              <a:rPr lang="en-GB" smtClean="0"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33F2F1-2F71-4258-AC1A-2D0B4366EA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780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ichiganstateuniversityonline.com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researchgate.net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339848"/>
            <a:ext cx="9144000" cy="2387600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Arial Black" panose="020B0A04020102020204" pitchFamily="34" charset="0"/>
              </a:rPr>
              <a:t>ORGANISATIONAL CHANGE CASE STUDY</a:t>
            </a:r>
            <a:br>
              <a:rPr lang="en-GB" sz="2800" dirty="0" smtClean="0">
                <a:latin typeface="Arial Black" panose="020B0A04020102020204" pitchFamily="34" charset="0"/>
              </a:rPr>
            </a:br>
            <a:r>
              <a:rPr lang="en-GB" sz="2800" dirty="0" smtClean="0">
                <a:latin typeface="Arial Black" panose="020B0A04020102020204" pitchFamily="34" charset="0"/>
              </a:rPr>
              <a:t>WESTERN UNION </a:t>
            </a:r>
            <a:endParaRPr lang="en-GB" sz="2800" dirty="0">
              <a:latin typeface="Arial Black" panose="020B0A040201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1800" dirty="0" smtClean="0">
                <a:latin typeface="Arial Black" panose="020B0A04020102020204" pitchFamily="34" charset="0"/>
              </a:rPr>
              <a:t>WARUNA GALAGEDARA</a:t>
            </a:r>
          </a:p>
          <a:p>
            <a:r>
              <a:rPr lang="en-GB" sz="1800" dirty="0" smtClean="0">
                <a:latin typeface="Arial Black" panose="020B0A04020102020204" pitchFamily="34" charset="0"/>
              </a:rPr>
              <a:t>2206302</a:t>
            </a:r>
          </a:p>
          <a:p>
            <a:r>
              <a:rPr lang="en-GB" sz="1800" dirty="0" smtClean="0">
                <a:latin typeface="Arial Black" panose="020B0A04020102020204" pitchFamily="34" charset="0"/>
              </a:rPr>
              <a:t>CHANGE AND STABILITY MANAGEMENT</a:t>
            </a:r>
          </a:p>
          <a:p>
            <a:r>
              <a:rPr lang="en-GB" sz="1800" dirty="0" smtClean="0">
                <a:latin typeface="Arial Black" panose="020B0A04020102020204" pitchFamily="34" charset="0"/>
              </a:rPr>
              <a:t>BMMB 7000</a:t>
            </a:r>
            <a:endParaRPr lang="en-GB" sz="18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32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971550"/>
          </a:xfrm>
        </p:spPr>
        <p:txBody>
          <a:bodyPr>
            <a:normAutofit/>
          </a:bodyPr>
          <a:lstStyle/>
          <a:p>
            <a:pPr algn="ctr"/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84689"/>
            <a:ext cx="10515600" cy="627331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What is Change Management?</a:t>
            </a:r>
          </a:p>
          <a:p>
            <a:endParaRPr lang="en-GB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About Western Union (WU)</a:t>
            </a:r>
          </a:p>
          <a:p>
            <a:endParaRPr lang="en-GB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What happened in WU?</a:t>
            </a:r>
          </a:p>
          <a:p>
            <a:endParaRPr lang="en-GB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Application 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of Lewin’s 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Theory</a:t>
            </a:r>
          </a:p>
          <a:p>
            <a:pPr marL="0" indent="0">
              <a:buNone/>
            </a:pPr>
            <a:endParaRPr lang="en-GB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Force Field Analysis of change in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WU</a:t>
            </a:r>
          </a:p>
          <a:p>
            <a:pPr marL="0" indent="0">
              <a:buNone/>
            </a:pPr>
            <a:endParaRPr lang="en-GB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2071454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What is Change management?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70212"/>
            <a:ext cx="10515600" cy="5298141"/>
          </a:xfrm>
        </p:spPr>
        <p:txBody>
          <a:bodyPr>
            <a:norm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broad strategy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used to transition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from the present to a desired future state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utilising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coordinated and structured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approach in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partnership with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stakeholders </a:t>
            </a:r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(Association for Project Management, 2023)</a:t>
            </a:r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Change Management Learning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Centre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defines change management as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“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he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process, tools, and techniques to manage the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	people-side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 business change to achieve the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	required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business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outcome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 to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realise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that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		business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change effectively within the social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		infrastructure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 the workplace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.”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(Michigan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State </a:t>
            </a:r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University, 2021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endParaRPr lang="en-GB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5751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8" y="98425"/>
            <a:ext cx="10515600" cy="619613"/>
          </a:xfrm>
        </p:spPr>
        <p:txBody>
          <a:bodyPr>
            <a:normAutofit/>
          </a:bodyPr>
          <a:lstStyle/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About Western Union (WU)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8" y="760947"/>
            <a:ext cx="2962277" cy="12349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93" y="1994301"/>
            <a:ext cx="2962277" cy="123322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193" y="3218230"/>
            <a:ext cx="2962278" cy="117018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800473" y="892407"/>
            <a:ext cx="8095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10-year-old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Western Union Telegraph Company Completes the first </a:t>
            </a:r>
            <a:r>
              <a:rPr lang="en-GB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Transcontinental Telegraph line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and begins carrying messages from one end of </a:t>
            </a:r>
            <a:r>
              <a:rPr lang="en-GB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North America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to the other.</a:t>
            </a:r>
          </a:p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3800473" y="2412808"/>
            <a:ext cx="80339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The company </a:t>
            </a:r>
            <a:r>
              <a:rPr lang="en-GB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introduces its money transfer service, enabling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people and businesses to </a:t>
            </a:r>
            <a:r>
              <a:rPr lang="en-GB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send and receive money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anywhere along its extensive telegraph network.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800470" y="3649942"/>
            <a:ext cx="10075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Western Union </a:t>
            </a:r>
            <a:r>
              <a:rPr lang="en-GB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offers the first Charge Card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to consumers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193" y="4388418"/>
            <a:ext cx="2962277" cy="1170188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800471" y="4591027"/>
            <a:ext cx="79284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Having shifted its focus from communications to cross-border money transfers, Western Union </a:t>
            </a:r>
            <a:r>
              <a:rPr lang="en-GB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becomes a publicly trading company.</a:t>
            </a:r>
          </a:p>
          <a:p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8769" y="5549312"/>
            <a:ext cx="2962277" cy="125269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3800470" y="5601679"/>
            <a:ext cx="79284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Western Union offers money transfer services to </a:t>
            </a:r>
            <a:r>
              <a:rPr lang="en-GB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every country on earth except Iran and North Korea,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combining a 500.000+ agent retail network with a digital platform averaging 24 transactions each second (Western Union, 2023).</a:t>
            </a:r>
          </a:p>
          <a:p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91482" y="54398"/>
            <a:ext cx="1900517" cy="517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908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8" y="98425"/>
            <a:ext cx="10515600" cy="619613"/>
          </a:xfrm>
        </p:spPr>
        <p:txBody>
          <a:bodyPr>
            <a:normAutofit/>
          </a:bodyPr>
          <a:lstStyle/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About Western Union (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WU) - Contd..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7225" y="1066799"/>
            <a:ext cx="328724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$ 5 B+</a:t>
            </a:r>
          </a:p>
          <a:p>
            <a:r>
              <a:rPr lang="en-GB" dirty="0" smtClean="0"/>
              <a:t>USD Equivalent turnover in 2021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6354077" y="1451230"/>
            <a:ext cx="154102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140+</a:t>
            </a:r>
          </a:p>
          <a:p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Currencies</a:t>
            </a:r>
            <a:endParaRPr lang="en-GB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235481" y="2562963"/>
            <a:ext cx="2728196" cy="210866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045946" y="2562963"/>
            <a:ext cx="2339543" cy="197531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71373" y="2683069"/>
            <a:ext cx="2408129" cy="210866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352925" y="1281953"/>
            <a:ext cx="15410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50 M</a:t>
            </a:r>
          </a:p>
          <a:p>
            <a:r>
              <a:rPr lang="en-GB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Receive customers</a:t>
            </a:r>
            <a:endParaRPr lang="en-GB" sz="2400" b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41772" y="1362635"/>
            <a:ext cx="15208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40 M</a:t>
            </a:r>
          </a:p>
          <a:p>
            <a:r>
              <a:rPr lang="en-GB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Send customers</a:t>
            </a:r>
            <a:endParaRPr lang="en-GB" sz="2400" b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15116" y="54397"/>
            <a:ext cx="3276884" cy="88399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075438" y="5306023"/>
            <a:ext cx="870013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3A3B4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Western Union is a global leader in cross-border, cross-currency money movement and </a:t>
            </a:r>
            <a:r>
              <a:rPr lang="en-US" sz="2800" b="1" dirty="0" smtClean="0">
                <a:solidFill>
                  <a:srgbClr val="3A3B4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payments (Built In, 2023). </a:t>
            </a:r>
            <a:endParaRPr lang="en-GB" sz="28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9439420" y="1211537"/>
            <a:ext cx="23638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Customer service in 38 Languages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493447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8" y="98425"/>
            <a:ext cx="10515600" cy="619613"/>
          </a:xfrm>
        </p:spPr>
        <p:txBody>
          <a:bodyPr>
            <a:normAutofit/>
          </a:bodyPr>
          <a:lstStyle/>
          <a:p>
            <a:pPr algn="ctr"/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What happened in WU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0994" y="54398"/>
            <a:ext cx="2191005" cy="59106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13254" y="993017"/>
            <a:ext cx="1029596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200" dirty="0" smtClean="0">
              <a:solidFill>
                <a:srgbClr val="3A3B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On August 1, 2019, the Company’s Board of Directors approved a </a:t>
            </a:r>
            <a:r>
              <a:rPr lang="en-US" sz="2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 to change </a:t>
            </a:r>
          </a:p>
          <a:p>
            <a:pPr algn="just"/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Company’s </a:t>
            </a:r>
            <a:r>
              <a:rPr lang="en-US" sz="2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operating model and improve its business processes and cost structure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by </a:t>
            </a:r>
            <a:r>
              <a:rPr lang="en-US" sz="2800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reorganising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the Company’s </a:t>
            </a:r>
            <a:r>
              <a:rPr lang="en-US" sz="2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senior management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including those managers reporting to the Chief Executive Officer (“CEO”), </a:t>
            </a:r>
            <a:r>
              <a:rPr lang="en-US" sz="2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reducing its headcount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and consolidating various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facilities.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 sz="2800" dirty="0">
              <a:solidFill>
                <a:srgbClr val="3A3B41"/>
              </a:solidFill>
              <a:latin typeface="Georgia" panose="02040502050405020303" pitchFamily="18" charset="0"/>
            </a:endParaRPr>
          </a:p>
          <a:p>
            <a:pPr algn="just"/>
            <a:endParaRPr lang="en-US" sz="2800" dirty="0">
              <a:solidFill>
                <a:srgbClr val="3A3B41"/>
              </a:solidFill>
              <a:latin typeface="Georgia" panose="02040502050405020303" pitchFamily="18" charset="0"/>
            </a:endParaRPr>
          </a:p>
          <a:p>
            <a:pPr algn="just"/>
            <a:r>
              <a:rPr lang="en-US" sz="2800" dirty="0" smtClean="0">
                <a:solidFill>
                  <a:srgbClr val="3A3B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Significant investments in its tech team, both through internal development and bringing on new team </a:t>
            </a:r>
            <a:r>
              <a:rPr lang="en-US" sz="2800" dirty="0" smtClean="0">
                <a:solidFill>
                  <a:srgbClr val="3A3B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members.</a:t>
            </a:r>
            <a:endParaRPr lang="en-US" b="1" dirty="0">
              <a:solidFill>
                <a:srgbClr val="3A3B4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0419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6042" y="0"/>
            <a:ext cx="7385958" cy="6743285"/>
          </a:xfrm>
        </p:spPr>
      </p:pic>
      <p:sp>
        <p:nvSpPr>
          <p:cNvPr id="7" name="TextBox 6"/>
          <p:cNvSpPr txBox="1"/>
          <p:nvPr/>
        </p:nvSpPr>
        <p:spPr>
          <a:xfrm>
            <a:off x="603184" y="3048476"/>
            <a:ext cx="36509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Operating Model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840462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33251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Application of Lewin’s Theory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78294"/>
            <a:ext cx="10339872" cy="5393093"/>
          </a:xfrm>
        </p:spPr>
        <p:txBody>
          <a:bodyPr>
            <a:normAutofit fontScale="85000" lnSpcReduction="20000"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Lewin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believed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successful change project involved three steps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marL="0" indent="0">
              <a:buNone/>
            </a:pPr>
            <a:r>
              <a:rPr lang="en-US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Unfreezing, Changing, and </a:t>
            </a:r>
            <a:r>
              <a:rPr lang="en-US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Freezing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Unfreezing: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Communicated with the staff about the change. </a:t>
            </a:r>
          </a:p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Reduced head count. Paid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$ 110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compensation to the staff.</a:t>
            </a:r>
          </a:p>
          <a:p>
            <a:pPr marL="0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Changing: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Training and coaching programs implemented. </a:t>
            </a:r>
          </a:p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   Recruiting staff with talents in the cloud, data architecture,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       and cyber security.</a:t>
            </a:r>
          </a:p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   Keep communicating a clear picture of the desired change.</a:t>
            </a:r>
          </a:p>
          <a:p>
            <a:pPr marL="0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Freezing: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Due to the Russian and Ukraine wars and the Global</a:t>
            </a:r>
          </a:p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  economic crisis change is still happening in the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WU.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0994" y="54398"/>
            <a:ext cx="2191005" cy="591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445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-39202"/>
            <a:ext cx="10515600" cy="927534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Key 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factors for change and against change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0994" y="54398"/>
            <a:ext cx="2191005" cy="591062"/>
          </a:xfrm>
          <a:prstGeom prst="rect">
            <a:avLst/>
          </a:prstGeom>
        </p:spPr>
      </p:pic>
      <p:sp>
        <p:nvSpPr>
          <p:cNvPr id="5" name="Right Arrow 4"/>
          <p:cNvSpPr/>
          <p:nvPr/>
        </p:nvSpPr>
        <p:spPr>
          <a:xfrm>
            <a:off x="326792" y="1589872"/>
            <a:ext cx="3980890" cy="815788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Ability to adopt new technology   (5)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643717" y="1494922"/>
            <a:ext cx="1299882" cy="4133849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Change of Operating model and Improve business process and cost structure</a:t>
            </a:r>
            <a:endParaRPr lang="en-GB" dirty="0"/>
          </a:p>
        </p:txBody>
      </p:sp>
      <p:sp>
        <p:nvSpPr>
          <p:cNvPr id="12" name="Right Arrow 11"/>
          <p:cNvSpPr/>
          <p:nvPr/>
        </p:nvSpPr>
        <p:spPr>
          <a:xfrm rot="10800000">
            <a:off x="6658254" y="1625862"/>
            <a:ext cx="3980890" cy="815788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ight Arrow 14"/>
          <p:cNvSpPr/>
          <p:nvPr/>
        </p:nvSpPr>
        <p:spPr>
          <a:xfrm rot="10800000">
            <a:off x="6658254" y="2454796"/>
            <a:ext cx="3980890" cy="1030193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ight Arrow 15"/>
          <p:cNvSpPr/>
          <p:nvPr/>
        </p:nvSpPr>
        <p:spPr>
          <a:xfrm rot="10800000">
            <a:off x="6658254" y="3561846"/>
            <a:ext cx="3980890" cy="1029863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ight Arrow 16"/>
          <p:cNvSpPr/>
          <p:nvPr/>
        </p:nvSpPr>
        <p:spPr>
          <a:xfrm rot="10800000">
            <a:off x="6743980" y="4663633"/>
            <a:ext cx="3980890" cy="952192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1221582" y="1102007"/>
            <a:ext cx="3086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Drivers for Change</a:t>
            </a:r>
            <a:endParaRPr lang="en-GB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6658254" y="1116609"/>
            <a:ext cx="2771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Resisters of Change</a:t>
            </a:r>
            <a:endParaRPr lang="en-GB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6548717" y="5785002"/>
            <a:ext cx="22714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Total 15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2891117" y="5785002"/>
            <a:ext cx="22714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Total 19</a:t>
            </a:r>
            <a:endParaRPr lang="en-GB" dirty="0"/>
          </a:p>
        </p:txBody>
      </p:sp>
      <p:sp>
        <p:nvSpPr>
          <p:cNvPr id="23" name="Right Arrow 22"/>
          <p:cNvSpPr/>
          <p:nvPr/>
        </p:nvSpPr>
        <p:spPr>
          <a:xfrm>
            <a:off x="326792" y="3561846"/>
            <a:ext cx="3980890" cy="815788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A decline in In-Person transactions (5)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42596" y="6241717"/>
            <a:ext cx="11579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company adopted the planned organisational </a:t>
            </a:r>
            <a:r>
              <a:rPr lang="en-GB" sz="2800" dirty="0" smtClean="0"/>
              <a:t>change.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ight Arrow 24"/>
          <p:cNvSpPr/>
          <p:nvPr/>
        </p:nvSpPr>
        <p:spPr>
          <a:xfrm>
            <a:off x="326792" y="2493043"/>
            <a:ext cx="3980890" cy="972124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Increasing</a:t>
            </a:r>
            <a:r>
              <a:rPr lang="en-GB" dirty="0" smtClean="0">
                <a:solidFill>
                  <a:schemeClr val="bg1"/>
                </a:solidFill>
              </a:rPr>
              <a:t> regulations – (Money    laundering, Frauds)                       (5)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6" name="Right Arrow 25"/>
          <p:cNvSpPr/>
          <p:nvPr/>
        </p:nvSpPr>
        <p:spPr>
          <a:xfrm>
            <a:off x="326792" y="4653667"/>
            <a:ext cx="3980890" cy="972124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Robust competition in the C 2 C Money transfer industry             (4)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077075" y="1855757"/>
            <a:ext cx="3314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Downsize of staff                        (5) </a:t>
            </a:r>
            <a:endParaRPr lang="en-GB" dirty="0"/>
          </a:p>
        </p:txBody>
      </p:sp>
      <p:sp>
        <p:nvSpPr>
          <p:cNvPr id="29" name="TextBox 28"/>
          <p:cNvSpPr txBox="1"/>
          <p:nvPr/>
        </p:nvSpPr>
        <p:spPr>
          <a:xfrm>
            <a:off x="7243618" y="4816563"/>
            <a:ext cx="3314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Data privacy laws (Customers data)                                             (3) </a:t>
            </a:r>
            <a:endParaRPr lang="en-GB" dirty="0"/>
          </a:p>
        </p:txBody>
      </p:sp>
      <p:sp>
        <p:nvSpPr>
          <p:cNvPr id="30" name="TextBox 29"/>
          <p:cNvSpPr txBox="1"/>
          <p:nvPr/>
        </p:nvSpPr>
        <p:spPr>
          <a:xfrm>
            <a:off x="7162797" y="3790161"/>
            <a:ext cx="34763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Slower growth or declines in money transfers                           (3) </a:t>
            </a:r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4643717" y="1116609"/>
            <a:ext cx="13838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Status Quo</a:t>
            </a:r>
            <a:endParaRPr lang="en-GB" dirty="0"/>
          </a:p>
        </p:txBody>
      </p:sp>
      <p:sp>
        <p:nvSpPr>
          <p:cNvPr id="32" name="TextBox 31"/>
          <p:cNvSpPr txBox="1"/>
          <p:nvPr/>
        </p:nvSpPr>
        <p:spPr>
          <a:xfrm>
            <a:off x="7162797" y="2646727"/>
            <a:ext cx="3314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Global Economic Downturn     (4)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2218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39800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04925"/>
            <a:ext cx="10515600" cy="50863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Implementing </a:t>
            </a:r>
            <a:r>
              <a:rPr lang="en-US" dirty="0"/>
              <a:t>the change will face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many challenges, uncertainties, and anxieties </a:t>
            </a:r>
            <a:r>
              <a:rPr lang="en-US" dirty="0"/>
              <a:t>involved in implementing and sustaining the change. All the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stakeholders, including senior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managers who were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involved, have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effects on the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implementation</a:t>
            </a:r>
            <a:r>
              <a:rPr lang="en-US" dirty="0"/>
              <a:t> of the change in one way or the other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To implement change need to follow structured steps.</a:t>
            </a:r>
            <a:endParaRPr lang="en-GB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In this research, I will apply Lewin’s Theory, Kotter’s theory, and Force field analysis to analysis the change.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0994" y="54398"/>
            <a:ext cx="2191005" cy="591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765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74630"/>
          </a:xfrm>
        </p:spPr>
        <p:txBody>
          <a:bodyPr>
            <a:normAutofit/>
          </a:bodyPr>
          <a:lstStyle/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14400"/>
            <a:ext cx="10515600" cy="576430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Association for Project Management (2023) </a:t>
            </a:r>
            <a:r>
              <a:rPr lang="en-GB" sz="1700" i="1" dirty="0" smtClean="0">
                <a:latin typeface="Arial" panose="020B0604020202020204" pitchFamily="34" charset="0"/>
                <a:cs typeface="Arial" panose="020B0604020202020204" pitchFamily="34" charset="0"/>
              </a:rPr>
              <a:t>What </a:t>
            </a:r>
            <a:r>
              <a:rPr lang="en-GB" sz="1700" i="1" dirty="0">
                <a:latin typeface="Arial" panose="020B0604020202020204" pitchFamily="34" charset="0"/>
                <a:cs typeface="Arial" panose="020B0604020202020204" pitchFamily="34" charset="0"/>
              </a:rPr>
              <a:t>is change management and </a:t>
            </a:r>
            <a:r>
              <a:rPr lang="en-GB" sz="1700" i="1" dirty="0" smtClean="0">
                <a:latin typeface="Arial" panose="020B0604020202020204" pitchFamily="34" charset="0"/>
                <a:cs typeface="Arial" panose="020B0604020202020204" pitchFamily="34" charset="0"/>
              </a:rPr>
              <a:t>organizational change? </a:t>
            </a:r>
            <a:r>
              <a:rPr lang="en-GB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Available at: https</a:t>
            </a: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://</a:t>
            </a:r>
            <a:r>
              <a:rPr lang="en-GB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www.apm.org.uk/ resources/what-is-project-management/what-is-change-management </a:t>
            </a: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(Accessed on 05</a:t>
            </a:r>
            <a:r>
              <a:rPr lang="en-GB" sz="17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 February 2023</a:t>
            </a:r>
            <a:r>
              <a:rPr lang="en-GB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0" indent="0">
              <a:buNone/>
            </a:pPr>
            <a:endParaRPr lang="en-GB" sz="17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Built </a:t>
            </a: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In (2021) </a:t>
            </a:r>
            <a:r>
              <a:rPr lang="en-US" sz="1700" i="1" dirty="0">
                <a:latin typeface="Arial" panose="020B0604020202020204" pitchFamily="34" charset="0"/>
                <a:cs typeface="Arial" panose="020B0604020202020204" pitchFamily="34" charset="0"/>
              </a:rPr>
              <a:t>22 companies spearheading digital innovation in their industries in </a:t>
            </a:r>
            <a:r>
              <a:rPr lang="en-US" sz="1700" i="1" dirty="0" smtClean="0">
                <a:latin typeface="Arial" panose="020B0604020202020204" pitchFamily="34" charset="0"/>
                <a:cs typeface="Arial" panose="020B0604020202020204" pitchFamily="34" charset="0"/>
              </a:rPr>
              <a:t>2021</a:t>
            </a:r>
            <a:r>
              <a:rPr lang="en-GB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Available </a:t>
            </a:r>
            <a:r>
              <a:rPr lang="en-GB" sz="17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at:https</a:t>
            </a:r>
            <a:r>
              <a:rPr lang="en-GB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:// builtin.com/ company/western-union </a:t>
            </a: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(Accessed: 01st February 2023</a:t>
            </a:r>
            <a:r>
              <a:rPr lang="en-GB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0" indent="0">
              <a:buNone/>
            </a:pPr>
            <a:endParaRPr lang="en-GB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Built In (2023) </a:t>
            </a:r>
            <a:r>
              <a:rPr lang="en-US" sz="1700" i="1" dirty="0">
                <a:latin typeface="Arial" panose="020B0604020202020204" pitchFamily="34" charset="0"/>
                <a:cs typeface="Arial" panose="020B0604020202020204" pitchFamily="34" charset="0"/>
              </a:rPr>
              <a:t>Western Union </a:t>
            </a: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Available at: https://builtin.com/company/western-union (Accessed: 07</a:t>
            </a:r>
            <a:r>
              <a:rPr lang="en-GB" sz="17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 February 2023</a:t>
            </a:r>
            <a:r>
              <a:rPr lang="en-GB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0" indent="0">
              <a:buNone/>
            </a:pPr>
            <a:endParaRPr lang="en-GB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Burnes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, B. (2004) ‘Kurt Lewin and complexity theories: back to the future’, </a:t>
            </a:r>
            <a:r>
              <a:rPr lang="en-US" sz="1700" i="1" dirty="0">
                <a:latin typeface="Arial" panose="020B0604020202020204" pitchFamily="34" charset="0"/>
                <a:cs typeface="Arial" panose="020B0604020202020204" pitchFamily="34" charset="0"/>
              </a:rPr>
              <a:t>Journal of Change Management, 4(4), pp. 309-25 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Available at : </a:t>
            </a: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https://www.tandfonline.com/do </a:t>
            </a:r>
            <a:r>
              <a:rPr lang="en-GB" sz="17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/full/10.1080/ 1469701042000303811?casa _token=7y7Dqz8FadYAAAAA%3A_5tq4s5gDkmUhU8WfvO9JmepddAFjv7sRb4AUQM2Gx2c7HfAWADzWOzfvAqKGxAFvTGfSXdCRj6I </a:t>
            </a: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(Accessed: 18</a:t>
            </a:r>
            <a:r>
              <a:rPr lang="en-GB" sz="17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 February 2023</a:t>
            </a:r>
            <a:r>
              <a:rPr lang="en-GB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0" indent="0">
              <a:buNone/>
            </a:pPr>
            <a:endParaRPr lang="en-GB" sz="17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Michigan State University (2021) </a:t>
            </a:r>
            <a:r>
              <a:rPr lang="en-GB" sz="1700" i="1" dirty="0">
                <a:latin typeface="Arial" panose="020B0604020202020204" pitchFamily="34" charset="0"/>
                <a:cs typeface="Arial" panose="020B0604020202020204" pitchFamily="34" charset="0"/>
              </a:rPr>
              <a:t>Change management </a:t>
            </a: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Defined Available at: </a:t>
            </a: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https://www.michiganstateuniversityonline.com</a:t>
            </a:r>
            <a:r>
              <a:rPr lang="en-GB" sz="17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/</a:t>
            </a:r>
            <a:r>
              <a:rPr lang="en-GB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 resources/leadership/what-is-change-management</a:t>
            </a: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/ (Accessed on 05</a:t>
            </a:r>
            <a:r>
              <a:rPr lang="en-GB" sz="17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 February 2023).</a:t>
            </a:r>
          </a:p>
          <a:p>
            <a:pPr marL="0" indent="0">
              <a:buNone/>
            </a:pPr>
            <a:endParaRPr lang="en-GB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Money transfer comparison (2021) </a:t>
            </a:r>
            <a:r>
              <a:rPr lang="en-GB" sz="1700" i="1" dirty="0">
                <a:latin typeface="Arial" panose="020B0604020202020204" pitchFamily="34" charset="0"/>
                <a:cs typeface="Arial" panose="020B0604020202020204" pitchFamily="34" charset="0"/>
              </a:rPr>
              <a:t>Most popular money scams  </a:t>
            </a: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Available at: https:// </a:t>
            </a:r>
            <a:r>
              <a:rPr lang="en-GB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moneytransfercomparison.com /</a:t>
            </a: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scams/ (Accessed: 06</a:t>
            </a:r>
            <a:r>
              <a:rPr lang="en-GB" sz="17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 February 2023).</a:t>
            </a:r>
          </a:p>
          <a:p>
            <a:pPr marL="0" indent="0">
              <a:buNone/>
            </a:pP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966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References  Contd..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55060"/>
            <a:ext cx="10515600" cy="542364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Money transfer comparison (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2022)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Western Union (WU) Money Transfer </a:t>
            </a:r>
            <a:r>
              <a:rPr lang="en-US" sz="1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Review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Available at: https:// moneytransfercomparison.com /</a:t>
            </a:r>
            <a:r>
              <a:rPr lang="en-GB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westernunion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/#alternatives (Accessed: 06</a:t>
            </a:r>
            <a:r>
              <a:rPr lang="en-GB" sz="16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February 2023).</a:t>
            </a:r>
          </a:p>
          <a:p>
            <a:pPr marL="0" indent="0">
              <a:buNone/>
            </a:pPr>
            <a:endParaRPr lang="en-GB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Ololade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Jimoh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 (2022). ‘Change Management -An application of Kotter's change management theory in implementing the Finance Business Partnering Model in a not-for-profit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organisation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-a case study of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Organisation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-QF’.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Research Gate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https://www.researchgate.net/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publication/ 364337304_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Change_Management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_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An_application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_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of_Kotter's_change_management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_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theory_in_implementing_the_Finance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_ Business_ Partnering _</a:t>
            </a:r>
            <a:r>
              <a:rPr lang="en-U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Model_in_a_not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-for-profit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_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organisation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_-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a_case_study_of_Organisation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-QF/citations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(Accessed: 18</a:t>
            </a:r>
            <a:r>
              <a:rPr lang="en-GB" sz="16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February 2023).</a:t>
            </a:r>
          </a:p>
          <a:p>
            <a:pPr marL="0" indent="0"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Western Union (2023)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About us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, Available 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at:https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://corporate.westernunion.com (Accessed on 05</a:t>
            </a:r>
            <a:r>
              <a:rPr lang="en-GB" sz="16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February 2023).</a:t>
            </a:r>
          </a:p>
          <a:p>
            <a:pPr marL="0" indent="0">
              <a:buNone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Western Union (2023a)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2021 Annual Report and 2022 proxy statement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Available at : https://ir. westernunion.com/investor-relations/financial-information/annual-reports/default.aspx (Accessed on 05</a:t>
            </a:r>
            <a:r>
              <a:rPr lang="en-GB" sz="16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February 2023). </a:t>
            </a:r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Western Union (2023b)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Environmental, Social and Governance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https://corporate.westernunion-microsites.com/wp-content/uploads/2022/06/WU-ESG-Report-2021.pdf (Accessed: 08</a:t>
            </a:r>
            <a:r>
              <a:rPr lang="en-GB" sz="16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February 2023).</a:t>
            </a:r>
          </a:p>
        </p:txBody>
      </p:sp>
    </p:spTree>
    <p:extLst>
      <p:ext uri="{BB962C8B-B14F-4D97-AF65-F5344CB8AC3E}">
        <p14:creationId xmlns:p14="http://schemas.microsoft.com/office/powerpoint/2010/main" val="337232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GB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en-GB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143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12858</TotalTime>
  <Words>761</Words>
  <Application>Microsoft Office PowerPoint</Application>
  <PresentationFormat>Widescreen</PresentationFormat>
  <Paragraphs>114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Arial Black</vt:lpstr>
      <vt:lpstr>Calibri</vt:lpstr>
      <vt:lpstr>Calibri Light</vt:lpstr>
      <vt:lpstr>Georgia</vt:lpstr>
      <vt:lpstr>Office Theme</vt:lpstr>
      <vt:lpstr>ORGANISATIONAL CHANGE CASE STUDY WESTERN UNION </vt:lpstr>
      <vt:lpstr>Contents</vt:lpstr>
      <vt:lpstr>What is Change management?</vt:lpstr>
      <vt:lpstr>About Western Union (WU)</vt:lpstr>
      <vt:lpstr>About Western Union (WU) - Contd..</vt:lpstr>
      <vt:lpstr>What happened in WU</vt:lpstr>
      <vt:lpstr>PowerPoint Presentation</vt:lpstr>
      <vt:lpstr>Application of Lewin’s Theory</vt:lpstr>
      <vt:lpstr>Key factors for change and against change</vt:lpstr>
      <vt:lpstr>Conclusion</vt:lpstr>
      <vt:lpstr>References</vt:lpstr>
      <vt:lpstr>References  Contd..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ORGANIZATIONAL CHANGE CASE STUDY WESTERN UNION</dc:title>
  <dc:creator>krishanthi</dc:creator>
  <cp:lastModifiedBy>krishanthi</cp:lastModifiedBy>
  <cp:revision>144</cp:revision>
  <dcterms:created xsi:type="dcterms:W3CDTF">2023-02-12T21:25:23Z</dcterms:created>
  <dcterms:modified xsi:type="dcterms:W3CDTF">2023-02-26T00:46:53Z</dcterms:modified>
</cp:coreProperties>
</file>