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gif" ContentType="image/gif"/>
  <Default Extension="wdp" ContentType="image/vnd.ms-photo"/>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26"/>
  </p:notesMasterIdLst>
  <p:handoutMasterIdLst>
    <p:handoutMasterId r:id="rId27"/>
  </p:handoutMasterIdLst>
  <p:sldIdLst>
    <p:sldId id="256" r:id="rId2"/>
    <p:sldId id="300" r:id="rId3"/>
    <p:sldId id="322" r:id="rId4"/>
    <p:sldId id="301" r:id="rId5"/>
    <p:sldId id="302" r:id="rId6"/>
    <p:sldId id="323" r:id="rId7"/>
    <p:sldId id="304" r:id="rId8"/>
    <p:sldId id="321" r:id="rId9"/>
    <p:sldId id="324" r:id="rId10"/>
    <p:sldId id="305" r:id="rId11"/>
    <p:sldId id="306" r:id="rId12"/>
    <p:sldId id="308" r:id="rId13"/>
    <p:sldId id="309" r:id="rId14"/>
    <p:sldId id="310" r:id="rId15"/>
    <p:sldId id="311" r:id="rId16"/>
    <p:sldId id="312" r:id="rId17"/>
    <p:sldId id="313" r:id="rId18"/>
    <p:sldId id="314" r:id="rId19"/>
    <p:sldId id="315" r:id="rId20"/>
    <p:sldId id="316" r:id="rId21"/>
    <p:sldId id="320" r:id="rId22"/>
    <p:sldId id="317" r:id="rId23"/>
    <p:sldId id="319" r:id="rId24"/>
    <p:sldId id="325" r:id="rId25"/>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charset="0"/>
        <a:ea typeface="ＭＳ Ｐゴシック" charset="-128"/>
        <a:cs typeface="+mn-cs"/>
      </a:defRPr>
    </a:lvl1pPr>
    <a:lvl2pPr marL="457200" algn="l" rtl="0" eaLnBrk="0" fontAlgn="base" hangingPunct="0">
      <a:spcBef>
        <a:spcPct val="0"/>
      </a:spcBef>
      <a:spcAft>
        <a:spcPct val="0"/>
      </a:spcAft>
      <a:defRPr sz="2400" kern="1200">
        <a:solidFill>
          <a:schemeClr val="tx1"/>
        </a:solidFill>
        <a:latin typeface="Times" charset="0"/>
        <a:ea typeface="ＭＳ Ｐゴシック" charset="-128"/>
        <a:cs typeface="+mn-cs"/>
      </a:defRPr>
    </a:lvl2pPr>
    <a:lvl3pPr marL="914400" algn="l" rtl="0" eaLnBrk="0" fontAlgn="base" hangingPunct="0">
      <a:spcBef>
        <a:spcPct val="0"/>
      </a:spcBef>
      <a:spcAft>
        <a:spcPct val="0"/>
      </a:spcAft>
      <a:defRPr sz="2400" kern="1200">
        <a:solidFill>
          <a:schemeClr val="tx1"/>
        </a:solidFill>
        <a:latin typeface="Times" charset="0"/>
        <a:ea typeface="ＭＳ Ｐゴシック" charset="-128"/>
        <a:cs typeface="+mn-cs"/>
      </a:defRPr>
    </a:lvl3pPr>
    <a:lvl4pPr marL="1371600" algn="l" rtl="0" eaLnBrk="0" fontAlgn="base" hangingPunct="0">
      <a:spcBef>
        <a:spcPct val="0"/>
      </a:spcBef>
      <a:spcAft>
        <a:spcPct val="0"/>
      </a:spcAft>
      <a:defRPr sz="2400" kern="1200">
        <a:solidFill>
          <a:schemeClr val="tx1"/>
        </a:solidFill>
        <a:latin typeface="Times" charset="0"/>
        <a:ea typeface="ＭＳ Ｐゴシック" charset="-128"/>
        <a:cs typeface="+mn-cs"/>
      </a:defRPr>
    </a:lvl4pPr>
    <a:lvl5pPr marL="1828800" algn="l" rtl="0" eaLnBrk="0" fontAlgn="base" hangingPunct="0">
      <a:spcBef>
        <a:spcPct val="0"/>
      </a:spcBef>
      <a:spcAft>
        <a:spcPct val="0"/>
      </a:spcAft>
      <a:defRPr sz="2400" kern="1200">
        <a:solidFill>
          <a:schemeClr val="tx1"/>
        </a:solidFill>
        <a:latin typeface="Times" charset="0"/>
        <a:ea typeface="ＭＳ Ｐゴシック" charset="-128"/>
        <a:cs typeface="+mn-cs"/>
      </a:defRPr>
    </a:lvl5pPr>
    <a:lvl6pPr marL="2286000" algn="l" defTabSz="914400" rtl="0" eaLnBrk="1" latinLnBrk="0" hangingPunct="1">
      <a:defRPr sz="2400" kern="1200">
        <a:solidFill>
          <a:schemeClr val="tx1"/>
        </a:solidFill>
        <a:latin typeface="Times" charset="0"/>
        <a:ea typeface="ＭＳ Ｐゴシック" charset="-128"/>
        <a:cs typeface="+mn-cs"/>
      </a:defRPr>
    </a:lvl6pPr>
    <a:lvl7pPr marL="2743200" algn="l" defTabSz="914400" rtl="0" eaLnBrk="1" latinLnBrk="0" hangingPunct="1">
      <a:defRPr sz="2400" kern="1200">
        <a:solidFill>
          <a:schemeClr val="tx1"/>
        </a:solidFill>
        <a:latin typeface="Times" charset="0"/>
        <a:ea typeface="ＭＳ Ｐゴシック" charset="-128"/>
        <a:cs typeface="+mn-cs"/>
      </a:defRPr>
    </a:lvl7pPr>
    <a:lvl8pPr marL="3200400" algn="l" defTabSz="914400" rtl="0" eaLnBrk="1" latinLnBrk="0" hangingPunct="1">
      <a:defRPr sz="2400" kern="1200">
        <a:solidFill>
          <a:schemeClr val="tx1"/>
        </a:solidFill>
        <a:latin typeface="Times" charset="0"/>
        <a:ea typeface="ＭＳ Ｐゴシック" charset="-128"/>
        <a:cs typeface="+mn-cs"/>
      </a:defRPr>
    </a:lvl8pPr>
    <a:lvl9pPr marL="3657600" algn="l" defTabSz="914400" rtl="0" eaLnBrk="1" latinLnBrk="0" hangingPunct="1">
      <a:defRPr sz="2400" kern="1200">
        <a:solidFill>
          <a:schemeClr val="tx1"/>
        </a:solidFill>
        <a:latin typeface="Times" charset="0"/>
        <a:ea typeface="ＭＳ Ｐゴシック"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78709" autoAdjust="0"/>
  </p:normalViewPr>
  <p:slideViewPr>
    <p:cSldViewPr>
      <p:cViewPr varScale="1">
        <p:scale>
          <a:sx n="76" d="100"/>
          <a:sy n="76" d="100"/>
        </p:scale>
        <p:origin x="2144"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notesMaster" Target="notesMasters/notesMaster1.xml"/><Relationship Id="rId27" Type="http://schemas.openxmlformats.org/officeDocument/2006/relationships/handoutMaster" Target="handoutMasters/handoutMaster1.xml"/><Relationship Id="rId28" Type="http://schemas.openxmlformats.org/officeDocument/2006/relationships/presProps" Target="presProps.xml"/><Relationship Id="rId29" Type="http://schemas.openxmlformats.org/officeDocument/2006/relationships/viewProps" Target="viewProps.xml"/><Relationship Id="rId30" Type="http://schemas.openxmlformats.org/officeDocument/2006/relationships/theme" Target="theme/theme1.xml"/><Relationship Id="rId3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atin typeface="Arial" charset="0"/>
              </a:defRPr>
            </a:lvl1pPr>
          </a:lstStyle>
          <a:p>
            <a:pPr>
              <a:defRPr/>
            </a:pPr>
            <a:endParaRPr lang="cy-GB"/>
          </a:p>
        </p:txBody>
      </p:sp>
      <p:sp>
        <p:nvSpPr>
          <p:cNvPr id="15363"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atin typeface="Arial" charset="0"/>
              </a:defRPr>
            </a:lvl1pPr>
          </a:lstStyle>
          <a:p>
            <a:pPr>
              <a:defRPr/>
            </a:pPr>
            <a:endParaRPr lang="cy-GB"/>
          </a:p>
        </p:txBody>
      </p:sp>
      <p:sp>
        <p:nvSpPr>
          <p:cNvPr id="15364"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cy-GB"/>
          </a:p>
        </p:txBody>
      </p:sp>
      <p:sp>
        <p:nvSpPr>
          <p:cNvPr id="15365"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atin typeface="Arial" charset="0"/>
              </a:defRPr>
            </a:lvl1pPr>
          </a:lstStyle>
          <a:p>
            <a:pPr>
              <a:defRPr/>
            </a:pPr>
            <a:fld id="{C01FC54E-0C1D-477B-9493-9FB48C718DD5}" type="slidenum">
              <a:rPr lang="cy-GB"/>
              <a:pPr>
                <a:defRPr/>
              </a:pPr>
              <a:t>‹#›</a:t>
            </a:fld>
            <a:endParaRPr lang="cy-GB"/>
          </a:p>
        </p:txBody>
      </p:sp>
    </p:spTree>
    <p:extLst>
      <p:ext uri="{BB962C8B-B14F-4D97-AF65-F5344CB8AC3E}">
        <p14:creationId xmlns:p14="http://schemas.microsoft.com/office/powerpoint/2010/main" val="13797112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atin typeface="Arial" charset="0"/>
              </a:defRPr>
            </a:lvl1pPr>
          </a:lstStyle>
          <a:p>
            <a:pPr>
              <a:defRPr/>
            </a:pPr>
            <a:endParaRPr lang="cy-GB"/>
          </a:p>
        </p:txBody>
      </p:sp>
      <p:sp>
        <p:nvSpPr>
          <p:cNvPr id="17411" name="Rectangle 3"/>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atin typeface="Arial" charset="0"/>
              </a:defRPr>
            </a:lvl1pPr>
          </a:lstStyle>
          <a:p>
            <a:pPr>
              <a:defRPr/>
            </a:pPr>
            <a:endParaRPr lang="cy-GB"/>
          </a:p>
        </p:txBody>
      </p:sp>
      <p:sp>
        <p:nvSpPr>
          <p:cNvPr id="4100" name="Rectangle 4"/>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p:spPr>
      </p:sp>
      <p:sp>
        <p:nvSpPr>
          <p:cNvPr id="17413" name="Rectangle 5"/>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cy-GB"/>
          </a:p>
        </p:txBody>
      </p:sp>
      <p:sp>
        <p:nvSpPr>
          <p:cNvPr id="17415" name="Rectangle 7"/>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atin typeface="Arial" charset="0"/>
              </a:defRPr>
            </a:lvl1pPr>
          </a:lstStyle>
          <a:p>
            <a:pPr>
              <a:defRPr/>
            </a:pPr>
            <a:fld id="{133E8CF3-7E0E-4E90-B4B4-EDEFE4FDE1CE}" type="slidenum">
              <a:rPr lang="cy-GB"/>
              <a:pPr>
                <a:defRPr/>
              </a:pPr>
              <a:t>‹#›</a:t>
            </a:fld>
            <a:endParaRPr lang="cy-GB"/>
          </a:p>
        </p:txBody>
      </p:sp>
    </p:spTree>
    <p:extLst>
      <p:ext uri="{BB962C8B-B14F-4D97-AF65-F5344CB8AC3E}">
        <p14:creationId xmlns:p14="http://schemas.microsoft.com/office/powerpoint/2010/main" val="193027786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mn-cs"/>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dirty="0"/>
              <a:t>Sea level rise</a:t>
            </a:r>
          </a:p>
          <a:p>
            <a:pPr marL="171450" indent="-171450">
              <a:buFont typeface="Arial" panose="020B0604020202020204" pitchFamily="34" charset="0"/>
              <a:buChar char="•"/>
            </a:pPr>
            <a:r>
              <a:rPr lang="en-GB" dirty="0"/>
              <a:t>In the last 20 years</a:t>
            </a:r>
            <a:r>
              <a:rPr lang="en-GB" baseline="0" dirty="0"/>
              <a:t> s</a:t>
            </a:r>
            <a:r>
              <a:rPr lang="en-GB" dirty="0"/>
              <a:t>ea levels</a:t>
            </a:r>
            <a:r>
              <a:rPr lang="en-GB" baseline="0" dirty="0"/>
              <a:t> have been rising at twice the rate of the preceding 80 years</a:t>
            </a:r>
          </a:p>
          <a:p>
            <a:pPr marL="171450" indent="-171450">
              <a:buFont typeface="Arial" panose="020B0604020202020204" pitchFamily="34" charset="0"/>
              <a:buChar char="•"/>
            </a:pPr>
            <a:r>
              <a:rPr lang="en-GB" baseline="0" dirty="0"/>
              <a:t>60% of the world’s population live near the coast</a:t>
            </a:r>
            <a:r>
              <a:rPr lang="en-GB" baseline="0" dirty="0" smtClean="0"/>
              <a:t>.</a:t>
            </a:r>
          </a:p>
          <a:p>
            <a:pPr marL="171450" indent="-171450">
              <a:buFont typeface="Arial" panose="020B0604020202020204" pitchFamily="34" charset="0"/>
              <a:buChar char="•"/>
            </a:pPr>
            <a:r>
              <a:rPr lang="en-GB" baseline="0" dirty="0" smtClean="0"/>
              <a:t>Marine trade/transport, logistics, recreational </a:t>
            </a:r>
            <a:r>
              <a:rPr lang="mr-IN" baseline="0" dirty="0" smtClean="0"/>
              <a:t>–</a:t>
            </a:r>
            <a:r>
              <a:rPr lang="en-GB" baseline="0" dirty="0" smtClean="0"/>
              <a:t> have always attracted humans </a:t>
            </a:r>
            <a:r>
              <a:rPr lang="mr-IN" baseline="0" dirty="0" smtClean="0"/>
              <a:t>–</a:t>
            </a:r>
            <a:r>
              <a:rPr lang="en-GB" baseline="0" dirty="0" smtClean="0"/>
              <a:t> </a:t>
            </a:r>
            <a:r>
              <a:rPr lang="en-GB" baseline="0" smtClean="0"/>
              <a:t>ever increasing population</a:t>
            </a:r>
            <a:endParaRPr lang="en-GB" baseline="0" dirty="0"/>
          </a:p>
        </p:txBody>
      </p:sp>
      <p:sp>
        <p:nvSpPr>
          <p:cNvPr id="4" name="Slide Number Placeholder 3"/>
          <p:cNvSpPr>
            <a:spLocks noGrp="1"/>
          </p:cNvSpPr>
          <p:nvPr>
            <p:ph type="sldNum" sz="quarter" idx="10"/>
          </p:nvPr>
        </p:nvSpPr>
        <p:spPr/>
        <p:txBody>
          <a:bodyPr/>
          <a:lstStyle/>
          <a:p>
            <a:pPr>
              <a:defRPr/>
            </a:pPr>
            <a:fld id="{133E8CF3-7E0E-4E90-B4B4-EDEFE4FDE1CE}" type="slidenum">
              <a:rPr lang="cy-GB" smtClean="0"/>
              <a:pPr>
                <a:defRPr/>
              </a:pPr>
              <a:t>3</a:t>
            </a:fld>
            <a:endParaRPr lang="cy-GB"/>
          </a:p>
        </p:txBody>
      </p:sp>
    </p:spTree>
    <p:extLst>
      <p:ext uri="{BB962C8B-B14F-4D97-AF65-F5344CB8AC3E}">
        <p14:creationId xmlns:p14="http://schemas.microsoft.com/office/powerpoint/2010/main" val="8826532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In some cases, defences</a:t>
            </a:r>
            <a:r>
              <a:rPr lang="en-GB" baseline="0" dirty="0"/>
              <a:t> against coastal erosion are seen as too costly, e.g. England East Coast, around 7000 properties will be allowed to fall into the sea, costing about £1 billion http://www.theguardian.com/environment/2014/dec/28/7000-uk-properties-sacrificed-rising-seas-coastal-erosion</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In the UK, around £2.3 billion will be spent over</a:t>
            </a:r>
            <a:r>
              <a:rPr lang="en-GB" baseline="0" dirty="0"/>
              <a:t> the next six years to protect against the effects of coastal erosion, which is a reduction of the £3.2 billion set by the last government</a:t>
            </a:r>
            <a:endParaRPr lang="en-GB" dirty="0"/>
          </a:p>
          <a:p>
            <a:endParaRPr lang="en-GB" dirty="0"/>
          </a:p>
        </p:txBody>
      </p:sp>
      <p:sp>
        <p:nvSpPr>
          <p:cNvPr id="4" name="Slide Number Placeholder 3"/>
          <p:cNvSpPr>
            <a:spLocks noGrp="1"/>
          </p:cNvSpPr>
          <p:nvPr>
            <p:ph type="sldNum" sz="quarter" idx="10"/>
          </p:nvPr>
        </p:nvSpPr>
        <p:spPr/>
        <p:txBody>
          <a:bodyPr/>
          <a:lstStyle/>
          <a:p>
            <a:pPr>
              <a:defRPr/>
            </a:pPr>
            <a:fld id="{133E8CF3-7E0E-4E90-B4B4-EDEFE4FDE1CE}" type="slidenum">
              <a:rPr lang="cy-GB" smtClean="0"/>
              <a:pPr>
                <a:defRPr/>
              </a:pPr>
              <a:t>4</a:t>
            </a:fld>
            <a:endParaRPr lang="cy-GB"/>
          </a:p>
        </p:txBody>
      </p:sp>
    </p:spTree>
    <p:extLst>
      <p:ext uri="{BB962C8B-B14F-4D97-AF65-F5344CB8AC3E}">
        <p14:creationId xmlns:p14="http://schemas.microsoft.com/office/powerpoint/2010/main" val="19437118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pPr lvl="0"/>
            <a:r>
              <a:rPr lang="en-GB" dirty="0">
                <a:solidFill>
                  <a:schemeClr val="tx1"/>
                </a:solidFill>
              </a:rPr>
              <a:t>The submerged beach profile is generally modelled by describing two ‘zones’:</a:t>
            </a:r>
          </a:p>
          <a:p>
            <a:pPr lvl="1">
              <a:buFont typeface="Wingdings" panose="05000000000000000000" pitchFamily="2" charset="2"/>
              <a:buChar char="Ø"/>
            </a:pPr>
            <a:r>
              <a:rPr lang="en-GB" b="1" dirty="0">
                <a:solidFill>
                  <a:schemeClr val="tx1"/>
                </a:solidFill>
              </a:rPr>
              <a:t>Littoral zone </a:t>
            </a:r>
            <a:r>
              <a:rPr lang="en-GB" dirty="0">
                <a:solidFill>
                  <a:schemeClr val="tx1"/>
                </a:solidFill>
              </a:rPr>
              <a:t>– active movement of sediment</a:t>
            </a:r>
          </a:p>
          <a:p>
            <a:pPr lvl="1">
              <a:buFont typeface="Wingdings" panose="05000000000000000000" pitchFamily="2" charset="2"/>
              <a:buChar char="Ø"/>
            </a:pPr>
            <a:r>
              <a:rPr lang="en-GB" b="1" dirty="0">
                <a:solidFill>
                  <a:schemeClr val="tx1"/>
                </a:solidFill>
              </a:rPr>
              <a:t>Offshore zone</a:t>
            </a:r>
            <a:r>
              <a:rPr lang="en-GB" dirty="0">
                <a:solidFill>
                  <a:schemeClr val="tx1"/>
                </a:solidFill>
              </a:rPr>
              <a:t> – inactive movement of sediment</a:t>
            </a:r>
          </a:p>
          <a:p>
            <a:r>
              <a:rPr lang="en-GB" dirty="0">
                <a:solidFill>
                  <a:schemeClr val="tx1"/>
                </a:solidFill>
              </a:rPr>
              <a:t>These two zones are divided by what is known as the depth of closure.</a:t>
            </a:r>
          </a:p>
          <a:p>
            <a:r>
              <a:rPr lang="en-GB" dirty="0">
                <a:solidFill>
                  <a:schemeClr val="tx1"/>
                </a:solidFill>
              </a:rPr>
              <a:t>Being able to measure this divider would enable the gathering of useful data relating to sediment movement on the seabed, thus enabling a better understanding and more accurate measurements of coastal erosion.</a:t>
            </a:r>
          </a:p>
          <a:p>
            <a:pPr marL="0" indent="0">
              <a:buFont typeface="Arial" panose="020B0604020202020204" pitchFamily="34" charset="0"/>
              <a:buNone/>
            </a:pPr>
            <a:endParaRPr lang="en-GB" dirty="0"/>
          </a:p>
          <a:p>
            <a:endParaRPr lang="en-GB" dirty="0"/>
          </a:p>
        </p:txBody>
      </p:sp>
      <p:sp>
        <p:nvSpPr>
          <p:cNvPr id="4" name="Slide Number Placeholder 3"/>
          <p:cNvSpPr>
            <a:spLocks noGrp="1"/>
          </p:cNvSpPr>
          <p:nvPr>
            <p:ph type="sldNum" sz="quarter" idx="10"/>
          </p:nvPr>
        </p:nvSpPr>
        <p:spPr/>
        <p:txBody>
          <a:bodyPr/>
          <a:lstStyle/>
          <a:p>
            <a:pPr>
              <a:defRPr/>
            </a:pPr>
            <a:fld id="{133E8CF3-7E0E-4E90-B4B4-EDEFE4FDE1CE}" type="slidenum">
              <a:rPr lang="cy-GB" smtClean="0"/>
              <a:pPr>
                <a:defRPr/>
              </a:pPr>
              <a:t>7</a:t>
            </a:fld>
            <a:endParaRPr lang="cy-GB"/>
          </a:p>
        </p:txBody>
      </p:sp>
    </p:spTree>
    <p:extLst>
      <p:ext uri="{BB962C8B-B14F-4D97-AF65-F5344CB8AC3E}">
        <p14:creationId xmlns:p14="http://schemas.microsoft.com/office/powerpoint/2010/main" val="24294304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sz="1200" b="1" i="0" kern="1200" dirty="0">
                <a:solidFill>
                  <a:schemeClr val="tx1"/>
                </a:solidFill>
                <a:effectLst/>
                <a:latin typeface="Arial" charset="0"/>
                <a:ea typeface="ＭＳ Ｐゴシック" charset="-128"/>
                <a:cs typeface="+mn-cs"/>
              </a:rPr>
              <a:t>Sediment budget</a:t>
            </a:r>
            <a:r>
              <a:rPr lang="en-GB" sz="1200" b="0" i="0" kern="1200" dirty="0">
                <a:solidFill>
                  <a:schemeClr val="tx1"/>
                </a:solidFill>
                <a:effectLst/>
                <a:latin typeface="Arial" charset="0"/>
                <a:ea typeface="ＭＳ Ｐゴシック" charset="-128"/>
                <a:cs typeface="+mn-cs"/>
              </a:rPr>
              <a:t> refers to the balance between </a:t>
            </a:r>
            <a:r>
              <a:rPr lang="en-GB" sz="1200" b="1" i="0" kern="1200" dirty="0">
                <a:solidFill>
                  <a:schemeClr val="tx1"/>
                </a:solidFill>
                <a:effectLst/>
                <a:latin typeface="Arial" charset="0"/>
                <a:ea typeface="ＭＳ Ｐゴシック" charset="-128"/>
                <a:cs typeface="+mn-cs"/>
              </a:rPr>
              <a:t>sediment</a:t>
            </a:r>
            <a:r>
              <a:rPr lang="en-GB" sz="1200" b="0" i="0" kern="1200" dirty="0">
                <a:solidFill>
                  <a:schemeClr val="tx1"/>
                </a:solidFill>
                <a:effectLst/>
                <a:latin typeface="Arial" charset="0"/>
                <a:ea typeface="ＭＳ Ｐゴシック" charset="-128"/>
                <a:cs typeface="+mn-cs"/>
              </a:rPr>
              <a:t> added to and removed from the coastal system; in this respect the coastal </a:t>
            </a:r>
            <a:r>
              <a:rPr lang="en-GB" sz="1200" b="1" i="0" kern="1200" dirty="0">
                <a:solidFill>
                  <a:schemeClr val="tx1"/>
                </a:solidFill>
                <a:effectLst/>
                <a:latin typeface="Arial" charset="0"/>
                <a:ea typeface="ＭＳ Ｐゴシック" charset="-128"/>
                <a:cs typeface="+mn-cs"/>
              </a:rPr>
              <a:t>sediment budget</a:t>
            </a:r>
            <a:r>
              <a:rPr lang="en-GB" sz="1200" b="0" i="0" kern="1200" dirty="0">
                <a:solidFill>
                  <a:schemeClr val="tx1"/>
                </a:solidFill>
                <a:effectLst/>
                <a:latin typeface="Arial" charset="0"/>
                <a:ea typeface="ＭＳ Ｐゴシック" charset="-128"/>
                <a:cs typeface="+mn-cs"/>
              </a:rPr>
              <a:t> is like a bank account. When more material is added than is removed, there is a surplus of </a:t>
            </a:r>
            <a:r>
              <a:rPr lang="en-GB" sz="1200" b="1" i="0" kern="1200" dirty="0">
                <a:solidFill>
                  <a:schemeClr val="tx1"/>
                </a:solidFill>
                <a:effectLst/>
                <a:latin typeface="Arial" charset="0"/>
                <a:ea typeface="ＭＳ Ｐゴシック" charset="-128"/>
                <a:cs typeface="+mn-cs"/>
              </a:rPr>
              <a:t>sediment</a:t>
            </a:r>
            <a:r>
              <a:rPr lang="en-GB" sz="1200" b="0" i="0" kern="1200" dirty="0">
                <a:solidFill>
                  <a:schemeClr val="tx1"/>
                </a:solidFill>
                <a:effectLst/>
                <a:latin typeface="Arial" charset="0"/>
                <a:ea typeface="ＭＳ Ｐゴシック" charset="-128"/>
                <a:cs typeface="+mn-cs"/>
              </a:rPr>
              <a:t> and the shore builds seaward.</a:t>
            </a:r>
          </a:p>
          <a:p>
            <a:endParaRPr lang="en-GB" sz="1200" b="0" i="0" kern="1200" dirty="0">
              <a:solidFill>
                <a:schemeClr val="tx1"/>
              </a:solidFill>
              <a:effectLst/>
              <a:latin typeface="Arial" charset="0"/>
              <a:ea typeface="ＭＳ Ｐゴシック" charset="-128"/>
              <a:cs typeface="+mn-cs"/>
            </a:endParaRPr>
          </a:p>
          <a:p>
            <a:r>
              <a:rPr lang="en-GB" sz="1200" b="0" i="0" u="none" strike="noStrike" kern="1200" baseline="0" dirty="0">
                <a:solidFill>
                  <a:schemeClr val="tx1"/>
                </a:solidFill>
                <a:latin typeface="Arial" charset="0"/>
                <a:ea typeface="ＭＳ Ｐゴシック" charset="-128"/>
                <a:cs typeface="+mn-cs"/>
              </a:rPr>
              <a:t>Miami Beach in Florida, USA, which in the mid-1970s was almost completely eroded. Nourishment of the beach in the late 1970s resulted in a 56% increase in tourism earnings at Miami Beach the year following the completion of the restoration project, leading the authors to conclude that such beach nourishment projects can have “dramatic impact on the tourism sector”. </a:t>
            </a:r>
            <a:r>
              <a:rPr lang="en-GB" sz="1200" b="0" i="0" u="none" strike="noStrike" kern="1200" baseline="0">
                <a:solidFill>
                  <a:schemeClr val="tx1"/>
                </a:solidFill>
                <a:latin typeface="Arial" charset="0"/>
                <a:ea typeface="ＭＳ Ｐゴシック" charset="-128"/>
                <a:cs typeface="+mn-cs"/>
              </a:rPr>
              <a:t>However, it also demonstrates the importance of being able to monitor the processes affecting the beach both reliably and accurately, in order to determine the optimal beach nourishment strategy </a:t>
            </a:r>
            <a:endParaRPr lang="en-GB" sz="1200" b="0" i="0" kern="1200" dirty="0">
              <a:solidFill>
                <a:schemeClr val="tx1"/>
              </a:solidFill>
              <a:effectLst/>
              <a:latin typeface="Arial" charset="0"/>
              <a:ea typeface="ＭＳ Ｐゴシック" charset="-128"/>
              <a:cs typeface="+mn-cs"/>
            </a:endParaRPr>
          </a:p>
          <a:p>
            <a:endParaRPr lang="en-GB" sz="1200" b="0" i="0" kern="1200" dirty="0">
              <a:solidFill>
                <a:schemeClr val="tx1"/>
              </a:solidFill>
              <a:effectLst/>
              <a:latin typeface="Arial" charset="0"/>
              <a:ea typeface="ＭＳ Ｐゴシック" charset="-128"/>
              <a:cs typeface="+mn-cs"/>
            </a:endParaRPr>
          </a:p>
          <a:p>
            <a:r>
              <a:rPr lang="en-GB" dirty="0"/>
              <a:t> </a:t>
            </a:r>
            <a:r>
              <a:rPr lang="en-GB" dirty="0" err="1"/>
              <a:t>DoC</a:t>
            </a:r>
            <a:r>
              <a:rPr lang="en-GB" dirty="0"/>
              <a:t> is generally accepted to range between 4 and 6 metres, but this does vary.</a:t>
            </a:r>
          </a:p>
        </p:txBody>
      </p:sp>
      <p:sp>
        <p:nvSpPr>
          <p:cNvPr id="4" name="Slide Number Placeholder 3"/>
          <p:cNvSpPr>
            <a:spLocks noGrp="1"/>
          </p:cNvSpPr>
          <p:nvPr>
            <p:ph type="sldNum" sz="quarter" idx="10"/>
          </p:nvPr>
        </p:nvSpPr>
        <p:spPr/>
        <p:txBody>
          <a:bodyPr/>
          <a:lstStyle/>
          <a:p>
            <a:pPr>
              <a:defRPr/>
            </a:pPr>
            <a:fld id="{133E8CF3-7E0E-4E90-B4B4-EDEFE4FDE1CE}" type="slidenum">
              <a:rPr lang="cy-GB" smtClean="0"/>
              <a:pPr>
                <a:defRPr/>
              </a:pPr>
              <a:t>8</a:t>
            </a:fld>
            <a:endParaRPr lang="cy-GB"/>
          </a:p>
        </p:txBody>
      </p:sp>
    </p:spTree>
    <p:extLst>
      <p:ext uri="{BB962C8B-B14F-4D97-AF65-F5344CB8AC3E}">
        <p14:creationId xmlns:p14="http://schemas.microsoft.com/office/powerpoint/2010/main" val="16106529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33E8CF3-7E0E-4E90-B4B4-EDEFE4FDE1CE}" type="slidenum">
              <a:rPr lang="cy-GB" smtClean="0"/>
              <a:pPr>
                <a:defRPr/>
              </a:pPr>
              <a:t>9</a:t>
            </a:fld>
            <a:endParaRPr lang="cy-GB"/>
          </a:p>
        </p:txBody>
      </p:sp>
    </p:spTree>
    <p:extLst>
      <p:ext uri="{BB962C8B-B14F-4D97-AF65-F5344CB8AC3E}">
        <p14:creationId xmlns:p14="http://schemas.microsoft.com/office/powerpoint/2010/main" val="3450475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pPr lvl="0"/>
            <a:r>
              <a:rPr lang="en-GB" dirty="0">
                <a:solidFill>
                  <a:schemeClr val="tx1"/>
                </a:solidFill>
              </a:rPr>
              <a:t>Can generally be described as a network of nodes that co-operatively monitor physical or environmental conditions.</a:t>
            </a:r>
          </a:p>
          <a:p>
            <a:pPr lvl="0"/>
            <a:endParaRPr lang="en-GB" dirty="0">
              <a:solidFill>
                <a:schemeClr val="tx1"/>
              </a:solidFill>
            </a:endParaRPr>
          </a:p>
          <a:p>
            <a:pPr lvl="0"/>
            <a:r>
              <a:rPr lang="en-GB" dirty="0">
                <a:solidFill>
                  <a:schemeClr val="tx1"/>
                </a:solidFill>
              </a:rPr>
              <a:t>Parameters monitored might include pressure, stress, strain, sound, light, electricity, magnetism, and heat.</a:t>
            </a:r>
          </a:p>
          <a:p>
            <a:pPr lvl="0"/>
            <a:endParaRPr lang="en-GB" dirty="0">
              <a:solidFill>
                <a:schemeClr val="tx1"/>
              </a:solidFill>
            </a:endParaRPr>
          </a:p>
          <a:p>
            <a:pPr lvl="0"/>
            <a:r>
              <a:rPr lang="en-GB" dirty="0">
                <a:solidFill>
                  <a:schemeClr val="tx1"/>
                </a:solidFill>
              </a:rPr>
              <a:t>Initial development was motivated by military applications, but nowadays WSNs are used across many industrial and consumer applications.</a:t>
            </a:r>
          </a:p>
          <a:p>
            <a:pPr lvl="0"/>
            <a:endParaRPr lang="en-GB" dirty="0">
              <a:solidFill>
                <a:schemeClr val="tx1"/>
              </a:solidFill>
            </a:endParaRPr>
          </a:p>
          <a:p>
            <a:pPr lvl="0"/>
            <a:r>
              <a:rPr lang="en-GB" dirty="0">
                <a:solidFill>
                  <a:schemeClr val="tx1"/>
                </a:solidFill>
              </a:rPr>
              <a:t>WSNs have been viewed as one of the most important technologies of the 21</a:t>
            </a:r>
            <a:r>
              <a:rPr lang="en-GB" baseline="30000" dirty="0">
                <a:solidFill>
                  <a:schemeClr val="tx1"/>
                </a:solidFill>
              </a:rPr>
              <a:t>st</a:t>
            </a:r>
            <a:r>
              <a:rPr lang="en-GB" dirty="0">
                <a:solidFill>
                  <a:schemeClr val="tx1"/>
                </a:solidFill>
              </a:rPr>
              <a:t> century.  China, for example, has included WSNs in their national strategic research programmes.</a:t>
            </a:r>
          </a:p>
          <a:p>
            <a:pPr lvl="0"/>
            <a:endParaRPr lang="en-GB" dirty="0">
              <a:solidFill>
                <a:schemeClr val="tx1"/>
              </a:solidFill>
            </a:endParaRPr>
          </a:p>
          <a:p>
            <a:pPr lvl="0"/>
            <a:r>
              <a:rPr lang="en-GB" dirty="0">
                <a:solidFill>
                  <a:schemeClr val="tx1"/>
                </a:solidFill>
              </a:rPr>
              <a:t>As a result, the commercialization of WSNs is accelerating rapidly.</a:t>
            </a:r>
          </a:p>
          <a:p>
            <a:pPr marL="171450" indent="-171450">
              <a:buFont typeface="Arial" panose="020B0604020202020204" pitchFamily="34" charset="0"/>
              <a:buChar char="•"/>
            </a:pPr>
            <a:endParaRPr lang="en-GB" dirty="0"/>
          </a:p>
          <a:p>
            <a:endParaRPr lang="en-GB" dirty="0"/>
          </a:p>
          <a:p>
            <a:r>
              <a:rPr lang="en-GB" sz="1200" kern="1200" dirty="0">
                <a:solidFill>
                  <a:schemeClr val="tx1"/>
                </a:solidFill>
                <a:effectLst/>
                <a:latin typeface="Arial" charset="0"/>
                <a:ea typeface="ＭＳ Ｐゴシック" charset="-128"/>
                <a:cs typeface="+mn-cs"/>
              </a:rPr>
              <a:t>Wireless sensor network (WSN) is one of the most advanced technologies in the whole world. This technology comes in response to the essential need of observing and controlling critical phenomenon such as temperature, and pressure. It has many </a:t>
            </a:r>
            <a:r>
              <a:rPr lang="en-GB" sz="1200" kern="1200" dirty="0" err="1">
                <a:solidFill>
                  <a:schemeClr val="tx1"/>
                </a:solidFill>
                <a:effectLst/>
                <a:latin typeface="Arial" charset="0"/>
                <a:ea typeface="ＭＳ Ｐゴシック" charset="-128"/>
                <a:cs typeface="+mn-cs"/>
              </a:rPr>
              <a:t>ap</a:t>
            </a:r>
            <a:r>
              <a:rPr lang="en-GB" sz="1200" kern="1200" dirty="0">
                <a:solidFill>
                  <a:schemeClr val="tx1"/>
                </a:solidFill>
                <a:effectLst/>
                <a:latin typeface="Arial" charset="0"/>
                <a:ea typeface="ＭＳ Ｐゴシック" charset="-128"/>
                <a:cs typeface="+mn-cs"/>
              </a:rPr>
              <a:t>-plications in all areas. </a:t>
            </a:r>
            <a:r>
              <a:rPr lang="en-GB" sz="1200" kern="1200">
                <a:solidFill>
                  <a:schemeClr val="tx1"/>
                </a:solidFill>
                <a:effectLst/>
                <a:latin typeface="Arial" charset="0"/>
                <a:ea typeface="ＭＳ Ｐゴシック" charset="-128"/>
                <a:cs typeface="+mn-cs"/>
              </a:rPr>
              <a:t>This advanced technology is still limited as others due to many problems such as routing protocols, energy consumption, security and data aggregation.</a:t>
            </a:r>
            <a:endParaRPr lang="en-GB" dirty="0"/>
          </a:p>
        </p:txBody>
      </p:sp>
      <p:sp>
        <p:nvSpPr>
          <p:cNvPr id="4" name="Slide Number Placeholder 3"/>
          <p:cNvSpPr>
            <a:spLocks noGrp="1"/>
          </p:cNvSpPr>
          <p:nvPr>
            <p:ph type="sldNum" sz="quarter" idx="10"/>
          </p:nvPr>
        </p:nvSpPr>
        <p:spPr/>
        <p:txBody>
          <a:bodyPr/>
          <a:lstStyle/>
          <a:p>
            <a:pPr>
              <a:defRPr/>
            </a:pPr>
            <a:fld id="{133E8CF3-7E0E-4E90-B4B4-EDEFE4FDE1CE}" type="slidenum">
              <a:rPr lang="cy-GB" smtClean="0"/>
              <a:pPr>
                <a:defRPr/>
              </a:pPr>
              <a:t>10</a:t>
            </a:fld>
            <a:endParaRPr lang="cy-GB"/>
          </a:p>
        </p:txBody>
      </p:sp>
    </p:spTree>
    <p:extLst>
      <p:ext uri="{BB962C8B-B14F-4D97-AF65-F5344CB8AC3E}">
        <p14:creationId xmlns:p14="http://schemas.microsoft.com/office/powerpoint/2010/main" val="18946070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a:t>Acoustic –</a:t>
            </a:r>
            <a:r>
              <a:rPr lang="en-GB" baseline="0" dirty="0"/>
              <a:t> sound waves</a:t>
            </a:r>
          </a:p>
          <a:p>
            <a:r>
              <a:rPr lang="en-GB" baseline="0" dirty="0"/>
              <a:t>Transmit to a satellite or ship</a:t>
            </a:r>
            <a:endParaRPr lang="en-GB" dirty="0"/>
          </a:p>
        </p:txBody>
      </p:sp>
      <p:sp>
        <p:nvSpPr>
          <p:cNvPr id="4" name="Slide Number Placeholder 3"/>
          <p:cNvSpPr>
            <a:spLocks noGrp="1"/>
          </p:cNvSpPr>
          <p:nvPr>
            <p:ph type="sldNum" sz="quarter" idx="10"/>
          </p:nvPr>
        </p:nvSpPr>
        <p:spPr/>
        <p:txBody>
          <a:bodyPr/>
          <a:lstStyle/>
          <a:p>
            <a:pPr>
              <a:defRPr/>
            </a:pPr>
            <a:fld id="{133E8CF3-7E0E-4E90-B4B4-EDEFE4FDE1CE}" type="slidenum">
              <a:rPr lang="cy-GB" smtClean="0"/>
              <a:pPr>
                <a:defRPr/>
              </a:pPr>
              <a:t>12</a:t>
            </a:fld>
            <a:endParaRPr lang="cy-GB"/>
          </a:p>
        </p:txBody>
      </p:sp>
    </p:spTree>
    <p:extLst>
      <p:ext uri="{BB962C8B-B14F-4D97-AF65-F5344CB8AC3E}">
        <p14:creationId xmlns:p14="http://schemas.microsoft.com/office/powerpoint/2010/main" val="803615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a:t>Weighing scale like what is used in the kitchen.</a:t>
            </a:r>
          </a:p>
        </p:txBody>
      </p:sp>
      <p:sp>
        <p:nvSpPr>
          <p:cNvPr id="4" name="Slide Number Placeholder 3"/>
          <p:cNvSpPr>
            <a:spLocks noGrp="1"/>
          </p:cNvSpPr>
          <p:nvPr>
            <p:ph type="sldNum" sz="quarter" idx="10"/>
          </p:nvPr>
        </p:nvSpPr>
        <p:spPr/>
        <p:txBody>
          <a:bodyPr/>
          <a:lstStyle/>
          <a:p>
            <a:pPr>
              <a:defRPr/>
            </a:pPr>
            <a:fld id="{133E8CF3-7E0E-4E90-B4B4-EDEFE4FDE1CE}" type="slidenum">
              <a:rPr lang="cy-GB" smtClean="0"/>
              <a:pPr>
                <a:defRPr/>
              </a:pPr>
              <a:t>13</a:t>
            </a:fld>
            <a:endParaRPr lang="cy-GB"/>
          </a:p>
        </p:txBody>
      </p:sp>
    </p:spTree>
    <p:extLst>
      <p:ext uri="{BB962C8B-B14F-4D97-AF65-F5344CB8AC3E}">
        <p14:creationId xmlns:p14="http://schemas.microsoft.com/office/powerpoint/2010/main" val="2748556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a:t>Sink node is above the sea on the buoy – sink node that send data to base via</a:t>
            </a:r>
            <a:r>
              <a:rPr lang="en-GB" baseline="0" dirty="0"/>
              <a:t> mobile phone network or cellular network</a:t>
            </a:r>
            <a:endParaRPr lang="en-GB" dirty="0"/>
          </a:p>
        </p:txBody>
      </p:sp>
      <p:sp>
        <p:nvSpPr>
          <p:cNvPr id="4" name="Slide Number Placeholder 3"/>
          <p:cNvSpPr>
            <a:spLocks noGrp="1"/>
          </p:cNvSpPr>
          <p:nvPr>
            <p:ph type="sldNum" sz="quarter" idx="10"/>
          </p:nvPr>
        </p:nvSpPr>
        <p:spPr/>
        <p:txBody>
          <a:bodyPr/>
          <a:lstStyle/>
          <a:p>
            <a:pPr>
              <a:defRPr/>
            </a:pPr>
            <a:fld id="{133E8CF3-7E0E-4E90-B4B4-EDEFE4FDE1CE}" type="slidenum">
              <a:rPr lang="cy-GB" smtClean="0"/>
              <a:pPr>
                <a:defRPr/>
              </a:pPr>
              <a:t>14</a:t>
            </a:fld>
            <a:endParaRPr lang="cy-GB"/>
          </a:p>
        </p:txBody>
      </p:sp>
    </p:spTree>
    <p:extLst>
      <p:ext uri="{BB962C8B-B14F-4D97-AF65-F5344CB8AC3E}">
        <p14:creationId xmlns:p14="http://schemas.microsoft.com/office/powerpoint/2010/main" val="11352034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a:t>Problem with the ASTEC project </a:t>
            </a:r>
          </a:p>
        </p:txBody>
      </p:sp>
      <p:sp>
        <p:nvSpPr>
          <p:cNvPr id="4" name="Slide Number Placeholder 3"/>
          <p:cNvSpPr>
            <a:spLocks noGrp="1"/>
          </p:cNvSpPr>
          <p:nvPr>
            <p:ph type="sldNum" sz="quarter" idx="10"/>
          </p:nvPr>
        </p:nvSpPr>
        <p:spPr/>
        <p:txBody>
          <a:bodyPr/>
          <a:lstStyle/>
          <a:p>
            <a:pPr>
              <a:defRPr/>
            </a:pPr>
            <a:fld id="{133E8CF3-7E0E-4E90-B4B4-EDEFE4FDE1CE}" type="slidenum">
              <a:rPr lang="cy-GB" smtClean="0"/>
              <a:pPr>
                <a:defRPr/>
              </a:pPr>
              <a:t>15</a:t>
            </a:fld>
            <a:endParaRPr lang="cy-GB"/>
          </a:p>
        </p:txBody>
      </p:sp>
    </p:spTree>
    <p:extLst>
      <p:ext uri="{BB962C8B-B14F-4D97-AF65-F5344CB8AC3E}">
        <p14:creationId xmlns:p14="http://schemas.microsoft.com/office/powerpoint/2010/main" val="8803301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a:t>Sounding refers to all types of depth measurement.</a:t>
            </a:r>
          </a:p>
          <a:p>
            <a:endParaRPr lang="en-GB" dirty="0"/>
          </a:p>
          <a:p>
            <a:r>
              <a:rPr lang="en-GB" dirty="0"/>
              <a:t>Difference frequencies tell us different things about the ocean.</a:t>
            </a:r>
          </a:p>
        </p:txBody>
      </p:sp>
      <p:sp>
        <p:nvSpPr>
          <p:cNvPr id="4" name="Slide Number Placeholder 3"/>
          <p:cNvSpPr>
            <a:spLocks noGrp="1"/>
          </p:cNvSpPr>
          <p:nvPr>
            <p:ph type="sldNum" sz="quarter" idx="10"/>
          </p:nvPr>
        </p:nvSpPr>
        <p:spPr/>
        <p:txBody>
          <a:bodyPr/>
          <a:lstStyle/>
          <a:p>
            <a:pPr>
              <a:defRPr/>
            </a:pPr>
            <a:fld id="{133E8CF3-7E0E-4E90-B4B4-EDEFE4FDE1CE}" type="slidenum">
              <a:rPr lang="cy-GB" smtClean="0"/>
              <a:pPr>
                <a:defRPr/>
              </a:pPr>
              <a:t>16</a:t>
            </a:fld>
            <a:endParaRPr lang="cy-GB"/>
          </a:p>
        </p:txBody>
      </p:sp>
    </p:spTree>
    <p:extLst>
      <p:ext uri="{BB962C8B-B14F-4D97-AF65-F5344CB8AC3E}">
        <p14:creationId xmlns:p14="http://schemas.microsoft.com/office/powerpoint/2010/main" val="33094033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a:t>Example of tide/depth measurement</a:t>
            </a:r>
          </a:p>
          <a:p>
            <a:r>
              <a:rPr lang="en-GB" dirty="0"/>
              <a:t>Tide/wave</a:t>
            </a:r>
            <a:r>
              <a:rPr lang="en-GB" baseline="0" dirty="0"/>
              <a:t> movement need to be taken into account – correlation</a:t>
            </a:r>
          </a:p>
          <a:p>
            <a:r>
              <a:rPr lang="en-GB" sz="1200" b="0" i="0" kern="1200" dirty="0">
                <a:solidFill>
                  <a:schemeClr val="tx1"/>
                </a:solidFill>
                <a:effectLst/>
                <a:latin typeface="Arial" charset="0"/>
                <a:ea typeface="ＭＳ Ｐゴシック" charset="-128"/>
                <a:cs typeface="+mn-cs"/>
              </a:rPr>
              <a:t>UK Tide Gauge Network</a:t>
            </a:r>
            <a:endParaRPr lang="en-GB" dirty="0"/>
          </a:p>
        </p:txBody>
      </p:sp>
      <p:sp>
        <p:nvSpPr>
          <p:cNvPr id="4" name="Slide Number Placeholder 3"/>
          <p:cNvSpPr>
            <a:spLocks noGrp="1"/>
          </p:cNvSpPr>
          <p:nvPr>
            <p:ph type="sldNum" sz="quarter" idx="10"/>
          </p:nvPr>
        </p:nvSpPr>
        <p:spPr/>
        <p:txBody>
          <a:bodyPr/>
          <a:lstStyle/>
          <a:p>
            <a:pPr>
              <a:defRPr/>
            </a:pPr>
            <a:fld id="{133E8CF3-7E0E-4E90-B4B4-EDEFE4FDE1CE}" type="slidenum">
              <a:rPr lang="cy-GB" smtClean="0"/>
              <a:pPr>
                <a:defRPr/>
              </a:pPr>
              <a:t>17</a:t>
            </a:fld>
            <a:endParaRPr lang="cy-GB"/>
          </a:p>
        </p:txBody>
      </p:sp>
    </p:spTree>
    <p:extLst>
      <p:ext uri="{BB962C8B-B14F-4D97-AF65-F5344CB8AC3E}">
        <p14:creationId xmlns:p14="http://schemas.microsoft.com/office/powerpoint/2010/main" val="32318307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33E8CF3-7E0E-4E90-B4B4-EDEFE4FDE1CE}" type="slidenum">
              <a:rPr lang="cy-GB" smtClean="0"/>
              <a:pPr>
                <a:defRPr/>
              </a:pPr>
              <a:t>18</a:t>
            </a:fld>
            <a:endParaRPr lang="cy-GB"/>
          </a:p>
        </p:txBody>
      </p:sp>
    </p:spTree>
    <p:extLst>
      <p:ext uri="{BB962C8B-B14F-4D97-AF65-F5344CB8AC3E}">
        <p14:creationId xmlns:p14="http://schemas.microsoft.com/office/powerpoint/2010/main" val="7586959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pPr marL="171450" indent="-171450">
              <a:buFontTx/>
              <a:buChar char="-"/>
            </a:pPr>
            <a:r>
              <a:rPr lang="en-GB" dirty="0"/>
              <a:t>Currently</a:t>
            </a:r>
            <a:r>
              <a:rPr lang="en-GB" baseline="0" dirty="0"/>
              <a:t> Arduino using Ultrasonic Ranging Module – test in air from a desk</a:t>
            </a:r>
          </a:p>
          <a:p>
            <a:pPr marL="171450" indent="-171450">
              <a:buFontTx/>
              <a:buChar char="-"/>
            </a:pPr>
            <a:r>
              <a:rPr lang="en-GB" baseline="0" dirty="0"/>
              <a:t>Raspberry Pi and </a:t>
            </a:r>
            <a:r>
              <a:rPr lang="en-GB" baseline="0" dirty="0" err="1"/>
              <a:t>BeagleBoards</a:t>
            </a:r>
            <a:r>
              <a:rPr lang="en-GB" baseline="0" dirty="0"/>
              <a:t> boards have also been evaluated, however, they provide far more functionalities than are required for this project.</a:t>
            </a:r>
          </a:p>
          <a:p>
            <a:pPr marL="171450" indent="-171450">
              <a:buFontTx/>
              <a:buChar char="-"/>
            </a:pPr>
            <a:r>
              <a:rPr lang="en-GB" baseline="0" dirty="0"/>
              <a:t>Arduino is completely open source, schematics, hardware, source code </a:t>
            </a:r>
            <a:r>
              <a:rPr lang="en-GB" baseline="0" dirty="0" err="1"/>
              <a:t>etc</a:t>
            </a:r>
            <a:r>
              <a:rPr lang="en-GB" baseline="0" dirty="0"/>
              <a:t>…</a:t>
            </a:r>
          </a:p>
          <a:p>
            <a:pPr marL="0" indent="0">
              <a:buFont typeface="Arial" panose="020B0604020202020204" pitchFamily="34" charset="0"/>
              <a:buNone/>
            </a:pPr>
            <a:endParaRPr lang="en-GB" dirty="0"/>
          </a:p>
          <a:p>
            <a:endParaRPr lang="en-GB" dirty="0"/>
          </a:p>
        </p:txBody>
      </p:sp>
      <p:sp>
        <p:nvSpPr>
          <p:cNvPr id="4" name="Slide Number Placeholder 3"/>
          <p:cNvSpPr>
            <a:spLocks noGrp="1"/>
          </p:cNvSpPr>
          <p:nvPr>
            <p:ph type="sldNum" sz="quarter" idx="10"/>
          </p:nvPr>
        </p:nvSpPr>
        <p:spPr/>
        <p:txBody>
          <a:bodyPr/>
          <a:lstStyle/>
          <a:p>
            <a:pPr>
              <a:defRPr/>
            </a:pPr>
            <a:fld id="{133E8CF3-7E0E-4E90-B4B4-EDEFE4FDE1CE}" type="slidenum">
              <a:rPr lang="cy-GB" smtClean="0"/>
              <a:pPr>
                <a:defRPr/>
              </a:pPr>
              <a:t>19</a:t>
            </a:fld>
            <a:endParaRPr lang="cy-GB"/>
          </a:p>
        </p:txBody>
      </p:sp>
    </p:spTree>
    <p:extLst>
      <p:ext uri="{BB962C8B-B14F-4D97-AF65-F5344CB8AC3E}">
        <p14:creationId xmlns:p14="http://schemas.microsoft.com/office/powerpoint/2010/main" val="32363721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baseline="0" dirty="0"/>
              <a:t>Tank with varying levels of sand/sediment.</a:t>
            </a:r>
          </a:p>
        </p:txBody>
      </p:sp>
      <p:sp>
        <p:nvSpPr>
          <p:cNvPr id="4" name="Slide Number Placeholder 3"/>
          <p:cNvSpPr>
            <a:spLocks noGrp="1"/>
          </p:cNvSpPr>
          <p:nvPr>
            <p:ph type="sldNum" sz="quarter" idx="10"/>
          </p:nvPr>
        </p:nvSpPr>
        <p:spPr/>
        <p:txBody>
          <a:bodyPr/>
          <a:lstStyle/>
          <a:p>
            <a:pPr>
              <a:defRPr/>
            </a:pPr>
            <a:fld id="{133E8CF3-7E0E-4E90-B4B4-EDEFE4FDE1CE}" type="slidenum">
              <a:rPr lang="cy-GB" smtClean="0"/>
              <a:pPr>
                <a:defRPr/>
              </a:pPr>
              <a:t>21</a:t>
            </a:fld>
            <a:endParaRPr lang="cy-GB"/>
          </a:p>
        </p:txBody>
      </p:sp>
    </p:spTree>
    <p:extLst>
      <p:ext uri="{BB962C8B-B14F-4D97-AF65-F5344CB8AC3E}">
        <p14:creationId xmlns:p14="http://schemas.microsoft.com/office/powerpoint/2010/main" val="24665218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eitl y Sleid">
    <p:spTree>
      <p:nvGrpSpPr>
        <p:cNvPr id="1" name=""/>
        <p:cNvGrpSpPr/>
        <p:nvPr/>
      </p:nvGrpSpPr>
      <p:grpSpPr>
        <a:xfrm>
          <a:off x="0" y="0"/>
          <a:ext cx="0" cy="0"/>
          <a:chOff x="0" y="0"/>
          <a:chExt cx="0" cy="0"/>
        </a:xfrm>
      </p:grpSpPr>
      <p:sp>
        <p:nvSpPr>
          <p:cNvPr id="2" name="Teitl 1"/>
          <p:cNvSpPr>
            <a:spLocks noGrp="1"/>
          </p:cNvSpPr>
          <p:nvPr>
            <p:ph type="ctrTitle"/>
          </p:nvPr>
        </p:nvSpPr>
        <p:spPr>
          <a:xfrm>
            <a:off x="685800" y="2130425"/>
            <a:ext cx="7772400" cy="1470025"/>
          </a:xfrm>
        </p:spPr>
        <p:txBody>
          <a:bodyPr/>
          <a:lstStyle/>
          <a:p>
            <a:r>
              <a:rPr lang="cy-GB"/>
              <a:t>Cliciwch i olygu arddull y Meistr teitl</a:t>
            </a:r>
          </a:p>
        </p:txBody>
      </p:sp>
      <p:sp>
        <p:nvSpPr>
          <p:cNvPr id="3" name="Isdeitl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y-GB"/>
              <a:t>Cliciwch i olygu arddull is-deitl y Meistr</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ACBA7EE3-647D-42A6-8CB5-EDC0E8900FE4}"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eitl a Ch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a:t>Cliciwch i olygu arddull y Meistr teitl</a:t>
            </a:r>
          </a:p>
        </p:txBody>
      </p:sp>
      <p:sp>
        <p:nvSpPr>
          <p:cNvPr id="3" name="Dalfan Cynnwys 2"/>
          <p:cNvSpPr>
            <a:spLocks noGrp="1"/>
          </p:cNvSpPr>
          <p:nvPr>
            <p:ph idx="1"/>
          </p:nvPr>
        </p:nvSpPr>
        <p:spPr/>
        <p:txBody>
          <a:body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4AA2E5AA-6B31-4010-ABB1-DB2A09EC62E4}"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Pennyn Adran">
    <p:spTree>
      <p:nvGrpSpPr>
        <p:cNvPr id="1" name=""/>
        <p:cNvGrpSpPr/>
        <p:nvPr/>
      </p:nvGrpSpPr>
      <p:grpSpPr>
        <a:xfrm>
          <a:off x="0" y="0"/>
          <a:ext cx="0" cy="0"/>
          <a:chOff x="0" y="0"/>
          <a:chExt cx="0" cy="0"/>
        </a:xfrm>
      </p:grpSpPr>
      <p:sp>
        <p:nvSpPr>
          <p:cNvPr id="2" name="Teitl 1"/>
          <p:cNvSpPr>
            <a:spLocks noGrp="1"/>
          </p:cNvSpPr>
          <p:nvPr>
            <p:ph type="title"/>
          </p:nvPr>
        </p:nvSpPr>
        <p:spPr>
          <a:xfrm>
            <a:off x="722313" y="4406900"/>
            <a:ext cx="7772400" cy="1362075"/>
          </a:xfrm>
        </p:spPr>
        <p:txBody>
          <a:bodyPr anchor="t"/>
          <a:lstStyle>
            <a:lvl1pPr algn="l">
              <a:defRPr sz="4000" b="1" cap="all"/>
            </a:lvl1pPr>
          </a:lstStyle>
          <a:p>
            <a:r>
              <a:rPr lang="cy-GB"/>
              <a:t>Cliciwch i olygu arddull y Meistr teitl</a:t>
            </a:r>
          </a:p>
        </p:txBody>
      </p:sp>
      <p:sp>
        <p:nvSpPr>
          <p:cNvPr id="3" name="Dalfan Testun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y-GB"/>
              <a:t>Cliciwch i olygu arddulliau'r Meistr testun</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353319F-BD05-4601-9357-BD04431E6678}"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au G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a:t>Cliciwch i olygu arddull y Meistr teitl</a:t>
            </a:r>
          </a:p>
        </p:txBody>
      </p:sp>
      <p:sp>
        <p:nvSpPr>
          <p:cNvPr id="3" name="Dalfan Cynnwys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4" name="Dalfan Cynnwys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FA3FB582-B453-4FFF-9174-9DC69E65D257}"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ymhariaeth">
    <p:spTree>
      <p:nvGrpSpPr>
        <p:cNvPr id="1" name=""/>
        <p:cNvGrpSpPr/>
        <p:nvPr/>
      </p:nvGrpSpPr>
      <p:grpSpPr>
        <a:xfrm>
          <a:off x="0" y="0"/>
          <a:ext cx="0" cy="0"/>
          <a:chOff x="0" y="0"/>
          <a:chExt cx="0" cy="0"/>
        </a:xfrm>
      </p:grpSpPr>
      <p:sp>
        <p:nvSpPr>
          <p:cNvPr id="2" name="Teitl 1"/>
          <p:cNvSpPr>
            <a:spLocks noGrp="1"/>
          </p:cNvSpPr>
          <p:nvPr>
            <p:ph type="title"/>
          </p:nvPr>
        </p:nvSpPr>
        <p:spPr>
          <a:xfrm>
            <a:off x="457200" y="274638"/>
            <a:ext cx="8229600" cy="1143000"/>
          </a:xfrm>
        </p:spPr>
        <p:txBody>
          <a:bodyPr/>
          <a:lstStyle>
            <a:lvl1pPr>
              <a:defRPr/>
            </a:lvl1pPr>
          </a:lstStyle>
          <a:p>
            <a:r>
              <a:rPr lang="cy-GB"/>
              <a:t>Cliciwch i olygu arddull y Meistr teitl</a:t>
            </a:r>
          </a:p>
        </p:txBody>
      </p:sp>
      <p:sp>
        <p:nvSpPr>
          <p:cNvPr id="3" name="Dalfan Testun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Cliciwch i olygu arddulliau'r Meistr testun</a:t>
            </a:r>
          </a:p>
        </p:txBody>
      </p:sp>
      <p:sp>
        <p:nvSpPr>
          <p:cNvPr id="4" name="Dalfan Cynnwys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5" name="Dalfan Testun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Cliciwch i olygu arddulliau'r Meistr testun</a:t>
            </a:r>
          </a:p>
        </p:txBody>
      </p:sp>
      <p:sp>
        <p:nvSpPr>
          <p:cNvPr id="6" name="Dalfan Cynnwys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0994C39B-2FA8-4042-854E-57F1D5D2D7B6}"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eitl yn Unig">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a:t>Cliciwch i olygu arddull y Meistr teitl</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66B7FE7F-F044-4324-A17A-3E1B27AF2C49}"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Gwag">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4ED79B5D-C060-4C93-B122-6BE8856F2F0F}"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ynnwys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457200" y="273050"/>
            <a:ext cx="3008313" cy="1162050"/>
          </a:xfrm>
        </p:spPr>
        <p:txBody>
          <a:bodyPr anchor="b"/>
          <a:lstStyle>
            <a:lvl1pPr algn="l">
              <a:defRPr sz="2000" b="1"/>
            </a:lvl1pPr>
          </a:lstStyle>
          <a:p>
            <a:r>
              <a:rPr lang="cy-GB"/>
              <a:t>Cliciwch i olygu arddull y Meistr teitl</a:t>
            </a:r>
          </a:p>
        </p:txBody>
      </p:sp>
      <p:sp>
        <p:nvSpPr>
          <p:cNvPr id="3" name="Dalfan Cynnwys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4" name="Dalfan Testun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Cliciwch i olygu arddulliau'r Meistr testun</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BDAF7833-E0D3-4EFF-9FCC-D5CD5F190D11}"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Llun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1792288" y="4800600"/>
            <a:ext cx="5486400" cy="566738"/>
          </a:xfrm>
        </p:spPr>
        <p:txBody>
          <a:bodyPr anchor="b"/>
          <a:lstStyle>
            <a:lvl1pPr algn="l">
              <a:defRPr sz="2000" b="1"/>
            </a:lvl1pPr>
          </a:lstStyle>
          <a:p>
            <a:r>
              <a:rPr lang="cy-GB"/>
              <a:t>Cliciwch i olygu arddull y Meistr teitl</a:t>
            </a:r>
          </a:p>
        </p:txBody>
      </p:sp>
      <p:sp>
        <p:nvSpPr>
          <p:cNvPr id="3" name="Dalfan Llun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y-GB" noProof="0"/>
          </a:p>
        </p:txBody>
      </p:sp>
      <p:sp>
        <p:nvSpPr>
          <p:cNvPr id="4" name="Dalfan Testun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Cliciwch i olygu arddulliau'r Meistr testun</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17BDDAEC-CE71-412D-8BAC-889EB89F29A8}"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itl a Thestun Fertigol">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a:t>Cliciwch i olygu arddull y Meistr teitl</a:t>
            </a:r>
          </a:p>
        </p:txBody>
      </p:sp>
      <p:sp>
        <p:nvSpPr>
          <p:cNvPr id="3" name="Dalfan Testun ar i fyny 2"/>
          <p:cNvSpPr>
            <a:spLocks noGrp="1"/>
          </p:cNvSpPr>
          <p:nvPr>
            <p:ph type="body" orient="vert" idx="1"/>
          </p:nvPr>
        </p:nvSpPr>
        <p:spPr/>
        <p:txBody>
          <a:bodyPr vert="eaVert"/>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CD4BCA2B-8F55-47DB-B2E1-A347FE133F30}"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eitl Fertigol a Thestun">
    <p:spTree>
      <p:nvGrpSpPr>
        <p:cNvPr id="1" name=""/>
        <p:cNvGrpSpPr/>
        <p:nvPr/>
      </p:nvGrpSpPr>
      <p:grpSpPr>
        <a:xfrm>
          <a:off x="0" y="0"/>
          <a:ext cx="0" cy="0"/>
          <a:chOff x="0" y="0"/>
          <a:chExt cx="0" cy="0"/>
        </a:xfrm>
      </p:grpSpPr>
      <p:sp>
        <p:nvSpPr>
          <p:cNvPr id="2" name="Teitl Fertigol 1"/>
          <p:cNvSpPr>
            <a:spLocks noGrp="1"/>
          </p:cNvSpPr>
          <p:nvPr>
            <p:ph type="title" orient="vert"/>
          </p:nvPr>
        </p:nvSpPr>
        <p:spPr>
          <a:xfrm>
            <a:off x="6515100" y="609600"/>
            <a:ext cx="1943100" cy="5486400"/>
          </a:xfrm>
        </p:spPr>
        <p:txBody>
          <a:bodyPr vert="eaVert"/>
          <a:lstStyle/>
          <a:p>
            <a:r>
              <a:rPr lang="cy-GB"/>
              <a:t>Cliciwch i olygu arddull y Meistr teitl</a:t>
            </a:r>
          </a:p>
        </p:txBody>
      </p:sp>
      <p:sp>
        <p:nvSpPr>
          <p:cNvPr id="3" name="Dalfan Testun ar i fyny 2"/>
          <p:cNvSpPr>
            <a:spLocks noGrp="1"/>
          </p:cNvSpPr>
          <p:nvPr>
            <p:ph type="body" orient="vert" idx="1"/>
          </p:nvPr>
        </p:nvSpPr>
        <p:spPr>
          <a:xfrm>
            <a:off x="685800" y="609600"/>
            <a:ext cx="5676900" cy="5486400"/>
          </a:xfrm>
        </p:spPr>
        <p:txBody>
          <a:bodyPr vert="eaVert"/>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57552AC-A494-4576-85EB-EED448C01F31}"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atin typeface="Arial" charset="0"/>
              </a:defRPr>
            </a:lvl1pPr>
          </a:lstStyle>
          <a:p>
            <a:pPr>
              <a:defRPr/>
            </a:pPr>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smtClean="0">
                <a:latin typeface="Arial" charset="0"/>
              </a:defRPr>
            </a:lvl1pPr>
          </a:lstStyle>
          <a:p>
            <a:pPr>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smtClean="0">
                <a:latin typeface="Arial" charset="0"/>
              </a:defRPr>
            </a:lvl1pPr>
          </a:lstStyle>
          <a:p>
            <a:pPr>
              <a:defRPr/>
            </a:pPr>
            <a:fld id="{D324705A-AE46-47B0-BEE4-6270AC71F57C}" type="slidenum">
              <a:rPr lang="en-US"/>
              <a:pPr>
                <a:defRPr/>
              </a:pPr>
              <a:t>‹#›</a:t>
            </a:fld>
            <a:endParaRPr lang="en-US"/>
          </a:p>
        </p:txBody>
      </p:sp>
      <p:pic>
        <p:nvPicPr>
          <p:cNvPr id="1031" name="Picture 7" descr="ppt_cinqufoil_blue.jpg"/>
          <p:cNvPicPr>
            <a:picLocks noChangeAspect="1"/>
          </p:cNvPicPr>
          <p:nvPr userDrawn="1"/>
        </p:nvPicPr>
        <p:blipFill>
          <a:blip r:embed="rId13" cstate="print"/>
          <a:srcRect/>
          <a:stretch>
            <a:fillRect/>
          </a:stretch>
        </p:blipFill>
        <p:spPr bwMode="auto">
          <a:xfrm>
            <a:off x="0" y="0"/>
            <a:ext cx="9144000" cy="6858000"/>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ＭＳ Ｐゴシック" charset="-128"/>
          <a:cs typeface="+mj-cs"/>
        </a:defRPr>
      </a:lvl1pPr>
      <a:lvl2pPr algn="ctr" rtl="0" eaLnBrk="0" fontAlgn="base" hangingPunct="0">
        <a:spcBef>
          <a:spcPct val="0"/>
        </a:spcBef>
        <a:spcAft>
          <a:spcPct val="0"/>
        </a:spcAft>
        <a:defRPr sz="4400">
          <a:solidFill>
            <a:schemeClr val="tx2"/>
          </a:solidFill>
          <a:latin typeface="Arial" charset="0"/>
          <a:ea typeface="ＭＳ Ｐゴシック" charset="-128"/>
        </a:defRPr>
      </a:lvl2pPr>
      <a:lvl3pPr algn="ctr" rtl="0" eaLnBrk="0" fontAlgn="base" hangingPunct="0">
        <a:spcBef>
          <a:spcPct val="0"/>
        </a:spcBef>
        <a:spcAft>
          <a:spcPct val="0"/>
        </a:spcAft>
        <a:defRPr sz="4400">
          <a:solidFill>
            <a:schemeClr val="tx2"/>
          </a:solidFill>
          <a:latin typeface="Arial" charset="0"/>
          <a:ea typeface="ＭＳ Ｐゴシック" charset="-128"/>
        </a:defRPr>
      </a:lvl3pPr>
      <a:lvl4pPr algn="ctr" rtl="0" eaLnBrk="0" fontAlgn="base" hangingPunct="0">
        <a:spcBef>
          <a:spcPct val="0"/>
        </a:spcBef>
        <a:spcAft>
          <a:spcPct val="0"/>
        </a:spcAft>
        <a:defRPr sz="4400">
          <a:solidFill>
            <a:schemeClr val="tx2"/>
          </a:solidFill>
          <a:latin typeface="Arial" charset="0"/>
          <a:ea typeface="ＭＳ Ｐゴシック" charset="-128"/>
        </a:defRPr>
      </a:lvl4pPr>
      <a:lvl5pPr algn="ctr" rtl="0" eaLnBrk="0" fontAlgn="base" hangingPunct="0">
        <a:spcBef>
          <a:spcPct val="0"/>
        </a:spcBef>
        <a:spcAft>
          <a:spcPct val="0"/>
        </a:spcAft>
        <a:defRPr sz="4400">
          <a:solidFill>
            <a:schemeClr val="tx2"/>
          </a:solidFill>
          <a:latin typeface="Arial" charset="0"/>
          <a:ea typeface="ＭＳ Ｐゴシック" charset="-128"/>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ＭＳ Ｐゴシック" charset="-128"/>
          <a:cs typeface="+mn-cs"/>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charset="-128"/>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charset="-128"/>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4" Type="http://schemas.openxmlformats.org/officeDocument/2006/relationships/image" Target="../media/image3.jpeg"/><Relationship Id="rId5" Type="http://schemas.openxmlformats.org/officeDocument/2006/relationships/image" Target="../media/image4.jpg"/><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6.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7.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8.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6.xml.rels><?xml version="1.0" encoding="UTF-8" standalone="yes"?>
<Relationships xmlns="http://schemas.openxmlformats.org/package/2006/relationships"><Relationship Id="rId3" Type="http://schemas.openxmlformats.org/officeDocument/2006/relationships/image" Target="../media/image70.png"/><Relationship Id="rId4" Type="http://schemas.openxmlformats.org/officeDocument/2006/relationships/image" Target="../media/image9.gif"/><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0.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4" Type="http://schemas.openxmlformats.org/officeDocument/2006/relationships/image" Target="../media/image12.PNG"/><Relationship Id="rId5" Type="http://schemas.openxmlformats.org/officeDocument/2006/relationships/image" Target="../media/image13.jpeg"/><Relationship Id="rId6" Type="http://schemas.openxmlformats.org/officeDocument/2006/relationships/image" Target="../media/image8.png"/><Relationship Id="rId7" Type="http://schemas.openxmlformats.org/officeDocument/2006/relationships/image" Target="../media/image14.gif"/><Relationship Id="rId8" Type="http://schemas.openxmlformats.org/officeDocument/2006/relationships/image" Target="../media/image15.png"/><Relationship Id="rId9" Type="http://schemas.microsoft.com/office/2007/relationships/hdphoto" Target="../media/hdphoto1.wdp"/><Relationship Id="rId10" Type="http://schemas.openxmlformats.org/officeDocument/2006/relationships/image" Target="../media/image16.gif"/><Relationship Id="rId11" Type="http://schemas.openxmlformats.org/officeDocument/2006/relationships/image" Target="../media/image17.jpeg"/><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dx.doi.org/10.4236/jcc.2016.45006"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p:cNvSpPr>
            <a:spLocks noGrp="1"/>
          </p:cNvSpPr>
          <p:nvPr>
            <p:ph type="ctrTitle"/>
          </p:nvPr>
        </p:nvSpPr>
        <p:spPr>
          <a:xfrm>
            <a:off x="827584" y="476672"/>
            <a:ext cx="7772400" cy="5112568"/>
          </a:xfrm>
        </p:spPr>
        <p:txBody>
          <a:bodyPr/>
          <a:lstStyle/>
          <a:p>
            <a:r>
              <a:rPr lang="en-GB" sz="3600" b="1" dirty="0">
                <a:solidFill>
                  <a:schemeClr val="bg1"/>
                </a:solidFill>
              </a:rPr>
              <a:t>Wireless Sensor Networks for Monitoring Coastal Erosion</a:t>
            </a:r>
            <a:r>
              <a:rPr lang="en-GB" sz="3200" dirty="0">
                <a:solidFill>
                  <a:schemeClr val="bg1"/>
                </a:solidFill>
              </a:rPr>
              <a:t/>
            </a:r>
            <a:br>
              <a:rPr lang="en-GB" sz="3200" dirty="0">
                <a:solidFill>
                  <a:schemeClr val="bg1"/>
                </a:solidFill>
              </a:rPr>
            </a:br>
            <a:r>
              <a:rPr lang="en-GB" sz="3200" dirty="0">
                <a:solidFill>
                  <a:schemeClr val="bg1"/>
                </a:solidFill>
              </a:rPr>
              <a:t/>
            </a:r>
            <a:br>
              <a:rPr lang="en-GB" sz="3200" dirty="0">
                <a:solidFill>
                  <a:schemeClr val="bg1"/>
                </a:solidFill>
              </a:rPr>
            </a:br>
            <a:r>
              <a:rPr lang="en-GB" sz="1800" b="1" dirty="0">
                <a:solidFill>
                  <a:schemeClr val="bg1"/>
                </a:solidFill>
              </a:rPr>
              <a:t>Archie Watt</a:t>
            </a:r>
            <a:r>
              <a:rPr lang="en-GB" sz="1800" dirty="0">
                <a:solidFill>
                  <a:schemeClr val="bg1"/>
                </a:solidFill>
              </a:rPr>
              <a:t/>
            </a:r>
            <a:br>
              <a:rPr lang="en-GB" sz="1800" dirty="0">
                <a:solidFill>
                  <a:schemeClr val="bg1"/>
                </a:solidFill>
              </a:rPr>
            </a:br>
            <a:r>
              <a:rPr lang="en-GB" sz="1800" dirty="0">
                <a:solidFill>
                  <a:schemeClr val="bg1"/>
                </a:solidFill>
              </a:rPr>
              <a:t/>
            </a:r>
            <a:br>
              <a:rPr lang="en-GB" sz="1800" dirty="0">
                <a:solidFill>
                  <a:schemeClr val="bg1"/>
                </a:solidFill>
              </a:rPr>
            </a:br>
            <a:r>
              <a:rPr lang="en-GB" sz="1600" dirty="0">
                <a:solidFill>
                  <a:schemeClr val="bg1"/>
                </a:solidFill>
              </a:rPr>
              <a:t>Computer Networks and Communications Research Group</a:t>
            </a:r>
            <a:br>
              <a:rPr lang="en-GB" sz="1600" dirty="0">
                <a:solidFill>
                  <a:schemeClr val="bg1"/>
                </a:solidFill>
              </a:rPr>
            </a:br>
            <a:r>
              <a:rPr lang="en-GB" sz="1600" dirty="0">
                <a:solidFill>
                  <a:schemeClr val="bg1"/>
                </a:solidFill>
              </a:rPr>
              <a:t>School of Applied Computing</a:t>
            </a:r>
            <a:br>
              <a:rPr lang="en-GB" sz="1600" dirty="0">
                <a:solidFill>
                  <a:schemeClr val="bg1"/>
                </a:solidFill>
              </a:rPr>
            </a:br>
            <a:r>
              <a:rPr lang="en-GB" sz="1600" dirty="0">
                <a:solidFill>
                  <a:schemeClr val="bg1"/>
                </a:solidFill>
              </a:rPr>
              <a:t>University of Wales Trinity Saint David</a:t>
            </a:r>
            <a:r>
              <a:rPr lang="en-GB" sz="3200" dirty="0">
                <a:solidFill>
                  <a:schemeClr val="bg1"/>
                </a:solidFill>
              </a:rPr>
              <a:t/>
            </a:r>
            <a:br>
              <a:rPr lang="en-GB" sz="3200" dirty="0">
                <a:solidFill>
                  <a:schemeClr val="bg1"/>
                </a:solidFill>
              </a:rPr>
            </a:br>
            <a:r>
              <a:rPr lang="en-GB" sz="3200" dirty="0">
                <a:solidFill>
                  <a:schemeClr val="bg1"/>
                </a:solidFill>
              </a:rPr>
              <a:t/>
            </a:r>
            <a:br>
              <a:rPr lang="en-GB" sz="3200" dirty="0">
                <a:solidFill>
                  <a:schemeClr val="bg1"/>
                </a:solidFill>
              </a:rPr>
            </a:br>
            <a:r>
              <a:rPr lang="en-GB" sz="1800" b="1" u="sng" dirty="0">
                <a:solidFill>
                  <a:schemeClr val="bg1"/>
                </a:solidFill>
              </a:rPr>
              <a:t>Supervisors:</a:t>
            </a:r>
            <a:br>
              <a:rPr lang="en-GB" sz="1800" b="1" u="sng" dirty="0">
                <a:solidFill>
                  <a:schemeClr val="bg1"/>
                </a:solidFill>
              </a:rPr>
            </a:br>
            <a:r>
              <a:rPr lang="en-GB" sz="1800" dirty="0">
                <a:solidFill>
                  <a:schemeClr val="bg1"/>
                </a:solidFill>
              </a:rPr>
              <a:t/>
            </a:r>
            <a:br>
              <a:rPr lang="en-GB" sz="1800" dirty="0">
                <a:solidFill>
                  <a:schemeClr val="bg1"/>
                </a:solidFill>
              </a:rPr>
            </a:br>
            <a:r>
              <a:rPr lang="en-GB" sz="1800" dirty="0">
                <a:solidFill>
                  <a:schemeClr val="bg1"/>
                </a:solidFill>
              </a:rPr>
              <a:t>Dr Carlene Campbell</a:t>
            </a:r>
            <a:br>
              <a:rPr lang="en-GB" sz="1800" dirty="0">
                <a:solidFill>
                  <a:schemeClr val="bg1"/>
                </a:solidFill>
              </a:rPr>
            </a:br>
            <a:r>
              <a:rPr lang="en-GB" sz="1800" dirty="0">
                <a:solidFill>
                  <a:schemeClr val="bg1"/>
                </a:solidFill>
              </a:rPr>
              <a:t>Prof. Ian Wells</a:t>
            </a:r>
            <a:br>
              <a:rPr lang="en-GB" sz="1800" dirty="0">
                <a:solidFill>
                  <a:schemeClr val="bg1"/>
                </a:solidFill>
              </a:rPr>
            </a:br>
            <a:r>
              <a:rPr lang="en-GB" sz="1800" dirty="0">
                <a:solidFill>
                  <a:schemeClr val="bg1"/>
                </a:solidFill>
              </a:rPr>
              <a:t>Prof. Stephen Hole</a:t>
            </a:r>
            <a:br>
              <a:rPr lang="en-GB" sz="1800" dirty="0">
                <a:solidFill>
                  <a:schemeClr val="bg1"/>
                </a:solidFill>
              </a:rPr>
            </a:br>
            <a:r>
              <a:rPr lang="en-GB" sz="1800" dirty="0">
                <a:solidFill>
                  <a:schemeClr val="bg1"/>
                </a:solidFill>
              </a:rPr>
              <a:t>Prof. Mike Phillips</a:t>
            </a:r>
            <a:endParaRPr lang="en-US" sz="3200" dirty="0">
              <a:solidFill>
                <a:schemeClr val="bg1"/>
              </a:solidFill>
            </a:endParaRP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713802" y="0"/>
            <a:ext cx="7772400" cy="1143000"/>
          </a:xfrm>
        </p:spPr>
        <p:txBody>
          <a:bodyPr/>
          <a:lstStyle/>
          <a:p>
            <a:r>
              <a:rPr lang="en-US" dirty="0">
                <a:solidFill>
                  <a:schemeClr val="bg1"/>
                </a:solidFill>
              </a:rPr>
              <a:t>Project Overview</a:t>
            </a:r>
            <a:endParaRPr lang="cy-GB" dirty="0">
              <a:solidFill>
                <a:schemeClr val="bg1"/>
              </a:solidFill>
            </a:endParaRPr>
          </a:p>
        </p:txBody>
      </p:sp>
      <p:sp>
        <p:nvSpPr>
          <p:cNvPr id="3075" name="Rectangle 3"/>
          <p:cNvSpPr>
            <a:spLocks noGrp="1" noChangeArrowheads="1"/>
          </p:cNvSpPr>
          <p:nvPr>
            <p:ph type="body" idx="1"/>
          </p:nvPr>
        </p:nvSpPr>
        <p:spPr>
          <a:xfrm>
            <a:off x="713802" y="1268760"/>
            <a:ext cx="7772400" cy="3856038"/>
          </a:xfrm>
        </p:spPr>
        <p:txBody>
          <a:bodyPr/>
          <a:lstStyle/>
          <a:p>
            <a:pPr marL="514350" indent="-514350"/>
            <a:r>
              <a:rPr lang="en-US" sz="2400" dirty="0">
                <a:solidFill>
                  <a:schemeClr val="bg1"/>
                </a:solidFill>
              </a:rPr>
              <a:t>This project aims to design and deploy a novel Wireless Sensor Network to enable the gathering of data relating to sediment transport on the sea bed.</a:t>
            </a:r>
          </a:p>
          <a:p>
            <a:pPr marL="514350" indent="-514350"/>
            <a:r>
              <a:rPr lang="en-US" sz="2400" dirty="0">
                <a:solidFill>
                  <a:schemeClr val="bg1"/>
                </a:solidFill>
              </a:rPr>
              <a:t>This data will allow the effects of coastal erosion below the sea’s surface to be quantified, and will enable a more complete understanding of this process.</a:t>
            </a:r>
          </a:p>
          <a:p>
            <a:pPr marL="514350" indent="-514350"/>
            <a:r>
              <a:rPr lang="en-US" sz="2400" dirty="0">
                <a:solidFill>
                  <a:schemeClr val="bg1"/>
                </a:solidFill>
              </a:rPr>
              <a:t>No such system or data currently exists.</a:t>
            </a:r>
          </a:p>
        </p:txBody>
      </p:sp>
    </p:spTree>
    <p:extLst>
      <p:ext uri="{BB962C8B-B14F-4D97-AF65-F5344CB8AC3E}">
        <p14:creationId xmlns:p14="http://schemas.microsoft.com/office/powerpoint/2010/main" val="1201783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713802" y="0"/>
            <a:ext cx="7772400" cy="1143000"/>
          </a:xfrm>
        </p:spPr>
        <p:txBody>
          <a:bodyPr/>
          <a:lstStyle/>
          <a:p>
            <a:r>
              <a:rPr lang="en-US" dirty="0">
                <a:solidFill>
                  <a:schemeClr val="bg1"/>
                </a:solidFill>
              </a:rPr>
              <a:t>Coastal Erosion</a:t>
            </a:r>
            <a:endParaRPr lang="cy-GB" dirty="0">
              <a:solidFill>
                <a:schemeClr val="bg1"/>
              </a:solidFill>
            </a:endParaRPr>
          </a:p>
        </p:txBody>
      </p:sp>
      <p:sp>
        <p:nvSpPr>
          <p:cNvPr id="3075" name="Rectangle 3"/>
          <p:cNvSpPr>
            <a:spLocks noGrp="1" noChangeArrowheads="1"/>
          </p:cNvSpPr>
          <p:nvPr>
            <p:ph type="body" idx="1"/>
          </p:nvPr>
        </p:nvSpPr>
        <p:spPr>
          <a:xfrm>
            <a:off x="713802" y="1268760"/>
            <a:ext cx="7772400" cy="3856038"/>
          </a:xfrm>
        </p:spPr>
        <p:txBody>
          <a:bodyPr/>
          <a:lstStyle/>
          <a:p>
            <a:pPr lvl="0"/>
            <a:r>
              <a:rPr lang="en-GB" sz="2400" dirty="0">
                <a:solidFill>
                  <a:schemeClr val="bg1"/>
                </a:solidFill>
              </a:rPr>
              <a:t>Coastal erosion is becoming an increasingly common and destructive occurrence worldwide.</a:t>
            </a:r>
          </a:p>
          <a:p>
            <a:pPr lvl="0"/>
            <a:r>
              <a:rPr lang="en-GB" sz="2400" dirty="0">
                <a:solidFill>
                  <a:schemeClr val="bg1"/>
                </a:solidFill>
              </a:rPr>
              <a:t>It is a natural phenomenon that has always existed and always will.</a:t>
            </a:r>
          </a:p>
          <a:p>
            <a:pPr lvl="0"/>
            <a:r>
              <a:rPr lang="en-GB" sz="2400" dirty="0">
                <a:solidFill>
                  <a:schemeClr val="bg1"/>
                </a:solidFill>
              </a:rPr>
              <a:t>However, human influence, in particular urbanisation and economic activity, has turned it from being a natural phenomenon to an increasingly serious problem.</a:t>
            </a:r>
          </a:p>
        </p:txBody>
      </p:sp>
    </p:spTree>
    <p:extLst>
      <p:ext uri="{BB962C8B-B14F-4D97-AF65-F5344CB8AC3E}">
        <p14:creationId xmlns:p14="http://schemas.microsoft.com/office/powerpoint/2010/main" val="19832290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713802" y="0"/>
            <a:ext cx="7772400" cy="1143000"/>
          </a:xfrm>
        </p:spPr>
        <p:txBody>
          <a:bodyPr/>
          <a:lstStyle/>
          <a:p>
            <a:r>
              <a:rPr lang="en-US" dirty="0">
                <a:solidFill>
                  <a:schemeClr val="bg1"/>
                </a:solidFill>
              </a:rPr>
              <a:t>Coastal Erosion</a:t>
            </a:r>
            <a:endParaRPr lang="cy-GB" dirty="0">
              <a:solidFill>
                <a:schemeClr val="bg1"/>
              </a:solidFill>
            </a:endParaRPr>
          </a:p>
        </p:txBody>
      </p:sp>
      <p:pic>
        <p:nvPicPr>
          <p:cNvPr id="4" name="Picture 3" descr="Picture3.jpg"/>
          <p:cNvPicPr/>
          <p:nvPr/>
        </p:nvPicPr>
        <p:blipFill>
          <a:blip r:embed="rId3" cstate="print"/>
          <a:stretch>
            <a:fillRect/>
          </a:stretch>
        </p:blipFill>
        <p:spPr>
          <a:xfrm>
            <a:off x="129009" y="2060848"/>
            <a:ext cx="2642791" cy="1954372"/>
          </a:xfrm>
          <a:prstGeom prst="rect">
            <a:avLst/>
          </a:prstGeom>
        </p:spPr>
      </p:pic>
      <p:pic>
        <p:nvPicPr>
          <p:cNvPr id="5" name="Picture 4" descr="http://www.aaas.org/news/releases/2006/images/1204alaska_444_lg.jpg"/>
          <p:cNvPicPr>
            <a:picLocks noChangeAspect="1" noChangeArrowheads="1"/>
          </p:cNvPicPr>
          <p:nvPr/>
        </p:nvPicPr>
        <p:blipFill>
          <a:blip r:embed="rId4" cstate="print"/>
          <a:srcRect l="3183" r="23605"/>
          <a:stretch>
            <a:fillRect/>
          </a:stretch>
        </p:blipFill>
        <p:spPr bwMode="auto">
          <a:xfrm>
            <a:off x="6789241" y="2060848"/>
            <a:ext cx="2265478" cy="1954372"/>
          </a:xfrm>
          <a:prstGeom prst="rect">
            <a:avLst/>
          </a:prstGeom>
          <a:noFill/>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71800" y="2060848"/>
            <a:ext cx="4017441" cy="1943923"/>
          </a:xfrm>
          <a:prstGeom prst="rect">
            <a:avLst/>
          </a:prstGeom>
        </p:spPr>
      </p:pic>
    </p:spTree>
    <p:extLst>
      <p:ext uri="{BB962C8B-B14F-4D97-AF65-F5344CB8AC3E}">
        <p14:creationId xmlns:p14="http://schemas.microsoft.com/office/powerpoint/2010/main" val="6865641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713802" y="0"/>
            <a:ext cx="7772400" cy="1143000"/>
          </a:xfrm>
        </p:spPr>
        <p:txBody>
          <a:bodyPr/>
          <a:lstStyle/>
          <a:p>
            <a:r>
              <a:rPr lang="en-US" dirty="0">
                <a:solidFill>
                  <a:schemeClr val="bg1"/>
                </a:solidFill>
              </a:rPr>
              <a:t>Monitoring</a:t>
            </a:r>
            <a:endParaRPr lang="cy-GB" dirty="0">
              <a:solidFill>
                <a:schemeClr val="bg1"/>
              </a:solidFill>
            </a:endParaRPr>
          </a:p>
        </p:txBody>
      </p:sp>
      <p:sp>
        <p:nvSpPr>
          <p:cNvPr id="3075" name="Rectangle 3"/>
          <p:cNvSpPr>
            <a:spLocks noGrp="1" noChangeArrowheads="1"/>
          </p:cNvSpPr>
          <p:nvPr>
            <p:ph type="body" idx="1"/>
          </p:nvPr>
        </p:nvSpPr>
        <p:spPr>
          <a:xfrm>
            <a:off x="713802" y="1268760"/>
            <a:ext cx="7772400" cy="3856038"/>
          </a:xfrm>
        </p:spPr>
        <p:txBody>
          <a:bodyPr/>
          <a:lstStyle/>
          <a:p>
            <a:pPr lvl="0"/>
            <a:r>
              <a:rPr lang="en-GB" sz="2400" dirty="0">
                <a:solidFill>
                  <a:schemeClr val="bg1"/>
                </a:solidFill>
              </a:rPr>
              <a:t>Monitoring is an essential undertaking in order to collect such data on any coastline where flooding or erosion is occurring or is a potential risk.</a:t>
            </a:r>
          </a:p>
          <a:p>
            <a:pPr lvl="0"/>
            <a:r>
              <a:rPr lang="en-GB" sz="2400" dirty="0">
                <a:solidFill>
                  <a:schemeClr val="bg1"/>
                </a:solidFill>
              </a:rPr>
              <a:t>Current methods of monitoring coastal erosion are restricted to measurements of affected areas.</a:t>
            </a:r>
          </a:p>
          <a:p>
            <a:pPr lvl="0"/>
            <a:r>
              <a:rPr lang="en-GB" sz="2400" dirty="0">
                <a:solidFill>
                  <a:schemeClr val="bg1"/>
                </a:solidFill>
              </a:rPr>
              <a:t>Whilst this makes it possible to quantify the effects that erosion have on the coastline, it only provides a partial view of this phenomenon, due to the inability to measure what is occurring beneath the sea’s surface.</a:t>
            </a:r>
          </a:p>
        </p:txBody>
      </p:sp>
      <p:sp>
        <p:nvSpPr>
          <p:cNvPr id="2" name="Rectangle 1"/>
          <p:cNvSpPr/>
          <p:nvPr/>
        </p:nvSpPr>
        <p:spPr>
          <a:xfrm>
            <a:off x="9685338" y="4432727"/>
            <a:ext cx="4572000" cy="830997"/>
          </a:xfrm>
          <a:prstGeom prst="rect">
            <a:avLst/>
          </a:prstGeom>
        </p:spPr>
        <p:txBody>
          <a:bodyPr>
            <a:spAutoFit/>
          </a:bodyPr>
          <a:lstStyle/>
          <a:p>
            <a:r>
              <a:rPr lang="en-GB" dirty="0"/>
              <a:t/>
            </a:r>
            <a:br>
              <a:rPr lang="en-GB" dirty="0"/>
            </a:br>
            <a:endParaRPr lang="en-GB" dirty="0"/>
          </a:p>
        </p:txBody>
      </p:sp>
    </p:spTree>
    <p:extLst>
      <p:ext uri="{BB962C8B-B14F-4D97-AF65-F5344CB8AC3E}">
        <p14:creationId xmlns:p14="http://schemas.microsoft.com/office/powerpoint/2010/main" val="16410175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713802" y="0"/>
            <a:ext cx="7772400" cy="1143000"/>
          </a:xfrm>
        </p:spPr>
        <p:txBody>
          <a:bodyPr/>
          <a:lstStyle/>
          <a:p>
            <a:r>
              <a:rPr lang="en-US" dirty="0">
                <a:solidFill>
                  <a:schemeClr val="bg1"/>
                </a:solidFill>
              </a:rPr>
              <a:t>The Coastal Zone</a:t>
            </a:r>
            <a:endParaRPr lang="cy-GB" dirty="0">
              <a:solidFill>
                <a:schemeClr val="bg1"/>
              </a:solidFill>
            </a:endParaRPr>
          </a:p>
        </p:txBody>
      </p:sp>
      <p:sp>
        <p:nvSpPr>
          <p:cNvPr id="2" name="Rectangle 1"/>
          <p:cNvSpPr/>
          <p:nvPr/>
        </p:nvSpPr>
        <p:spPr>
          <a:xfrm>
            <a:off x="9685338" y="4432727"/>
            <a:ext cx="4572000" cy="830997"/>
          </a:xfrm>
          <a:prstGeom prst="rect">
            <a:avLst/>
          </a:prstGeom>
        </p:spPr>
        <p:txBody>
          <a:bodyPr>
            <a:spAutoFit/>
          </a:bodyPr>
          <a:lstStyle/>
          <a:p>
            <a:r>
              <a:rPr lang="en-GB" dirty="0"/>
              <a:t/>
            </a:r>
            <a:br>
              <a:rPr lang="en-GB" dirty="0"/>
            </a:br>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7276" y="1556792"/>
            <a:ext cx="7518926" cy="3168352"/>
          </a:xfrm>
          <a:prstGeom prst="rect">
            <a:avLst/>
          </a:prstGeom>
        </p:spPr>
      </p:pic>
    </p:spTree>
    <p:extLst>
      <p:ext uri="{BB962C8B-B14F-4D97-AF65-F5344CB8AC3E}">
        <p14:creationId xmlns:p14="http://schemas.microsoft.com/office/powerpoint/2010/main" val="3456499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713802" y="0"/>
            <a:ext cx="7772400" cy="1143000"/>
          </a:xfrm>
        </p:spPr>
        <p:txBody>
          <a:bodyPr/>
          <a:lstStyle/>
          <a:p>
            <a:r>
              <a:rPr lang="en-US" dirty="0">
                <a:solidFill>
                  <a:schemeClr val="bg1"/>
                </a:solidFill>
              </a:rPr>
              <a:t>Beach Model</a:t>
            </a:r>
            <a:endParaRPr lang="cy-GB" dirty="0">
              <a:solidFill>
                <a:schemeClr val="bg1"/>
              </a:solidFill>
            </a:endParaRPr>
          </a:p>
        </p:txBody>
      </p:sp>
      <p:grpSp>
        <p:nvGrpSpPr>
          <p:cNvPr id="4" name="Group 2"/>
          <p:cNvGrpSpPr>
            <a:grpSpLocks/>
          </p:cNvGrpSpPr>
          <p:nvPr/>
        </p:nvGrpSpPr>
        <p:grpSpPr bwMode="auto">
          <a:xfrm>
            <a:off x="1043608" y="1196752"/>
            <a:ext cx="7362156" cy="3989832"/>
            <a:chOff x="3090" y="1498"/>
            <a:chExt cx="5670" cy="3555"/>
          </a:xfrm>
        </p:grpSpPr>
        <p:sp>
          <p:nvSpPr>
            <p:cNvPr id="6" name="Rectangle 3"/>
            <p:cNvSpPr>
              <a:spLocks noChangeArrowheads="1"/>
            </p:cNvSpPr>
            <p:nvPr/>
          </p:nvSpPr>
          <p:spPr bwMode="auto">
            <a:xfrm>
              <a:off x="3090" y="1513"/>
              <a:ext cx="5670" cy="3525"/>
            </a:xfrm>
            <a:prstGeom prst="rect">
              <a:avLst/>
            </a:prstGeom>
            <a:solidFill>
              <a:srgbClr val="F2F2F2"/>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7" name="Freeform 4"/>
            <p:cNvSpPr>
              <a:spLocks/>
            </p:cNvSpPr>
            <p:nvPr/>
          </p:nvSpPr>
          <p:spPr bwMode="auto">
            <a:xfrm>
              <a:off x="4527" y="1528"/>
              <a:ext cx="444" cy="3525"/>
            </a:xfrm>
            <a:custGeom>
              <a:avLst/>
              <a:gdLst/>
              <a:ahLst/>
              <a:cxnLst>
                <a:cxn ang="0">
                  <a:pos x="164" y="0"/>
                </a:cxn>
                <a:cxn ang="0">
                  <a:pos x="440" y="562"/>
                </a:cxn>
                <a:cxn ang="0">
                  <a:pos x="139" y="1338"/>
                </a:cxn>
                <a:cxn ang="0">
                  <a:pos x="277" y="1827"/>
                </a:cxn>
                <a:cxn ang="0">
                  <a:pos x="302" y="2278"/>
                </a:cxn>
                <a:cxn ang="0">
                  <a:pos x="27" y="2415"/>
                </a:cxn>
                <a:cxn ang="0">
                  <a:pos x="139" y="2691"/>
                </a:cxn>
                <a:cxn ang="0">
                  <a:pos x="227" y="3117"/>
                </a:cxn>
                <a:cxn ang="0">
                  <a:pos x="164" y="3329"/>
                </a:cxn>
                <a:cxn ang="0">
                  <a:pos x="164" y="3525"/>
                </a:cxn>
              </a:cxnLst>
              <a:rect l="0" t="0" r="r" b="b"/>
              <a:pathLst>
                <a:path w="444" h="3525">
                  <a:moveTo>
                    <a:pt x="164" y="0"/>
                  </a:moveTo>
                  <a:cubicBezTo>
                    <a:pt x="304" y="169"/>
                    <a:pt x="444" y="339"/>
                    <a:pt x="440" y="562"/>
                  </a:cubicBezTo>
                  <a:cubicBezTo>
                    <a:pt x="436" y="785"/>
                    <a:pt x="166" y="1127"/>
                    <a:pt x="139" y="1338"/>
                  </a:cubicBezTo>
                  <a:cubicBezTo>
                    <a:pt x="112" y="1549"/>
                    <a:pt x="250" y="1670"/>
                    <a:pt x="277" y="1827"/>
                  </a:cubicBezTo>
                  <a:cubicBezTo>
                    <a:pt x="304" y="1984"/>
                    <a:pt x="344" y="2180"/>
                    <a:pt x="302" y="2278"/>
                  </a:cubicBezTo>
                  <a:cubicBezTo>
                    <a:pt x="260" y="2376"/>
                    <a:pt x="54" y="2346"/>
                    <a:pt x="27" y="2415"/>
                  </a:cubicBezTo>
                  <a:cubicBezTo>
                    <a:pt x="0" y="2484"/>
                    <a:pt x="106" y="2574"/>
                    <a:pt x="139" y="2691"/>
                  </a:cubicBezTo>
                  <a:cubicBezTo>
                    <a:pt x="172" y="2808"/>
                    <a:pt x="223" y="3011"/>
                    <a:pt x="227" y="3117"/>
                  </a:cubicBezTo>
                  <a:cubicBezTo>
                    <a:pt x="231" y="3223"/>
                    <a:pt x="174" y="3261"/>
                    <a:pt x="164" y="3329"/>
                  </a:cubicBezTo>
                  <a:cubicBezTo>
                    <a:pt x="154" y="3397"/>
                    <a:pt x="166" y="3492"/>
                    <a:pt x="164" y="3525"/>
                  </a:cubicBezTo>
                </a:path>
              </a:pathLst>
            </a:cu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8" name="Text Box 5"/>
            <p:cNvSpPr txBox="1">
              <a:spLocks noChangeArrowheads="1"/>
            </p:cNvSpPr>
            <p:nvPr/>
          </p:nvSpPr>
          <p:spPr bwMode="auto">
            <a:xfrm>
              <a:off x="5230" y="2905"/>
              <a:ext cx="1490" cy="61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i="0" u="none" strike="noStrike" cap="none" normalizeH="0" baseline="0" dirty="0">
                  <a:ln>
                    <a:noFill/>
                  </a:ln>
                  <a:solidFill>
                    <a:srgbClr val="000000"/>
                  </a:solidFill>
                  <a:effectLst/>
                </a:rPr>
                <a:t>Littoral</a:t>
              </a:r>
            </a:p>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i="0" u="none" strike="noStrike" cap="none" normalizeH="0" baseline="0" dirty="0">
                  <a:ln>
                    <a:noFill/>
                  </a:ln>
                  <a:solidFill>
                    <a:srgbClr val="000000"/>
                  </a:solidFill>
                  <a:effectLst/>
                </a:rPr>
                <a:t>Zone</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100" i="0" u="none" strike="noStrike" cap="none" normalizeH="0" baseline="0" dirty="0">
                <a:ln>
                  <a:noFill/>
                </a:ln>
                <a:solidFill>
                  <a:schemeClr val="tx1"/>
                </a:solidFill>
                <a:effectLst/>
              </a:endParaRPr>
            </a:p>
          </p:txBody>
        </p:sp>
        <p:sp>
          <p:nvSpPr>
            <p:cNvPr id="9" name="Text Box 6"/>
            <p:cNvSpPr txBox="1">
              <a:spLocks noChangeArrowheads="1"/>
            </p:cNvSpPr>
            <p:nvPr/>
          </p:nvSpPr>
          <p:spPr bwMode="auto">
            <a:xfrm>
              <a:off x="3090" y="2905"/>
              <a:ext cx="1490" cy="61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i="0" u="none" strike="noStrike" cap="none" normalizeH="0" baseline="0" dirty="0">
                  <a:ln>
                    <a:noFill/>
                  </a:ln>
                  <a:solidFill>
                    <a:srgbClr val="000000"/>
                  </a:solidFill>
                  <a:effectLst/>
                </a:rPr>
                <a:t>Offshore </a:t>
              </a:r>
            </a:p>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i="0" u="none" strike="noStrike" cap="none" normalizeH="0" baseline="0" dirty="0">
                  <a:ln>
                    <a:noFill/>
                  </a:ln>
                  <a:solidFill>
                    <a:srgbClr val="000000"/>
                  </a:solidFill>
                  <a:effectLst/>
                </a:rPr>
                <a:t>Zone</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100" i="0" u="none" strike="noStrike" cap="none" normalizeH="0" baseline="0" dirty="0">
                <a:ln>
                  <a:noFill/>
                </a:ln>
                <a:solidFill>
                  <a:schemeClr val="tx1"/>
                </a:solidFill>
                <a:effectLst/>
              </a:endParaRPr>
            </a:p>
          </p:txBody>
        </p:sp>
        <p:sp>
          <p:nvSpPr>
            <p:cNvPr id="10" name="Text Box 7"/>
            <p:cNvSpPr txBox="1">
              <a:spLocks noChangeArrowheads="1"/>
            </p:cNvSpPr>
            <p:nvPr/>
          </p:nvSpPr>
          <p:spPr bwMode="auto">
            <a:xfrm>
              <a:off x="5409" y="1639"/>
              <a:ext cx="1490" cy="61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i="0" u="none" strike="noStrike" cap="none" normalizeH="0" baseline="0">
                  <a:ln>
                    <a:noFill/>
                  </a:ln>
                  <a:solidFill>
                    <a:srgbClr val="000000"/>
                  </a:solidFill>
                  <a:effectLst/>
                </a:rPr>
                <a:t>Closure</a:t>
              </a:r>
            </a:p>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i="0" u="none" strike="noStrike" cap="none" normalizeH="0" baseline="0">
                  <a:ln>
                    <a:noFill/>
                  </a:ln>
                  <a:solidFill>
                    <a:srgbClr val="000000"/>
                  </a:solidFill>
                  <a:effectLst/>
                </a:rPr>
                <a:t>Contour</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100" i="0" u="none" strike="noStrike" cap="none" normalizeH="0" baseline="0">
                <a:ln>
                  <a:noFill/>
                </a:ln>
                <a:solidFill>
                  <a:schemeClr val="tx1"/>
                </a:solidFill>
                <a:effectLst/>
              </a:endParaRPr>
            </a:p>
          </p:txBody>
        </p:sp>
        <p:cxnSp>
          <p:nvCxnSpPr>
            <p:cNvPr id="11" name="AutoShape 8"/>
            <p:cNvCxnSpPr>
              <a:cxnSpLocks noChangeShapeType="1"/>
            </p:cNvCxnSpPr>
            <p:nvPr/>
          </p:nvCxnSpPr>
          <p:spPr bwMode="auto">
            <a:xfrm flipH="1">
              <a:off x="4721" y="2116"/>
              <a:ext cx="976" cy="551"/>
            </a:xfrm>
            <a:prstGeom prst="straightConnector1">
              <a:avLst/>
            </a:prstGeom>
            <a:noFill/>
            <a:ln w="9525">
              <a:solidFill>
                <a:srgbClr val="000000"/>
              </a:solidFill>
              <a:round/>
              <a:headEnd/>
              <a:tailEnd type="triangle" w="med" len="med"/>
            </a:ln>
          </p:spPr>
        </p:cxnSp>
        <p:sp>
          <p:nvSpPr>
            <p:cNvPr id="12" name="Freeform 9"/>
            <p:cNvSpPr>
              <a:spLocks/>
            </p:cNvSpPr>
            <p:nvPr/>
          </p:nvSpPr>
          <p:spPr bwMode="auto">
            <a:xfrm>
              <a:off x="6720" y="1498"/>
              <a:ext cx="2040" cy="3540"/>
            </a:xfrm>
            <a:custGeom>
              <a:avLst/>
              <a:gdLst/>
              <a:ahLst/>
              <a:cxnLst>
                <a:cxn ang="0">
                  <a:pos x="1980" y="3540"/>
                </a:cxn>
                <a:cxn ang="0">
                  <a:pos x="1980" y="15"/>
                </a:cxn>
                <a:cxn ang="0">
                  <a:pos x="0" y="30"/>
                </a:cxn>
                <a:cxn ang="0">
                  <a:pos x="105" y="1785"/>
                </a:cxn>
                <a:cxn ang="0">
                  <a:pos x="15" y="3540"/>
                </a:cxn>
                <a:cxn ang="0">
                  <a:pos x="1980" y="3540"/>
                </a:cxn>
              </a:cxnLst>
              <a:rect l="0" t="0" r="r" b="b"/>
              <a:pathLst>
                <a:path w="1980" h="3540">
                  <a:moveTo>
                    <a:pt x="1980" y="3540"/>
                  </a:moveTo>
                  <a:lnTo>
                    <a:pt x="1980" y="15"/>
                  </a:lnTo>
                  <a:cubicBezTo>
                    <a:pt x="1980" y="15"/>
                    <a:pt x="390" y="0"/>
                    <a:pt x="0" y="30"/>
                  </a:cubicBezTo>
                  <a:cubicBezTo>
                    <a:pt x="120" y="510"/>
                    <a:pt x="90" y="450"/>
                    <a:pt x="105" y="1785"/>
                  </a:cubicBezTo>
                  <a:cubicBezTo>
                    <a:pt x="90" y="2850"/>
                    <a:pt x="105" y="3030"/>
                    <a:pt x="15" y="3540"/>
                  </a:cubicBezTo>
                  <a:cubicBezTo>
                    <a:pt x="997" y="3540"/>
                    <a:pt x="1980" y="3540"/>
                    <a:pt x="1980" y="3540"/>
                  </a:cubicBezTo>
                  <a:close/>
                </a:path>
              </a:pathLst>
            </a:custGeom>
            <a:solidFill>
              <a:srgbClr val="FFFFFF"/>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3" name="Text Box 10"/>
            <p:cNvSpPr txBox="1">
              <a:spLocks noChangeArrowheads="1"/>
            </p:cNvSpPr>
            <p:nvPr/>
          </p:nvSpPr>
          <p:spPr bwMode="auto">
            <a:xfrm>
              <a:off x="7073" y="2905"/>
              <a:ext cx="1490" cy="61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i="0" u="none" strike="noStrike" cap="none" normalizeH="0" baseline="0">
                  <a:ln>
                    <a:noFill/>
                  </a:ln>
                  <a:solidFill>
                    <a:srgbClr val="000000"/>
                  </a:solidFill>
                  <a:effectLst/>
                </a:rPr>
                <a:t>Visible</a:t>
              </a:r>
            </a:p>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i="0" u="none" strike="noStrike" cap="none" normalizeH="0" baseline="0">
                  <a:ln>
                    <a:noFill/>
                  </a:ln>
                  <a:solidFill>
                    <a:srgbClr val="000000"/>
                  </a:solidFill>
                  <a:effectLst/>
                </a:rPr>
                <a:t>Beach</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100" i="0" u="none" strike="noStrike" cap="none" normalizeH="0" baseline="0">
                <a:ln>
                  <a:noFill/>
                </a:ln>
                <a:solidFill>
                  <a:schemeClr val="tx1"/>
                </a:solidFill>
                <a:effectLst/>
              </a:endParaRPr>
            </a:p>
          </p:txBody>
        </p:sp>
      </p:grpSp>
    </p:spTree>
    <p:extLst>
      <p:ext uri="{BB962C8B-B14F-4D97-AF65-F5344CB8AC3E}">
        <p14:creationId xmlns:p14="http://schemas.microsoft.com/office/powerpoint/2010/main" val="2324166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713802" y="0"/>
            <a:ext cx="7772400" cy="1143000"/>
          </a:xfrm>
        </p:spPr>
        <p:txBody>
          <a:bodyPr/>
          <a:lstStyle/>
          <a:p>
            <a:r>
              <a:rPr lang="en-US" dirty="0">
                <a:solidFill>
                  <a:schemeClr val="bg1"/>
                </a:solidFill>
              </a:rPr>
              <a:t>Depth of Closure</a:t>
            </a:r>
            <a:endParaRPr lang="cy-GB" dirty="0">
              <a:solidFill>
                <a:schemeClr val="bg1"/>
              </a:solidFill>
            </a:endParaRPr>
          </a:p>
        </p:txBody>
      </p:sp>
      <p:sp>
        <p:nvSpPr>
          <p:cNvPr id="3075" name="Rectangle 3"/>
          <p:cNvSpPr>
            <a:spLocks noGrp="1" noChangeArrowheads="1"/>
          </p:cNvSpPr>
          <p:nvPr>
            <p:ph type="body" idx="1"/>
          </p:nvPr>
        </p:nvSpPr>
        <p:spPr>
          <a:xfrm>
            <a:off x="713802" y="1268760"/>
            <a:ext cx="7772400" cy="4248472"/>
          </a:xfrm>
        </p:spPr>
        <p:txBody>
          <a:bodyPr/>
          <a:lstStyle/>
          <a:p>
            <a:pPr lvl="0"/>
            <a:r>
              <a:rPr lang="en-GB" sz="2400" dirty="0" err="1">
                <a:solidFill>
                  <a:schemeClr val="bg1"/>
                </a:solidFill>
              </a:rPr>
              <a:t>DoC</a:t>
            </a:r>
            <a:r>
              <a:rPr lang="en-GB" sz="2400" dirty="0">
                <a:solidFill>
                  <a:schemeClr val="bg1"/>
                </a:solidFill>
              </a:rPr>
              <a:t> is a fundamentally important concept in coastal engineering, as it can be used as an indicator of the seaward limit of significant sediment transport.</a:t>
            </a:r>
          </a:p>
          <a:p>
            <a:pPr lvl="0"/>
            <a:r>
              <a:rPr lang="en-GB" sz="2400" dirty="0">
                <a:solidFill>
                  <a:schemeClr val="bg1"/>
                </a:solidFill>
              </a:rPr>
              <a:t>This is very useful data for establishing sediment budgets as well as associated applications such as beach nourishment.</a:t>
            </a:r>
          </a:p>
          <a:p>
            <a:pPr lvl="0"/>
            <a:r>
              <a:rPr lang="en-GB" sz="2400" dirty="0">
                <a:solidFill>
                  <a:schemeClr val="bg1"/>
                </a:solidFill>
              </a:rPr>
              <a:t>For example, by providing an estimate how far offshore morphological change is likely to occur, coastal engineers can better assess the volume of sediment that will likely be required in order to nourish a specific section of the coast.</a:t>
            </a:r>
          </a:p>
          <a:p>
            <a:pPr lvl="0"/>
            <a:endParaRPr lang="en-GB" sz="2400" dirty="0">
              <a:solidFill>
                <a:schemeClr val="bg1"/>
              </a:solidFill>
            </a:endParaRPr>
          </a:p>
        </p:txBody>
      </p:sp>
      <p:sp>
        <p:nvSpPr>
          <p:cNvPr id="2" name="Rectangle 1"/>
          <p:cNvSpPr/>
          <p:nvPr/>
        </p:nvSpPr>
        <p:spPr>
          <a:xfrm>
            <a:off x="9685338" y="4432727"/>
            <a:ext cx="4572000" cy="830997"/>
          </a:xfrm>
          <a:prstGeom prst="rect">
            <a:avLst/>
          </a:prstGeom>
        </p:spPr>
        <p:txBody>
          <a:bodyPr>
            <a:spAutoFit/>
          </a:bodyPr>
          <a:lstStyle/>
          <a:p>
            <a:r>
              <a:rPr lang="en-GB" dirty="0"/>
              <a:t/>
            </a:r>
            <a:br>
              <a:rPr lang="en-GB" dirty="0"/>
            </a:br>
            <a:endParaRPr lang="en-GB" dirty="0"/>
          </a:p>
        </p:txBody>
      </p:sp>
    </p:spTree>
    <p:extLst>
      <p:ext uri="{BB962C8B-B14F-4D97-AF65-F5344CB8AC3E}">
        <p14:creationId xmlns:p14="http://schemas.microsoft.com/office/powerpoint/2010/main" val="32786555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713802" y="0"/>
            <a:ext cx="7772400" cy="1143000"/>
          </a:xfrm>
        </p:spPr>
        <p:txBody>
          <a:bodyPr/>
          <a:lstStyle/>
          <a:p>
            <a:r>
              <a:rPr lang="en-US" dirty="0">
                <a:solidFill>
                  <a:schemeClr val="bg1"/>
                </a:solidFill>
              </a:rPr>
              <a:t>Depth of Closure</a:t>
            </a:r>
            <a:endParaRPr lang="cy-GB" dirty="0">
              <a:solidFill>
                <a:schemeClr val="bg1"/>
              </a:solidFill>
            </a:endParaRPr>
          </a:p>
        </p:txBody>
      </p:sp>
      <p:sp>
        <p:nvSpPr>
          <p:cNvPr id="3075" name="Rectangle 3"/>
          <p:cNvSpPr>
            <a:spLocks noGrp="1" noChangeArrowheads="1"/>
          </p:cNvSpPr>
          <p:nvPr>
            <p:ph type="body" idx="1"/>
          </p:nvPr>
        </p:nvSpPr>
        <p:spPr>
          <a:xfrm>
            <a:off x="713802" y="1268760"/>
            <a:ext cx="7772400" cy="4248472"/>
          </a:xfrm>
        </p:spPr>
        <p:txBody>
          <a:bodyPr/>
          <a:lstStyle/>
          <a:p>
            <a:pPr lvl="0"/>
            <a:r>
              <a:rPr lang="en-GB" sz="2400" dirty="0">
                <a:solidFill>
                  <a:schemeClr val="bg1"/>
                </a:solidFill>
              </a:rPr>
              <a:t>Despite its importance, </a:t>
            </a:r>
            <a:r>
              <a:rPr lang="en-GB" sz="2400" dirty="0" err="1">
                <a:solidFill>
                  <a:schemeClr val="bg1"/>
                </a:solidFill>
              </a:rPr>
              <a:t>DoC</a:t>
            </a:r>
            <a:r>
              <a:rPr lang="en-GB" sz="2400" dirty="0">
                <a:solidFill>
                  <a:schemeClr val="bg1"/>
                </a:solidFill>
              </a:rPr>
              <a:t> is a somewhat vague concept, largely as a result of insufficient hard data being available for analysis due to limitations in current monitoring methods.</a:t>
            </a:r>
          </a:p>
          <a:p>
            <a:pPr lvl="0"/>
            <a:r>
              <a:rPr lang="en-GB" sz="2400" dirty="0">
                <a:solidFill>
                  <a:schemeClr val="bg1"/>
                </a:solidFill>
              </a:rPr>
              <a:t>As a result, it generally has to be estimated using expert judgement rather than hard data.</a:t>
            </a:r>
          </a:p>
          <a:p>
            <a:pPr lvl="0"/>
            <a:endParaRPr lang="en-GB" sz="2400" dirty="0">
              <a:solidFill>
                <a:schemeClr val="bg1"/>
              </a:solidFill>
            </a:endParaRPr>
          </a:p>
        </p:txBody>
      </p:sp>
      <p:sp>
        <p:nvSpPr>
          <p:cNvPr id="2" name="Rectangle 1"/>
          <p:cNvSpPr/>
          <p:nvPr/>
        </p:nvSpPr>
        <p:spPr>
          <a:xfrm>
            <a:off x="9685338" y="4432727"/>
            <a:ext cx="4572000" cy="830997"/>
          </a:xfrm>
          <a:prstGeom prst="rect">
            <a:avLst/>
          </a:prstGeom>
        </p:spPr>
        <p:txBody>
          <a:bodyPr>
            <a:spAutoFit/>
          </a:bodyPr>
          <a:lstStyle/>
          <a:p>
            <a:r>
              <a:rPr lang="en-GB" dirty="0"/>
              <a:t/>
            </a:r>
            <a:br>
              <a:rPr lang="en-GB" dirty="0"/>
            </a:br>
            <a:endParaRPr lang="en-GB" dirty="0"/>
          </a:p>
        </p:txBody>
      </p:sp>
    </p:spTree>
    <p:extLst>
      <p:ext uri="{BB962C8B-B14F-4D97-AF65-F5344CB8AC3E}">
        <p14:creationId xmlns:p14="http://schemas.microsoft.com/office/powerpoint/2010/main" val="22240039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713802" y="0"/>
            <a:ext cx="7772400" cy="1143000"/>
          </a:xfrm>
        </p:spPr>
        <p:txBody>
          <a:bodyPr/>
          <a:lstStyle/>
          <a:p>
            <a:r>
              <a:rPr lang="en-US" dirty="0">
                <a:solidFill>
                  <a:schemeClr val="bg1"/>
                </a:solidFill>
              </a:rPr>
              <a:t>Wireless Sensor Networks</a:t>
            </a:r>
            <a:endParaRPr lang="cy-GB" dirty="0">
              <a:solidFill>
                <a:schemeClr val="bg1"/>
              </a:solidFill>
            </a:endParaRPr>
          </a:p>
        </p:txBody>
      </p:sp>
      <p:pic>
        <p:nvPicPr>
          <p:cNvPr id="5" name="Picture 2" descr="https://upload.wikimedia.org/wikipedia/commons/thumb/2/21/WSN.svg/400px-WSN.svg.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340768"/>
            <a:ext cx="8642363" cy="40619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49389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1264096" y="116632"/>
            <a:ext cx="7772400" cy="576064"/>
          </a:xfrm>
        </p:spPr>
        <p:txBody>
          <a:bodyPr/>
          <a:lstStyle/>
          <a:p>
            <a:r>
              <a:rPr lang="en-US" sz="3200" dirty="0">
                <a:solidFill>
                  <a:schemeClr val="bg1"/>
                </a:solidFill>
              </a:rPr>
              <a:t>Benefits of Wireless Sensor Networks</a:t>
            </a:r>
            <a:endParaRPr lang="cy-GB" sz="3200" dirty="0">
              <a:solidFill>
                <a:schemeClr val="bg1"/>
              </a:solidFill>
            </a:endParaRPr>
          </a:p>
        </p:txBody>
      </p:sp>
      <p:sp>
        <p:nvSpPr>
          <p:cNvPr id="3075" name="Rectangle 3"/>
          <p:cNvSpPr>
            <a:spLocks noGrp="1" noChangeArrowheads="1"/>
          </p:cNvSpPr>
          <p:nvPr>
            <p:ph type="body" idx="1"/>
          </p:nvPr>
        </p:nvSpPr>
        <p:spPr>
          <a:xfrm>
            <a:off x="971600" y="908720"/>
            <a:ext cx="7772400" cy="4536504"/>
          </a:xfrm>
        </p:spPr>
        <p:txBody>
          <a:bodyPr/>
          <a:lstStyle/>
          <a:p>
            <a:pPr lvl="0" algn="just"/>
            <a:r>
              <a:rPr lang="en-GB" sz="2800" b="1" dirty="0">
                <a:solidFill>
                  <a:schemeClr val="bg1"/>
                </a:solidFill>
              </a:rPr>
              <a:t>Non-intrusive</a:t>
            </a:r>
          </a:p>
          <a:p>
            <a:pPr lvl="1" algn="just">
              <a:buFont typeface="Wingdings" panose="05000000000000000000" pitchFamily="2" charset="2"/>
              <a:buChar char="Ø"/>
            </a:pPr>
            <a:r>
              <a:rPr lang="en-GB" sz="1500" dirty="0">
                <a:solidFill>
                  <a:schemeClr val="bg1"/>
                </a:solidFill>
              </a:rPr>
              <a:t>Particularly beneficial for monitoring areas that might be sensitive to human presence.</a:t>
            </a:r>
          </a:p>
          <a:p>
            <a:pPr lvl="1" algn="just">
              <a:buFont typeface="Wingdings" panose="05000000000000000000" pitchFamily="2" charset="2"/>
              <a:buChar char="Ø"/>
            </a:pPr>
            <a:r>
              <a:rPr lang="en-GB" sz="1500" dirty="0">
                <a:solidFill>
                  <a:schemeClr val="bg1"/>
                </a:solidFill>
              </a:rPr>
              <a:t>Two major examples are the Great Duck Island Network in Maine and ZebraNet.</a:t>
            </a:r>
          </a:p>
          <a:p>
            <a:pPr lvl="1" algn="just">
              <a:buFont typeface="Wingdings" panose="05000000000000000000" pitchFamily="2" charset="2"/>
              <a:buChar char="Ø"/>
            </a:pPr>
            <a:r>
              <a:rPr lang="en-GB" sz="1500" dirty="0">
                <a:solidFill>
                  <a:schemeClr val="bg1"/>
                </a:solidFill>
              </a:rPr>
              <a:t>For coastal monitoring, a non-intrusive means of data collection reduces potential inconvenience to beachgoers.</a:t>
            </a:r>
          </a:p>
          <a:p>
            <a:pPr lvl="0" algn="just"/>
            <a:r>
              <a:rPr lang="en-GB" sz="2800" b="1" dirty="0">
                <a:solidFill>
                  <a:schemeClr val="bg1"/>
                </a:solidFill>
              </a:rPr>
              <a:t>Regular &amp; long term monitoring</a:t>
            </a:r>
          </a:p>
          <a:p>
            <a:pPr lvl="1" algn="just">
              <a:buFont typeface="Wingdings" panose="05000000000000000000" pitchFamily="2" charset="2"/>
              <a:buChar char="Ø"/>
            </a:pPr>
            <a:r>
              <a:rPr lang="en-GB" sz="1500" dirty="0">
                <a:solidFill>
                  <a:schemeClr val="bg1"/>
                </a:solidFill>
              </a:rPr>
              <a:t>Due to the dynamic nature of the coast, periodic measurements may not be adequate to fully understand the processes that are occurring.</a:t>
            </a:r>
          </a:p>
          <a:p>
            <a:pPr lvl="0"/>
            <a:r>
              <a:rPr lang="en-GB" sz="2800" b="1" dirty="0">
                <a:solidFill>
                  <a:schemeClr val="bg1"/>
                </a:solidFill>
              </a:rPr>
              <a:t>Monitoring otherwise inaccessible locations</a:t>
            </a:r>
            <a:endParaRPr lang="en-GB" sz="2800" dirty="0">
              <a:solidFill>
                <a:schemeClr val="bg1"/>
              </a:solidFill>
            </a:endParaRPr>
          </a:p>
          <a:p>
            <a:pPr lvl="1" algn="just">
              <a:buFont typeface="Wingdings" panose="05000000000000000000" pitchFamily="2" charset="2"/>
              <a:buChar char="Ø"/>
            </a:pPr>
            <a:r>
              <a:rPr lang="en-GB" sz="1500" dirty="0">
                <a:solidFill>
                  <a:schemeClr val="bg1"/>
                </a:solidFill>
              </a:rPr>
              <a:t>Enables the gathering of data from locations that are difficult or dangerous for people to access, making it possible to collect data that could not otherwise be collected.</a:t>
            </a:r>
          </a:p>
        </p:txBody>
      </p:sp>
    </p:spTree>
    <p:extLst>
      <p:ext uri="{BB962C8B-B14F-4D97-AF65-F5344CB8AC3E}">
        <p14:creationId xmlns:p14="http://schemas.microsoft.com/office/powerpoint/2010/main" val="18854028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713802" y="0"/>
            <a:ext cx="7772400" cy="1143000"/>
          </a:xfrm>
        </p:spPr>
        <p:txBody>
          <a:bodyPr/>
          <a:lstStyle/>
          <a:p>
            <a:r>
              <a:rPr lang="en-US" sz="3200" dirty="0">
                <a:solidFill>
                  <a:schemeClr val="bg1"/>
                </a:solidFill>
              </a:rPr>
              <a:t>Underwater Wireless Sensor Networks</a:t>
            </a:r>
            <a:endParaRPr lang="cy-GB" sz="3200" dirty="0">
              <a:solidFill>
                <a:schemeClr val="bg1"/>
              </a:solidFill>
            </a:endParaRPr>
          </a:p>
        </p:txBody>
      </p:sp>
      <p:pic>
        <p:nvPicPr>
          <p:cNvPr id="5" name="Picture 2" descr="http://d29qn7q9z0j1p6.cloudfront.net/content/roypta/370/1958/158/F1.large.jpg?width=800&amp;height=600&amp;carousel=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71710" y="908720"/>
            <a:ext cx="5256584" cy="45502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90624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713802" y="0"/>
            <a:ext cx="7772400" cy="1143000"/>
          </a:xfrm>
        </p:spPr>
        <p:txBody>
          <a:bodyPr/>
          <a:lstStyle/>
          <a:p>
            <a:r>
              <a:rPr lang="en-GB" sz="2000" b="1" dirty="0">
                <a:solidFill>
                  <a:schemeClr val="bg1"/>
                </a:solidFill>
              </a:rPr>
              <a:t>Automated Sensing Technologies for Coastal Monitoring</a:t>
            </a:r>
            <a:br>
              <a:rPr lang="en-GB" sz="2000" b="1" dirty="0">
                <a:solidFill>
                  <a:schemeClr val="bg1"/>
                </a:solidFill>
              </a:rPr>
            </a:br>
            <a:r>
              <a:rPr lang="en-GB" sz="2000" b="1" dirty="0">
                <a:solidFill>
                  <a:schemeClr val="bg1"/>
                </a:solidFill>
              </a:rPr>
              <a:t>(ASTEC)</a:t>
            </a:r>
            <a:endParaRPr lang="cy-GB" sz="2000" b="1" dirty="0">
              <a:solidFill>
                <a:schemeClr val="bg1"/>
              </a:solidFill>
            </a:endParaRPr>
          </a:p>
        </p:txBody>
      </p:sp>
      <p:sp>
        <p:nvSpPr>
          <p:cNvPr id="3075" name="Rectangle 3"/>
          <p:cNvSpPr>
            <a:spLocks noGrp="1" noChangeArrowheads="1"/>
          </p:cNvSpPr>
          <p:nvPr>
            <p:ph type="body" idx="1"/>
          </p:nvPr>
        </p:nvSpPr>
        <p:spPr>
          <a:xfrm>
            <a:off x="611560" y="1268760"/>
            <a:ext cx="5658398" cy="3960440"/>
          </a:xfrm>
        </p:spPr>
        <p:txBody>
          <a:bodyPr/>
          <a:lstStyle/>
          <a:p>
            <a:pPr algn="just"/>
            <a:r>
              <a:rPr lang="en-GB" sz="1800" dirty="0">
                <a:solidFill>
                  <a:schemeClr val="bg1"/>
                </a:solidFill>
              </a:rPr>
              <a:t>This project, also undertaken at UWTSD, developed the world’s first underwater sensor network that utilized electromagnetic communication.</a:t>
            </a:r>
          </a:p>
          <a:p>
            <a:pPr algn="just"/>
            <a:endParaRPr lang="en-GB" sz="1800" dirty="0">
              <a:solidFill>
                <a:schemeClr val="bg1"/>
              </a:solidFill>
            </a:endParaRPr>
          </a:p>
          <a:p>
            <a:pPr algn="just"/>
            <a:r>
              <a:rPr lang="en-GB" sz="1800" dirty="0">
                <a:solidFill>
                  <a:schemeClr val="bg1"/>
                </a:solidFill>
              </a:rPr>
              <a:t>This system was a flexible and reconfigurable system that can be placed on the sea bed in various patterns.</a:t>
            </a:r>
          </a:p>
          <a:p>
            <a:pPr marL="0" indent="0" algn="just">
              <a:buNone/>
            </a:pPr>
            <a:endParaRPr lang="en-GB" sz="1800" dirty="0">
              <a:solidFill>
                <a:schemeClr val="bg1"/>
              </a:solidFill>
            </a:endParaRPr>
          </a:p>
          <a:p>
            <a:pPr algn="just"/>
            <a:r>
              <a:rPr lang="en-US" sz="1800" dirty="0">
                <a:solidFill>
                  <a:schemeClr val="bg1"/>
                </a:solidFill>
              </a:rPr>
              <a:t>The sensor nodes were fixed and were capable of determining the amount of sediment that is settling on top of them using a differential pressure sensor.</a:t>
            </a:r>
          </a:p>
        </p:txBody>
      </p:sp>
      <p:pic>
        <p:nvPicPr>
          <p:cNvPr id="4" name="Picture 3" descr="F:\SMU\PhD\Archie\WSN-Project\image001.png"/>
          <p:cNvPicPr/>
          <p:nvPr/>
        </p:nvPicPr>
        <p:blipFill>
          <a:blip r:embed="rId3">
            <a:extLst>
              <a:ext uri="{28A0092B-C50C-407E-A947-70E740481C1C}">
                <a14:useLocalDpi xmlns:a14="http://schemas.microsoft.com/office/drawing/2010/main" val="0"/>
              </a:ext>
            </a:extLst>
          </a:blip>
          <a:srcRect/>
          <a:stretch>
            <a:fillRect/>
          </a:stretch>
        </p:blipFill>
        <p:spPr bwMode="auto">
          <a:xfrm>
            <a:off x="6516216" y="1268760"/>
            <a:ext cx="2555776" cy="3672408"/>
          </a:xfrm>
          <a:prstGeom prst="rect">
            <a:avLst/>
          </a:prstGeom>
          <a:noFill/>
          <a:ln>
            <a:noFill/>
          </a:ln>
        </p:spPr>
      </p:pic>
    </p:spTree>
    <p:extLst>
      <p:ext uri="{BB962C8B-B14F-4D97-AF65-F5344CB8AC3E}">
        <p14:creationId xmlns:p14="http://schemas.microsoft.com/office/powerpoint/2010/main" val="9863267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713802" y="0"/>
            <a:ext cx="7772400" cy="1143000"/>
          </a:xfrm>
        </p:spPr>
        <p:txBody>
          <a:bodyPr/>
          <a:lstStyle/>
          <a:p>
            <a:r>
              <a:rPr lang="en-GB" sz="2000" b="1" dirty="0">
                <a:solidFill>
                  <a:schemeClr val="bg1"/>
                </a:solidFill>
              </a:rPr>
              <a:t>Automated Sensing Technologies for Coastal Monitoring</a:t>
            </a:r>
            <a:br>
              <a:rPr lang="en-GB" sz="2000" b="1" dirty="0">
                <a:solidFill>
                  <a:schemeClr val="bg1"/>
                </a:solidFill>
              </a:rPr>
            </a:br>
            <a:r>
              <a:rPr lang="en-GB" sz="2000" b="1" dirty="0">
                <a:solidFill>
                  <a:schemeClr val="bg1"/>
                </a:solidFill>
              </a:rPr>
              <a:t>(ASTEC)</a:t>
            </a:r>
            <a:endParaRPr lang="cy-GB" sz="2000" b="1" dirty="0">
              <a:solidFill>
                <a:schemeClr val="bg1"/>
              </a:solidFill>
            </a:endParaRPr>
          </a:p>
        </p:txBody>
      </p:sp>
      <p:grpSp>
        <p:nvGrpSpPr>
          <p:cNvPr id="5" name="Group 2"/>
          <p:cNvGrpSpPr>
            <a:grpSpLocks/>
          </p:cNvGrpSpPr>
          <p:nvPr/>
        </p:nvGrpSpPr>
        <p:grpSpPr bwMode="auto">
          <a:xfrm>
            <a:off x="910115" y="1127466"/>
            <a:ext cx="7379774" cy="4273110"/>
            <a:chOff x="5697" y="1324"/>
            <a:chExt cx="5670" cy="3540"/>
          </a:xfrm>
        </p:grpSpPr>
        <p:grpSp>
          <p:nvGrpSpPr>
            <p:cNvPr id="6" name="Group 3"/>
            <p:cNvGrpSpPr>
              <a:grpSpLocks/>
            </p:cNvGrpSpPr>
            <p:nvPr/>
          </p:nvGrpSpPr>
          <p:grpSpPr bwMode="auto">
            <a:xfrm>
              <a:off x="5697" y="1324"/>
              <a:ext cx="5670" cy="3540"/>
              <a:chOff x="925" y="525"/>
              <a:chExt cx="5670" cy="3540"/>
            </a:xfrm>
          </p:grpSpPr>
          <p:grpSp>
            <p:nvGrpSpPr>
              <p:cNvPr id="9" name="Group 4"/>
              <p:cNvGrpSpPr>
                <a:grpSpLocks/>
              </p:cNvGrpSpPr>
              <p:nvPr/>
            </p:nvGrpSpPr>
            <p:grpSpPr bwMode="auto">
              <a:xfrm>
                <a:off x="925" y="525"/>
                <a:ext cx="5670" cy="3540"/>
                <a:chOff x="3090" y="2326"/>
                <a:chExt cx="5670" cy="3540"/>
              </a:xfrm>
            </p:grpSpPr>
            <p:sp>
              <p:nvSpPr>
                <p:cNvPr id="13" name="Rectangle 5"/>
                <p:cNvSpPr>
                  <a:spLocks noChangeArrowheads="1"/>
                </p:cNvSpPr>
                <p:nvPr/>
              </p:nvSpPr>
              <p:spPr bwMode="auto">
                <a:xfrm>
                  <a:off x="3090" y="2341"/>
                  <a:ext cx="5670" cy="3525"/>
                </a:xfrm>
                <a:prstGeom prst="rect">
                  <a:avLst/>
                </a:prstGeom>
                <a:solidFill>
                  <a:srgbClr val="F2F2F2"/>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grpSp>
              <p:nvGrpSpPr>
                <p:cNvPr id="14" name="Group 6"/>
                <p:cNvGrpSpPr>
                  <a:grpSpLocks/>
                </p:cNvGrpSpPr>
                <p:nvPr/>
              </p:nvGrpSpPr>
              <p:grpSpPr bwMode="auto">
                <a:xfrm>
                  <a:off x="3664" y="3918"/>
                  <a:ext cx="375" cy="330"/>
                  <a:chOff x="5715" y="8190"/>
                  <a:chExt cx="375" cy="330"/>
                </a:xfrm>
              </p:grpSpPr>
              <p:sp>
                <p:nvSpPr>
                  <p:cNvPr id="40" name="Oval 7"/>
                  <p:cNvSpPr>
                    <a:spLocks noChangeArrowheads="1"/>
                  </p:cNvSpPr>
                  <p:nvPr/>
                </p:nvSpPr>
                <p:spPr bwMode="auto">
                  <a:xfrm>
                    <a:off x="5820" y="8250"/>
                    <a:ext cx="210" cy="210"/>
                  </a:xfrm>
                  <a:prstGeom prst="ellipse">
                    <a:avLst/>
                  </a:prstGeom>
                  <a:solidFill>
                    <a:srgbClr val="000000"/>
                  </a:solidFill>
                  <a:ln w="38100">
                    <a:solidFill>
                      <a:srgbClr val="000000"/>
                    </a:solidFill>
                    <a:round/>
                    <a:headEnd/>
                    <a:tailEnd/>
                  </a:ln>
                  <a:effectLst>
                    <a:outerShdw dist="28398" dir="3806097" algn="ctr" rotWithShape="0">
                      <a:srgbClr val="7F7F7F">
                        <a:alpha val="50000"/>
                      </a:srgbClr>
                    </a:outerShdw>
                  </a:effec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endParaRPr>
                  </a:p>
                </p:txBody>
              </p:sp>
              <p:sp>
                <p:nvSpPr>
                  <p:cNvPr id="41" name="Text Box 8"/>
                  <p:cNvSpPr txBox="1">
                    <a:spLocks noChangeArrowheads="1"/>
                  </p:cNvSpPr>
                  <p:nvPr/>
                </p:nvSpPr>
                <p:spPr bwMode="auto">
                  <a:xfrm>
                    <a:off x="5715" y="8190"/>
                    <a:ext cx="375" cy="33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800" b="0" i="0" u="none" strike="noStrike" cap="none" normalizeH="0" baseline="0">
                        <a:ln>
                          <a:noFill/>
                        </a:ln>
                        <a:solidFill>
                          <a:srgbClr val="FFFFFF"/>
                        </a:solidFill>
                        <a:effectLst/>
                        <a:latin typeface="Calibri" pitchFamily="34" charset="0"/>
                      </a:rPr>
                      <a:t>4</a:t>
                    </a:r>
                    <a:endParaRPr kumimoji="0" lang="en-US" sz="1800" b="0" i="0" u="none" strike="noStrike" cap="none" normalizeH="0" baseline="0">
                      <a:ln>
                        <a:noFill/>
                      </a:ln>
                      <a:solidFill>
                        <a:schemeClr val="tx1"/>
                      </a:solidFill>
                      <a:effectLst/>
                      <a:latin typeface="Arial" pitchFamily="34" charset="0"/>
                    </a:endParaRPr>
                  </a:p>
                </p:txBody>
              </p:sp>
            </p:grpSp>
            <p:grpSp>
              <p:nvGrpSpPr>
                <p:cNvPr id="15" name="Group 9"/>
                <p:cNvGrpSpPr>
                  <a:grpSpLocks/>
                </p:cNvGrpSpPr>
                <p:nvPr/>
              </p:nvGrpSpPr>
              <p:grpSpPr bwMode="auto">
                <a:xfrm>
                  <a:off x="5400" y="3918"/>
                  <a:ext cx="375" cy="330"/>
                  <a:chOff x="5715" y="9405"/>
                  <a:chExt cx="375" cy="330"/>
                </a:xfrm>
              </p:grpSpPr>
              <p:sp>
                <p:nvSpPr>
                  <p:cNvPr id="38" name="Oval 10"/>
                  <p:cNvSpPr>
                    <a:spLocks noChangeArrowheads="1"/>
                  </p:cNvSpPr>
                  <p:nvPr/>
                </p:nvSpPr>
                <p:spPr bwMode="auto">
                  <a:xfrm>
                    <a:off x="5820" y="9465"/>
                    <a:ext cx="210" cy="210"/>
                  </a:xfrm>
                  <a:prstGeom prst="ellipse">
                    <a:avLst/>
                  </a:prstGeom>
                  <a:solidFill>
                    <a:srgbClr val="000000"/>
                  </a:solidFill>
                  <a:ln w="38100">
                    <a:solidFill>
                      <a:srgbClr val="000000"/>
                    </a:solidFill>
                    <a:round/>
                    <a:headEnd/>
                    <a:tailEnd/>
                  </a:ln>
                  <a:effectLst>
                    <a:outerShdw dist="28398" dir="3806097" algn="ctr" rotWithShape="0">
                      <a:srgbClr val="7F7F7F">
                        <a:alpha val="50000"/>
                      </a:srgbClr>
                    </a:outerShdw>
                  </a:effec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endParaRPr>
                  </a:p>
                </p:txBody>
              </p:sp>
              <p:sp>
                <p:nvSpPr>
                  <p:cNvPr id="39" name="Text Box 11"/>
                  <p:cNvSpPr txBox="1">
                    <a:spLocks noChangeArrowheads="1"/>
                  </p:cNvSpPr>
                  <p:nvPr/>
                </p:nvSpPr>
                <p:spPr bwMode="auto">
                  <a:xfrm>
                    <a:off x="5715" y="9405"/>
                    <a:ext cx="375" cy="33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800" b="0" i="0" u="none" strike="noStrike" cap="none" normalizeH="0" baseline="0">
                        <a:ln>
                          <a:noFill/>
                        </a:ln>
                        <a:solidFill>
                          <a:srgbClr val="FFFFFF"/>
                        </a:solidFill>
                        <a:effectLst/>
                        <a:latin typeface="Calibri" pitchFamily="34" charset="0"/>
                      </a:rPr>
                      <a:t>6</a:t>
                    </a:r>
                    <a:endParaRPr kumimoji="0" lang="en-US" sz="1800" b="0" i="0" u="none" strike="noStrike" cap="none" normalizeH="0" baseline="0">
                      <a:ln>
                        <a:noFill/>
                      </a:ln>
                      <a:solidFill>
                        <a:schemeClr val="tx1"/>
                      </a:solidFill>
                      <a:effectLst/>
                      <a:latin typeface="Arial" pitchFamily="34" charset="0"/>
                    </a:endParaRPr>
                  </a:p>
                </p:txBody>
              </p:sp>
            </p:grpSp>
            <p:grpSp>
              <p:nvGrpSpPr>
                <p:cNvPr id="16" name="Group 15"/>
                <p:cNvGrpSpPr>
                  <a:grpSpLocks/>
                </p:cNvGrpSpPr>
                <p:nvPr/>
              </p:nvGrpSpPr>
              <p:grpSpPr bwMode="auto">
                <a:xfrm>
                  <a:off x="4524" y="4429"/>
                  <a:ext cx="375" cy="330"/>
                  <a:chOff x="10260" y="8655"/>
                  <a:chExt cx="375" cy="330"/>
                </a:xfrm>
              </p:grpSpPr>
              <p:sp>
                <p:nvSpPr>
                  <p:cNvPr id="36" name="Oval 13"/>
                  <p:cNvSpPr>
                    <a:spLocks noChangeArrowheads="1"/>
                  </p:cNvSpPr>
                  <p:nvPr/>
                </p:nvSpPr>
                <p:spPr bwMode="auto">
                  <a:xfrm>
                    <a:off x="10335" y="8685"/>
                    <a:ext cx="210" cy="210"/>
                  </a:xfrm>
                  <a:prstGeom prst="ellipse">
                    <a:avLst/>
                  </a:prstGeom>
                  <a:solidFill>
                    <a:srgbClr val="92D050"/>
                  </a:solidFill>
                  <a:ln w="38100">
                    <a:solidFill>
                      <a:srgbClr val="92D050"/>
                    </a:solidFill>
                    <a:round/>
                    <a:headEnd/>
                    <a:tailEnd/>
                  </a:ln>
                  <a:effectLst>
                    <a:outerShdw dist="28398" dir="3806097" algn="ctr" rotWithShape="0">
                      <a:srgbClr val="7F7F7F">
                        <a:alpha val="50000"/>
                      </a:srgbClr>
                    </a:outerShdw>
                  </a:effec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endParaRPr>
                  </a:p>
                </p:txBody>
              </p:sp>
              <p:sp>
                <p:nvSpPr>
                  <p:cNvPr id="37" name="Text Box 14"/>
                  <p:cNvSpPr txBox="1">
                    <a:spLocks noChangeArrowheads="1"/>
                  </p:cNvSpPr>
                  <p:nvPr/>
                </p:nvSpPr>
                <p:spPr bwMode="auto">
                  <a:xfrm>
                    <a:off x="10260" y="8655"/>
                    <a:ext cx="375" cy="33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800" b="0" i="0" u="none" strike="noStrike" cap="none" normalizeH="0" baseline="0">
                        <a:ln>
                          <a:noFill/>
                        </a:ln>
                        <a:solidFill>
                          <a:srgbClr val="FFFFFF"/>
                        </a:solidFill>
                        <a:effectLst/>
                        <a:latin typeface="Calibri" pitchFamily="34" charset="0"/>
                      </a:rPr>
                      <a:t>1</a:t>
                    </a:r>
                    <a:endParaRPr kumimoji="0" lang="en-US" sz="1800" b="0" i="0" u="none" strike="noStrike" cap="none" normalizeH="0" baseline="0">
                      <a:ln>
                        <a:noFill/>
                      </a:ln>
                      <a:solidFill>
                        <a:schemeClr val="tx1"/>
                      </a:solidFill>
                      <a:effectLst/>
                      <a:latin typeface="Arial" pitchFamily="34" charset="0"/>
                    </a:endParaRPr>
                  </a:p>
                </p:txBody>
              </p:sp>
            </p:grpSp>
            <p:grpSp>
              <p:nvGrpSpPr>
                <p:cNvPr id="17" name="Group 16"/>
                <p:cNvGrpSpPr>
                  <a:grpSpLocks/>
                </p:cNvGrpSpPr>
                <p:nvPr/>
              </p:nvGrpSpPr>
              <p:grpSpPr bwMode="auto">
                <a:xfrm>
                  <a:off x="3664" y="4940"/>
                  <a:ext cx="375" cy="330"/>
                  <a:chOff x="5715" y="8190"/>
                  <a:chExt cx="375" cy="330"/>
                </a:xfrm>
              </p:grpSpPr>
              <p:sp>
                <p:nvSpPr>
                  <p:cNvPr id="34" name="Oval 16"/>
                  <p:cNvSpPr>
                    <a:spLocks noChangeArrowheads="1"/>
                  </p:cNvSpPr>
                  <p:nvPr/>
                </p:nvSpPr>
                <p:spPr bwMode="auto">
                  <a:xfrm>
                    <a:off x="5820" y="8250"/>
                    <a:ext cx="210" cy="210"/>
                  </a:xfrm>
                  <a:prstGeom prst="ellipse">
                    <a:avLst/>
                  </a:prstGeom>
                  <a:solidFill>
                    <a:srgbClr val="000000"/>
                  </a:solidFill>
                  <a:ln w="38100">
                    <a:solidFill>
                      <a:srgbClr val="000000"/>
                    </a:solidFill>
                    <a:round/>
                    <a:headEnd/>
                    <a:tailEnd/>
                  </a:ln>
                  <a:effectLst>
                    <a:outerShdw dist="28398" dir="3806097" algn="ctr" rotWithShape="0">
                      <a:srgbClr val="7F7F7F">
                        <a:alpha val="50000"/>
                      </a:srgbClr>
                    </a:outerShdw>
                  </a:effec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endParaRPr>
                  </a:p>
                </p:txBody>
              </p:sp>
              <p:sp>
                <p:nvSpPr>
                  <p:cNvPr id="35" name="Text Box 17"/>
                  <p:cNvSpPr txBox="1">
                    <a:spLocks noChangeArrowheads="1"/>
                  </p:cNvSpPr>
                  <p:nvPr/>
                </p:nvSpPr>
                <p:spPr bwMode="auto">
                  <a:xfrm>
                    <a:off x="5715" y="8190"/>
                    <a:ext cx="375" cy="33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800" b="0" i="0" u="none" strike="noStrike" cap="none" normalizeH="0" baseline="0">
                        <a:ln>
                          <a:noFill/>
                        </a:ln>
                        <a:solidFill>
                          <a:srgbClr val="FFFFFF"/>
                        </a:solidFill>
                        <a:effectLst/>
                        <a:latin typeface="Calibri" pitchFamily="34" charset="0"/>
                      </a:rPr>
                      <a:t>5</a:t>
                    </a:r>
                    <a:endParaRPr kumimoji="0" lang="en-US" sz="1800" b="0" i="0" u="none" strike="noStrike" cap="none" normalizeH="0" baseline="0">
                      <a:ln>
                        <a:noFill/>
                      </a:ln>
                      <a:solidFill>
                        <a:schemeClr val="tx1"/>
                      </a:solidFill>
                      <a:effectLst/>
                      <a:latin typeface="Arial" pitchFamily="34" charset="0"/>
                    </a:endParaRPr>
                  </a:p>
                </p:txBody>
              </p:sp>
            </p:grpSp>
            <p:grpSp>
              <p:nvGrpSpPr>
                <p:cNvPr id="18" name="Group 18"/>
                <p:cNvGrpSpPr>
                  <a:grpSpLocks/>
                </p:cNvGrpSpPr>
                <p:nvPr/>
              </p:nvGrpSpPr>
              <p:grpSpPr bwMode="auto">
                <a:xfrm>
                  <a:off x="5400" y="4940"/>
                  <a:ext cx="375" cy="330"/>
                  <a:chOff x="5715" y="9405"/>
                  <a:chExt cx="375" cy="330"/>
                </a:xfrm>
              </p:grpSpPr>
              <p:sp>
                <p:nvSpPr>
                  <p:cNvPr id="32" name="Oval 19"/>
                  <p:cNvSpPr>
                    <a:spLocks noChangeArrowheads="1"/>
                  </p:cNvSpPr>
                  <p:nvPr/>
                </p:nvSpPr>
                <p:spPr bwMode="auto">
                  <a:xfrm>
                    <a:off x="5820" y="9465"/>
                    <a:ext cx="210" cy="210"/>
                  </a:xfrm>
                  <a:prstGeom prst="ellipse">
                    <a:avLst/>
                  </a:prstGeom>
                  <a:solidFill>
                    <a:srgbClr val="000000"/>
                  </a:solidFill>
                  <a:ln w="38100">
                    <a:solidFill>
                      <a:srgbClr val="000000"/>
                    </a:solidFill>
                    <a:round/>
                    <a:headEnd/>
                    <a:tailEnd/>
                  </a:ln>
                  <a:effectLst>
                    <a:outerShdw dist="28398" dir="3806097" algn="ctr" rotWithShape="0">
                      <a:srgbClr val="7F7F7F">
                        <a:alpha val="50000"/>
                      </a:srgbClr>
                    </a:outerShdw>
                  </a:effec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endParaRPr>
                  </a:p>
                </p:txBody>
              </p:sp>
              <p:sp>
                <p:nvSpPr>
                  <p:cNvPr id="33" name="Text Box 20"/>
                  <p:cNvSpPr txBox="1">
                    <a:spLocks noChangeArrowheads="1"/>
                  </p:cNvSpPr>
                  <p:nvPr/>
                </p:nvSpPr>
                <p:spPr bwMode="auto">
                  <a:xfrm>
                    <a:off x="5715" y="9405"/>
                    <a:ext cx="375" cy="33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800" b="0" i="0" u="none" strike="noStrike" cap="none" normalizeH="0" baseline="0">
                        <a:ln>
                          <a:noFill/>
                        </a:ln>
                        <a:solidFill>
                          <a:srgbClr val="FFFFFF"/>
                        </a:solidFill>
                        <a:effectLst/>
                        <a:latin typeface="Calibri" pitchFamily="34" charset="0"/>
                      </a:rPr>
                      <a:t>7</a:t>
                    </a:r>
                    <a:endParaRPr kumimoji="0" lang="en-US" sz="1800" b="0" i="0" u="none" strike="noStrike" cap="none" normalizeH="0" baseline="0">
                      <a:ln>
                        <a:noFill/>
                      </a:ln>
                      <a:solidFill>
                        <a:schemeClr val="tx1"/>
                      </a:solidFill>
                      <a:effectLst/>
                      <a:latin typeface="Arial" pitchFamily="34" charset="0"/>
                    </a:endParaRPr>
                  </a:p>
                </p:txBody>
              </p:sp>
            </p:grpSp>
            <p:grpSp>
              <p:nvGrpSpPr>
                <p:cNvPr id="19" name="Group 21"/>
                <p:cNvGrpSpPr>
                  <a:grpSpLocks/>
                </p:cNvGrpSpPr>
                <p:nvPr/>
              </p:nvGrpSpPr>
              <p:grpSpPr bwMode="auto">
                <a:xfrm>
                  <a:off x="4512" y="3918"/>
                  <a:ext cx="375" cy="330"/>
                  <a:chOff x="5715" y="8190"/>
                  <a:chExt cx="375" cy="330"/>
                </a:xfrm>
              </p:grpSpPr>
              <p:sp>
                <p:nvSpPr>
                  <p:cNvPr id="30" name="Oval 22"/>
                  <p:cNvSpPr>
                    <a:spLocks noChangeArrowheads="1"/>
                  </p:cNvSpPr>
                  <p:nvPr/>
                </p:nvSpPr>
                <p:spPr bwMode="auto">
                  <a:xfrm>
                    <a:off x="5820" y="8250"/>
                    <a:ext cx="210" cy="210"/>
                  </a:xfrm>
                  <a:prstGeom prst="ellipse">
                    <a:avLst/>
                  </a:prstGeom>
                  <a:solidFill>
                    <a:srgbClr val="000000"/>
                  </a:solidFill>
                  <a:ln w="38100">
                    <a:solidFill>
                      <a:srgbClr val="000000"/>
                    </a:solidFill>
                    <a:round/>
                    <a:headEnd/>
                    <a:tailEnd/>
                  </a:ln>
                  <a:effectLst>
                    <a:outerShdw dist="28398" dir="3806097" algn="ctr" rotWithShape="0">
                      <a:srgbClr val="7F7F7F">
                        <a:alpha val="50000"/>
                      </a:srgbClr>
                    </a:outerShdw>
                  </a:effec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endParaRPr>
                  </a:p>
                </p:txBody>
              </p:sp>
              <p:sp>
                <p:nvSpPr>
                  <p:cNvPr id="31" name="Text Box 23"/>
                  <p:cNvSpPr txBox="1">
                    <a:spLocks noChangeArrowheads="1"/>
                  </p:cNvSpPr>
                  <p:nvPr/>
                </p:nvSpPr>
                <p:spPr bwMode="auto">
                  <a:xfrm>
                    <a:off x="5715" y="8190"/>
                    <a:ext cx="375" cy="33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800" b="0" i="0" u="none" strike="noStrike" cap="none" normalizeH="0" baseline="0">
                        <a:ln>
                          <a:noFill/>
                        </a:ln>
                        <a:solidFill>
                          <a:srgbClr val="FFFFFF"/>
                        </a:solidFill>
                        <a:effectLst/>
                        <a:latin typeface="Calibri" pitchFamily="34" charset="0"/>
                      </a:rPr>
                      <a:t>2</a:t>
                    </a:r>
                    <a:endParaRPr kumimoji="0" lang="en-US" sz="1800" b="0" i="0" u="none" strike="noStrike" cap="none" normalizeH="0" baseline="0">
                      <a:ln>
                        <a:noFill/>
                      </a:ln>
                      <a:solidFill>
                        <a:schemeClr val="tx1"/>
                      </a:solidFill>
                      <a:effectLst/>
                      <a:latin typeface="Arial" pitchFamily="34" charset="0"/>
                    </a:endParaRPr>
                  </a:p>
                </p:txBody>
              </p:sp>
            </p:grpSp>
            <p:sp>
              <p:nvSpPr>
                <p:cNvPr id="20" name="Freeform 24"/>
                <p:cNvSpPr>
                  <a:spLocks/>
                </p:cNvSpPr>
                <p:nvPr/>
              </p:nvSpPr>
              <p:spPr bwMode="auto">
                <a:xfrm>
                  <a:off x="6720" y="2326"/>
                  <a:ext cx="2040" cy="3540"/>
                </a:xfrm>
                <a:custGeom>
                  <a:avLst/>
                  <a:gdLst/>
                  <a:ahLst/>
                  <a:cxnLst>
                    <a:cxn ang="0">
                      <a:pos x="1980" y="3540"/>
                    </a:cxn>
                    <a:cxn ang="0">
                      <a:pos x="1980" y="15"/>
                    </a:cxn>
                    <a:cxn ang="0">
                      <a:pos x="0" y="30"/>
                    </a:cxn>
                    <a:cxn ang="0">
                      <a:pos x="105" y="1785"/>
                    </a:cxn>
                    <a:cxn ang="0">
                      <a:pos x="15" y="3540"/>
                    </a:cxn>
                    <a:cxn ang="0">
                      <a:pos x="1980" y="3540"/>
                    </a:cxn>
                  </a:cxnLst>
                  <a:rect l="0" t="0" r="r" b="b"/>
                  <a:pathLst>
                    <a:path w="1980" h="3540">
                      <a:moveTo>
                        <a:pt x="1980" y="3540"/>
                      </a:moveTo>
                      <a:lnTo>
                        <a:pt x="1980" y="15"/>
                      </a:lnTo>
                      <a:cubicBezTo>
                        <a:pt x="1980" y="15"/>
                        <a:pt x="390" y="0"/>
                        <a:pt x="0" y="30"/>
                      </a:cubicBezTo>
                      <a:cubicBezTo>
                        <a:pt x="120" y="510"/>
                        <a:pt x="90" y="450"/>
                        <a:pt x="105" y="1785"/>
                      </a:cubicBezTo>
                      <a:cubicBezTo>
                        <a:pt x="90" y="2850"/>
                        <a:pt x="105" y="3030"/>
                        <a:pt x="15" y="3540"/>
                      </a:cubicBezTo>
                      <a:cubicBezTo>
                        <a:pt x="997" y="3540"/>
                        <a:pt x="1980" y="3540"/>
                        <a:pt x="1980" y="3540"/>
                      </a:cubicBezTo>
                      <a:close/>
                    </a:path>
                  </a:pathLst>
                </a:custGeom>
                <a:solidFill>
                  <a:srgbClr val="FFFFFF"/>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21" name="Freeform 25"/>
                <p:cNvSpPr>
                  <a:spLocks/>
                </p:cNvSpPr>
                <p:nvPr/>
              </p:nvSpPr>
              <p:spPr bwMode="auto">
                <a:xfrm>
                  <a:off x="4527" y="2341"/>
                  <a:ext cx="444" cy="3525"/>
                </a:xfrm>
                <a:custGeom>
                  <a:avLst/>
                  <a:gdLst/>
                  <a:ahLst/>
                  <a:cxnLst>
                    <a:cxn ang="0">
                      <a:pos x="164" y="0"/>
                    </a:cxn>
                    <a:cxn ang="0">
                      <a:pos x="440" y="562"/>
                    </a:cxn>
                    <a:cxn ang="0">
                      <a:pos x="139" y="1338"/>
                    </a:cxn>
                    <a:cxn ang="0">
                      <a:pos x="277" y="1827"/>
                    </a:cxn>
                    <a:cxn ang="0">
                      <a:pos x="302" y="2278"/>
                    </a:cxn>
                    <a:cxn ang="0">
                      <a:pos x="27" y="2415"/>
                    </a:cxn>
                    <a:cxn ang="0">
                      <a:pos x="139" y="2691"/>
                    </a:cxn>
                    <a:cxn ang="0">
                      <a:pos x="227" y="3117"/>
                    </a:cxn>
                    <a:cxn ang="0">
                      <a:pos x="164" y="3329"/>
                    </a:cxn>
                    <a:cxn ang="0">
                      <a:pos x="164" y="3525"/>
                    </a:cxn>
                  </a:cxnLst>
                  <a:rect l="0" t="0" r="r" b="b"/>
                  <a:pathLst>
                    <a:path w="444" h="3525">
                      <a:moveTo>
                        <a:pt x="164" y="0"/>
                      </a:moveTo>
                      <a:cubicBezTo>
                        <a:pt x="304" y="169"/>
                        <a:pt x="444" y="339"/>
                        <a:pt x="440" y="562"/>
                      </a:cubicBezTo>
                      <a:cubicBezTo>
                        <a:pt x="436" y="785"/>
                        <a:pt x="166" y="1127"/>
                        <a:pt x="139" y="1338"/>
                      </a:cubicBezTo>
                      <a:cubicBezTo>
                        <a:pt x="112" y="1549"/>
                        <a:pt x="250" y="1670"/>
                        <a:pt x="277" y="1827"/>
                      </a:cubicBezTo>
                      <a:cubicBezTo>
                        <a:pt x="304" y="1984"/>
                        <a:pt x="344" y="2180"/>
                        <a:pt x="302" y="2278"/>
                      </a:cubicBezTo>
                      <a:cubicBezTo>
                        <a:pt x="260" y="2376"/>
                        <a:pt x="54" y="2346"/>
                        <a:pt x="27" y="2415"/>
                      </a:cubicBezTo>
                      <a:cubicBezTo>
                        <a:pt x="0" y="2484"/>
                        <a:pt x="106" y="2574"/>
                        <a:pt x="139" y="2691"/>
                      </a:cubicBezTo>
                      <a:cubicBezTo>
                        <a:pt x="172" y="2808"/>
                        <a:pt x="223" y="3011"/>
                        <a:pt x="227" y="3117"/>
                      </a:cubicBezTo>
                      <a:cubicBezTo>
                        <a:pt x="231" y="3223"/>
                        <a:pt x="174" y="3261"/>
                        <a:pt x="164" y="3329"/>
                      </a:cubicBezTo>
                      <a:cubicBezTo>
                        <a:pt x="154" y="3397"/>
                        <a:pt x="166" y="3492"/>
                        <a:pt x="164" y="3525"/>
                      </a:cubicBezTo>
                    </a:path>
                  </a:pathLst>
                </a:cu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22" name="Text Box 26"/>
                <p:cNvSpPr txBox="1">
                  <a:spLocks noChangeArrowheads="1"/>
                </p:cNvSpPr>
                <p:nvPr/>
              </p:nvSpPr>
              <p:spPr bwMode="auto">
                <a:xfrm>
                  <a:off x="5230" y="3119"/>
                  <a:ext cx="1490" cy="61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i="0" u="none" strike="noStrike" cap="none" normalizeH="0" baseline="0">
                      <a:ln>
                        <a:noFill/>
                      </a:ln>
                      <a:solidFill>
                        <a:srgbClr val="000000"/>
                      </a:solidFill>
                      <a:effectLst/>
                      <a:latin typeface="Arial" pitchFamily="34" charset="0"/>
                    </a:rPr>
                    <a:t>Near Shore </a:t>
                  </a:r>
                </a:p>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i="0" u="none" strike="noStrike" cap="none" normalizeH="0" baseline="0">
                      <a:ln>
                        <a:noFill/>
                      </a:ln>
                      <a:solidFill>
                        <a:srgbClr val="000000"/>
                      </a:solidFill>
                      <a:effectLst/>
                      <a:latin typeface="Arial" pitchFamily="34" charset="0"/>
                    </a:rPr>
                    <a:t>Zone</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i="0" u="none" strike="noStrike" cap="none" normalizeH="0" baseline="0">
                    <a:ln>
                      <a:noFill/>
                    </a:ln>
                    <a:solidFill>
                      <a:schemeClr val="tx1"/>
                    </a:solidFill>
                    <a:effectLst/>
                    <a:latin typeface="Arial" pitchFamily="34" charset="0"/>
                  </a:endParaRPr>
                </a:p>
              </p:txBody>
            </p:sp>
            <p:sp>
              <p:nvSpPr>
                <p:cNvPr id="23" name="Text Box 27"/>
                <p:cNvSpPr txBox="1">
                  <a:spLocks noChangeArrowheads="1"/>
                </p:cNvSpPr>
                <p:nvPr/>
              </p:nvSpPr>
              <p:spPr bwMode="auto">
                <a:xfrm>
                  <a:off x="3112" y="3119"/>
                  <a:ext cx="1490" cy="61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i="0" u="none" strike="noStrike" cap="none" normalizeH="0" baseline="0">
                      <a:ln>
                        <a:noFill/>
                      </a:ln>
                      <a:solidFill>
                        <a:srgbClr val="000000"/>
                      </a:solidFill>
                      <a:effectLst/>
                      <a:latin typeface="Arial" pitchFamily="34" charset="0"/>
                    </a:rPr>
                    <a:t>Offshore </a:t>
                  </a:r>
                </a:p>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i="0" u="none" strike="noStrike" cap="none" normalizeH="0" baseline="0">
                      <a:ln>
                        <a:noFill/>
                      </a:ln>
                      <a:solidFill>
                        <a:srgbClr val="000000"/>
                      </a:solidFill>
                      <a:effectLst/>
                      <a:latin typeface="Arial" pitchFamily="34" charset="0"/>
                    </a:rPr>
                    <a:t>Zone</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i="0" u="none" strike="noStrike" cap="none" normalizeH="0" baseline="0">
                    <a:ln>
                      <a:noFill/>
                    </a:ln>
                    <a:solidFill>
                      <a:schemeClr val="tx1"/>
                    </a:solidFill>
                    <a:effectLst/>
                    <a:latin typeface="Arial" pitchFamily="34" charset="0"/>
                  </a:endParaRPr>
                </a:p>
              </p:txBody>
            </p:sp>
            <p:sp>
              <p:nvSpPr>
                <p:cNvPr id="24" name="Text Box 28"/>
                <p:cNvSpPr txBox="1">
                  <a:spLocks noChangeArrowheads="1"/>
                </p:cNvSpPr>
                <p:nvPr/>
              </p:nvSpPr>
              <p:spPr bwMode="auto">
                <a:xfrm>
                  <a:off x="7085" y="3820"/>
                  <a:ext cx="1490" cy="61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i="0" u="none" strike="noStrike" cap="none" normalizeH="0" baseline="0" dirty="0">
                      <a:ln>
                        <a:noFill/>
                      </a:ln>
                      <a:solidFill>
                        <a:srgbClr val="000000"/>
                      </a:solidFill>
                      <a:effectLst/>
                      <a:latin typeface="Arial" pitchFamily="34" charset="0"/>
                    </a:rPr>
                    <a:t>Visible</a:t>
                  </a:r>
                </a:p>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i="0" u="none" strike="noStrike" cap="none" normalizeH="0" baseline="0" dirty="0">
                      <a:ln>
                        <a:noFill/>
                      </a:ln>
                      <a:solidFill>
                        <a:srgbClr val="000000"/>
                      </a:solidFill>
                      <a:effectLst/>
                      <a:latin typeface="Arial" pitchFamily="34" charset="0"/>
                    </a:rPr>
                    <a:t>Beach</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i="0" u="none" strike="noStrike" cap="none" normalizeH="0" baseline="0" dirty="0">
                    <a:ln>
                      <a:noFill/>
                    </a:ln>
                    <a:solidFill>
                      <a:schemeClr val="tx1"/>
                    </a:solidFill>
                    <a:effectLst/>
                    <a:latin typeface="Arial" pitchFamily="34" charset="0"/>
                  </a:endParaRPr>
                </a:p>
              </p:txBody>
            </p:sp>
            <p:sp>
              <p:nvSpPr>
                <p:cNvPr id="25" name="Text Box 29"/>
                <p:cNvSpPr txBox="1">
                  <a:spLocks noChangeArrowheads="1"/>
                </p:cNvSpPr>
                <p:nvPr/>
              </p:nvSpPr>
              <p:spPr bwMode="auto">
                <a:xfrm>
                  <a:off x="5409" y="2467"/>
                  <a:ext cx="1490" cy="61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i="0" u="none" strike="noStrike" cap="none" normalizeH="0" baseline="0">
                      <a:ln>
                        <a:noFill/>
                      </a:ln>
                      <a:solidFill>
                        <a:srgbClr val="000000"/>
                      </a:solidFill>
                      <a:effectLst/>
                      <a:latin typeface="Arial" pitchFamily="34" charset="0"/>
                    </a:rPr>
                    <a:t>Closure</a:t>
                  </a:r>
                </a:p>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i="0" u="none" strike="noStrike" cap="none" normalizeH="0" baseline="0">
                      <a:ln>
                        <a:noFill/>
                      </a:ln>
                      <a:solidFill>
                        <a:srgbClr val="000000"/>
                      </a:solidFill>
                      <a:effectLst/>
                      <a:latin typeface="Arial" pitchFamily="34" charset="0"/>
                    </a:rPr>
                    <a:t>Contour</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i="0" u="none" strike="noStrike" cap="none" normalizeH="0" baseline="0">
                    <a:ln>
                      <a:noFill/>
                    </a:ln>
                    <a:solidFill>
                      <a:schemeClr val="tx1"/>
                    </a:solidFill>
                    <a:effectLst/>
                    <a:latin typeface="Arial" pitchFamily="34" charset="0"/>
                  </a:endParaRPr>
                </a:p>
              </p:txBody>
            </p:sp>
            <p:cxnSp>
              <p:nvCxnSpPr>
                <p:cNvPr id="26" name="AutoShape 30"/>
                <p:cNvCxnSpPr>
                  <a:cxnSpLocks noChangeShapeType="1"/>
                </p:cNvCxnSpPr>
                <p:nvPr/>
              </p:nvCxnSpPr>
              <p:spPr bwMode="auto">
                <a:xfrm flipH="1" flipV="1">
                  <a:off x="4842" y="4583"/>
                  <a:ext cx="388" cy="86"/>
                </a:xfrm>
                <a:prstGeom prst="straightConnector1">
                  <a:avLst/>
                </a:prstGeom>
                <a:noFill/>
                <a:ln w="9525">
                  <a:solidFill>
                    <a:srgbClr val="000000"/>
                  </a:solidFill>
                  <a:round/>
                  <a:headEnd/>
                  <a:tailEnd type="triangle" w="med" len="med"/>
                </a:ln>
              </p:spPr>
            </p:cxnSp>
            <p:sp>
              <p:nvSpPr>
                <p:cNvPr id="27" name="Text Box 31"/>
                <p:cNvSpPr txBox="1">
                  <a:spLocks noChangeArrowheads="1"/>
                </p:cNvSpPr>
                <p:nvPr/>
              </p:nvSpPr>
              <p:spPr bwMode="auto">
                <a:xfrm>
                  <a:off x="5775" y="4295"/>
                  <a:ext cx="1257" cy="41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i="0" u="none" strike="noStrike" cap="none" normalizeH="0" baseline="0">
                      <a:ln>
                        <a:noFill/>
                      </a:ln>
                      <a:solidFill>
                        <a:srgbClr val="000000"/>
                      </a:solidFill>
                      <a:effectLst/>
                      <a:latin typeface="Arial" pitchFamily="34" charset="0"/>
                    </a:rPr>
                    <a:t>Sensors</a:t>
                  </a:r>
                  <a:endParaRPr kumimoji="0" lang="en-US" sz="1800" i="0" u="none" strike="noStrike" cap="none" normalizeH="0" baseline="0">
                    <a:ln>
                      <a:noFill/>
                    </a:ln>
                    <a:solidFill>
                      <a:schemeClr val="tx1"/>
                    </a:solidFill>
                    <a:effectLst/>
                    <a:latin typeface="Arial" pitchFamily="34" charset="0"/>
                  </a:endParaRPr>
                </a:p>
              </p:txBody>
            </p:sp>
            <p:cxnSp>
              <p:nvCxnSpPr>
                <p:cNvPr id="28" name="AutoShape 32"/>
                <p:cNvCxnSpPr>
                  <a:cxnSpLocks noChangeShapeType="1"/>
                </p:cNvCxnSpPr>
                <p:nvPr/>
              </p:nvCxnSpPr>
              <p:spPr bwMode="auto">
                <a:xfrm flipH="1" flipV="1">
                  <a:off x="5775" y="4188"/>
                  <a:ext cx="263" cy="170"/>
                </a:xfrm>
                <a:prstGeom prst="straightConnector1">
                  <a:avLst/>
                </a:prstGeom>
                <a:noFill/>
                <a:ln w="9525">
                  <a:solidFill>
                    <a:srgbClr val="000000"/>
                  </a:solidFill>
                  <a:round/>
                  <a:headEnd/>
                  <a:tailEnd type="triangle" w="med" len="med"/>
                </a:ln>
              </p:spPr>
            </p:cxnSp>
            <p:cxnSp>
              <p:nvCxnSpPr>
                <p:cNvPr id="29" name="AutoShape 33"/>
                <p:cNvCxnSpPr>
                  <a:cxnSpLocks noChangeShapeType="1"/>
                </p:cNvCxnSpPr>
                <p:nvPr/>
              </p:nvCxnSpPr>
              <p:spPr bwMode="auto">
                <a:xfrm flipH="1">
                  <a:off x="5775" y="4583"/>
                  <a:ext cx="263" cy="357"/>
                </a:xfrm>
                <a:prstGeom prst="straightConnector1">
                  <a:avLst/>
                </a:prstGeom>
                <a:noFill/>
                <a:ln w="9525">
                  <a:solidFill>
                    <a:srgbClr val="000000"/>
                  </a:solidFill>
                  <a:round/>
                  <a:headEnd/>
                  <a:tailEnd type="triangle" w="med" len="med"/>
                </a:ln>
              </p:spPr>
            </p:cxnSp>
          </p:grpSp>
          <p:grpSp>
            <p:nvGrpSpPr>
              <p:cNvPr id="10" name="Group 34"/>
              <p:cNvGrpSpPr>
                <a:grpSpLocks/>
              </p:cNvGrpSpPr>
              <p:nvPr/>
            </p:nvGrpSpPr>
            <p:grpSpPr bwMode="auto">
              <a:xfrm>
                <a:off x="2362" y="3139"/>
                <a:ext cx="375" cy="330"/>
                <a:chOff x="9750" y="8145"/>
                <a:chExt cx="375" cy="330"/>
              </a:xfrm>
            </p:grpSpPr>
            <p:sp>
              <p:nvSpPr>
                <p:cNvPr id="11" name="Oval 35"/>
                <p:cNvSpPr>
                  <a:spLocks noChangeArrowheads="1"/>
                </p:cNvSpPr>
                <p:nvPr/>
              </p:nvSpPr>
              <p:spPr bwMode="auto">
                <a:xfrm>
                  <a:off x="9855" y="8205"/>
                  <a:ext cx="210" cy="210"/>
                </a:xfrm>
                <a:prstGeom prst="ellipse">
                  <a:avLst/>
                </a:prstGeom>
                <a:solidFill>
                  <a:srgbClr val="000000"/>
                </a:solidFill>
                <a:ln w="38100">
                  <a:solidFill>
                    <a:srgbClr val="000000"/>
                  </a:solidFill>
                  <a:round/>
                  <a:headEnd/>
                  <a:tailEnd/>
                </a:ln>
                <a:effectLst>
                  <a:outerShdw dist="28398" dir="3806097" algn="ctr" rotWithShape="0">
                    <a:srgbClr val="7F7F7F">
                      <a:alpha val="50000"/>
                    </a:srgbClr>
                  </a:outerShdw>
                </a:effec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endParaRPr>
                </a:p>
              </p:txBody>
            </p:sp>
            <p:sp>
              <p:nvSpPr>
                <p:cNvPr id="12" name="Text Box 36"/>
                <p:cNvSpPr txBox="1">
                  <a:spLocks noChangeArrowheads="1"/>
                </p:cNvSpPr>
                <p:nvPr/>
              </p:nvSpPr>
              <p:spPr bwMode="auto">
                <a:xfrm>
                  <a:off x="9750" y="8145"/>
                  <a:ext cx="375" cy="33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800" b="0" i="0" u="none" strike="noStrike" cap="none" normalizeH="0" baseline="0">
                      <a:ln>
                        <a:noFill/>
                      </a:ln>
                      <a:solidFill>
                        <a:srgbClr val="FFFFFF"/>
                      </a:solidFill>
                      <a:effectLst/>
                      <a:latin typeface="Calibri" pitchFamily="34" charset="0"/>
                    </a:rPr>
                    <a:t>3</a:t>
                  </a:r>
                  <a:endParaRPr kumimoji="0" lang="en-US" sz="1800" b="0" i="0" u="none" strike="noStrike" cap="none" normalizeH="0" baseline="0">
                    <a:ln>
                      <a:noFill/>
                    </a:ln>
                    <a:solidFill>
                      <a:schemeClr val="tx1"/>
                    </a:solidFill>
                    <a:effectLst/>
                    <a:latin typeface="Arial" pitchFamily="34" charset="0"/>
                  </a:endParaRPr>
                </a:p>
              </p:txBody>
            </p:sp>
          </p:grpSp>
        </p:grpSp>
        <p:cxnSp>
          <p:nvCxnSpPr>
            <p:cNvPr id="7" name="AutoShape 37"/>
            <p:cNvCxnSpPr>
              <a:cxnSpLocks noChangeShapeType="1"/>
            </p:cNvCxnSpPr>
            <p:nvPr/>
          </p:nvCxnSpPr>
          <p:spPr bwMode="auto">
            <a:xfrm flipH="1">
              <a:off x="7346" y="1929"/>
              <a:ext cx="976" cy="551"/>
            </a:xfrm>
            <a:prstGeom prst="straightConnector1">
              <a:avLst/>
            </a:prstGeom>
            <a:noFill/>
            <a:ln w="9525">
              <a:solidFill>
                <a:srgbClr val="000000"/>
              </a:solidFill>
              <a:round/>
              <a:headEnd/>
              <a:tailEnd type="triangle" w="med" len="med"/>
            </a:ln>
          </p:spPr>
        </p:cxnSp>
        <p:sp>
          <p:nvSpPr>
            <p:cNvPr id="8" name="Text Box 38"/>
            <p:cNvSpPr txBox="1">
              <a:spLocks noChangeArrowheads="1"/>
            </p:cNvSpPr>
            <p:nvPr/>
          </p:nvSpPr>
          <p:spPr bwMode="auto">
            <a:xfrm>
              <a:off x="7578" y="3564"/>
              <a:ext cx="994" cy="41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i="0" u="none" strike="noStrike" cap="none" normalizeH="0" baseline="0">
                  <a:ln>
                    <a:noFill/>
                  </a:ln>
                  <a:solidFill>
                    <a:srgbClr val="000000"/>
                  </a:solidFill>
                  <a:effectLst/>
                  <a:latin typeface="Arial" pitchFamily="34" charset="0"/>
                </a:rPr>
                <a:t>Sink</a:t>
              </a:r>
              <a:endParaRPr kumimoji="0" lang="en-US" sz="1800" i="0" u="none" strike="noStrike" cap="none" normalizeH="0" baseline="0">
                <a:ln>
                  <a:noFill/>
                </a:ln>
                <a:solidFill>
                  <a:schemeClr val="tx1"/>
                </a:solidFill>
                <a:effectLst/>
                <a:latin typeface="Arial" pitchFamily="34" charset="0"/>
              </a:endParaRPr>
            </a:p>
          </p:txBody>
        </p:sp>
      </p:grpSp>
    </p:spTree>
    <p:extLst>
      <p:ext uri="{BB962C8B-B14F-4D97-AF65-F5344CB8AC3E}">
        <p14:creationId xmlns:p14="http://schemas.microsoft.com/office/powerpoint/2010/main" val="30847467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713802" y="0"/>
            <a:ext cx="7772400" cy="1143000"/>
          </a:xfrm>
        </p:spPr>
        <p:txBody>
          <a:bodyPr/>
          <a:lstStyle/>
          <a:p>
            <a:r>
              <a:rPr lang="en-GB" sz="2000" b="1" dirty="0">
                <a:solidFill>
                  <a:schemeClr val="bg1"/>
                </a:solidFill>
              </a:rPr>
              <a:t>Automated Sensing Technologies for Coastal Monitoring</a:t>
            </a:r>
            <a:br>
              <a:rPr lang="en-GB" sz="2000" b="1" dirty="0">
                <a:solidFill>
                  <a:schemeClr val="bg1"/>
                </a:solidFill>
              </a:rPr>
            </a:br>
            <a:r>
              <a:rPr lang="en-GB" sz="2000" b="1" dirty="0">
                <a:solidFill>
                  <a:schemeClr val="bg1"/>
                </a:solidFill>
              </a:rPr>
              <a:t>(ASTEC)</a:t>
            </a:r>
            <a:endParaRPr lang="cy-GB" sz="2000" b="1" dirty="0">
              <a:solidFill>
                <a:schemeClr val="bg1"/>
              </a:solidFill>
            </a:endParaRPr>
          </a:p>
        </p:txBody>
      </p:sp>
      <p:sp>
        <p:nvSpPr>
          <p:cNvPr id="3075" name="Rectangle 3"/>
          <p:cNvSpPr>
            <a:spLocks noGrp="1" noChangeArrowheads="1"/>
          </p:cNvSpPr>
          <p:nvPr>
            <p:ph type="body" idx="1"/>
          </p:nvPr>
        </p:nvSpPr>
        <p:spPr>
          <a:xfrm>
            <a:off x="713802" y="1268760"/>
            <a:ext cx="7772400" cy="4104456"/>
          </a:xfrm>
        </p:spPr>
        <p:txBody>
          <a:bodyPr/>
          <a:lstStyle/>
          <a:p>
            <a:r>
              <a:rPr lang="en-US" sz="1600" dirty="0">
                <a:solidFill>
                  <a:schemeClr val="bg1"/>
                </a:solidFill>
              </a:rPr>
              <a:t>The ASTEC project successfully demonstrated that electromagnetic technology can be used underwater.</a:t>
            </a:r>
          </a:p>
          <a:p>
            <a:endParaRPr lang="en-US" sz="1600" dirty="0">
              <a:solidFill>
                <a:schemeClr val="bg1"/>
              </a:solidFill>
            </a:endParaRPr>
          </a:p>
          <a:p>
            <a:r>
              <a:rPr lang="en-US" sz="1600" b="1" dirty="0">
                <a:solidFill>
                  <a:schemeClr val="bg1"/>
                </a:solidFill>
              </a:rPr>
              <a:t>However, it was not able to collect much in the way of useful data as a result of problems relating to energy consumption and maintenance issues.</a:t>
            </a:r>
          </a:p>
          <a:p>
            <a:endParaRPr lang="en-US" sz="1600" dirty="0">
              <a:solidFill>
                <a:schemeClr val="bg1"/>
              </a:solidFill>
            </a:endParaRPr>
          </a:p>
          <a:p>
            <a:r>
              <a:rPr lang="en-US" sz="1600" dirty="0">
                <a:solidFill>
                  <a:schemeClr val="bg1"/>
                </a:solidFill>
              </a:rPr>
              <a:t>Additionally, it was necessary to develop new protocols to take into account the communication channel conditions.</a:t>
            </a:r>
          </a:p>
          <a:p>
            <a:endParaRPr lang="en-US" sz="1600" dirty="0">
              <a:solidFill>
                <a:schemeClr val="bg1"/>
              </a:solidFill>
            </a:endParaRPr>
          </a:p>
          <a:p>
            <a:r>
              <a:rPr lang="en-US" sz="1600" dirty="0">
                <a:solidFill>
                  <a:schemeClr val="bg1"/>
                </a:solidFill>
              </a:rPr>
              <a:t>Underwater communication is only feasible at very low frequencies (VLF), resulting in a data rate of 100bps.</a:t>
            </a:r>
          </a:p>
          <a:p>
            <a:pPr marL="0" indent="0">
              <a:buNone/>
            </a:pPr>
            <a:endParaRPr lang="en-US" sz="1600" dirty="0">
              <a:solidFill>
                <a:schemeClr val="bg1"/>
              </a:solidFill>
            </a:endParaRPr>
          </a:p>
          <a:p>
            <a:r>
              <a:rPr lang="en-US" sz="1600" dirty="0">
                <a:solidFill>
                  <a:schemeClr val="bg1"/>
                </a:solidFill>
              </a:rPr>
              <a:t>Therefore, floating echo-sounding sensors were investigated as an alternative approach.</a:t>
            </a:r>
          </a:p>
        </p:txBody>
      </p:sp>
    </p:spTree>
    <p:extLst>
      <p:ext uri="{BB962C8B-B14F-4D97-AF65-F5344CB8AC3E}">
        <p14:creationId xmlns:p14="http://schemas.microsoft.com/office/powerpoint/2010/main" val="30228859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713802" y="0"/>
            <a:ext cx="7772400" cy="1143000"/>
          </a:xfrm>
        </p:spPr>
        <p:txBody>
          <a:bodyPr/>
          <a:lstStyle/>
          <a:p>
            <a:r>
              <a:rPr lang="en-GB" sz="2800" b="1" dirty="0">
                <a:solidFill>
                  <a:schemeClr val="bg1"/>
                </a:solidFill>
              </a:rPr>
              <a:t>Floating Echo-Sounding Sensor Networks</a:t>
            </a:r>
            <a:endParaRPr lang="cy-GB" sz="2800" b="1" dirty="0">
              <a:solidFill>
                <a:schemeClr val="bg1"/>
              </a:solidFill>
            </a:endParaRPr>
          </a:p>
        </p:txBody>
      </p:sp>
      <mc:AlternateContent xmlns:mc="http://schemas.openxmlformats.org/markup-compatibility/2006" xmlns:a14="http://schemas.microsoft.com/office/drawing/2010/main">
        <mc:Choice Requires="a14">
          <p:sp>
            <p:nvSpPr>
              <p:cNvPr id="5" name="Content Placeholder 2"/>
              <p:cNvSpPr txBox="1">
                <a:spLocks/>
              </p:cNvSpPr>
              <p:nvPr/>
            </p:nvSpPr>
            <p:spPr>
              <a:xfrm>
                <a:off x="107504" y="908720"/>
                <a:ext cx="6219568" cy="5433513"/>
              </a:xfrm>
              <a:prstGeom prst="rect">
                <a:avLst/>
              </a:prstGeom>
            </p:spPr>
            <p:txBody>
              <a:bodyPr/>
              <a:lst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75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75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75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a:lstStyle>
              <a:p>
                <a:pPr lvl="0"/>
                <a:r>
                  <a:rPr lang="en-GB" sz="1600" dirty="0">
                    <a:solidFill>
                      <a:schemeClr val="bg1"/>
                    </a:solidFill>
                  </a:rPr>
                  <a:t>An echo sounding sensor makes use of sonar technology to derive the height of a water column by sending a sound pulse which reflects (“echoes”) off the seabed.</a:t>
                </a:r>
              </a:p>
              <a:p>
                <a:pPr lvl="0"/>
                <a:r>
                  <a:rPr lang="en-GB" sz="1600" dirty="0">
                    <a:solidFill>
                      <a:schemeClr val="bg1"/>
                    </a:solidFill>
                  </a:rPr>
                  <a:t>Most accurate means of measuring water depth - </a:t>
                </a:r>
                <a:r>
                  <a:rPr lang="en-GB" sz="1600" b="1" dirty="0">
                    <a:solidFill>
                      <a:schemeClr val="bg1"/>
                    </a:solidFill>
                  </a:rPr>
                  <a:t>±1%</a:t>
                </a:r>
              </a:p>
              <a:p>
                <a:pPr lvl="0"/>
                <a:r>
                  <a:rPr lang="en-GB" sz="1600" dirty="0">
                    <a:solidFill>
                      <a:schemeClr val="bg1"/>
                    </a:solidFill>
                  </a:rPr>
                  <a:t>The depth of the body of water is calculated based upon measurements of how long it takes the sound wave to reach the seabed and return.  This approach is commonly known as ‘echosounding’, and is mathematically formulated as:</a:t>
                </a:r>
              </a:p>
              <a:p>
                <a:pPr lvl="0"/>
                <a:endParaRPr lang="en-GB" sz="1600" dirty="0">
                  <a:solidFill>
                    <a:schemeClr val="bg1"/>
                  </a:solidFill>
                </a:endParaRPr>
              </a:p>
              <a:p>
                <a:pPr marL="45720" indent="0" algn="ctr">
                  <a:buNone/>
                </a:pPr>
                <a14:m>
                  <m:oMathPara xmlns:m="http://schemas.openxmlformats.org/officeDocument/2006/math">
                    <m:oMathParaPr>
                      <m:jc m:val="centerGroup"/>
                    </m:oMathParaPr>
                    <m:oMath xmlns:m="http://schemas.openxmlformats.org/officeDocument/2006/math">
                      <m:r>
                        <a:rPr lang="en-GB" sz="1600" b="1" i="1" smtClean="0">
                          <a:solidFill>
                            <a:schemeClr val="bg1"/>
                          </a:solidFill>
                          <a:latin typeface="Cambria Math" panose="02040503050406030204" pitchFamily="18" charset="0"/>
                        </a:rPr>
                        <m:t>𝒅𝒊𝒔𝒕𝒂𝒏𝒄𝒆</m:t>
                      </m:r>
                      <m:r>
                        <a:rPr lang="en-GB" sz="1600" b="1" i="1">
                          <a:solidFill>
                            <a:schemeClr val="bg1"/>
                          </a:solidFill>
                          <a:latin typeface="Cambria Math" panose="02040503050406030204" pitchFamily="18" charset="0"/>
                        </a:rPr>
                        <m:t>=</m:t>
                      </m:r>
                      <m:f>
                        <m:fPr>
                          <m:ctrlPr>
                            <a:rPr lang="en-GB" sz="1600" b="1" i="1">
                              <a:solidFill>
                                <a:schemeClr val="bg1"/>
                              </a:solidFill>
                              <a:latin typeface="Cambria Math" charset="0"/>
                            </a:rPr>
                          </m:ctrlPr>
                        </m:fPr>
                        <m:num>
                          <m:r>
                            <a:rPr lang="en-GB" sz="1600" b="1" i="1">
                              <a:solidFill>
                                <a:schemeClr val="bg1"/>
                              </a:solidFill>
                              <a:latin typeface="Cambria Math" panose="02040503050406030204" pitchFamily="18" charset="0"/>
                            </a:rPr>
                            <m:t>𝒔</m:t>
                          </m:r>
                          <m:r>
                            <a:rPr lang="en-GB" sz="1600" b="1" i="1">
                              <a:solidFill>
                                <a:schemeClr val="bg1"/>
                              </a:solidFill>
                              <a:latin typeface="Cambria Math" panose="02040503050406030204" pitchFamily="18" charset="0"/>
                            </a:rPr>
                            <m:t> </m:t>
                          </m:r>
                          <m:r>
                            <a:rPr lang="en-GB" sz="1600" b="1" i="1">
                              <a:solidFill>
                                <a:schemeClr val="bg1"/>
                              </a:solidFill>
                              <a:latin typeface="Cambria Math" panose="02040503050406030204" pitchFamily="18" charset="0"/>
                            </a:rPr>
                            <m:t>𝒙</m:t>
                          </m:r>
                          <m:r>
                            <a:rPr lang="en-GB" sz="1600" b="1" i="1">
                              <a:solidFill>
                                <a:schemeClr val="bg1"/>
                              </a:solidFill>
                              <a:latin typeface="Cambria Math" panose="02040503050406030204" pitchFamily="18" charset="0"/>
                            </a:rPr>
                            <m:t> </m:t>
                          </m:r>
                          <m:r>
                            <a:rPr lang="en-GB" sz="1600" b="1" i="1">
                              <a:solidFill>
                                <a:schemeClr val="bg1"/>
                              </a:solidFill>
                              <a:latin typeface="Cambria Math" panose="02040503050406030204" pitchFamily="18" charset="0"/>
                            </a:rPr>
                            <m:t>𝒕</m:t>
                          </m:r>
                        </m:num>
                        <m:den>
                          <m:r>
                            <a:rPr lang="en-GB" sz="1600" b="1" i="1">
                              <a:solidFill>
                                <a:schemeClr val="bg1"/>
                              </a:solidFill>
                              <a:latin typeface="Cambria Math" panose="02040503050406030204" pitchFamily="18" charset="0"/>
                            </a:rPr>
                            <m:t>𝟐</m:t>
                          </m:r>
                        </m:den>
                      </m:f>
                    </m:oMath>
                  </m:oMathPara>
                </a14:m>
                <a:endParaRPr lang="en-GB" sz="1600" b="1" dirty="0">
                  <a:solidFill>
                    <a:schemeClr val="bg1"/>
                  </a:solidFill>
                </a:endParaRPr>
              </a:p>
              <a:p>
                <a:pPr marL="45720" indent="0" algn="ctr">
                  <a:buNone/>
                </a:pPr>
                <a:r>
                  <a:rPr lang="en-GB" sz="1600" dirty="0">
                    <a:solidFill>
                      <a:schemeClr val="bg1"/>
                    </a:solidFill>
                  </a:rPr>
                  <a:t>t=time</a:t>
                </a:r>
              </a:p>
              <a:p>
                <a:pPr marL="45720" indent="0" algn="ctr">
                  <a:buNone/>
                </a:pPr>
                <a:r>
                  <a:rPr lang="en-GB" sz="1600" dirty="0">
                    <a:solidFill>
                      <a:schemeClr val="bg1"/>
                    </a:solidFill>
                  </a:rPr>
                  <a:t>s=speed of sound through water, approx. 1500m/second</a:t>
                </a:r>
              </a:p>
            </p:txBody>
          </p:sp>
        </mc:Choice>
        <mc:Fallback xmlns="">
          <p:sp>
            <p:nvSpPr>
              <p:cNvPr id="5" name="Content Placeholder 2"/>
              <p:cNvSpPr txBox="1">
                <a:spLocks noRot="1" noChangeAspect="1" noMove="1" noResize="1" noEditPoints="1" noAdjustHandles="1" noChangeArrowheads="1" noChangeShapeType="1" noTextEdit="1"/>
              </p:cNvSpPr>
              <p:nvPr/>
            </p:nvSpPr>
            <p:spPr>
              <a:xfrm>
                <a:off x="107504" y="908720"/>
                <a:ext cx="6219568" cy="5433513"/>
              </a:xfrm>
              <a:prstGeom prst="rect">
                <a:avLst/>
              </a:prstGeom>
              <a:blipFill>
                <a:blip r:embed="rId3"/>
                <a:stretch>
                  <a:fillRect t="-786" r="-1275"/>
                </a:stretch>
              </a:blipFill>
            </p:spPr>
            <p:txBody>
              <a:bodyPr/>
              <a:lstStyle/>
              <a:p>
                <a:r>
                  <a:rPr lang="en-GB">
                    <a:noFill/>
                  </a:rPr>
                  <a:t> </a:t>
                </a:r>
              </a:p>
            </p:txBody>
          </p:sp>
        </mc:Fallback>
      </mc:AlternateContent>
      <p:pic>
        <p:nvPicPr>
          <p:cNvPr id="6" name="Picture 2" descr="Echosounding"/>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6444208" y="920479"/>
            <a:ext cx="2483060" cy="18405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50366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713802" y="0"/>
            <a:ext cx="7772400" cy="1143000"/>
          </a:xfrm>
        </p:spPr>
        <p:txBody>
          <a:bodyPr/>
          <a:lstStyle/>
          <a:p>
            <a:r>
              <a:rPr lang="en-GB" sz="2800" b="1" dirty="0">
                <a:solidFill>
                  <a:schemeClr val="bg1"/>
                </a:solidFill>
              </a:rPr>
              <a:t>Floating Echo-Sounding Sensor Networks</a:t>
            </a:r>
            <a:endParaRPr lang="cy-GB" sz="2800" b="1" dirty="0">
              <a:solidFill>
                <a:schemeClr val="bg1"/>
              </a:solidFill>
            </a:endParaRPr>
          </a:p>
        </p:txBody>
      </p:sp>
      <p:sp>
        <p:nvSpPr>
          <p:cNvPr id="3075" name="Rectangle 3"/>
          <p:cNvSpPr>
            <a:spLocks noGrp="1" noChangeArrowheads="1"/>
          </p:cNvSpPr>
          <p:nvPr>
            <p:ph type="body" idx="1"/>
          </p:nvPr>
        </p:nvSpPr>
        <p:spPr>
          <a:xfrm>
            <a:off x="713802" y="1268760"/>
            <a:ext cx="7772400" cy="3856038"/>
          </a:xfrm>
        </p:spPr>
        <p:txBody>
          <a:bodyPr/>
          <a:lstStyle/>
          <a:p>
            <a:pPr lvl="0"/>
            <a:r>
              <a:rPr lang="en-GB" sz="1600" dirty="0">
                <a:solidFill>
                  <a:schemeClr val="bg1"/>
                </a:solidFill>
              </a:rPr>
              <a:t>By correlating depth measurements over a period of time with tide level data, the change in sediment depth can be measured.</a:t>
            </a:r>
          </a:p>
          <a:p>
            <a:pPr lvl="0"/>
            <a:endParaRPr lang="en-GB" sz="1600" dirty="0">
              <a:solidFill>
                <a:schemeClr val="bg1"/>
              </a:solidFill>
            </a:endParaRPr>
          </a:p>
          <a:p>
            <a:pPr marL="0" lvl="0" indent="0" algn="ctr">
              <a:buNone/>
            </a:pPr>
            <a:endParaRPr lang="en-GB" sz="1600" dirty="0">
              <a:solidFill>
                <a:schemeClr val="bg1"/>
              </a:solidFill>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56366" y="2061457"/>
            <a:ext cx="5887272" cy="3191320"/>
          </a:xfrm>
          <a:prstGeom prst="rect">
            <a:avLst/>
          </a:prstGeom>
        </p:spPr>
      </p:pic>
    </p:spTree>
    <p:extLst>
      <p:ext uri="{BB962C8B-B14F-4D97-AF65-F5344CB8AC3E}">
        <p14:creationId xmlns:p14="http://schemas.microsoft.com/office/powerpoint/2010/main" val="35676908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713802" y="0"/>
            <a:ext cx="7772400" cy="1143000"/>
          </a:xfrm>
        </p:spPr>
        <p:txBody>
          <a:bodyPr/>
          <a:lstStyle/>
          <a:p>
            <a:r>
              <a:rPr lang="en-GB" sz="3200" b="1" dirty="0">
                <a:solidFill>
                  <a:schemeClr val="bg1"/>
                </a:solidFill>
              </a:rPr>
              <a:t>Benefits of Floating Sensors</a:t>
            </a:r>
            <a:endParaRPr lang="cy-GB" sz="3200" b="1" dirty="0">
              <a:solidFill>
                <a:schemeClr val="bg1"/>
              </a:solidFill>
            </a:endParaRPr>
          </a:p>
        </p:txBody>
      </p:sp>
      <p:sp>
        <p:nvSpPr>
          <p:cNvPr id="3075" name="Rectangle 3"/>
          <p:cNvSpPr>
            <a:spLocks noGrp="1" noChangeArrowheads="1"/>
          </p:cNvSpPr>
          <p:nvPr>
            <p:ph type="body" idx="1"/>
          </p:nvPr>
        </p:nvSpPr>
        <p:spPr>
          <a:xfrm>
            <a:off x="713802" y="1268760"/>
            <a:ext cx="7772400" cy="3856038"/>
          </a:xfrm>
        </p:spPr>
        <p:txBody>
          <a:bodyPr/>
          <a:lstStyle/>
          <a:p>
            <a:pPr lvl="0"/>
            <a:r>
              <a:rPr lang="en-GB" sz="1600" dirty="0">
                <a:solidFill>
                  <a:schemeClr val="bg1"/>
                </a:solidFill>
              </a:rPr>
              <a:t>This approach enables us to overcome most of the issues faced by the ASTEC project.</a:t>
            </a:r>
          </a:p>
          <a:p>
            <a:pPr marL="0" lvl="0" indent="0">
              <a:buNone/>
            </a:pPr>
            <a:endParaRPr lang="en-GB" sz="1600" dirty="0">
              <a:solidFill>
                <a:schemeClr val="bg1"/>
              </a:solidFill>
            </a:endParaRPr>
          </a:p>
          <a:p>
            <a:pPr lvl="0"/>
            <a:r>
              <a:rPr lang="en-GB" sz="1600" dirty="0">
                <a:solidFill>
                  <a:schemeClr val="bg1"/>
                </a:solidFill>
              </a:rPr>
              <a:t>Costs are reduced due to less complex design requirements of sensor nodes.</a:t>
            </a:r>
          </a:p>
          <a:p>
            <a:pPr marL="0" lvl="0" indent="0">
              <a:buNone/>
            </a:pPr>
            <a:endParaRPr lang="en-GB" sz="1600" dirty="0">
              <a:solidFill>
                <a:schemeClr val="bg1"/>
              </a:solidFill>
            </a:endParaRPr>
          </a:p>
          <a:p>
            <a:pPr lvl="0"/>
            <a:r>
              <a:rPr lang="en-GB" sz="1600" dirty="0">
                <a:solidFill>
                  <a:schemeClr val="bg1"/>
                </a:solidFill>
              </a:rPr>
              <a:t>No underwater communication is necessary; communication takes place on the surface, making it possible to use existing established technologies such as ZigBee and 6LoWPAN.</a:t>
            </a:r>
          </a:p>
          <a:p>
            <a:pPr marL="0" lvl="0" indent="0">
              <a:buNone/>
            </a:pPr>
            <a:endParaRPr lang="en-GB" sz="1600" dirty="0">
              <a:solidFill>
                <a:schemeClr val="bg1"/>
              </a:solidFill>
            </a:endParaRPr>
          </a:p>
          <a:p>
            <a:pPr lvl="0"/>
            <a:r>
              <a:rPr lang="en-GB" sz="1600" dirty="0">
                <a:solidFill>
                  <a:schemeClr val="bg1"/>
                </a:solidFill>
              </a:rPr>
              <a:t>Energy consumption requirements are lessened.  Additionally, it is much easier to replenish energy by means of solar, wind, or other renewable energy sources.</a:t>
            </a:r>
          </a:p>
          <a:p>
            <a:pPr marL="0" lvl="0" indent="0">
              <a:buNone/>
            </a:pPr>
            <a:endParaRPr lang="en-GB" sz="1600" dirty="0">
              <a:solidFill>
                <a:schemeClr val="bg1"/>
              </a:solidFill>
            </a:endParaRPr>
          </a:p>
          <a:p>
            <a:pPr lvl="0"/>
            <a:r>
              <a:rPr lang="en-GB" sz="1600" dirty="0">
                <a:solidFill>
                  <a:schemeClr val="bg1"/>
                </a:solidFill>
              </a:rPr>
              <a:t>Easier to deploy and maintain.</a:t>
            </a:r>
          </a:p>
        </p:txBody>
      </p:sp>
    </p:spTree>
    <p:extLst>
      <p:ext uri="{BB962C8B-B14F-4D97-AF65-F5344CB8AC3E}">
        <p14:creationId xmlns:p14="http://schemas.microsoft.com/office/powerpoint/2010/main" val="19391982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713802" y="0"/>
            <a:ext cx="7772400" cy="1143000"/>
          </a:xfrm>
        </p:spPr>
        <p:txBody>
          <a:bodyPr/>
          <a:lstStyle/>
          <a:p>
            <a:r>
              <a:rPr lang="en-GB" sz="3200" b="1" dirty="0">
                <a:solidFill>
                  <a:schemeClr val="bg1"/>
                </a:solidFill>
              </a:rPr>
              <a:t>Floating Echo-Sounding Test-Bed</a:t>
            </a:r>
            <a:endParaRPr lang="cy-GB" sz="3200" b="1" dirty="0">
              <a:solidFill>
                <a:schemeClr val="bg1"/>
              </a:solidFill>
            </a:endParaRPr>
          </a:p>
        </p:txBody>
      </p:sp>
      <p:pic>
        <p:nvPicPr>
          <p:cNvPr id="4" name="Picture 3"/>
          <p:cNvPicPr>
            <a:picLocks noChangeAspect="1"/>
          </p:cNvPicPr>
          <p:nvPr/>
        </p:nvPicPr>
        <p:blipFill>
          <a:blip r:embed="rId3"/>
          <a:stretch>
            <a:fillRect/>
          </a:stretch>
        </p:blipFill>
        <p:spPr>
          <a:xfrm>
            <a:off x="890832" y="1143001"/>
            <a:ext cx="2673056" cy="2142688"/>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57954" y="1045023"/>
            <a:ext cx="4886046" cy="2240666"/>
          </a:xfrm>
          <a:prstGeom prst="rect">
            <a:avLst/>
          </a:prstGeom>
        </p:spPr>
      </p:pic>
      <p:grpSp>
        <p:nvGrpSpPr>
          <p:cNvPr id="18" name="Group 17"/>
          <p:cNvGrpSpPr/>
          <p:nvPr/>
        </p:nvGrpSpPr>
        <p:grpSpPr>
          <a:xfrm>
            <a:off x="4860032" y="3429000"/>
            <a:ext cx="4000500" cy="2232248"/>
            <a:chOff x="4860032" y="3429000"/>
            <a:chExt cx="4000500" cy="2232248"/>
          </a:xfrm>
        </p:grpSpPr>
        <p:grpSp>
          <p:nvGrpSpPr>
            <p:cNvPr id="3" name="Group 2"/>
            <p:cNvGrpSpPr/>
            <p:nvPr/>
          </p:nvGrpSpPr>
          <p:grpSpPr>
            <a:xfrm>
              <a:off x="4860032" y="3429000"/>
              <a:ext cx="4000500" cy="2232248"/>
              <a:chOff x="4860032" y="3356992"/>
              <a:chExt cx="4000500" cy="2232248"/>
            </a:xfrm>
          </p:grpSpPr>
          <p:pic>
            <p:nvPicPr>
              <p:cNvPr id="1026" name="Picture 2" descr="http://www.insidegraphics.com/corel_draw/images/corel_draw_printing.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60032" y="3398490"/>
                <a:ext cx="4000500" cy="2190750"/>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p:cNvGrpSpPr/>
              <p:nvPr/>
            </p:nvGrpSpPr>
            <p:grpSpPr>
              <a:xfrm>
                <a:off x="5904656" y="3356992"/>
                <a:ext cx="2555776" cy="1667673"/>
                <a:chOff x="6528745" y="1268760"/>
                <a:chExt cx="2555776" cy="1467584"/>
              </a:xfrm>
            </p:grpSpPr>
            <p:pic>
              <p:nvPicPr>
                <p:cNvPr id="8" name="Picture 7" descr="F:\SMU\PhD\Archie\WSN-Project\image001.png"/>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l="-1879" t="11223" r="1879" b="69169"/>
                <a:stretch/>
              </p:blipFill>
              <p:spPr bwMode="auto">
                <a:xfrm>
                  <a:off x="6528745" y="1522234"/>
                  <a:ext cx="2555776" cy="1214110"/>
                </a:xfrm>
                <a:prstGeom prst="rect">
                  <a:avLst/>
                </a:prstGeom>
                <a:noFill/>
                <a:ln>
                  <a:noFill/>
                </a:ln>
              </p:spPr>
            </p:pic>
            <p:pic>
              <p:nvPicPr>
                <p:cNvPr id="9" name="Picture 8"/>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705410" y="1673978"/>
                  <a:ext cx="242854" cy="242854"/>
                </a:xfrm>
                <a:prstGeom prst="rect">
                  <a:avLst/>
                </a:prstGeom>
              </p:spPr>
            </p:pic>
            <p:pic>
              <p:nvPicPr>
                <p:cNvPr id="10" name="Picture 9"/>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065450" y="1673978"/>
                  <a:ext cx="242854" cy="242854"/>
                </a:xfrm>
                <a:prstGeom prst="rect">
                  <a:avLst/>
                </a:prstGeom>
              </p:spPr>
            </p:pic>
            <p:pic>
              <p:nvPicPr>
                <p:cNvPr id="11" name="Picture 10"/>
                <p:cNvPicPr>
                  <a:picLocks noChangeAspect="1"/>
                </p:cNvPicPr>
                <p:nvPr/>
              </p:nvPicPr>
              <p:blipFill>
                <a:blip r:embed="rId8" cstate="print">
                  <a:extLst>
                    <a:ext uri="{BEBA8EAE-BF5A-486C-A8C5-ECC9F3942E4B}">
                      <a14:imgProps xmlns:a14="http://schemas.microsoft.com/office/drawing/2010/main">
                        <a14:imgLayer r:embed="rId9">
                          <a14:imgEffect>
                            <a14:artisticMosiaicBubbles trans="43000" pressure="44"/>
                          </a14:imgEffect>
                        </a14:imgLayer>
                      </a14:imgProps>
                    </a:ext>
                    <a:ext uri="{28A0092B-C50C-407E-A947-70E740481C1C}">
                      <a14:useLocalDpi xmlns:a14="http://schemas.microsoft.com/office/drawing/2010/main" val="0"/>
                    </a:ext>
                  </a:extLst>
                </a:blip>
                <a:stretch>
                  <a:fillRect/>
                </a:stretch>
              </p:blipFill>
              <p:spPr>
                <a:xfrm>
                  <a:off x="7644799" y="1507373"/>
                  <a:ext cx="242854" cy="242854"/>
                </a:xfrm>
                <a:prstGeom prst="rect">
                  <a:avLst/>
                </a:prstGeom>
                <a:noFill/>
                <a:ln>
                  <a:noFill/>
                </a:ln>
              </p:spPr>
            </p:pic>
            <p:pic>
              <p:nvPicPr>
                <p:cNvPr id="12" name="Picture 1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8098955" y="1667389"/>
                  <a:ext cx="242854" cy="242854"/>
                </a:xfrm>
                <a:prstGeom prst="rect">
                  <a:avLst/>
                </a:prstGeom>
              </p:spPr>
            </p:pic>
            <p:pic>
              <p:nvPicPr>
                <p:cNvPr id="13" name="Picture 12"/>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8446990" y="1667389"/>
                  <a:ext cx="242854" cy="242854"/>
                </a:xfrm>
                <a:prstGeom prst="rect">
                  <a:avLst/>
                </a:prstGeom>
              </p:spPr>
            </p:pic>
            <p:sp>
              <p:nvSpPr>
                <p:cNvPr id="14" name="Freeform 13"/>
                <p:cNvSpPr/>
                <p:nvPr/>
              </p:nvSpPr>
              <p:spPr bwMode="auto">
                <a:xfrm>
                  <a:off x="6853881" y="1544375"/>
                  <a:ext cx="741405" cy="284941"/>
                </a:xfrm>
                <a:custGeom>
                  <a:avLst/>
                  <a:gdLst>
                    <a:gd name="connsiteX0" fmla="*/ 0 w 741405"/>
                    <a:gd name="connsiteY0" fmla="*/ 255462 h 284941"/>
                    <a:gd name="connsiteX1" fmla="*/ 304800 w 741405"/>
                    <a:gd name="connsiteY1" fmla="*/ 263700 h 284941"/>
                    <a:gd name="connsiteX2" fmla="*/ 691978 w 741405"/>
                    <a:gd name="connsiteY2" fmla="*/ 16565 h 284941"/>
                    <a:gd name="connsiteX3" fmla="*/ 716692 w 741405"/>
                    <a:gd name="connsiteY3" fmla="*/ 24803 h 284941"/>
                    <a:gd name="connsiteX4" fmla="*/ 733168 w 741405"/>
                    <a:gd name="connsiteY4" fmla="*/ 41279 h 284941"/>
                    <a:gd name="connsiteX5" fmla="*/ 741405 w 741405"/>
                    <a:gd name="connsiteY5" fmla="*/ 49517 h 284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1405" h="284941">
                      <a:moveTo>
                        <a:pt x="0" y="255462"/>
                      </a:moveTo>
                      <a:cubicBezTo>
                        <a:pt x="94735" y="279489"/>
                        <a:pt x="189470" y="303516"/>
                        <a:pt x="304800" y="263700"/>
                      </a:cubicBezTo>
                      <a:cubicBezTo>
                        <a:pt x="420130" y="223884"/>
                        <a:pt x="623329" y="56381"/>
                        <a:pt x="691978" y="16565"/>
                      </a:cubicBezTo>
                      <a:cubicBezTo>
                        <a:pt x="760627" y="-23251"/>
                        <a:pt x="709827" y="20684"/>
                        <a:pt x="716692" y="24803"/>
                      </a:cubicBezTo>
                      <a:cubicBezTo>
                        <a:pt x="723557" y="28922"/>
                        <a:pt x="733168" y="41279"/>
                        <a:pt x="733168" y="41279"/>
                      </a:cubicBezTo>
                      <a:cubicBezTo>
                        <a:pt x="737287" y="45398"/>
                        <a:pt x="708454" y="156609"/>
                        <a:pt x="741405" y="49517"/>
                      </a:cubicBezTo>
                    </a:path>
                  </a:pathLst>
                </a:custGeom>
                <a:no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15" name="Freeform 14"/>
                <p:cNvSpPr/>
                <p:nvPr/>
              </p:nvSpPr>
              <p:spPr bwMode="auto">
                <a:xfrm>
                  <a:off x="8244408" y="1784136"/>
                  <a:ext cx="288032" cy="45719"/>
                </a:xfrm>
                <a:custGeom>
                  <a:avLst/>
                  <a:gdLst>
                    <a:gd name="connsiteX0" fmla="*/ 0 w 741405"/>
                    <a:gd name="connsiteY0" fmla="*/ 255462 h 284941"/>
                    <a:gd name="connsiteX1" fmla="*/ 304800 w 741405"/>
                    <a:gd name="connsiteY1" fmla="*/ 263700 h 284941"/>
                    <a:gd name="connsiteX2" fmla="*/ 691978 w 741405"/>
                    <a:gd name="connsiteY2" fmla="*/ 16565 h 284941"/>
                    <a:gd name="connsiteX3" fmla="*/ 716692 w 741405"/>
                    <a:gd name="connsiteY3" fmla="*/ 24803 h 284941"/>
                    <a:gd name="connsiteX4" fmla="*/ 733168 w 741405"/>
                    <a:gd name="connsiteY4" fmla="*/ 41279 h 284941"/>
                    <a:gd name="connsiteX5" fmla="*/ 741405 w 741405"/>
                    <a:gd name="connsiteY5" fmla="*/ 49517 h 284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1405" h="284941">
                      <a:moveTo>
                        <a:pt x="0" y="255462"/>
                      </a:moveTo>
                      <a:cubicBezTo>
                        <a:pt x="94735" y="279489"/>
                        <a:pt x="189470" y="303516"/>
                        <a:pt x="304800" y="263700"/>
                      </a:cubicBezTo>
                      <a:cubicBezTo>
                        <a:pt x="420130" y="223884"/>
                        <a:pt x="623329" y="56381"/>
                        <a:pt x="691978" y="16565"/>
                      </a:cubicBezTo>
                      <a:cubicBezTo>
                        <a:pt x="760627" y="-23251"/>
                        <a:pt x="709827" y="20684"/>
                        <a:pt x="716692" y="24803"/>
                      </a:cubicBezTo>
                      <a:cubicBezTo>
                        <a:pt x="723557" y="28922"/>
                        <a:pt x="733168" y="41279"/>
                        <a:pt x="733168" y="41279"/>
                      </a:cubicBezTo>
                      <a:cubicBezTo>
                        <a:pt x="737287" y="45398"/>
                        <a:pt x="708454" y="156609"/>
                        <a:pt x="741405" y="49517"/>
                      </a:cubicBezTo>
                    </a:path>
                  </a:pathLst>
                </a:custGeom>
                <a:no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16" name="Freeform 15"/>
                <p:cNvSpPr/>
                <p:nvPr/>
              </p:nvSpPr>
              <p:spPr bwMode="auto">
                <a:xfrm flipV="1">
                  <a:off x="7595286" y="1628800"/>
                  <a:ext cx="649122" cy="155336"/>
                </a:xfrm>
                <a:custGeom>
                  <a:avLst/>
                  <a:gdLst>
                    <a:gd name="connsiteX0" fmla="*/ 0 w 741405"/>
                    <a:gd name="connsiteY0" fmla="*/ 255462 h 284941"/>
                    <a:gd name="connsiteX1" fmla="*/ 304800 w 741405"/>
                    <a:gd name="connsiteY1" fmla="*/ 263700 h 284941"/>
                    <a:gd name="connsiteX2" fmla="*/ 691978 w 741405"/>
                    <a:gd name="connsiteY2" fmla="*/ 16565 h 284941"/>
                    <a:gd name="connsiteX3" fmla="*/ 716692 w 741405"/>
                    <a:gd name="connsiteY3" fmla="*/ 24803 h 284941"/>
                    <a:gd name="connsiteX4" fmla="*/ 733168 w 741405"/>
                    <a:gd name="connsiteY4" fmla="*/ 41279 h 284941"/>
                    <a:gd name="connsiteX5" fmla="*/ 741405 w 741405"/>
                    <a:gd name="connsiteY5" fmla="*/ 49517 h 284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1405" h="284941">
                      <a:moveTo>
                        <a:pt x="0" y="255462"/>
                      </a:moveTo>
                      <a:cubicBezTo>
                        <a:pt x="94735" y="279489"/>
                        <a:pt x="189470" y="303516"/>
                        <a:pt x="304800" y="263700"/>
                      </a:cubicBezTo>
                      <a:cubicBezTo>
                        <a:pt x="420130" y="223884"/>
                        <a:pt x="623329" y="56381"/>
                        <a:pt x="691978" y="16565"/>
                      </a:cubicBezTo>
                      <a:cubicBezTo>
                        <a:pt x="760627" y="-23251"/>
                        <a:pt x="709827" y="20684"/>
                        <a:pt x="716692" y="24803"/>
                      </a:cubicBezTo>
                      <a:cubicBezTo>
                        <a:pt x="723557" y="28922"/>
                        <a:pt x="733168" y="41279"/>
                        <a:pt x="733168" y="41279"/>
                      </a:cubicBezTo>
                      <a:cubicBezTo>
                        <a:pt x="737287" y="45398"/>
                        <a:pt x="708454" y="156609"/>
                        <a:pt x="741405" y="49517"/>
                      </a:cubicBezTo>
                    </a:path>
                  </a:pathLst>
                </a:custGeom>
                <a:no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17" name="TextBox 16"/>
                <p:cNvSpPr txBox="1"/>
                <p:nvPr/>
              </p:nvSpPr>
              <p:spPr>
                <a:xfrm>
                  <a:off x="7644799" y="1268760"/>
                  <a:ext cx="404910" cy="338554"/>
                </a:xfrm>
                <a:prstGeom prst="rect">
                  <a:avLst/>
                </a:prstGeom>
                <a:noFill/>
              </p:spPr>
              <p:txBody>
                <a:bodyPr wrap="square" rtlCol="0">
                  <a:spAutoFit/>
                </a:bodyPr>
                <a:lstStyle/>
                <a:p>
                  <a:r>
                    <a:rPr lang="en-GB" sz="800" dirty="0"/>
                    <a:t>Sink Node</a:t>
                  </a:r>
                </a:p>
              </p:txBody>
            </p:sp>
          </p:grpSp>
        </p:grpSp>
        <p:pic>
          <p:nvPicPr>
            <p:cNvPr id="2" name="Picture 1"/>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092863" y="4110772"/>
              <a:ext cx="207329" cy="1066800"/>
            </a:xfrm>
            <a:prstGeom prst="rect">
              <a:avLst/>
            </a:prstGeom>
          </p:spPr>
        </p:pic>
        <p:pic>
          <p:nvPicPr>
            <p:cNvPr id="20" name="Picture 19"/>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488399" y="4217627"/>
              <a:ext cx="207329" cy="1066800"/>
            </a:xfrm>
            <a:prstGeom prst="rect">
              <a:avLst/>
            </a:prstGeom>
          </p:spPr>
        </p:pic>
        <p:pic>
          <p:nvPicPr>
            <p:cNvPr id="21" name="Picture 20"/>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490510" y="4135738"/>
              <a:ext cx="207329" cy="1066800"/>
            </a:xfrm>
            <a:prstGeom prst="rect">
              <a:avLst/>
            </a:prstGeom>
          </p:spPr>
        </p:pic>
        <p:pic>
          <p:nvPicPr>
            <p:cNvPr id="22" name="Picture 21"/>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858001" y="4171752"/>
              <a:ext cx="207329" cy="1066800"/>
            </a:xfrm>
            <a:prstGeom prst="rect">
              <a:avLst/>
            </a:prstGeom>
          </p:spPr>
        </p:pic>
      </p:grpSp>
      <p:pic>
        <p:nvPicPr>
          <p:cNvPr id="23" name="Picture 22"/>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flipH="1">
            <a:off x="890832" y="3470498"/>
            <a:ext cx="2965055" cy="1974726"/>
          </a:xfrm>
          <a:prstGeom prst="rect">
            <a:avLst/>
          </a:prstGeom>
        </p:spPr>
      </p:pic>
    </p:spTree>
    <p:extLst>
      <p:ext uri="{BB962C8B-B14F-4D97-AF65-F5344CB8AC3E}">
        <p14:creationId xmlns:p14="http://schemas.microsoft.com/office/powerpoint/2010/main" val="14809679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713802" y="0"/>
            <a:ext cx="7772400" cy="1143000"/>
          </a:xfrm>
        </p:spPr>
        <p:txBody>
          <a:bodyPr/>
          <a:lstStyle/>
          <a:p>
            <a:r>
              <a:rPr lang="en-GB" sz="3200" b="1" dirty="0">
                <a:solidFill>
                  <a:schemeClr val="bg1"/>
                </a:solidFill>
              </a:rPr>
              <a:t>Current Work</a:t>
            </a:r>
            <a:endParaRPr lang="cy-GB" sz="3200" b="1" dirty="0">
              <a:solidFill>
                <a:schemeClr val="bg1"/>
              </a:solidFill>
            </a:endParaRPr>
          </a:p>
        </p:txBody>
      </p:sp>
      <p:sp>
        <p:nvSpPr>
          <p:cNvPr id="7" name="Rectangle 3"/>
          <p:cNvSpPr txBox="1">
            <a:spLocks noChangeArrowheads="1"/>
          </p:cNvSpPr>
          <p:nvPr/>
        </p:nvSpPr>
        <p:spPr bwMode="auto">
          <a:xfrm>
            <a:off x="713802" y="1268760"/>
            <a:ext cx="7772400" cy="424847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ＭＳ Ｐゴシック" charset="-128"/>
                <a:cs typeface="+mn-cs"/>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charset="-128"/>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charset="-128"/>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r>
              <a:rPr lang="en-GB" sz="2400" kern="0" dirty="0">
                <a:solidFill>
                  <a:schemeClr val="bg1"/>
                </a:solidFill>
              </a:rPr>
              <a:t>Sensors are functional and collecting data.</a:t>
            </a:r>
          </a:p>
          <a:p>
            <a:r>
              <a:rPr lang="en-GB" sz="2400" kern="0" dirty="0">
                <a:solidFill>
                  <a:schemeClr val="bg1"/>
                </a:solidFill>
              </a:rPr>
              <a:t>Now working on implementing communication between the sensor nodes.</a:t>
            </a:r>
          </a:p>
          <a:p>
            <a:r>
              <a:rPr lang="en-GB" sz="2400" kern="0" dirty="0">
                <a:solidFill>
                  <a:schemeClr val="bg1"/>
                </a:solidFill>
              </a:rPr>
              <a:t>ZigBee has been selected as the main protocol as it is the most suitable for applications such as this, which require long battery life and high data rates are not required.</a:t>
            </a:r>
          </a:p>
          <a:p>
            <a:r>
              <a:rPr lang="en-GB" sz="2400" kern="0" dirty="0">
                <a:solidFill>
                  <a:schemeClr val="bg1"/>
                </a:solidFill>
              </a:rPr>
              <a:t>Additional functionalities such as GPS and extra storage are being investigated, however, the impact on energy consumption must always be considered.</a:t>
            </a:r>
          </a:p>
        </p:txBody>
      </p:sp>
    </p:spTree>
    <p:extLst>
      <p:ext uri="{BB962C8B-B14F-4D97-AF65-F5344CB8AC3E}">
        <p14:creationId xmlns:p14="http://schemas.microsoft.com/office/powerpoint/2010/main" val="41244468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713802" y="0"/>
            <a:ext cx="7772400" cy="1143000"/>
          </a:xfrm>
        </p:spPr>
        <p:txBody>
          <a:bodyPr/>
          <a:lstStyle/>
          <a:p>
            <a:r>
              <a:rPr lang="en-GB" sz="3200" b="1" dirty="0">
                <a:solidFill>
                  <a:schemeClr val="bg1"/>
                </a:solidFill>
              </a:rPr>
              <a:t>Next Stages</a:t>
            </a:r>
            <a:endParaRPr lang="cy-GB" sz="3200" b="1" dirty="0">
              <a:solidFill>
                <a:schemeClr val="bg1"/>
              </a:solidFill>
            </a:endParaRPr>
          </a:p>
        </p:txBody>
      </p:sp>
      <p:sp>
        <p:nvSpPr>
          <p:cNvPr id="21" name="Rectangle 3"/>
          <p:cNvSpPr txBox="1">
            <a:spLocks noChangeArrowheads="1"/>
          </p:cNvSpPr>
          <p:nvPr/>
        </p:nvSpPr>
        <p:spPr bwMode="auto">
          <a:xfrm>
            <a:off x="713802" y="1556792"/>
            <a:ext cx="7772400" cy="424847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ＭＳ Ｐゴシック" charset="-128"/>
                <a:cs typeface="+mn-cs"/>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charset="-128"/>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charset="-128"/>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r>
              <a:rPr lang="en-US" sz="2400" dirty="0">
                <a:solidFill>
                  <a:schemeClr val="bg1"/>
                </a:solidFill>
              </a:rPr>
              <a:t>The system will next be tested in a water tank. These results will be analyzed to assess system performance and accuracy.</a:t>
            </a:r>
          </a:p>
          <a:p>
            <a:r>
              <a:rPr lang="en-US" sz="2400" dirty="0">
                <a:solidFill>
                  <a:schemeClr val="bg1"/>
                </a:solidFill>
              </a:rPr>
              <a:t>Different types of sediment &amp; water – compare results.</a:t>
            </a:r>
          </a:p>
          <a:p>
            <a:r>
              <a:rPr lang="en-US" sz="2400" dirty="0">
                <a:solidFill>
                  <a:schemeClr val="bg1"/>
                </a:solidFill>
              </a:rPr>
              <a:t>This will be followed by field trials which will deploy the system for long periods on the ocean.</a:t>
            </a:r>
          </a:p>
        </p:txBody>
      </p:sp>
    </p:spTree>
    <p:extLst>
      <p:ext uri="{BB962C8B-B14F-4D97-AF65-F5344CB8AC3E}">
        <p14:creationId xmlns:p14="http://schemas.microsoft.com/office/powerpoint/2010/main" val="38981129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713802" y="0"/>
            <a:ext cx="7772400" cy="1143000"/>
          </a:xfrm>
        </p:spPr>
        <p:txBody>
          <a:bodyPr/>
          <a:lstStyle/>
          <a:p>
            <a:r>
              <a:rPr lang="en-GB" sz="3200" b="1" dirty="0">
                <a:solidFill>
                  <a:schemeClr val="bg1"/>
                </a:solidFill>
              </a:rPr>
              <a:t>Publications	</a:t>
            </a:r>
            <a:endParaRPr lang="cy-GB" sz="3200" b="1" dirty="0">
              <a:solidFill>
                <a:schemeClr val="bg1"/>
              </a:solidFill>
            </a:endParaRPr>
          </a:p>
        </p:txBody>
      </p:sp>
      <p:sp>
        <p:nvSpPr>
          <p:cNvPr id="3075" name="Rectangle 3"/>
          <p:cNvSpPr>
            <a:spLocks noGrp="1" noChangeArrowheads="1"/>
          </p:cNvSpPr>
          <p:nvPr>
            <p:ph type="body" idx="1"/>
          </p:nvPr>
        </p:nvSpPr>
        <p:spPr>
          <a:xfrm>
            <a:off x="713802" y="1268760"/>
            <a:ext cx="7772400" cy="3856038"/>
          </a:xfrm>
        </p:spPr>
        <p:txBody>
          <a:bodyPr/>
          <a:lstStyle/>
          <a:p>
            <a:pPr marL="331470" indent="-285750" algn="just"/>
            <a:r>
              <a:rPr lang="en-GB" sz="1800" dirty="0">
                <a:solidFill>
                  <a:schemeClr val="bg1"/>
                </a:solidFill>
              </a:rPr>
              <a:t>Watt, A.J., Campbell, C.E.-A., Hole, S., Wells, I. and Phillips, M.R. (2016) “A Comparative Assessment of Floating and Submerged Sensor Network Deployments for Monitoring Underwater Sediment Transport Processes”. Journal of Computer and Communications, 4, 41-46. </a:t>
            </a:r>
            <a:r>
              <a:rPr lang="en-GB" sz="1800" dirty="0">
                <a:solidFill>
                  <a:schemeClr val="bg1"/>
                </a:solidFill>
                <a:hlinkClick r:id="rId2"/>
              </a:rPr>
              <a:t>http://dx.doi.org/10.4236/jcc.2016.45006</a:t>
            </a:r>
            <a:endParaRPr lang="en-GB" sz="1800" dirty="0">
              <a:solidFill>
                <a:schemeClr val="bg1"/>
              </a:solidFill>
            </a:endParaRPr>
          </a:p>
        </p:txBody>
      </p:sp>
    </p:spTree>
    <p:extLst>
      <p:ext uri="{BB962C8B-B14F-4D97-AF65-F5344CB8AC3E}">
        <p14:creationId xmlns:p14="http://schemas.microsoft.com/office/powerpoint/2010/main" val="34120774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0" y="1484784"/>
            <a:ext cx="9144000" cy="2743200"/>
          </a:xfrm>
        </p:spPr>
        <p:txBody>
          <a:bodyPr>
            <a:normAutofit/>
          </a:bodyPr>
          <a:lstStyle/>
          <a:p>
            <a:pPr algn="ctr"/>
            <a:r>
              <a:rPr lang="en-US" sz="4800" dirty="0">
                <a:solidFill>
                  <a:schemeClr val="bg1"/>
                </a:solidFill>
              </a:rPr>
              <a:t>Thank You</a:t>
            </a:r>
            <a:br>
              <a:rPr lang="en-US" sz="4800" dirty="0">
                <a:solidFill>
                  <a:schemeClr val="bg1"/>
                </a:solidFill>
              </a:rPr>
            </a:br>
            <a:r>
              <a:rPr lang="en-US" sz="4800" dirty="0">
                <a:solidFill>
                  <a:schemeClr val="bg1"/>
                </a:solidFill>
              </a:rPr>
              <a:t>Q &amp; A</a:t>
            </a:r>
          </a:p>
        </p:txBody>
      </p:sp>
    </p:spTree>
    <p:extLst>
      <p:ext uri="{BB962C8B-B14F-4D97-AF65-F5344CB8AC3E}">
        <p14:creationId xmlns:p14="http://schemas.microsoft.com/office/powerpoint/2010/main" val="16519672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713802" y="0"/>
            <a:ext cx="7772400" cy="1143000"/>
          </a:xfrm>
        </p:spPr>
        <p:txBody>
          <a:bodyPr/>
          <a:lstStyle/>
          <a:p>
            <a:r>
              <a:rPr lang="en-GB" sz="3200" b="1" dirty="0">
                <a:solidFill>
                  <a:schemeClr val="bg1"/>
                </a:solidFill>
              </a:rPr>
              <a:t>References	</a:t>
            </a:r>
            <a:endParaRPr lang="cy-GB" sz="3200" b="1" dirty="0">
              <a:solidFill>
                <a:schemeClr val="bg1"/>
              </a:solidFill>
            </a:endParaRPr>
          </a:p>
        </p:txBody>
      </p:sp>
      <p:sp>
        <p:nvSpPr>
          <p:cNvPr id="3075" name="Rectangle 3"/>
          <p:cNvSpPr>
            <a:spLocks noGrp="1" noChangeArrowheads="1"/>
          </p:cNvSpPr>
          <p:nvPr>
            <p:ph type="body" idx="1"/>
          </p:nvPr>
        </p:nvSpPr>
        <p:spPr>
          <a:xfrm>
            <a:off x="713802" y="1268760"/>
            <a:ext cx="7772400" cy="3856038"/>
          </a:xfrm>
        </p:spPr>
        <p:txBody>
          <a:bodyPr/>
          <a:lstStyle/>
          <a:p>
            <a:pPr marL="331470" indent="-285750"/>
            <a:r>
              <a:rPr lang="en-GB" sz="1800" dirty="0">
                <a:solidFill>
                  <a:schemeClr val="bg1"/>
                </a:solidFill>
              </a:rPr>
              <a:t>R. Davidson-Arnott.  Introduction to Coastal Processes and Geomorphology. Cambridge University Press, 1st edition, 2010.</a:t>
            </a:r>
          </a:p>
          <a:p>
            <a:pPr marL="331470" indent="-285750"/>
            <a:r>
              <a:rPr lang="en-GB" sz="1800" dirty="0">
                <a:solidFill>
                  <a:schemeClr val="bg1"/>
                </a:solidFill>
              </a:rPr>
              <a:t>M.R. Phillips. An Assessment of Processes and Strategies for Management of the Penarth Coast. PhD thesis, Bath Spa University, 2005.</a:t>
            </a:r>
          </a:p>
          <a:p>
            <a:pPr marL="331470" indent="-285750"/>
            <a:r>
              <a:rPr lang="en-GB" sz="1800" dirty="0">
                <a:solidFill>
                  <a:schemeClr val="bg1"/>
                </a:solidFill>
              </a:rPr>
              <a:t>C. Hinton and R.J. Nicholls. Spatial and Temporal Behaviour of Depth of Closure along the Holland Coast. In Coastal Engineering 1998, pages 2913{2925, Reston, VA, </a:t>
            </a:r>
            <a:r>
              <a:rPr lang="en-GB" sz="1800" dirty="0" err="1">
                <a:solidFill>
                  <a:schemeClr val="bg1"/>
                </a:solidFill>
              </a:rPr>
              <a:t>apr</a:t>
            </a:r>
            <a:r>
              <a:rPr lang="en-GB" sz="1800" dirty="0">
                <a:solidFill>
                  <a:schemeClr val="bg1"/>
                </a:solidFill>
              </a:rPr>
              <a:t> 1999. American Society of Civil Engineers. </a:t>
            </a:r>
          </a:p>
          <a:p>
            <a:pPr marL="331470" indent="-285750"/>
            <a:r>
              <a:rPr lang="en-GB" sz="1800" dirty="0">
                <a:solidFill>
                  <a:schemeClr val="bg1"/>
                </a:solidFill>
              </a:rPr>
              <a:t>M. R. Phillips and A. T. Williams. Depth of Closure and Shoreline Indicators: Empirical Formulae for Beach Management. Journal of Coastal Research.</a:t>
            </a:r>
          </a:p>
        </p:txBody>
      </p:sp>
    </p:spTree>
    <p:extLst>
      <p:ext uri="{BB962C8B-B14F-4D97-AF65-F5344CB8AC3E}">
        <p14:creationId xmlns:p14="http://schemas.microsoft.com/office/powerpoint/2010/main" val="3838936429"/>
      </p:ext>
    </p:extLst>
  </p:cSld>
  <p:clrMapOvr>
    <a:masterClrMapping/>
  </p:clrMapOvr>
</p:sld>
</file>

<file path=ppt/theme/theme1.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Blank Presentatio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BrightEyesHarvey:Applications (Mac OS 9):Microsoft Office 98:Templates:Blank Presentation</Template>
  <TotalTime>2051</TotalTime>
  <Words>1756</Words>
  <Application>Microsoft Macintosh PowerPoint</Application>
  <PresentationFormat>On-screen Show (4:3)</PresentationFormat>
  <Paragraphs>177</Paragraphs>
  <Slides>24</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Arial</vt:lpstr>
      <vt:lpstr>Calibri</vt:lpstr>
      <vt:lpstr>Cambria Math</vt:lpstr>
      <vt:lpstr>Mangal</vt:lpstr>
      <vt:lpstr>ＭＳ Ｐゴシック</vt:lpstr>
      <vt:lpstr>Times</vt:lpstr>
      <vt:lpstr>Wingdings</vt:lpstr>
      <vt:lpstr>Blank Presentation</vt:lpstr>
      <vt:lpstr>Wireless Sensor Networks for Monitoring Coastal Erosion  Archie Watt  Computer Networks and Communications Research Group School of Applied Computing University of Wales Trinity Saint David  Supervisors:  Dr Carlene Campbell Prof. Ian Wells Prof. Stephen Hole Prof. Mike Phillips</vt:lpstr>
      <vt:lpstr>Project Overview</vt:lpstr>
      <vt:lpstr>Coastal Erosion</vt:lpstr>
      <vt:lpstr>Coastal Erosion</vt:lpstr>
      <vt:lpstr>Monitoring</vt:lpstr>
      <vt:lpstr>The Coastal Zone</vt:lpstr>
      <vt:lpstr>Beach Model</vt:lpstr>
      <vt:lpstr>Depth of Closure</vt:lpstr>
      <vt:lpstr>Depth of Closure</vt:lpstr>
      <vt:lpstr>Wireless Sensor Networks</vt:lpstr>
      <vt:lpstr>Benefits of Wireless Sensor Networks</vt:lpstr>
      <vt:lpstr>Underwater Wireless Sensor Networks</vt:lpstr>
      <vt:lpstr>Automated Sensing Technologies for Coastal Monitoring (ASTEC)</vt:lpstr>
      <vt:lpstr>Automated Sensing Technologies for Coastal Monitoring (ASTEC)</vt:lpstr>
      <vt:lpstr>Automated Sensing Technologies for Coastal Monitoring (ASTEC)</vt:lpstr>
      <vt:lpstr>Floating Echo-Sounding Sensor Networks</vt:lpstr>
      <vt:lpstr>Floating Echo-Sounding Sensor Networks</vt:lpstr>
      <vt:lpstr>Benefits of Floating Sensors</vt:lpstr>
      <vt:lpstr>Floating Echo-Sounding Test-Bed</vt:lpstr>
      <vt:lpstr>Current Work</vt:lpstr>
      <vt:lpstr>Next Stages</vt:lpstr>
      <vt:lpstr>Publications </vt:lpstr>
      <vt:lpstr>Thank You Q &amp; A</vt:lpstr>
      <vt:lpstr>References </vt:lpstr>
    </vt:vector>
  </TitlesOfParts>
  <Company>Stills Design &amp; Advertising</Company>
  <LinksUpToDate>false</LinksUpToDate>
  <SharedDoc>false</SharedDoc>
  <HyperlinksChanged>false</HyperlinksChanged>
  <AppVersion>15.0031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Archie Watt</cp:lastModifiedBy>
  <cp:revision>102</cp:revision>
  <dcterms:created xsi:type="dcterms:W3CDTF">2004-04-06T15:50:52Z</dcterms:created>
  <dcterms:modified xsi:type="dcterms:W3CDTF">2017-03-15T10:31:45Z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