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sldIdLst>
    <p:sldId id="266" r:id="rId2"/>
    <p:sldId id="267" r:id="rId3"/>
    <p:sldId id="270" r:id="rId4"/>
    <p:sldId id="271" r:id="rId5"/>
    <p:sldId id="258" r:id="rId6"/>
    <p:sldId id="272" r:id="rId7"/>
    <p:sldId id="273" r:id="rId8"/>
    <p:sldId id="274" r:id="rId9"/>
    <p:sldId id="275" r:id="rId10"/>
    <p:sldId id="276" r:id="rId11"/>
    <p:sldId id="269" r:id="rId12"/>
    <p:sldId id="260" r:id="rId13"/>
    <p:sldId id="261" r:id="rId14"/>
    <p:sldId id="262" r:id="rId1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C7E623-C138-474E-8DD2-6A73DFDE82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92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3974B6-0B62-4A3A-9216-1B76DAFF3B8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15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2705DF-A94C-4D78-9583-21B8B8B90F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300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DBB9B-A887-4B8F-994F-CCEB204F52E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006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CFAE57-A6C5-4353-8716-5B5E54BB1C6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854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499D1E-C7C6-4F33-89D1-2F3B0722EBB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285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D3FC9C-2AA5-4100-9C9F-F10C16FFC41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099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FF5539-70AE-4E17-98C7-0CD74F6C307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173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C9C420-DD64-48C3-8B27-4105A4B61FA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28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C51F94-7A53-4991-ACC5-DB03C63DF3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447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B9EC01-5CD2-4296-8618-DEB83DE1278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283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1274CEB-E23D-4C2E-800F-EB021E3EB8F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645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Medieval Wills</a:t>
            </a:r>
          </a:p>
        </p:txBody>
      </p:sp>
      <p:sp>
        <p:nvSpPr>
          <p:cNvPr id="307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AS A SOURCE FOR ELITE CULTURE</a:t>
            </a:r>
            <a:endParaRPr lang="en-GB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54162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smtClean="0"/>
              <a:t>Last will and testament made in anticipation of death</a:t>
            </a:r>
          </a:p>
        </p:txBody>
      </p:sp>
      <p:sp>
        <p:nvSpPr>
          <p:cNvPr id="4099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068763"/>
          </a:xfrm>
        </p:spPr>
        <p:txBody>
          <a:bodyPr/>
          <a:lstStyle/>
          <a:p>
            <a:pPr eaLnBrk="1" hangingPunct="1"/>
            <a:r>
              <a:rPr lang="en-GB" dirty="0" smtClean="0"/>
              <a:t>Wills contain bequests of chattels</a:t>
            </a:r>
          </a:p>
        </p:txBody>
      </p:sp>
      <p:sp>
        <p:nvSpPr>
          <p:cNvPr id="4100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2133600"/>
            <a:ext cx="4038600" cy="3992563"/>
          </a:xfrm>
        </p:spPr>
        <p:txBody>
          <a:bodyPr/>
          <a:lstStyle/>
          <a:p>
            <a:pPr eaLnBrk="1" hangingPunct="1"/>
            <a:r>
              <a:rPr lang="en-GB" dirty="0" smtClean="0"/>
              <a:t>Testament for the disposal of tenements and other properties (other than that subject to inheritance laws)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Concern for the soul …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I bequeath my soul to Almighty God, the blessed Virgin Mary and all the saints in </a:t>
            </a:r>
            <a:r>
              <a:rPr lang="en-GB" dirty="0" smtClean="0"/>
              <a:t>heaven …..</a:t>
            </a:r>
          </a:p>
          <a:p>
            <a:pPr marL="0" indent="0" eaLnBrk="1" hangingPunct="1">
              <a:buNone/>
            </a:pPr>
            <a:r>
              <a:rPr lang="en-GB" dirty="0" smtClean="0"/>
              <a:t>	</a:t>
            </a:r>
          </a:p>
          <a:p>
            <a:pPr lvl="1"/>
            <a:r>
              <a:rPr lang="en-GB" dirty="0" smtClean="0"/>
              <a:t>Note the change in formulation tha</a:t>
            </a:r>
            <a:r>
              <a:rPr lang="en-GB" dirty="0" smtClean="0"/>
              <a:t>t comes with the Reformation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64980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The will of Jane </a:t>
            </a:r>
            <a:r>
              <a:rPr lang="en-GB" dirty="0" err="1" smtClean="0">
                <a:solidFill>
                  <a:schemeClr val="accent1"/>
                </a:solidFill>
              </a:rPr>
              <a:t>Kegyll</a:t>
            </a:r>
            <a:r>
              <a:rPr lang="en-GB" dirty="0" smtClean="0">
                <a:solidFill>
                  <a:schemeClr val="accent1"/>
                </a:solidFill>
              </a:rPr>
              <a:t>, widow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In the name of god Amen. The 30th day of the month of December the year of our Lord 1518. I Jane </a:t>
            </a:r>
            <a:r>
              <a:rPr lang="en-GB" dirty="0" err="1" smtClean="0">
                <a:solidFill>
                  <a:schemeClr val="accent1"/>
                </a:solidFill>
              </a:rPr>
              <a:t>Kegyll</a:t>
            </a:r>
            <a:r>
              <a:rPr lang="en-GB" dirty="0" smtClean="0">
                <a:solidFill>
                  <a:schemeClr val="accent1"/>
                </a:solidFill>
              </a:rPr>
              <a:t>, wif</a:t>
            </a:r>
            <a:r>
              <a:rPr lang="en-GB" dirty="0" smtClean="0">
                <a:solidFill>
                  <a:schemeClr val="accent1"/>
                </a:solidFill>
              </a:rPr>
              <a:t>e of John </a:t>
            </a:r>
            <a:r>
              <a:rPr lang="en-GB" dirty="0" err="1" smtClean="0">
                <a:solidFill>
                  <a:schemeClr val="accent1"/>
                </a:solidFill>
              </a:rPr>
              <a:t>Kegyll</a:t>
            </a:r>
            <a:r>
              <a:rPr lang="en-GB" dirty="0" smtClean="0">
                <a:solidFill>
                  <a:schemeClr val="accent1"/>
                </a:solidFill>
              </a:rPr>
              <a:t>, with a whole mind make my testament in this manner. First I bequeath my soul to Almighty god and to our Lady Saint Mary </a:t>
            </a:r>
            <a:r>
              <a:rPr lang="en-GB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438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And concern for the </a:t>
            </a:r>
            <a:r>
              <a:rPr lang="en-GB" dirty="0" smtClean="0"/>
              <a:t>body</a:t>
            </a:r>
            <a:endParaRPr lang="en-GB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… and my body to be buried ….</a:t>
            </a:r>
          </a:p>
          <a:p>
            <a:pPr eaLnBrk="1" hangingPunct="1"/>
            <a:endParaRPr lang="en-GB" dirty="0" smtClean="0"/>
          </a:p>
          <a:p>
            <a:pPr marL="0" indent="0" eaLnBrk="1" hangingPunct="1">
              <a:buNone/>
            </a:pPr>
            <a:r>
              <a:rPr lang="en-GB" dirty="0" smtClean="0"/>
              <a:t>	Funeral </a:t>
            </a:r>
            <a:r>
              <a:rPr lang="en-GB" dirty="0" smtClean="0"/>
              <a:t>arrangements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Jane </a:t>
            </a:r>
            <a:r>
              <a:rPr lang="en-GB" dirty="0" err="1" smtClean="0">
                <a:solidFill>
                  <a:schemeClr val="accent1"/>
                </a:solidFill>
              </a:rPr>
              <a:t>Kegyll</a:t>
            </a:r>
            <a:r>
              <a:rPr lang="en-GB" dirty="0" smtClean="0">
                <a:solidFill>
                  <a:schemeClr val="accent1"/>
                </a:solidFill>
              </a:rPr>
              <a:t>, widow, continues …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… and my body to be buried in the churchyard of </a:t>
            </a:r>
            <a:r>
              <a:rPr lang="en-GB" dirty="0" err="1" smtClean="0">
                <a:solidFill>
                  <a:schemeClr val="accent1"/>
                </a:solidFill>
              </a:rPr>
              <a:t>Edlesborough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929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Mary, lady </a:t>
            </a:r>
            <a:r>
              <a:rPr lang="en-GB" dirty="0" err="1" smtClean="0">
                <a:solidFill>
                  <a:schemeClr val="accent1"/>
                </a:solidFill>
              </a:rPr>
              <a:t>Roos</a:t>
            </a:r>
            <a:r>
              <a:rPr lang="en-GB" dirty="0" smtClean="0">
                <a:solidFill>
                  <a:schemeClr val="accent1"/>
                </a:solidFill>
              </a:rPr>
              <a:t> of </a:t>
            </a:r>
            <a:r>
              <a:rPr lang="en-GB" dirty="0" err="1" smtClean="0">
                <a:solidFill>
                  <a:schemeClr val="accent1"/>
                </a:solidFill>
              </a:rPr>
              <a:t>Ormesby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accent1"/>
                </a:solidFill>
              </a:rPr>
              <a:t>First I leave my soul to God and blessed Mary and to all the </a:t>
            </a:r>
            <a:r>
              <a:rPr lang="en-GB" dirty="0">
                <a:solidFill>
                  <a:schemeClr val="accent1"/>
                </a:solidFill>
              </a:rPr>
              <a:t>s</a:t>
            </a:r>
            <a:r>
              <a:rPr lang="en-GB" dirty="0" smtClean="0">
                <a:solidFill>
                  <a:schemeClr val="accent1"/>
                </a:solidFill>
              </a:rPr>
              <a:t>aints, and my body to be buried in the monastery of the blessed Mary of </a:t>
            </a:r>
            <a:r>
              <a:rPr lang="en-GB" dirty="0" err="1" smtClean="0">
                <a:solidFill>
                  <a:schemeClr val="accent1"/>
                </a:solidFill>
              </a:rPr>
              <a:t>Rievaulx</a:t>
            </a:r>
            <a:r>
              <a:rPr lang="en-GB" dirty="0" smtClean="0">
                <a:solidFill>
                  <a:schemeClr val="accent1"/>
                </a:solidFill>
              </a:rPr>
              <a:t> in the choir near the body of Sir John </a:t>
            </a:r>
            <a:r>
              <a:rPr lang="en-GB" dirty="0" err="1" smtClean="0">
                <a:solidFill>
                  <a:schemeClr val="accent1"/>
                </a:solidFill>
              </a:rPr>
              <a:t>Roos</a:t>
            </a:r>
            <a:r>
              <a:rPr lang="en-GB" dirty="0" smtClean="0">
                <a:solidFill>
                  <a:schemeClr val="accent1"/>
                </a:solidFill>
              </a:rPr>
              <a:t> of Helmsley my husband.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I leave 100s to make a marble stone for my tomb like the one that lies over Lady Margaret </a:t>
            </a:r>
            <a:r>
              <a:rPr lang="en-GB" dirty="0" err="1" smtClean="0">
                <a:solidFill>
                  <a:schemeClr val="accent1"/>
                </a:solidFill>
              </a:rPr>
              <a:t>Orby</a:t>
            </a:r>
            <a:r>
              <a:rPr lang="en-GB" dirty="0" smtClean="0">
                <a:solidFill>
                  <a:schemeClr val="accent1"/>
                </a:solidFill>
              </a:rPr>
              <a:t> my grandmother in the church of St </a:t>
            </a:r>
            <a:r>
              <a:rPr lang="en-GB" dirty="0" err="1" smtClean="0">
                <a:solidFill>
                  <a:schemeClr val="accent1"/>
                </a:solidFill>
              </a:rPr>
              <a:t>Botulph</a:t>
            </a:r>
            <a:r>
              <a:rPr lang="en-GB" dirty="0" smtClean="0">
                <a:solidFill>
                  <a:schemeClr val="accent1"/>
                </a:solidFill>
              </a:rPr>
              <a:t> [Boston]. I bequeath £5 for the cost of the coffin, wax and other expenses on the day of my burial.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	</a:t>
            </a:r>
            <a:r>
              <a:rPr lang="en-GB" dirty="0" smtClean="0">
                <a:solidFill>
                  <a:schemeClr val="accent1"/>
                </a:solidFill>
              </a:rPr>
              <a:t>[1394]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2583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Disposition of goods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Domestic</a:t>
            </a:r>
          </a:p>
          <a:p>
            <a:pPr eaLnBrk="1" hangingPunct="1"/>
            <a:r>
              <a:rPr lang="en-GB" smtClean="0"/>
              <a:t>Money</a:t>
            </a:r>
          </a:p>
          <a:p>
            <a:pPr eaLnBrk="1" hangingPunct="1"/>
            <a:r>
              <a:rPr lang="en-GB" smtClean="0"/>
              <a:t>Jewellery</a:t>
            </a:r>
          </a:p>
          <a:p>
            <a:pPr eaLnBrk="1" hangingPunct="1"/>
            <a:r>
              <a:rPr lang="en-GB" smtClean="0"/>
              <a:t>books</a:t>
            </a:r>
          </a:p>
        </p:txBody>
      </p:sp>
    </p:spTree>
    <p:extLst>
      <p:ext uri="{BB962C8B-B14F-4D97-AF65-F5344CB8AC3E}">
        <p14:creationId xmlns:p14="http://schemas.microsoft.com/office/powerpoint/2010/main" val="3660593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Jane </a:t>
            </a:r>
            <a:r>
              <a:rPr lang="en-GB" dirty="0" err="1" smtClean="0">
                <a:solidFill>
                  <a:schemeClr val="accent1"/>
                </a:solidFill>
              </a:rPr>
              <a:t>Kegyll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Money to the church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‘to the eight lights of </a:t>
            </a:r>
            <a:r>
              <a:rPr lang="en-GB" dirty="0" err="1" smtClean="0">
                <a:solidFill>
                  <a:schemeClr val="accent1"/>
                </a:solidFill>
              </a:rPr>
              <a:t>Edlesborough</a:t>
            </a:r>
            <a:r>
              <a:rPr lang="en-GB" dirty="0" smtClean="0">
                <a:solidFill>
                  <a:schemeClr val="accent1"/>
                </a:solidFill>
              </a:rPr>
              <a:t> a quarter of malt… and a new towel of four ells;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‘to Agnes Hartley my best gown’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2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/>
                </a:solidFill>
              </a:rPr>
              <a:t>Mary, lady </a:t>
            </a:r>
            <a:r>
              <a:rPr lang="en-GB" dirty="0" err="1" smtClean="0">
                <a:solidFill>
                  <a:schemeClr val="accent1"/>
                </a:solidFill>
              </a:rPr>
              <a:t>Roos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accent1"/>
                </a:solidFill>
              </a:rPr>
              <a:t>One gilt cup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Two gilt spoons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One ring with a diamond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One tablet of gold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My best pair of rosaries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One gilt goblet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My mantle and gown of scarlet and fur-lined</a:t>
            </a:r>
          </a:p>
          <a:p>
            <a:r>
              <a:rPr lang="en-GB" dirty="0" smtClean="0">
                <a:solidFill>
                  <a:schemeClr val="accent1"/>
                </a:solidFill>
              </a:rPr>
              <a:t>The French book of the duke of Lancaster and my green primer [Le </a:t>
            </a:r>
            <a:r>
              <a:rPr lang="en-GB" dirty="0" err="1" smtClean="0">
                <a:solidFill>
                  <a:schemeClr val="accent1"/>
                </a:solidFill>
              </a:rPr>
              <a:t>livre</a:t>
            </a:r>
            <a:r>
              <a:rPr lang="en-GB" dirty="0" smtClean="0">
                <a:solidFill>
                  <a:schemeClr val="accent1"/>
                </a:solidFill>
              </a:rPr>
              <a:t> de </a:t>
            </a:r>
            <a:r>
              <a:rPr lang="en-GB" dirty="0" err="1" smtClean="0">
                <a:solidFill>
                  <a:schemeClr val="accent1"/>
                </a:solidFill>
              </a:rPr>
              <a:t>Seyntz</a:t>
            </a:r>
            <a:r>
              <a:rPr lang="en-GB" dirty="0" smtClean="0">
                <a:solidFill>
                  <a:schemeClr val="accent1"/>
                </a:solidFill>
              </a:rPr>
              <a:t> Medicines]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194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Who made wills?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 England the only women who could make wills were widows, or married women with their husbands’ consent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Research value?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Religious sentiment and ‘religiosity’</a:t>
            </a:r>
          </a:p>
          <a:p>
            <a:pPr eaLnBrk="1" hangingPunct="1"/>
            <a:r>
              <a:rPr lang="en-GB" smtClean="0"/>
              <a:t>Devotion to particular saints</a:t>
            </a:r>
          </a:p>
          <a:p>
            <a:pPr eaLnBrk="1" hangingPunct="1"/>
            <a:r>
              <a:rPr lang="en-GB" smtClean="0"/>
              <a:t>Devotion to particular religious houses / groups (e.g. friars, parish churches)</a:t>
            </a:r>
          </a:p>
          <a:p>
            <a:pPr eaLnBrk="1" hangingPunct="1"/>
            <a:r>
              <a:rPr lang="en-GB" smtClean="0"/>
              <a:t>Family loyalties and identities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Types of wills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Original</a:t>
            </a:r>
          </a:p>
          <a:p>
            <a:pPr eaLnBrk="1" hangingPunct="1"/>
            <a:r>
              <a:rPr lang="en-GB" smtClean="0"/>
              <a:t>Probate copy</a:t>
            </a:r>
          </a:p>
          <a:p>
            <a:pPr eaLnBrk="1" hangingPunct="1"/>
            <a:r>
              <a:rPr lang="en-GB" smtClean="0"/>
              <a:t>Nuncupative</a:t>
            </a:r>
          </a:p>
          <a:p>
            <a:pPr eaLnBrk="1" hangingPunct="1"/>
            <a:r>
              <a:rPr lang="en-GB" smtClean="0"/>
              <a:t>Letters of administration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Probate courts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Church courts till 1858</a:t>
            </a:r>
          </a:p>
          <a:p>
            <a:pPr lvl="1" eaLnBrk="1" hangingPunct="1"/>
            <a:r>
              <a:rPr lang="en-GB" smtClean="0"/>
              <a:t>Rural deanery</a:t>
            </a:r>
          </a:p>
          <a:p>
            <a:pPr lvl="1" eaLnBrk="1" hangingPunct="1"/>
            <a:r>
              <a:rPr lang="en-GB" smtClean="0"/>
              <a:t>Archdeaconry</a:t>
            </a:r>
          </a:p>
          <a:p>
            <a:pPr lvl="1" eaLnBrk="1" hangingPunct="1"/>
            <a:r>
              <a:rPr lang="en-GB" smtClean="0"/>
              <a:t>Consistory</a:t>
            </a:r>
          </a:p>
          <a:p>
            <a:pPr lvl="1" eaLnBrk="1" hangingPunct="1"/>
            <a:r>
              <a:rPr lang="en-GB" smtClean="0"/>
              <a:t>Prerogative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</TotalTime>
  <Words>437</Words>
  <Application>Microsoft Office PowerPoint</Application>
  <PresentationFormat>On-screen Show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Medieval Wills</vt:lpstr>
      <vt:lpstr>Last will and testament made in anticipation of death</vt:lpstr>
      <vt:lpstr>Concern for the soul …</vt:lpstr>
      <vt:lpstr>The will of Jane Kegyll, widow</vt:lpstr>
      <vt:lpstr>And concern for the body</vt:lpstr>
      <vt:lpstr>Jane Kegyll, widow, continues …</vt:lpstr>
      <vt:lpstr>Mary, lady Roos of Ormesby</vt:lpstr>
      <vt:lpstr>Disposition of goods</vt:lpstr>
      <vt:lpstr>Jane Kegyll</vt:lpstr>
      <vt:lpstr>Mary, lady Roos</vt:lpstr>
      <vt:lpstr>Who made wills?</vt:lpstr>
      <vt:lpstr>Research value?</vt:lpstr>
      <vt:lpstr>Types of wills</vt:lpstr>
      <vt:lpstr>Probate courts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Janet Burton</dc:creator>
  <cp:lastModifiedBy>Janet Burton</cp:lastModifiedBy>
  <cp:revision>6</cp:revision>
  <cp:lastPrinted>1601-01-01T00:00:00Z</cp:lastPrinted>
  <dcterms:created xsi:type="dcterms:W3CDTF">1601-01-01T00:00:00Z</dcterms:created>
  <dcterms:modified xsi:type="dcterms:W3CDTF">2015-02-10T10:55:02Z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