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12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1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1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5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16.xml" ContentType="application/vnd.openxmlformats-officedocument.theme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61"/>
  </p:notesMasterIdLst>
  <p:sldIdLst>
    <p:sldId id="258" r:id="rId23"/>
    <p:sldId id="263" r:id="rId24"/>
    <p:sldId id="289" r:id="rId25"/>
    <p:sldId id="260" r:id="rId26"/>
    <p:sldId id="284" r:id="rId27"/>
    <p:sldId id="312" r:id="rId28"/>
    <p:sldId id="292" r:id="rId29"/>
    <p:sldId id="311" r:id="rId30"/>
    <p:sldId id="313" r:id="rId31"/>
    <p:sldId id="285" r:id="rId32"/>
    <p:sldId id="286" r:id="rId33"/>
    <p:sldId id="306" r:id="rId34"/>
    <p:sldId id="287" r:id="rId35"/>
    <p:sldId id="307" r:id="rId36"/>
    <p:sldId id="288" r:id="rId37"/>
    <p:sldId id="314" r:id="rId38"/>
    <p:sldId id="315" r:id="rId39"/>
    <p:sldId id="316" r:id="rId40"/>
    <p:sldId id="309" r:id="rId41"/>
    <p:sldId id="310" r:id="rId42"/>
    <p:sldId id="308" r:id="rId43"/>
    <p:sldId id="293" r:id="rId44"/>
    <p:sldId id="317" r:id="rId45"/>
    <p:sldId id="318" r:id="rId46"/>
    <p:sldId id="294" r:id="rId47"/>
    <p:sldId id="296" r:id="rId48"/>
    <p:sldId id="297" r:id="rId49"/>
    <p:sldId id="305" r:id="rId50"/>
    <p:sldId id="299" r:id="rId51"/>
    <p:sldId id="300" r:id="rId52"/>
    <p:sldId id="301" r:id="rId53"/>
    <p:sldId id="303" r:id="rId54"/>
    <p:sldId id="302" r:id="rId55"/>
    <p:sldId id="295" r:id="rId56"/>
    <p:sldId id="319" r:id="rId57"/>
    <p:sldId id="298" r:id="rId58"/>
    <p:sldId id="304" r:id="rId59"/>
    <p:sldId id="282" r:id="rId6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7AE9FE-F8B7-4B4B-BAE9-DA4FEDFCCA1F}" v="39" dt="2025-11-19T23:08:17.9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699" autoAdjust="0"/>
    <p:restoredTop sz="83314" autoAdjust="0"/>
  </p:normalViewPr>
  <p:slideViewPr>
    <p:cSldViewPr snapToGrid="0" snapToObjects="1">
      <p:cViewPr varScale="1">
        <p:scale>
          <a:sx n="66" d="100"/>
          <a:sy n="66" d="100"/>
        </p:scale>
        <p:origin x="84" y="774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slide" Target="slides/slide28.xml"/><Relationship Id="rId55" Type="http://schemas.openxmlformats.org/officeDocument/2006/relationships/slide" Target="slides/slide33.xml"/><Relationship Id="rId63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slide" Target="slides/slide31.xml"/><Relationship Id="rId58" Type="http://schemas.openxmlformats.org/officeDocument/2006/relationships/slide" Target="slides/slide36.xml"/><Relationship Id="rId66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61" Type="http://schemas.openxmlformats.org/officeDocument/2006/relationships/notesMaster" Target="notesMasters/notesMaster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slide" Target="slides/slide34.xml"/><Relationship Id="rId64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9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59" Type="http://schemas.openxmlformats.org/officeDocument/2006/relationships/slide" Target="slides/slide37.xml"/><Relationship Id="rId67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slide" Target="slides/slide32.xml"/><Relationship Id="rId62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openxmlformats.org/officeDocument/2006/relationships/slide" Target="slides/slide35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slide" Target="slides/slide30.xml"/><Relationship Id="rId60" Type="http://schemas.openxmlformats.org/officeDocument/2006/relationships/slide" Target="slides/slide38.xml"/><Relationship Id="rId65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ad Banissi" userId="46ce2bb489724496" providerId="LiveId" clId="{00C2EBFC-F7A4-4F9D-811A-7E1AEC1E73C0}"/>
    <pc:docChg chg="undo custSel addSld modSld sldOrd">
      <pc:chgData name="Ebad Banissi" userId="46ce2bb489724496" providerId="LiveId" clId="{00C2EBFC-F7A4-4F9D-811A-7E1AEC1E73C0}" dt="2025-11-19T23:08:23.839" v="242" actId="1076"/>
      <pc:docMkLst>
        <pc:docMk/>
      </pc:docMkLst>
      <pc:sldChg chg="modSp mod">
        <pc:chgData name="Ebad Banissi" userId="46ce2bb489724496" providerId="LiveId" clId="{00C2EBFC-F7A4-4F9D-811A-7E1AEC1E73C0}" dt="2025-11-12T21:06:06.948" v="35" actId="20577"/>
        <pc:sldMkLst>
          <pc:docMk/>
          <pc:sldMk cId="675937917" sldId="263"/>
        </pc:sldMkLst>
        <pc:spChg chg="mod">
          <ac:chgData name="Ebad Banissi" userId="46ce2bb489724496" providerId="LiveId" clId="{00C2EBFC-F7A4-4F9D-811A-7E1AEC1E73C0}" dt="2025-11-12T21:02:46.070" v="1" actId="14100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Ebad Banissi" userId="46ce2bb489724496" providerId="LiveId" clId="{00C2EBFC-F7A4-4F9D-811A-7E1AEC1E73C0}" dt="2025-11-12T21:06:06.948" v="35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modSp mod">
        <pc:chgData name="Ebad Banissi" userId="46ce2bb489724496" providerId="LiveId" clId="{00C2EBFC-F7A4-4F9D-811A-7E1AEC1E73C0}" dt="2025-11-12T21:23:10.043" v="45"/>
        <pc:sldMkLst>
          <pc:docMk/>
          <pc:sldMk cId="4089627165" sldId="284"/>
        </pc:sldMkLst>
        <pc:spChg chg="mod">
          <ac:chgData name="Ebad Banissi" userId="46ce2bb489724496" providerId="LiveId" clId="{00C2EBFC-F7A4-4F9D-811A-7E1AEC1E73C0}" dt="2025-11-12T21:07:16.287" v="36" actId="1076"/>
          <ac:spMkLst>
            <pc:docMk/>
            <pc:sldMk cId="4089627165" sldId="284"/>
            <ac:spMk id="2" creationId="{6F7B70BC-6EDA-E34C-ABCA-E3F94079D6BF}"/>
          </ac:spMkLst>
        </pc:spChg>
        <pc:spChg chg="mod">
          <ac:chgData name="Ebad Banissi" userId="46ce2bb489724496" providerId="LiveId" clId="{00C2EBFC-F7A4-4F9D-811A-7E1AEC1E73C0}" dt="2025-11-12T21:23:10.043" v="45"/>
          <ac:spMkLst>
            <pc:docMk/>
            <pc:sldMk cId="4089627165" sldId="284"/>
            <ac:spMk id="3" creationId="{01424E40-DD32-C24C-9C18-70AC1AFDFFDE}"/>
          </ac:spMkLst>
        </pc:spChg>
      </pc:sldChg>
      <pc:sldChg chg="addSp delSp modSp mod">
        <pc:chgData name="Ebad Banissi" userId="46ce2bb489724496" providerId="LiveId" clId="{00C2EBFC-F7A4-4F9D-811A-7E1AEC1E73C0}" dt="2025-11-12T21:42:42.516" v="147" actId="27636"/>
        <pc:sldMkLst>
          <pc:docMk/>
          <pc:sldMk cId="4265475030" sldId="285"/>
        </pc:sldMkLst>
        <pc:spChg chg="mod">
          <ac:chgData name="Ebad Banissi" userId="46ce2bb489724496" providerId="LiveId" clId="{00C2EBFC-F7A4-4F9D-811A-7E1AEC1E73C0}" dt="2025-11-12T21:36:36.437" v="97" actId="14100"/>
          <ac:spMkLst>
            <pc:docMk/>
            <pc:sldMk cId="4265475030" sldId="285"/>
            <ac:spMk id="2" creationId="{81FD7120-440A-714B-B424-C535D4B27DD4}"/>
          </ac:spMkLst>
        </pc:spChg>
        <pc:spChg chg="mod">
          <ac:chgData name="Ebad Banissi" userId="46ce2bb489724496" providerId="LiveId" clId="{00C2EBFC-F7A4-4F9D-811A-7E1AEC1E73C0}" dt="2025-11-12T21:42:42.516" v="147" actId="27636"/>
          <ac:spMkLst>
            <pc:docMk/>
            <pc:sldMk cId="4265475030" sldId="285"/>
            <ac:spMk id="3" creationId="{65FEC56E-814D-AD45-A3A2-2E1E0D596DD2}"/>
          </ac:spMkLst>
        </pc:spChg>
        <pc:picChg chg="add mod">
          <ac:chgData name="Ebad Banissi" userId="46ce2bb489724496" providerId="LiveId" clId="{00C2EBFC-F7A4-4F9D-811A-7E1AEC1E73C0}" dt="2025-11-12T21:42:34.582" v="143" actId="14100"/>
          <ac:picMkLst>
            <pc:docMk/>
            <pc:sldMk cId="4265475030" sldId="285"/>
            <ac:picMk id="7" creationId="{EEFAFA59-E1B3-EF42-F166-9A767D4B873C}"/>
          </ac:picMkLst>
        </pc:picChg>
      </pc:sldChg>
      <pc:sldChg chg="addSp modSp mod">
        <pc:chgData name="Ebad Banissi" userId="46ce2bb489724496" providerId="LiveId" clId="{00C2EBFC-F7A4-4F9D-811A-7E1AEC1E73C0}" dt="2025-11-12T21:52:56.545" v="171" actId="14100"/>
        <pc:sldMkLst>
          <pc:docMk/>
          <pc:sldMk cId="514661559" sldId="286"/>
        </pc:sldMkLst>
        <pc:spChg chg="mod">
          <ac:chgData name="Ebad Banissi" userId="46ce2bb489724496" providerId="LiveId" clId="{00C2EBFC-F7A4-4F9D-811A-7E1AEC1E73C0}" dt="2025-11-12T21:43:58.447" v="154" actId="14100"/>
          <ac:spMkLst>
            <pc:docMk/>
            <pc:sldMk cId="514661559" sldId="286"/>
            <ac:spMk id="2" creationId="{D4ADDEE6-70F0-204B-98E1-E9B83B1D9D62}"/>
          </ac:spMkLst>
        </pc:spChg>
        <pc:spChg chg="mod">
          <ac:chgData name="Ebad Banissi" userId="46ce2bb489724496" providerId="LiveId" clId="{00C2EBFC-F7A4-4F9D-811A-7E1AEC1E73C0}" dt="2025-11-12T21:52:56.545" v="171" actId="14100"/>
          <ac:spMkLst>
            <pc:docMk/>
            <pc:sldMk cId="514661559" sldId="286"/>
            <ac:spMk id="3" creationId="{534864AC-7C6F-D74C-BCB5-B27D0DB48275}"/>
          </ac:spMkLst>
        </pc:spChg>
        <pc:picChg chg="add mod">
          <ac:chgData name="Ebad Banissi" userId="46ce2bb489724496" providerId="LiveId" clId="{00C2EBFC-F7A4-4F9D-811A-7E1AEC1E73C0}" dt="2025-11-12T21:52:49.436" v="170" actId="1076"/>
          <ac:picMkLst>
            <pc:docMk/>
            <pc:sldMk cId="514661559" sldId="286"/>
            <ac:picMk id="6" creationId="{4249CE02-A832-13B3-65AC-2767024A733F}"/>
          </ac:picMkLst>
        </pc:picChg>
      </pc:sldChg>
      <pc:sldChg chg="addSp modSp mod">
        <pc:chgData name="Ebad Banissi" userId="46ce2bb489724496" providerId="LiveId" clId="{00C2EBFC-F7A4-4F9D-811A-7E1AEC1E73C0}" dt="2025-11-12T21:58:28.288" v="189" actId="27636"/>
        <pc:sldMkLst>
          <pc:docMk/>
          <pc:sldMk cId="1737779491" sldId="287"/>
        </pc:sldMkLst>
        <pc:spChg chg="mod">
          <ac:chgData name="Ebad Banissi" userId="46ce2bb489724496" providerId="LiveId" clId="{00C2EBFC-F7A4-4F9D-811A-7E1AEC1E73C0}" dt="2025-11-12T21:55:21.442" v="178" actId="14100"/>
          <ac:spMkLst>
            <pc:docMk/>
            <pc:sldMk cId="1737779491" sldId="287"/>
            <ac:spMk id="2" creationId="{1815C13A-801E-864E-B074-D5F29F416F53}"/>
          </ac:spMkLst>
        </pc:spChg>
        <pc:spChg chg="mod">
          <ac:chgData name="Ebad Banissi" userId="46ce2bb489724496" providerId="LiveId" clId="{00C2EBFC-F7A4-4F9D-811A-7E1AEC1E73C0}" dt="2025-11-12T21:58:28.288" v="189" actId="27636"/>
          <ac:spMkLst>
            <pc:docMk/>
            <pc:sldMk cId="1737779491" sldId="287"/>
            <ac:spMk id="3" creationId="{4112B364-853B-524A-B704-2A43A04CC0D9}"/>
          </ac:spMkLst>
        </pc:spChg>
        <pc:picChg chg="add mod">
          <ac:chgData name="Ebad Banissi" userId="46ce2bb489724496" providerId="LiveId" clId="{00C2EBFC-F7A4-4F9D-811A-7E1AEC1E73C0}" dt="2025-11-12T21:58:20.076" v="185" actId="1076"/>
          <ac:picMkLst>
            <pc:docMk/>
            <pc:sldMk cId="1737779491" sldId="287"/>
            <ac:picMk id="6" creationId="{BD2897BE-6CF6-F0CC-5CA1-412845243320}"/>
          </ac:picMkLst>
        </pc:picChg>
      </pc:sldChg>
      <pc:sldChg chg="modSp mod">
        <pc:chgData name="Ebad Banissi" userId="46ce2bb489724496" providerId="LiveId" clId="{00C2EBFC-F7A4-4F9D-811A-7E1AEC1E73C0}" dt="2025-11-19T22:58:17.251" v="218" actId="1076"/>
        <pc:sldMkLst>
          <pc:docMk/>
          <pc:sldMk cId="1385703901" sldId="293"/>
        </pc:sldMkLst>
        <pc:spChg chg="mod">
          <ac:chgData name="Ebad Banissi" userId="46ce2bb489724496" providerId="LiveId" clId="{00C2EBFC-F7A4-4F9D-811A-7E1AEC1E73C0}" dt="2025-11-19T22:58:17.251" v="218" actId="1076"/>
          <ac:spMkLst>
            <pc:docMk/>
            <pc:sldMk cId="1385703901" sldId="293"/>
            <ac:spMk id="2" creationId="{B5870D51-92E2-3D4E-8FEA-AF9F4AF25BC3}"/>
          </ac:spMkLst>
        </pc:spChg>
        <pc:spChg chg="mod">
          <ac:chgData name="Ebad Banissi" userId="46ce2bb489724496" providerId="LiveId" clId="{00C2EBFC-F7A4-4F9D-811A-7E1AEC1E73C0}" dt="2025-11-19T22:58:11.854" v="216" actId="14100"/>
          <ac:spMkLst>
            <pc:docMk/>
            <pc:sldMk cId="1385703901" sldId="293"/>
            <ac:spMk id="3" creationId="{4BB37C70-A622-AB4F-9DFA-084724548D4F}"/>
          </ac:spMkLst>
        </pc:spChg>
      </pc:sldChg>
      <pc:sldChg chg="modSp mod">
        <pc:chgData name="Ebad Banissi" userId="46ce2bb489724496" providerId="LiveId" clId="{00C2EBFC-F7A4-4F9D-811A-7E1AEC1E73C0}" dt="2025-11-19T23:04:41.049" v="231" actId="27636"/>
        <pc:sldMkLst>
          <pc:docMk/>
          <pc:sldMk cId="3992560784" sldId="296"/>
        </pc:sldMkLst>
        <pc:spChg chg="mod">
          <ac:chgData name="Ebad Banissi" userId="46ce2bb489724496" providerId="LiveId" clId="{00C2EBFC-F7A4-4F9D-811A-7E1AEC1E73C0}" dt="2025-11-19T23:04:41.049" v="231" actId="27636"/>
          <ac:spMkLst>
            <pc:docMk/>
            <pc:sldMk cId="3992560784" sldId="296"/>
            <ac:spMk id="3" creationId="{8B525D07-37D0-364D-AB03-88E56504A336}"/>
          </ac:spMkLst>
        </pc:spChg>
      </pc:sldChg>
      <pc:sldChg chg="modSp mod">
        <pc:chgData name="Ebad Banissi" userId="46ce2bb489724496" providerId="LiveId" clId="{00C2EBFC-F7A4-4F9D-811A-7E1AEC1E73C0}" dt="2025-11-19T23:02:24.134" v="224" actId="1076"/>
        <pc:sldMkLst>
          <pc:docMk/>
          <pc:sldMk cId="531647470" sldId="297"/>
        </pc:sldMkLst>
        <pc:spChg chg="mod">
          <ac:chgData name="Ebad Banissi" userId="46ce2bb489724496" providerId="LiveId" clId="{00C2EBFC-F7A4-4F9D-811A-7E1AEC1E73C0}" dt="2025-11-19T23:02:20.377" v="223" actId="1076"/>
          <ac:spMkLst>
            <pc:docMk/>
            <pc:sldMk cId="531647470" sldId="297"/>
            <ac:spMk id="2" creationId="{00756213-412C-4748-A753-2768C95D473A}"/>
          </ac:spMkLst>
        </pc:spChg>
        <pc:spChg chg="mod">
          <ac:chgData name="Ebad Banissi" userId="46ce2bb489724496" providerId="LiveId" clId="{00C2EBFC-F7A4-4F9D-811A-7E1AEC1E73C0}" dt="2025-11-19T23:02:24.134" v="224" actId="1076"/>
          <ac:spMkLst>
            <pc:docMk/>
            <pc:sldMk cId="531647470" sldId="297"/>
            <ac:spMk id="3" creationId="{6E5B3241-550D-0B4B-825C-856CA1DD5539}"/>
          </ac:spMkLst>
        </pc:spChg>
      </pc:sldChg>
      <pc:sldChg chg="modSp mod">
        <pc:chgData name="Ebad Banissi" userId="46ce2bb489724496" providerId="LiveId" clId="{00C2EBFC-F7A4-4F9D-811A-7E1AEC1E73C0}" dt="2025-11-19T23:06:27.686" v="234" actId="1076"/>
        <pc:sldMkLst>
          <pc:docMk/>
          <pc:sldMk cId="1709161939" sldId="299"/>
        </pc:sldMkLst>
        <pc:spChg chg="mod">
          <ac:chgData name="Ebad Banissi" userId="46ce2bb489724496" providerId="LiveId" clId="{00C2EBFC-F7A4-4F9D-811A-7E1AEC1E73C0}" dt="2025-11-19T23:06:27.686" v="234" actId="1076"/>
          <ac:spMkLst>
            <pc:docMk/>
            <pc:sldMk cId="1709161939" sldId="299"/>
            <ac:spMk id="2" creationId="{CDE50242-AF83-C942-BE62-0FA5E09CD983}"/>
          </ac:spMkLst>
        </pc:spChg>
        <pc:spChg chg="mod">
          <ac:chgData name="Ebad Banissi" userId="46ce2bb489724496" providerId="LiveId" clId="{00C2EBFC-F7A4-4F9D-811A-7E1AEC1E73C0}" dt="2025-11-19T23:06:23.712" v="233" actId="1076"/>
          <ac:spMkLst>
            <pc:docMk/>
            <pc:sldMk cId="1709161939" sldId="299"/>
            <ac:spMk id="3" creationId="{B9FB66BC-5550-3444-85AE-F8F0A728061F}"/>
          </ac:spMkLst>
        </pc:spChg>
      </pc:sldChg>
      <pc:sldChg chg="ord">
        <pc:chgData name="Ebad Banissi" userId="46ce2bb489724496" providerId="LiveId" clId="{00C2EBFC-F7A4-4F9D-811A-7E1AEC1E73C0}" dt="2025-11-12T22:06:00.365" v="201"/>
        <pc:sldMkLst>
          <pc:docMk/>
          <pc:sldMk cId="4267772396" sldId="307"/>
        </pc:sldMkLst>
      </pc:sldChg>
      <pc:sldChg chg="addSp modSp mod">
        <pc:chgData name="Ebad Banissi" userId="46ce2bb489724496" providerId="LiveId" clId="{00C2EBFC-F7A4-4F9D-811A-7E1AEC1E73C0}" dt="2025-11-12T21:48:16.388" v="166" actId="27636"/>
        <pc:sldMkLst>
          <pc:docMk/>
          <pc:sldMk cId="963338867" sldId="309"/>
        </pc:sldMkLst>
        <pc:spChg chg="mod">
          <ac:chgData name="Ebad Banissi" userId="46ce2bb489724496" providerId="LiveId" clId="{00C2EBFC-F7A4-4F9D-811A-7E1AEC1E73C0}" dt="2025-11-12T21:48:11.196" v="162" actId="1076"/>
          <ac:spMkLst>
            <pc:docMk/>
            <pc:sldMk cId="963338867" sldId="309"/>
            <ac:spMk id="2" creationId="{1685F3E6-5F8D-2D41-A6BB-8444ECF327B9}"/>
          </ac:spMkLst>
        </pc:spChg>
        <pc:spChg chg="mod">
          <ac:chgData name="Ebad Banissi" userId="46ce2bb489724496" providerId="LiveId" clId="{00C2EBFC-F7A4-4F9D-811A-7E1AEC1E73C0}" dt="2025-11-12T21:48:16.388" v="166" actId="27636"/>
          <ac:spMkLst>
            <pc:docMk/>
            <pc:sldMk cId="963338867" sldId="309"/>
            <ac:spMk id="3" creationId="{B9364059-CD70-B74C-94C0-E8EE6AE0EDE9}"/>
          </ac:spMkLst>
        </pc:spChg>
        <pc:picChg chg="add mod">
          <ac:chgData name="Ebad Banissi" userId="46ce2bb489724496" providerId="LiveId" clId="{00C2EBFC-F7A4-4F9D-811A-7E1AEC1E73C0}" dt="2025-11-12T21:48:02.081" v="160" actId="1076"/>
          <ac:picMkLst>
            <pc:docMk/>
            <pc:sldMk cId="963338867" sldId="309"/>
            <ac:picMk id="6" creationId="{9571149F-8135-789F-4308-89DB6BD21ADD}"/>
          </ac:picMkLst>
        </pc:picChg>
      </pc:sldChg>
      <pc:sldChg chg="addSp modSp new mod ord modClrScheme chgLayout">
        <pc:chgData name="Ebad Banissi" userId="46ce2bb489724496" providerId="LiveId" clId="{00C2EBFC-F7A4-4F9D-811A-7E1AEC1E73C0}" dt="2025-11-12T21:34:25.294" v="82"/>
        <pc:sldMkLst>
          <pc:docMk/>
          <pc:sldMk cId="1566157632" sldId="311"/>
        </pc:sldMkLst>
        <pc:spChg chg="mod">
          <ac:chgData name="Ebad Banissi" userId="46ce2bb489724496" providerId="LiveId" clId="{00C2EBFC-F7A4-4F9D-811A-7E1AEC1E73C0}" dt="2025-11-12T21:28:52.828" v="63" actId="14100"/>
          <ac:spMkLst>
            <pc:docMk/>
            <pc:sldMk cId="1566157632" sldId="311"/>
            <ac:spMk id="2" creationId="{D46270C1-2436-9815-A035-C1D25FDFD53E}"/>
          </ac:spMkLst>
        </pc:spChg>
        <pc:spChg chg="mod">
          <ac:chgData name="Ebad Banissi" userId="46ce2bb489724496" providerId="LiveId" clId="{00C2EBFC-F7A4-4F9D-811A-7E1AEC1E73C0}" dt="2025-11-12T21:29:17.358" v="68" actId="14100"/>
          <ac:spMkLst>
            <pc:docMk/>
            <pc:sldMk cId="1566157632" sldId="311"/>
            <ac:spMk id="3" creationId="{E5B5F3BE-3E75-DFA1-5098-30385E5E851B}"/>
          </ac:spMkLst>
        </pc:spChg>
        <pc:picChg chg="add mod">
          <ac:chgData name="Ebad Banissi" userId="46ce2bb489724496" providerId="LiveId" clId="{00C2EBFC-F7A4-4F9D-811A-7E1AEC1E73C0}" dt="2025-11-12T21:28:38.772" v="60" actId="1076"/>
          <ac:picMkLst>
            <pc:docMk/>
            <pc:sldMk cId="1566157632" sldId="311"/>
            <ac:picMk id="4" creationId="{07958C64-862C-0899-FFCA-8437B075270C}"/>
          </ac:picMkLst>
        </pc:picChg>
      </pc:sldChg>
      <pc:sldChg chg="addSp delSp modSp new mod">
        <pc:chgData name="Ebad Banissi" userId="46ce2bb489724496" providerId="LiveId" clId="{00C2EBFC-F7A4-4F9D-811A-7E1AEC1E73C0}" dt="2025-11-12T21:33:48.482" v="80" actId="27636"/>
        <pc:sldMkLst>
          <pc:docMk/>
          <pc:sldMk cId="3979526729" sldId="312"/>
        </pc:sldMkLst>
        <pc:spChg chg="mod">
          <ac:chgData name="Ebad Banissi" userId="46ce2bb489724496" providerId="LiveId" clId="{00C2EBFC-F7A4-4F9D-811A-7E1AEC1E73C0}" dt="2025-11-12T21:33:01.494" v="73" actId="1076"/>
          <ac:spMkLst>
            <pc:docMk/>
            <pc:sldMk cId="3979526729" sldId="312"/>
            <ac:spMk id="2" creationId="{D5AEBD13-00B7-2FC5-09BE-0A876D32E83D}"/>
          </ac:spMkLst>
        </pc:spChg>
        <pc:spChg chg="add del mod">
          <ac:chgData name="Ebad Banissi" userId="46ce2bb489724496" providerId="LiveId" clId="{00C2EBFC-F7A4-4F9D-811A-7E1AEC1E73C0}" dt="2025-11-12T21:33:48.482" v="80" actId="27636"/>
          <ac:spMkLst>
            <pc:docMk/>
            <pc:sldMk cId="3979526729" sldId="312"/>
            <ac:spMk id="3" creationId="{11C669B3-651D-024B-D8D3-4694E5E6C481}"/>
          </ac:spMkLst>
        </pc:spChg>
      </pc:sldChg>
      <pc:sldChg chg="modSp new mod">
        <pc:chgData name="Ebad Banissi" userId="46ce2bb489724496" providerId="LiveId" clId="{00C2EBFC-F7A4-4F9D-811A-7E1AEC1E73C0}" dt="2025-11-12T21:35:57.146" v="93" actId="5793"/>
        <pc:sldMkLst>
          <pc:docMk/>
          <pc:sldMk cId="1292196370" sldId="313"/>
        </pc:sldMkLst>
        <pc:spChg chg="mod">
          <ac:chgData name="Ebad Banissi" userId="46ce2bb489724496" providerId="LiveId" clId="{00C2EBFC-F7A4-4F9D-811A-7E1AEC1E73C0}" dt="2025-11-12T21:35:10.963" v="86" actId="14100"/>
          <ac:spMkLst>
            <pc:docMk/>
            <pc:sldMk cId="1292196370" sldId="313"/>
            <ac:spMk id="2" creationId="{E6DAD502-FCB2-24E3-DF24-084643D99575}"/>
          </ac:spMkLst>
        </pc:spChg>
        <pc:spChg chg="mod">
          <ac:chgData name="Ebad Banissi" userId="46ce2bb489724496" providerId="LiveId" clId="{00C2EBFC-F7A4-4F9D-811A-7E1AEC1E73C0}" dt="2025-11-12T21:35:57.146" v="93" actId="5793"/>
          <ac:spMkLst>
            <pc:docMk/>
            <pc:sldMk cId="1292196370" sldId="313"/>
            <ac:spMk id="3" creationId="{398931C1-8EFA-4C0F-648C-CBD53F6DDBD3}"/>
          </ac:spMkLst>
        </pc:spChg>
      </pc:sldChg>
      <pc:sldChg chg="modSp new mod">
        <pc:chgData name="Ebad Banissi" userId="46ce2bb489724496" providerId="LiveId" clId="{00C2EBFC-F7A4-4F9D-811A-7E1AEC1E73C0}" dt="2025-11-12T22:01:14.898" v="199" actId="14100"/>
        <pc:sldMkLst>
          <pc:docMk/>
          <pc:sldMk cId="2474905919" sldId="314"/>
        </pc:sldMkLst>
        <pc:spChg chg="mod">
          <ac:chgData name="Ebad Banissi" userId="46ce2bb489724496" providerId="LiveId" clId="{00C2EBFC-F7A4-4F9D-811A-7E1AEC1E73C0}" dt="2025-11-12T22:00:58.032" v="196" actId="14100"/>
          <ac:spMkLst>
            <pc:docMk/>
            <pc:sldMk cId="2474905919" sldId="314"/>
            <ac:spMk id="2" creationId="{FAFECAF6-B062-BD2F-ACE1-771C08F09633}"/>
          </ac:spMkLst>
        </pc:spChg>
        <pc:spChg chg="mod">
          <ac:chgData name="Ebad Banissi" userId="46ce2bb489724496" providerId="LiveId" clId="{00C2EBFC-F7A4-4F9D-811A-7E1AEC1E73C0}" dt="2025-11-12T22:01:14.898" v="199" actId="14100"/>
          <ac:spMkLst>
            <pc:docMk/>
            <pc:sldMk cId="2474905919" sldId="314"/>
            <ac:spMk id="3" creationId="{F29D1585-863C-4D3F-D756-AF5AF34604A5}"/>
          </ac:spMkLst>
        </pc:spChg>
      </pc:sldChg>
      <pc:sldChg chg="modSp new mod">
        <pc:chgData name="Ebad Banissi" userId="46ce2bb489724496" providerId="LiveId" clId="{00C2EBFC-F7A4-4F9D-811A-7E1AEC1E73C0}" dt="2025-11-12T22:07:30.944" v="209" actId="20577"/>
        <pc:sldMkLst>
          <pc:docMk/>
          <pc:sldMk cId="3561065988" sldId="315"/>
        </pc:sldMkLst>
        <pc:spChg chg="mod">
          <ac:chgData name="Ebad Banissi" userId="46ce2bb489724496" providerId="LiveId" clId="{00C2EBFC-F7A4-4F9D-811A-7E1AEC1E73C0}" dt="2025-11-12T22:07:08.234" v="206" actId="1076"/>
          <ac:spMkLst>
            <pc:docMk/>
            <pc:sldMk cId="3561065988" sldId="315"/>
            <ac:spMk id="2" creationId="{49710314-AD74-CCE6-A53B-CD94D5AF0A83}"/>
          </ac:spMkLst>
        </pc:spChg>
        <pc:spChg chg="mod">
          <ac:chgData name="Ebad Banissi" userId="46ce2bb489724496" providerId="LiveId" clId="{00C2EBFC-F7A4-4F9D-811A-7E1AEC1E73C0}" dt="2025-11-12T22:07:30.944" v="209" actId="20577"/>
          <ac:spMkLst>
            <pc:docMk/>
            <pc:sldMk cId="3561065988" sldId="315"/>
            <ac:spMk id="3" creationId="{610C401C-5208-4040-94E4-8E98E0BE8544}"/>
          </ac:spMkLst>
        </pc:spChg>
      </pc:sldChg>
      <pc:sldChg chg="new">
        <pc:chgData name="Ebad Banissi" userId="46ce2bb489724496" providerId="LiveId" clId="{00C2EBFC-F7A4-4F9D-811A-7E1AEC1E73C0}" dt="2025-11-12T22:07:51.311" v="210" actId="680"/>
        <pc:sldMkLst>
          <pc:docMk/>
          <pc:sldMk cId="1501245001" sldId="316"/>
        </pc:sldMkLst>
      </pc:sldChg>
      <pc:sldChg chg="modSp new mod">
        <pc:chgData name="Ebad Banissi" userId="46ce2bb489724496" providerId="LiveId" clId="{00C2EBFC-F7A4-4F9D-811A-7E1AEC1E73C0}" dt="2025-11-19T22:58:52.378" v="222" actId="5793"/>
        <pc:sldMkLst>
          <pc:docMk/>
          <pc:sldMk cId="2380760309" sldId="317"/>
        </pc:sldMkLst>
        <pc:spChg chg="mod">
          <ac:chgData name="Ebad Banissi" userId="46ce2bb489724496" providerId="LiveId" clId="{00C2EBFC-F7A4-4F9D-811A-7E1AEC1E73C0}" dt="2025-11-19T22:58:37.486" v="220"/>
          <ac:spMkLst>
            <pc:docMk/>
            <pc:sldMk cId="2380760309" sldId="317"/>
            <ac:spMk id="2" creationId="{BB4C36C7-E9D0-C008-B563-9F7F393F3CE2}"/>
          </ac:spMkLst>
        </pc:spChg>
        <pc:spChg chg="mod">
          <ac:chgData name="Ebad Banissi" userId="46ce2bb489724496" providerId="LiveId" clId="{00C2EBFC-F7A4-4F9D-811A-7E1AEC1E73C0}" dt="2025-11-19T22:58:52.378" v="222" actId="5793"/>
          <ac:spMkLst>
            <pc:docMk/>
            <pc:sldMk cId="2380760309" sldId="317"/>
            <ac:spMk id="3" creationId="{8480FCA2-A166-9E1E-6998-5E7CA3760442}"/>
          </ac:spMkLst>
        </pc:spChg>
      </pc:sldChg>
      <pc:sldChg chg="modSp new mod">
        <pc:chgData name="Ebad Banissi" userId="46ce2bb489724496" providerId="LiveId" clId="{00C2EBFC-F7A4-4F9D-811A-7E1AEC1E73C0}" dt="2025-11-19T23:03:48.428" v="228" actId="5793"/>
        <pc:sldMkLst>
          <pc:docMk/>
          <pc:sldMk cId="3040075837" sldId="318"/>
        </pc:sldMkLst>
        <pc:spChg chg="mod">
          <ac:chgData name="Ebad Banissi" userId="46ce2bb489724496" providerId="LiveId" clId="{00C2EBFC-F7A4-4F9D-811A-7E1AEC1E73C0}" dt="2025-11-19T23:03:30.576" v="226"/>
          <ac:spMkLst>
            <pc:docMk/>
            <pc:sldMk cId="3040075837" sldId="318"/>
            <ac:spMk id="2" creationId="{E0DE4BB0-448C-2836-7D3E-812D4FDC8338}"/>
          </ac:spMkLst>
        </pc:spChg>
        <pc:spChg chg="mod">
          <ac:chgData name="Ebad Banissi" userId="46ce2bb489724496" providerId="LiveId" clId="{00C2EBFC-F7A4-4F9D-811A-7E1AEC1E73C0}" dt="2025-11-19T23:03:48.428" v="228" actId="5793"/>
          <ac:spMkLst>
            <pc:docMk/>
            <pc:sldMk cId="3040075837" sldId="318"/>
            <ac:spMk id="3" creationId="{71CDA250-CCA8-19CE-F7D8-B4982BED5254}"/>
          </ac:spMkLst>
        </pc:spChg>
      </pc:sldChg>
      <pc:sldChg chg="modSp new mod">
        <pc:chgData name="Ebad Banissi" userId="46ce2bb489724496" providerId="LiveId" clId="{00C2EBFC-F7A4-4F9D-811A-7E1AEC1E73C0}" dt="2025-11-19T23:08:23.839" v="242" actId="1076"/>
        <pc:sldMkLst>
          <pc:docMk/>
          <pc:sldMk cId="1752990790" sldId="319"/>
        </pc:sldMkLst>
        <pc:spChg chg="mod">
          <ac:chgData name="Ebad Banissi" userId="46ce2bb489724496" providerId="LiveId" clId="{00C2EBFC-F7A4-4F9D-811A-7E1AEC1E73C0}" dt="2025-11-19T23:08:23.839" v="242" actId="1076"/>
          <ac:spMkLst>
            <pc:docMk/>
            <pc:sldMk cId="1752990790" sldId="319"/>
            <ac:spMk id="2" creationId="{7E3A74FD-E9EF-70A3-CFE6-D6952E2F14B3}"/>
          </ac:spMkLst>
        </pc:spChg>
        <pc:spChg chg="mod">
          <ac:chgData name="Ebad Banissi" userId="46ce2bb489724496" providerId="LiveId" clId="{00C2EBFC-F7A4-4F9D-811A-7E1AEC1E73C0}" dt="2025-11-19T23:08:07.436" v="238" actId="20577"/>
          <ac:spMkLst>
            <pc:docMk/>
            <pc:sldMk cId="1752990790" sldId="319"/>
            <ac:spMk id="3" creationId="{F6F67CF8-DA54-4D22-07CE-010F65F35AF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9234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0408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5813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6168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3970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93100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6486B-9021-0477-EA89-E246E1467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8BCE4-D775-AF10-B871-39AE581EF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7AEAF-CA24-2E73-BB1A-00CE9902A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43A43-B8AE-4847-88DE-82E3720B6A73}" type="datetime1">
              <a:rPr lang="en-SG" smtClean="0"/>
              <a:t>19/11/2025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DC5C7-534A-3236-4DFE-73B14C801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E33D4-4471-4089-9A25-3CA581808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9260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.jpe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1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jpe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.jpe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theme" Target="../theme/theme13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3.jpeg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theme" Target="../theme/theme1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jpeg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theme" Target="../theme/theme15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5.jpeg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theme" Target="../theme/theme16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16.png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24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5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9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2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2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2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3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bbourke@murraystate.ed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commission.europa.eu/statistics_en" TargetMode="External"/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FzGdQrr2K8" TargetMode="External"/><Relationship Id="rId1" Type="http://schemas.openxmlformats.org/officeDocument/2006/relationships/slideLayout" Target="../slideLayouts/slideLayout2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800" dirty="0"/>
              <a:t>Data Collection and Data Gathering Tools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dirty="0"/>
              <a:t>Research Principles and Philosophy - LCDB 7077</a:t>
            </a:r>
          </a:p>
          <a:p>
            <a:pPr marL="0" indent="0">
              <a:buNone/>
            </a:pPr>
            <a:r>
              <a:rPr lang="en-GB" dirty="0"/>
              <a:t>Week 6 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19" y="67583"/>
            <a:ext cx="11481847" cy="730704"/>
          </a:xfrm>
        </p:spPr>
        <p:txBody>
          <a:bodyPr/>
          <a:lstStyle/>
          <a:p>
            <a:r>
              <a:rPr lang="en-GB" dirty="0"/>
              <a:t>Week 6 – Session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19" y="918481"/>
            <a:ext cx="12138581" cy="3955415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dirty="0"/>
              <a:t>Review of assessment topics</a:t>
            </a:r>
          </a:p>
          <a:p>
            <a:pPr marL="457200" lvl="1" indent="0">
              <a:buNone/>
            </a:pPr>
            <a:r>
              <a:rPr lang="en-GB" dirty="0"/>
              <a:t>Your Topics of Research </a:t>
            </a:r>
            <a:endParaRPr lang="en-GB" dirty="0">
              <a:highlight>
                <a:srgbClr val="FF00FF"/>
              </a:highlight>
            </a:endParaRPr>
          </a:p>
          <a:p>
            <a:pPr marL="514350" indent="-514350">
              <a:buAutoNum type="arabicPeriod"/>
            </a:pPr>
            <a:r>
              <a:rPr lang="en-GB" dirty="0"/>
              <a:t>Overview of Deductive reasoning and Inductive reasoning</a:t>
            </a:r>
          </a:p>
          <a:p>
            <a:pPr marL="514350" indent="-514350">
              <a:buAutoNum type="arabicPeriod"/>
            </a:pPr>
            <a:r>
              <a:rPr lang="en-GB" dirty="0"/>
              <a:t>Completion of HAARP and presentation</a:t>
            </a:r>
          </a:p>
          <a:p>
            <a:pPr marL="514350" indent="-514350">
              <a:buAutoNum type="arabicPeriod"/>
            </a:pPr>
            <a:r>
              <a:rPr lang="en-GB" dirty="0"/>
              <a:t>Review article on Positionality: </a:t>
            </a:r>
            <a:r>
              <a:rPr lang="en-GB" sz="2400" dirty="0"/>
              <a:t>Reflecting on the Research Process Brian Bourke Murray State University, </a:t>
            </a:r>
            <a:r>
              <a:rPr lang="en-GB" sz="2400" dirty="0" err="1">
                <a:hlinkClick r:id="rId3"/>
              </a:rPr>
              <a:t>bbourke@murraystate.ed</a:t>
            </a:r>
            <a:endParaRPr lang="en-GB" sz="2400" dirty="0"/>
          </a:p>
          <a:p>
            <a:pPr marL="914400" lvl="2" indent="0">
              <a:buNone/>
            </a:pPr>
            <a:r>
              <a:rPr lang="en-GB" dirty="0">
                <a:highlight>
                  <a:srgbClr val="00FFFF"/>
                </a:highlight>
              </a:rPr>
              <a:t>Please Provide a summary on the main topics of the article and your own thoughts (Individual Presentations)</a:t>
            </a:r>
          </a:p>
          <a:p>
            <a:pPr marL="514350" indent="-514350">
              <a:buAutoNum type="arabicPeriod"/>
            </a:pPr>
            <a:r>
              <a:rPr lang="en-GB" dirty="0"/>
              <a:t>Introduce the concept of data collection and data gathering tools</a:t>
            </a:r>
          </a:p>
          <a:p>
            <a:pPr marL="514350" indent="-514350">
              <a:buAutoNum type="arabicPeriod"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E592D-F15C-0105-4225-63FEA507C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Draw your HARP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1C057A-9350-8FA2-228D-E451BB2CCF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41801" y="-23992"/>
            <a:ext cx="5813246" cy="578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766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5286B-0577-B649-835A-675BA698A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89CDD-D558-A94F-A01B-F22AD5D9E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063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5ACBD4-B4EF-774B-A123-C795AB705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EB331-FFFA-3F45-AA2A-CF7A76EE8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77451-C676-DF4E-A725-7A5DBBFD8D75}" type="slidenum">
              <a:rPr lang="en-US" smtClean="0"/>
              <a:t>4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51133A-4198-0E42-BAB4-CAADF33F3F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616" y="-494675"/>
            <a:ext cx="11152682" cy="7779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516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B70BC-6EDA-E34C-ABCA-E3F94079D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6238" y="249011"/>
            <a:ext cx="11481847" cy="1325563"/>
          </a:xfrm>
        </p:spPr>
        <p:txBody>
          <a:bodyPr/>
          <a:lstStyle/>
          <a:p>
            <a:r>
              <a:rPr lang="en-US" dirty="0"/>
              <a:t>SESSION TOPICS: This week and next!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24E40-DD32-C24C-9C18-70AC1AFDFF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90196"/>
            <a:ext cx="12192000" cy="3575934"/>
          </a:xfrm>
        </p:spPr>
        <p:txBody>
          <a:bodyPr>
            <a:normAutofit/>
          </a:bodyPr>
          <a:lstStyle/>
          <a:p>
            <a:r>
              <a:rPr lang="en-GB" dirty="0"/>
              <a:t>Differentiate between primary and secondary data</a:t>
            </a:r>
            <a:endParaRPr lang="en-US" dirty="0"/>
          </a:p>
          <a:p>
            <a:r>
              <a:rPr lang="en-US" dirty="0"/>
              <a:t>Concept of data collection and introducing data gathering tools and techniques</a:t>
            </a:r>
          </a:p>
          <a:p>
            <a:r>
              <a:rPr lang="en-US" dirty="0"/>
              <a:t>Group Exercise on </a:t>
            </a:r>
          </a:p>
          <a:p>
            <a:pPr lvl="1"/>
            <a:r>
              <a:rPr lang="en-US" dirty="0"/>
              <a:t>Sampling</a:t>
            </a:r>
          </a:p>
          <a:p>
            <a:pPr lvl="1"/>
            <a:r>
              <a:rPr lang="en-US" dirty="0"/>
              <a:t>using secondary data sets</a:t>
            </a:r>
          </a:p>
          <a:p>
            <a:pPr lvl="1"/>
            <a:r>
              <a:rPr lang="en-GB" dirty="0"/>
              <a:t>Identify appropriate data collection tools</a:t>
            </a:r>
          </a:p>
          <a:p>
            <a:pPr lvl="1"/>
            <a:r>
              <a:rPr lang="en-GB" dirty="0"/>
              <a:t>Apply suitable methods for your own DBA/MBA research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1CADB2-9CAC-1F4D-A8FE-2642B6627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6AEEE4-64DD-6947-81EC-A70A07BB5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627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EBD13-00B7-2FC5-09BE-0A876D32E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8555"/>
            <a:ext cx="11481847" cy="629104"/>
          </a:xfrm>
        </p:spPr>
        <p:txBody>
          <a:bodyPr>
            <a:normAutofit fontScale="90000"/>
          </a:bodyPr>
          <a:lstStyle/>
          <a:p>
            <a:r>
              <a:rPr lang="en-GB" dirty="0"/>
              <a:t>Session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669B3-651D-024B-D8D3-4694E5E6C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599168"/>
            <a:ext cx="11840066" cy="357593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Review assessment topics</a:t>
            </a:r>
          </a:p>
          <a:p>
            <a:r>
              <a:rPr lang="en-GB" dirty="0"/>
              <a:t>Deductive &amp; Inductive reasoning (recap)</a:t>
            </a:r>
          </a:p>
          <a:p>
            <a:r>
              <a:rPr lang="en-GB" dirty="0"/>
              <a:t>Data collection and gathering tools</a:t>
            </a:r>
          </a:p>
          <a:p>
            <a:r>
              <a:rPr lang="en-GB" dirty="0"/>
              <a:t>Seminar activities (sampling &amp; data sources)</a:t>
            </a:r>
          </a:p>
          <a:p>
            <a:endParaRPr lang="en-GB" dirty="0"/>
          </a:p>
          <a:p>
            <a:r>
              <a:rPr lang="en-GB" b="1" dirty="0"/>
              <a:t>Next Week:</a:t>
            </a:r>
            <a:endParaRPr lang="en-GB" dirty="0"/>
          </a:p>
          <a:p>
            <a:r>
              <a:rPr lang="en-GB" dirty="0"/>
              <a:t>Analysing data (quantitative &amp; qualitative)</a:t>
            </a:r>
          </a:p>
          <a:p>
            <a:r>
              <a:rPr lang="en-GB" dirty="0"/>
              <a:t>Ethics in research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526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23C63-29B7-5F45-A775-6368D50F0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Resources – Textbooks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E9887-6013-454C-BE4B-A39945E24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9352"/>
            <a:ext cx="10515600" cy="555093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Bell, E. and Bryman, A, and Harley, B. 2019. Business Research Methods, 5</a:t>
            </a:r>
            <a:r>
              <a:rPr lang="en-GB" baseline="30000" dirty="0"/>
              <a:t>th</a:t>
            </a:r>
            <a:r>
              <a:rPr lang="en-GB" dirty="0"/>
              <a:t> edition. Oxford. Oxford University Press.</a:t>
            </a:r>
            <a:endParaRPr lang="en-SG" dirty="0"/>
          </a:p>
          <a:p>
            <a:r>
              <a:rPr lang="en-GB" dirty="0"/>
              <a:t>Robson, C. and McCartan, K. 2017. Real World Research. 4</a:t>
            </a:r>
            <a:r>
              <a:rPr lang="en-GB" baseline="30000" dirty="0"/>
              <a:t>th</a:t>
            </a:r>
            <a:r>
              <a:rPr lang="en-GB" dirty="0"/>
              <a:t> edition. London. Sage Publishing.</a:t>
            </a:r>
            <a:endParaRPr lang="en-SG" dirty="0"/>
          </a:p>
          <a:p>
            <a:pPr marL="0" indent="0">
              <a:buNone/>
            </a:pPr>
            <a:endParaRPr lang="en-US" u="sng" dirty="0"/>
          </a:p>
          <a:p>
            <a:pPr marL="0" indent="0">
              <a:buNone/>
            </a:pPr>
            <a:r>
              <a:rPr lang="en-US" u="sng" dirty="0"/>
              <a:t>Relevant chapters from Greener (2007)</a:t>
            </a:r>
          </a:p>
          <a:p>
            <a:r>
              <a:rPr lang="en-US" dirty="0"/>
              <a:t>Choosing samples from populations (chapter 5)</a:t>
            </a:r>
          </a:p>
          <a:p>
            <a:r>
              <a:rPr lang="en-US" dirty="0"/>
              <a:t>Quantitative and qualitative research methods (chapter 6 &amp; 9)</a:t>
            </a:r>
          </a:p>
          <a:p>
            <a:r>
              <a:rPr lang="en-US" dirty="0"/>
              <a:t>Questionnaire design (chapter  7)</a:t>
            </a:r>
          </a:p>
          <a:p>
            <a:r>
              <a:rPr lang="en-US" dirty="0"/>
              <a:t>Practical issues in interviews, focus groups (chapter 10)</a:t>
            </a:r>
          </a:p>
          <a:p>
            <a:pPr marL="0" indent="0">
              <a:buNone/>
            </a:pPr>
            <a:r>
              <a:rPr lang="en-US" u="sng" dirty="0"/>
              <a:t>Relevant chapters Saunders </a:t>
            </a:r>
            <a:r>
              <a:rPr lang="en-US" u="sng" dirty="0" err="1"/>
              <a:t>et.al</a:t>
            </a:r>
            <a:r>
              <a:rPr lang="en-US" u="sng" dirty="0"/>
              <a:t>.(2009)</a:t>
            </a:r>
          </a:p>
          <a:p>
            <a:r>
              <a:rPr lang="en-US" dirty="0"/>
              <a:t>Selecting samples (chapter 7)</a:t>
            </a:r>
          </a:p>
          <a:p>
            <a:r>
              <a:rPr lang="en-US" dirty="0"/>
              <a:t>Using secondary data (chapter 8)</a:t>
            </a:r>
          </a:p>
          <a:p>
            <a:r>
              <a:rPr lang="en-US" dirty="0"/>
              <a:t>Collecting primary data through observation &amp; interviews, questionnaires (chapter 9,10,11)</a:t>
            </a:r>
          </a:p>
          <a:p>
            <a:r>
              <a:rPr lang="en-US" dirty="0" err="1"/>
              <a:t>Analysing</a:t>
            </a:r>
            <a:r>
              <a:rPr lang="en-US" dirty="0"/>
              <a:t> quantitative and qualitative data (Chapter 12 &amp; 13)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E856A9-50B0-EF45-9048-4B97C9576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B3E85-4920-EE47-8D41-9E495124C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6343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270C1-2436-9815-A035-C1D25FDFD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062990"/>
          </a:xfrm>
        </p:spPr>
        <p:txBody>
          <a:bodyPr anchor="ctr">
            <a:normAutofit/>
          </a:bodyPr>
          <a:lstStyle/>
          <a:p>
            <a:r>
              <a:rPr lang="en-GB" dirty="0"/>
              <a:t>Connecting Philosophy to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5F3BE-3E75-DFA1-5098-30385E5E8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062991"/>
            <a:ext cx="6435091" cy="4338568"/>
          </a:xfrm>
        </p:spPr>
        <p:txBody>
          <a:bodyPr>
            <a:normAutofit/>
          </a:bodyPr>
          <a:lstStyle/>
          <a:p>
            <a:r>
              <a:rPr lang="en-GB" dirty="0"/>
              <a:t>Philosophy → Methodology → Methods → Data</a:t>
            </a:r>
          </a:p>
          <a:p>
            <a:r>
              <a:rPr lang="en-GB" dirty="0"/>
              <a:t>Positionality shapes what counts as </a:t>
            </a:r>
            <a:r>
              <a:rPr lang="en-GB" i="1" dirty="0"/>
              <a:t>valid data</a:t>
            </a:r>
          </a:p>
          <a:p>
            <a:r>
              <a:rPr lang="en-GB" dirty="0"/>
              <a:t>Deductive: testing theory → quantitative data</a:t>
            </a:r>
          </a:p>
          <a:p>
            <a:r>
              <a:rPr lang="en-GB" dirty="0"/>
              <a:t>Inductive: building theory → qualitative data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958C64-862C-0899-FFCA-8437B07527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83" r="-1" b="2226"/>
          <a:stretch>
            <a:fillRect/>
          </a:stretch>
        </p:blipFill>
        <p:spPr>
          <a:xfrm>
            <a:off x="6354412" y="1825625"/>
            <a:ext cx="5645673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66157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1481847" cy="716189"/>
          </a:xfrm>
        </p:spPr>
        <p:txBody>
          <a:bodyPr/>
          <a:lstStyle/>
          <a:p>
            <a:r>
              <a:rPr lang="en-GB" dirty="0"/>
              <a:t>What is Data Collection?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1397"/>
            <a:ext cx="11481847" cy="3575934"/>
          </a:xfrm>
        </p:spPr>
        <p:txBody>
          <a:bodyPr/>
          <a:lstStyle/>
          <a:p>
            <a:r>
              <a:rPr lang="en-GB" b="1" dirty="0"/>
              <a:t>Definition:</a:t>
            </a:r>
            <a:r>
              <a:rPr lang="en-GB" dirty="0"/>
              <a:t> Systematic gathering of data relevant to research objectives.</a:t>
            </a:r>
          </a:p>
          <a:p>
            <a:pPr marL="0" indent="0">
              <a:buNone/>
            </a:pPr>
            <a:r>
              <a:rPr lang="en-GB" b="1" dirty="0"/>
              <a:t>Types of Data:</a:t>
            </a:r>
            <a:endParaRPr lang="en-GB" dirty="0"/>
          </a:p>
          <a:p>
            <a:r>
              <a:rPr lang="en-GB" b="1" dirty="0"/>
              <a:t>Primary Data:</a:t>
            </a:r>
            <a:r>
              <a:rPr lang="en-GB" dirty="0"/>
              <a:t> Collected directly by researcher</a:t>
            </a:r>
          </a:p>
          <a:p>
            <a:r>
              <a:rPr lang="en-GB" b="1" dirty="0"/>
              <a:t>Secondary Data:</a:t>
            </a:r>
            <a:r>
              <a:rPr lang="en-GB" dirty="0"/>
              <a:t> Pre-existing, collected for another purpose</a:t>
            </a:r>
          </a:p>
          <a:p>
            <a:r>
              <a:rPr lang="en-GB" b="1" dirty="0"/>
              <a:t>Key Question:</a:t>
            </a:r>
            <a:r>
              <a:rPr lang="en-GB" dirty="0"/>
              <a:t> How does your research question determine your data collection strategy?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2196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D7120-440A-714B-B424-C535D4B27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6"/>
            <a:ext cx="12242800" cy="745218"/>
          </a:xfrm>
        </p:spPr>
        <p:txBody>
          <a:bodyPr/>
          <a:lstStyle/>
          <a:p>
            <a:r>
              <a:rPr lang="en-GB" dirty="0"/>
              <a:t>Sampling Basics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EC56E-814D-AD45-A3A2-2E1E0D596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8940"/>
            <a:ext cx="9543143" cy="447357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highlight>
                  <a:srgbClr val="00FFFF"/>
                </a:highlight>
              </a:rPr>
              <a:t>Census and sampling </a:t>
            </a:r>
          </a:p>
          <a:p>
            <a:r>
              <a:rPr lang="en-GB" b="1" dirty="0">
                <a:highlight>
                  <a:srgbClr val="00FFFF"/>
                </a:highlight>
              </a:rPr>
              <a:t>Census vs. Sampling</a:t>
            </a:r>
            <a:endParaRPr lang="en-GB" dirty="0">
              <a:highlight>
                <a:srgbClr val="00FFFF"/>
              </a:highlight>
            </a:endParaRPr>
          </a:p>
          <a:p>
            <a:pPr marL="0" indent="0">
              <a:buNone/>
            </a:pPr>
            <a:r>
              <a:rPr lang="en-GB" i="1" dirty="0"/>
              <a:t>Census</a:t>
            </a:r>
            <a:r>
              <a:rPr lang="en-GB" dirty="0"/>
              <a:t>: Data from entire population</a:t>
            </a:r>
          </a:p>
          <a:p>
            <a:r>
              <a:rPr lang="en-SG" dirty="0"/>
              <a:t>Reason for sampling - it will be impossible for you either to collect or to analyse all the data available to you owing to restrictions of time, money and often access. </a:t>
            </a:r>
          </a:p>
          <a:p>
            <a:pPr marL="0" indent="0">
              <a:buNone/>
            </a:pPr>
            <a:r>
              <a:rPr lang="en-GB" i="1" dirty="0"/>
              <a:t>Sampling</a:t>
            </a:r>
            <a:r>
              <a:rPr lang="en-GB" dirty="0"/>
              <a:t>: Data from a subset due to limits of time, cost, access</a:t>
            </a:r>
            <a:endParaRPr lang="en-SG" dirty="0"/>
          </a:p>
          <a:p>
            <a:r>
              <a:rPr lang="en-SG" dirty="0"/>
              <a:t>Sampling techniques provide a range of methods that enable you to reduce the amount of data you need to collect by considering only data from a subgroup rather than all possible cases or elements.</a:t>
            </a:r>
          </a:p>
          <a:p>
            <a:r>
              <a:rPr lang="en-GB" b="1" dirty="0"/>
              <a:t>Purpose:</a:t>
            </a:r>
            <a:r>
              <a:rPr lang="en-GB" dirty="0"/>
              <a:t> To make valid inferences while maintaining efficiency.</a:t>
            </a:r>
            <a:endParaRPr lang="en-SG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30505B-B74C-AC4E-9400-9EE40BFAF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CA0BD5-1D3D-EB4F-BA1D-3728AA85F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10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FAFA59-E1B3-EF42-F166-9A767D4B87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9685" y="90714"/>
            <a:ext cx="2732315" cy="2732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4750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DDEE6-70F0-204B-98E1-E9B83B1D9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6"/>
            <a:ext cx="12191999" cy="658132"/>
          </a:xfrm>
        </p:spPr>
        <p:txBody>
          <a:bodyPr>
            <a:normAutofit fontScale="90000"/>
          </a:bodyPr>
          <a:lstStyle/>
          <a:p>
            <a:r>
              <a:rPr lang="en-GB" dirty="0"/>
              <a:t>Sampling Types Overview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864AC-7C6F-D74C-BCB5-B27D0DB482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023258"/>
            <a:ext cx="6342741" cy="4378301"/>
          </a:xfrm>
        </p:spPr>
        <p:txBody>
          <a:bodyPr/>
          <a:lstStyle/>
          <a:p>
            <a:r>
              <a:rPr lang="en-SG" dirty="0"/>
              <a:t>The sampling techniques available to you can be divided into two types:</a:t>
            </a:r>
          </a:p>
          <a:p>
            <a:pPr marL="0" indent="0">
              <a:buNone/>
            </a:pPr>
            <a:r>
              <a:rPr lang="en-SG" dirty="0"/>
              <a:t>	■ probability or representative sampling;</a:t>
            </a:r>
          </a:p>
          <a:p>
            <a:pPr marL="0" indent="0">
              <a:buNone/>
            </a:pPr>
            <a:r>
              <a:rPr lang="en-SG" dirty="0"/>
              <a:t>	■ non-probability or judgemental sampling.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00E2A7-2DAA-9E49-BC9A-B006D9943D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5355C2-1E93-4A49-B4B3-9D9BD668B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11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49CE02-A832-13B3-65AC-2767024A73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4342" y="-377371"/>
            <a:ext cx="5849257" cy="5849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6615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9499A525-713C-27C4-E219-7798387D1F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85332" y="200409"/>
            <a:ext cx="8603962" cy="557106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A7EB7B-2545-70EF-C0B7-106C34CBD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BEEABE-2F7C-96CC-8476-D3F6140AA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spcAft>
                <a:spcPts val="600"/>
              </a:spcAft>
            </a:pPr>
            <a:fld id="{08374B78-AC64-5542-A395-7574152F02AA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9200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5C13A-801E-864E-B074-D5F29F416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50613"/>
            <a:ext cx="12192000" cy="629104"/>
          </a:xfrm>
        </p:spPr>
        <p:txBody>
          <a:bodyPr>
            <a:normAutofit fontScale="90000"/>
          </a:bodyPr>
          <a:lstStyle/>
          <a:p>
            <a:r>
              <a:rPr lang="en-US" dirty="0"/>
              <a:t>Probability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2B364-853B-524A-B704-2A43A04CC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92" y="979716"/>
            <a:ext cx="8988980" cy="4712153"/>
          </a:xfrm>
        </p:spPr>
        <p:txBody>
          <a:bodyPr>
            <a:normAutofit fontScale="85000" lnSpcReduction="20000"/>
          </a:bodyPr>
          <a:lstStyle/>
          <a:p>
            <a:r>
              <a:rPr lang="en-SG" dirty="0"/>
              <a:t>Probability sampling (or representative sampling) is most commonly associated with </a:t>
            </a:r>
            <a:r>
              <a:rPr lang="en-SG" dirty="0">
                <a:solidFill>
                  <a:srgbClr val="FF0000"/>
                </a:solidFill>
              </a:rPr>
              <a:t>survey-based research strategies </a:t>
            </a:r>
            <a:r>
              <a:rPr lang="en-SG" dirty="0"/>
              <a:t>where you need to make inferences from your sample about a population to answer your research question(s) or to meet your objectives. </a:t>
            </a:r>
          </a:p>
          <a:p>
            <a:r>
              <a:rPr lang="en-SG" dirty="0"/>
              <a:t>The process of probability sampling can be divided into four stages:</a:t>
            </a:r>
          </a:p>
          <a:p>
            <a:pPr marL="0" indent="0">
              <a:buNone/>
            </a:pPr>
            <a:r>
              <a:rPr lang="en-SG" dirty="0"/>
              <a:t>	1 Identify a suitable sampling frame based on your research question(s) or 	objectives.</a:t>
            </a:r>
          </a:p>
          <a:p>
            <a:pPr marL="0" indent="0">
              <a:buNone/>
            </a:pPr>
            <a:r>
              <a:rPr lang="en-SG" dirty="0"/>
              <a:t>	2 Decide on a suitable sample size.</a:t>
            </a:r>
          </a:p>
          <a:p>
            <a:pPr marL="0" indent="0">
              <a:buNone/>
            </a:pPr>
            <a:r>
              <a:rPr lang="en-SG" dirty="0"/>
              <a:t>	3 Select the most appropriate sampling technique and select the sample.</a:t>
            </a:r>
          </a:p>
          <a:p>
            <a:pPr marL="0" indent="0">
              <a:buNone/>
            </a:pPr>
            <a:r>
              <a:rPr lang="en-SG" dirty="0"/>
              <a:t>	4 Check that the sample is representative of the population.</a:t>
            </a:r>
          </a:p>
          <a:p>
            <a:pPr marL="0" indent="0">
              <a:buNone/>
            </a:pPr>
            <a:endParaRPr lang="en-SG" dirty="0"/>
          </a:p>
          <a:p>
            <a:pPr marL="0" indent="0">
              <a:buNone/>
            </a:pPr>
            <a:r>
              <a:rPr lang="en-GB" b="1" dirty="0"/>
              <a:t>Common Techniques:</a:t>
            </a:r>
            <a:r>
              <a:rPr lang="en-GB" dirty="0"/>
              <a:t> Simple random, systematic, stratified, cluster.</a:t>
            </a:r>
            <a:endParaRPr lang="en-SG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56FD0F-9722-DE4B-9E34-E0F4C7395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A8F6EB-E1D8-E546-AC81-CC079C00C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13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2897BE-6CF6-F0CC-5CA1-4128452433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5333" y="97055"/>
            <a:ext cx="3560838" cy="5341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7794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B85D0-3D89-FC48-9ACD-44AD150ED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E852A-D8FD-D242-B7BF-2048768546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SG" u="sng" dirty="0"/>
              <a:t>Selecting the most appropriate sampling technique and the sample</a:t>
            </a:r>
          </a:p>
          <a:p>
            <a:r>
              <a:rPr lang="en-SG" dirty="0"/>
              <a:t>Main techniques that can be used to select a probability sample (Figure 7.2):</a:t>
            </a:r>
          </a:p>
          <a:p>
            <a:pPr marL="0" indent="0">
              <a:buNone/>
            </a:pPr>
            <a:r>
              <a:rPr lang="en-SG" dirty="0"/>
              <a:t>	■ simple random;</a:t>
            </a:r>
          </a:p>
          <a:p>
            <a:pPr marL="0" indent="0">
              <a:buNone/>
            </a:pPr>
            <a:r>
              <a:rPr lang="en-SG" dirty="0"/>
              <a:t>	■ systematic;</a:t>
            </a:r>
          </a:p>
          <a:p>
            <a:pPr marL="0" indent="0">
              <a:buNone/>
            </a:pPr>
            <a:r>
              <a:rPr lang="en-SG" dirty="0"/>
              <a:t>	■ stratified random;</a:t>
            </a:r>
          </a:p>
          <a:p>
            <a:pPr marL="0" indent="0">
              <a:buNone/>
            </a:pPr>
            <a:r>
              <a:rPr lang="en-SG" dirty="0"/>
              <a:t>	■ cluster;</a:t>
            </a:r>
          </a:p>
          <a:p>
            <a:pPr marL="0" indent="0">
              <a:buNone/>
            </a:pPr>
            <a:r>
              <a:rPr lang="en-SG" dirty="0"/>
              <a:t>	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8026F2-6D1F-AC4F-BC14-40E5ECC2E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C8C8F7-DCF2-9348-B959-20452A4B4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7723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0E92D-48EA-BB4C-8ADF-5B43C552E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730E7-1DD9-E048-B853-1CAABE0115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SG" dirty="0"/>
              <a:t>The </a:t>
            </a:r>
            <a:r>
              <a:rPr lang="en-SG" dirty="0">
                <a:solidFill>
                  <a:srgbClr val="FF0000"/>
                </a:solidFill>
              </a:rPr>
              <a:t>sampling frame </a:t>
            </a:r>
            <a:r>
              <a:rPr lang="en-SG" dirty="0"/>
              <a:t>for any probability sample is a complete list of all the cases in the population from which your sample will be drawn.</a:t>
            </a:r>
          </a:p>
          <a:p>
            <a:r>
              <a:rPr lang="en-SG" dirty="0"/>
              <a:t>The larger your sample’s size the lower the likely error in generalising to the population. </a:t>
            </a:r>
          </a:p>
          <a:p>
            <a:r>
              <a:rPr lang="en-SG" dirty="0"/>
              <a:t>Probability sampling is therefore a compromise between the accuracy of your findings and the amount of time and money you invest in collecting, checking and analysing the data.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C292D1-03FA-C248-9DFC-485A90B9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311796-6AAD-EB4D-AB5F-A58AD0D71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8412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ECAF6-B062-BD2F-ACE1-771C08F09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37961"/>
          </a:xfrm>
        </p:spPr>
        <p:txBody>
          <a:bodyPr/>
          <a:lstStyle/>
          <a:p>
            <a:r>
              <a:rPr lang="en-GB" dirty="0"/>
              <a:t>Non-Probability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D1585-863C-4D3F-D756-AF5AF3460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63815"/>
            <a:ext cx="12192000" cy="35759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Used when focus is on </a:t>
            </a:r>
            <a:r>
              <a:rPr lang="en-GB" i="1" dirty="0"/>
              <a:t>insight</a:t>
            </a:r>
            <a:r>
              <a:rPr lang="en-GB" dirty="0"/>
              <a:t> rather than </a:t>
            </a:r>
            <a:r>
              <a:rPr lang="en-GB" i="1" dirty="0"/>
              <a:t>representation.</a:t>
            </a:r>
            <a:br>
              <a:rPr lang="en-GB" dirty="0"/>
            </a:br>
            <a:r>
              <a:rPr lang="en-GB" b="1" dirty="0"/>
              <a:t>Common Techniques:</a:t>
            </a:r>
            <a:endParaRPr lang="en-GB" dirty="0"/>
          </a:p>
          <a:p>
            <a:r>
              <a:rPr lang="en-GB" dirty="0"/>
              <a:t>Convenience</a:t>
            </a:r>
          </a:p>
          <a:p>
            <a:r>
              <a:rPr lang="en-GB" dirty="0"/>
              <a:t>Purposive</a:t>
            </a:r>
          </a:p>
          <a:p>
            <a:r>
              <a:rPr lang="en-GB" dirty="0"/>
              <a:t>Quota</a:t>
            </a:r>
          </a:p>
          <a:p>
            <a:r>
              <a:rPr lang="en-GB" dirty="0"/>
              <a:t>Snowball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9059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10314-AD74-CCE6-A53B-CD94D5AF0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643618"/>
          </a:xfrm>
        </p:spPr>
        <p:txBody>
          <a:bodyPr>
            <a:normAutofit fontScale="90000"/>
          </a:bodyPr>
          <a:lstStyle/>
          <a:p>
            <a:r>
              <a:rPr lang="en-GB" dirty="0"/>
              <a:t>Seminar 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C401C-5208-4040-94E4-8E98E0BE8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76729"/>
            <a:ext cx="11481847" cy="3575934"/>
          </a:xfrm>
        </p:spPr>
        <p:txBody>
          <a:bodyPr/>
          <a:lstStyle/>
          <a:p>
            <a:r>
              <a:rPr lang="en-GB" b="1" dirty="0"/>
              <a:t>In Pairs:</a:t>
            </a:r>
            <a:br>
              <a:rPr lang="en-GB" dirty="0"/>
            </a:br>
            <a:r>
              <a:rPr lang="en-GB" dirty="0"/>
              <a:t>Discuss and determine whether your chosen research topic would use </a:t>
            </a:r>
            <a:r>
              <a:rPr lang="en-GB" b="1" dirty="0"/>
              <a:t>probability</a:t>
            </a:r>
            <a:r>
              <a:rPr lang="en-GB" dirty="0"/>
              <a:t> or </a:t>
            </a:r>
            <a:r>
              <a:rPr lang="en-GB" b="1" dirty="0"/>
              <a:t>non-probability</a:t>
            </a:r>
            <a:r>
              <a:rPr lang="en-GB" dirty="0"/>
              <a:t> sampling.</a:t>
            </a:r>
          </a:p>
          <a:p>
            <a:br>
              <a:rPr lang="en-GB" dirty="0"/>
            </a:br>
            <a:r>
              <a:rPr lang="en-GB" dirty="0"/>
              <a:t>Explain why and how this fits your research design.</a:t>
            </a:r>
          </a:p>
        </p:txBody>
      </p:sp>
    </p:spTree>
    <p:extLst>
      <p:ext uri="{BB962C8B-B14F-4D97-AF65-F5344CB8AC3E}">
        <p14:creationId xmlns:p14="http://schemas.microsoft.com/office/powerpoint/2010/main" val="3561065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3C0FD-FE83-D4C7-E279-23F95939D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A1C7D-F42B-163F-4491-2F82472954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2450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5F3E6-5F8D-2D41-A6BB-8444ECF32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3395"/>
            <a:ext cx="11481847" cy="1325563"/>
          </a:xfrm>
        </p:spPr>
        <p:txBody>
          <a:bodyPr/>
          <a:lstStyle/>
          <a:p>
            <a:r>
              <a:rPr lang="en-US" dirty="0"/>
              <a:t>2. Using secondary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64059-CD70-B74C-94C0-E8EE6AE0ED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226457"/>
            <a:ext cx="9078686" cy="417510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Secondary Data includes:</a:t>
            </a:r>
          </a:p>
          <a:p>
            <a:r>
              <a:rPr lang="en-US" dirty="0"/>
              <a:t>Data from existing surveys and questionnaires done for a different purpose or research</a:t>
            </a:r>
          </a:p>
          <a:p>
            <a:r>
              <a:rPr lang="en-SG" dirty="0"/>
              <a:t>Secondary data include both raw data and published summaries. </a:t>
            </a:r>
          </a:p>
          <a:p>
            <a:r>
              <a:rPr lang="en-SG" dirty="0"/>
              <a:t>Most organisations collect and store a variety of data to support their operations: for example, payroll details, copies of letters, minutes of meetings and accounts of sales of goods or services. </a:t>
            </a:r>
          </a:p>
          <a:p>
            <a:r>
              <a:rPr lang="en-SG" dirty="0"/>
              <a:t>Quality daily newspapers contain a wealth of data, including reports about takeover bids and companies’ share prices. </a:t>
            </a:r>
          </a:p>
          <a:p>
            <a:r>
              <a:rPr lang="en-SG" dirty="0"/>
              <a:t>Government departments undertake surveys and publish official statistics covering social, demographic and economic topics.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82CCD2-8035-8741-8DBD-FF096862A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031FEE-4E12-C444-91CB-25A8A328D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19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71149F-8135-789F-4308-89DB6BD21A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4628" y="-261256"/>
            <a:ext cx="2917372" cy="2917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3388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4D09E-DEAD-7147-A929-E5C57AE14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79778-393E-6B47-B8C3-297B342E1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0581"/>
            <a:ext cx="11481847" cy="3930978"/>
          </a:xfrm>
        </p:spPr>
        <p:txBody>
          <a:bodyPr>
            <a:normAutofit fontScale="85000" lnSpcReduction="20000"/>
          </a:bodyPr>
          <a:lstStyle/>
          <a:p>
            <a:r>
              <a:rPr lang="en-US" dirty="0" err="1"/>
              <a:t>Eg</a:t>
            </a:r>
            <a:r>
              <a:rPr lang="en-US" dirty="0"/>
              <a:t> of secondary data</a:t>
            </a:r>
          </a:p>
          <a:p>
            <a:pPr lvl="1"/>
            <a:r>
              <a:rPr lang="en-US" dirty="0"/>
              <a:t>Marketplace Advantage</a:t>
            </a:r>
          </a:p>
          <a:p>
            <a:pPr lvl="1"/>
            <a:r>
              <a:rPr lang="en-US" dirty="0"/>
              <a:t>website listings on company data and profiles</a:t>
            </a:r>
          </a:p>
          <a:p>
            <a:pPr lvl="1"/>
            <a:r>
              <a:rPr lang="en-US" dirty="0"/>
              <a:t>Stock markets</a:t>
            </a:r>
          </a:p>
          <a:p>
            <a:pPr lvl="1"/>
            <a:r>
              <a:rPr lang="en-US" dirty="0"/>
              <a:t>Central Bank data</a:t>
            </a:r>
          </a:p>
          <a:p>
            <a:pPr lvl="1"/>
            <a:r>
              <a:rPr lang="en-US" dirty="0"/>
              <a:t>Census statistics</a:t>
            </a:r>
          </a:p>
          <a:p>
            <a:pPr lvl="1"/>
            <a:r>
              <a:rPr lang="en-US" dirty="0"/>
              <a:t>Survey and research by Word Bank. ADB </a:t>
            </a:r>
            <a:endParaRPr lang="en-SG" dirty="0"/>
          </a:p>
          <a:p>
            <a:pPr lvl="1"/>
            <a:r>
              <a:rPr lang="en-GB" dirty="0">
                <a:hlinkClick r:id="rId2"/>
              </a:rPr>
              <a:t>Statistics (europa.eu)</a:t>
            </a:r>
            <a:endParaRPr lang="en-SG" dirty="0"/>
          </a:p>
          <a:p>
            <a:pPr lvl="1"/>
            <a:r>
              <a:rPr lang="en-SG" dirty="0"/>
              <a:t>UK Data Archive http://</a:t>
            </a:r>
            <a:r>
              <a:rPr lang="en-SG" dirty="0" err="1"/>
              <a:t>www.data-archive.ac.uk</a:t>
            </a:r>
            <a:endParaRPr lang="en-SG" dirty="0"/>
          </a:p>
          <a:p>
            <a:pPr lvl="1"/>
            <a:endParaRPr lang="en-US" dirty="0"/>
          </a:p>
          <a:p>
            <a:pPr lvl="1"/>
            <a:r>
              <a:rPr lang="en-US" dirty="0"/>
              <a:t> </a:t>
            </a:r>
          </a:p>
          <a:p>
            <a:pPr lvl="1"/>
            <a:r>
              <a:rPr lang="en-US" dirty="0"/>
              <a:t> </a:t>
            </a:r>
          </a:p>
          <a:p>
            <a:pPr lvl="1"/>
            <a:r>
              <a:rPr lang="en-US" dirty="0"/>
              <a:t> 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3613EA-0674-7544-8FFB-462D18486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903555-079B-CB46-B499-F5641DA84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4324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2D80B-FCDA-43D3-18D0-8909D226C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US" sz="3700" dirty="0"/>
              <a:t>Seminar Activity 1 (in pairs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8C650-7FA6-70C7-A17B-5968695CF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r>
              <a:rPr lang="en-US" sz="2000" dirty="0"/>
              <a:t>Discuss and determine whether you would use probability or non-probability sampling methods in your chosen research topic </a:t>
            </a:r>
          </a:p>
          <a:p>
            <a:r>
              <a:rPr lang="en-US" sz="2000" dirty="0"/>
              <a:t>Explain why</a:t>
            </a:r>
          </a:p>
          <a:p>
            <a:endParaRPr lang="en-US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7983AA-9B0C-F634-C79F-1193F342A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23688" y="6356350"/>
            <a:ext cx="4114800" cy="365125"/>
          </a:xfrm>
        </p:spPr>
        <p:txBody>
          <a:bodyPr>
            <a:normAutofit fontScale="92500"/>
          </a:bodyPr>
          <a:lstStyle/>
          <a:p>
            <a:pPr algn="l">
              <a:spcAft>
                <a:spcPts val="600"/>
              </a:spcAft>
            </a:pPr>
            <a:r>
              <a:rPr lang="en-US">
                <a:solidFill>
                  <a:srgbClr val="303030"/>
                </a:solidFill>
              </a:rPr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BA6B61-6789-4D29-B140-6B1C9909B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25000" lnSpcReduction="20000"/>
          </a:bodyPr>
          <a:lstStyle/>
          <a:p>
            <a:pPr>
              <a:spcAft>
                <a:spcPts val="600"/>
              </a:spcAft>
            </a:pPr>
            <a:fld id="{08374B78-AC64-5542-A395-7574152F02AA}" type="slidenum">
              <a:rPr lang="en-US">
                <a:solidFill>
                  <a:srgbClr val="303030"/>
                </a:solidFill>
              </a:rPr>
              <a:pPr>
                <a:spcAft>
                  <a:spcPts val="600"/>
                </a:spcAft>
              </a:pPr>
              <a:t>21</a:t>
            </a:fld>
            <a:endParaRPr lang="en-US">
              <a:solidFill>
                <a:srgbClr val="303030"/>
              </a:solidFill>
            </a:endParaRPr>
          </a:p>
        </p:txBody>
      </p:sp>
      <p:pic>
        <p:nvPicPr>
          <p:cNvPr id="6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2496050E-647B-D83B-7DBD-68EA2DB9FC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478618"/>
            <a:ext cx="6019331" cy="389751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1716340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70D51-92E2-3D4E-8FEA-AF9F4AF25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50613"/>
            <a:ext cx="11481847" cy="759732"/>
          </a:xfrm>
        </p:spPr>
        <p:txBody>
          <a:bodyPr/>
          <a:lstStyle/>
          <a:p>
            <a:r>
              <a:rPr lang="en-US" dirty="0"/>
              <a:t>Seminar 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37C70-A622-AB4F-9DFA-084724548D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09486"/>
            <a:ext cx="12191999" cy="3892073"/>
          </a:xfrm>
        </p:spPr>
        <p:txBody>
          <a:bodyPr/>
          <a:lstStyle/>
          <a:p>
            <a:r>
              <a:rPr lang="en-GB" dirty="0"/>
              <a:t>Explore UK or EU open data portals and find datasets relevant to your field.</a:t>
            </a:r>
            <a:br>
              <a:rPr lang="en-GB" dirty="0"/>
            </a:br>
            <a:r>
              <a:rPr lang="en-GB" dirty="0"/>
              <a:t>In pairs, present:</a:t>
            </a:r>
          </a:p>
          <a:p>
            <a:r>
              <a:rPr lang="en-GB" dirty="0"/>
              <a:t>Source of data</a:t>
            </a:r>
          </a:p>
          <a:p>
            <a:r>
              <a:rPr lang="en-GB" dirty="0"/>
              <a:t>Type of data</a:t>
            </a:r>
          </a:p>
          <a:p>
            <a:r>
              <a:rPr lang="en-GB" dirty="0"/>
              <a:t>Potential research application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/>
              <a:t>(Example sources: GOV.UK, Eurostat, World Bank)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227B2-F2E7-2946-BD05-8D5C703AF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83F882-23FE-6647-B1D9-29AB9D3FB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7039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C36C7-E9D0-C008-B563-9F7F393F3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Collecting Primary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0FCA2-A166-9E1E-6998-5E7CA37604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Primary Methods:</a:t>
            </a:r>
            <a:endParaRPr lang="en-GB" dirty="0"/>
          </a:p>
          <a:p>
            <a:r>
              <a:rPr lang="en-GB" b="1" dirty="0"/>
              <a:t>Interviews</a:t>
            </a:r>
            <a:endParaRPr lang="en-GB" dirty="0"/>
          </a:p>
          <a:p>
            <a:r>
              <a:rPr lang="en-GB" b="1" dirty="0"/>
              <a:t>Questionnaires</a:t>
            </a:r>
            <a:endParaRPr lang="en-GB" dirty="0"/>
          </a:p>
          <a:p>
            <a:r>
              <a:rPr lang="en-GB" b="1" dirty="0"/>
              <a:t>Focus Groups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07603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E4BB0-448C-2836-7D3E-812D4FDC8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DA250-CCA8-19CE-F7D8-B4982BED52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Types:</a:t>
            </a:r>
            <a:r>
              <a:rPr lang="en-GB" dirty="0"/>
              <a:t> Structured, Semi-structured, Unstructured</a:t>
            </a:r>
            <a:br>
              <a:rPr lang="en-GB" dirty="0"/>
            </a:br>
            <a:r>
              <a:rPr lang="en-GB" b="1" dirty="0"/>
              <a:t>Key Competencies:</a:t>
            </a:r>
            <a:endParaRPr lang="en-GB" dirty="0"/>
          </a:p>
          <a:p>
            <a:r>
              <a:rPr lang="en-GB" dirty="0"/>
              <a:t>Opening and probing</a:t>
            </a:r>
          </a:p>
          <a:p>
            <a:r>
              <a:rPr lang="en-GB" dirty="0"/>
              <a:t>Listening actively</a:t>
            </a:r>
          </a:p>
          <a:p>
            <a:r>
              <a:rPr lang="en-GB" dirty="0"/>
              <a:t>Recording and contextual notes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0758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67197-9D72-3F46-8A11-256BC1557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3. Collecting primary data through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C37DA-8F3D-F34A-B6E2-FC782059C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SG" dirty="0"/>
              <a:t>Interviews may be highly formalised and structured, using standardised questions for each respondent</a:t>
            </a:r>
          </a:p>
          <a:p>
            <a:r>
              <a:rPr lang="en-SG" dirty="0"/>
              <a:t>or they may be informal and unstructured conversations.</a:t>
            </a:r>
          </a:p>
          <a:p>
            <a:r>
              <a:rPr lang="en-SG" dirty="0"/>
              <a:t>In between there are intermediate positions.</a:t>
            </a:r>
          </a:p>
          <a:p>
            <a:r>
              <a:rPr lang="en-SG" dirty="0"/>
              <a:t>In depth interviews</a:t>
            </a:r>
          </a:p>
          <a:p>
            <a:endParaRPr lang="en-SG" dirty="0"/>
          </a:p>
          <a:p>
            <a:r>
              <a:rPr lang="en-SG" dirty="0"/>
              <a:t>Nature of interviews depends on the purpose and nature of your research question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9F9E8-708B-A14A-B1BE-79BF12DB5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EC3BC3-5F30-1845-BFE9-C21D1042C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4746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D89CD-7CCC-6346-B5B5-FA502AB7B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25D07-37D0-364D-AB03-88E56504A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90197"/>
            <a:ext cx="11481847" cy="4038146"/>
          </a:xfrm>
        </p:spPr>
        <p:txBody>
          <a:bodyPr>
            <a:normAutofit fontScale="85000" lnSpcReduction="20000"/>
          </a:bodyPr>
          <a:lstStyle/>
          <a:p>
            <a:r>
              <a:rPr lang="en-SG" dirty="0"/>
              <a:t>In addition to your notes from the actual interview, you should also record the following contextual data:</a:t>
            </a:r>
          </a:p>
          <a:p>
            <a:pPr marL="0" indent="0">
              <a:buNone/>
            </a:pPr>
            <a:r>
              <a:rPr lang="en-SG" dirty="0"/>
              <a:t>	■ the location of the interview (e.g. the organisation, the place);</a:t>
            </a:r>
          </a:p>
          <a:p>
            <a:pPr marL="0" indent="0">
              <a:buNone/>
            </a:pPr>
            <a:r>
              <a:rPr lang="en-SG" dirty="0"/>
              <a:t>	■ the date and time;</a:t>
            </a:r>
          </a:p>
          <a:p>
            <a:pPr marL="0" indent="0">
              <a:buNone/>
            </a:pPr>
            <a:r>
              <a:rPr lang="en-SG" dirty="0"/>
              <a:t>	■ the setting of the interview (e.g. was the room quiet or noisy, could you be </a:t>
            </a:r>
            <a:r>
              <a:rPr lang="en-SG" dirty="0" err="1"/>
              <a:t>overheard,were</a:t>
            </a:r>
            <a:r>
              <a:rPr lang="en-SG" dirty="0"/>
              <a:t> you interrupted?);</a:t>
            </a:r>
          </a:p>
          <a:p>
            <a:pPr marL="0" indent="0">
              <a:buNone/>
            </a:pPr>
            <a:r>
              <a:rPr lang="en-SG" dirty="0"/>
              <a:t>	■ background information about the respondent (e.g. their role, post title, gender);</a:t>
            </a:r>
          </a:p>
          <a:p>
            <a:pPr marL="0" indent="0">
              <a:buNone/>
            </a:pPr>
            <a:r>
              <a:rPr lang="en-SG" dirty="0"/>
              <a:t>	■ your immediate impression of how well (or badly) the interview went (e.g. was the</a:t>
            </a:r>
          </a:p>
          <a:p>
            <a:pPr marL="0" indent="0">
              <a:buNone/>
            </a:pPr>
            <a:r>
              <a:rPr lang="en-SG" dirty="0"/>
              <a:t>	participant reticent, were there aspects about which you felt you did not obtain answers in sufficient depth?)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0B8C6C-E1F5-514F-97C3-152946F8F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426A3B-ED3C-FD43-AA44-BE9697412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5607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56213-412C-4748-A753-2768C95D4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031"/>
            <a:ext cx="11481847" cy="1325563"/>
          </a:xfrm>
        </p:spPr>
        <p:txBody>
          <a:bodyPr/>
          <a:lstStyle/>
          <a:p>
            <a:r>
              <a:rPr lang="en-US" dirty="0"/>
              <a:t>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B3241-550D-0B4B-825C-856CA1DD5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0273"/>
            <a:ext cx="10515600" cy="493745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4000" u="sng" dirty="0"/>
              <a:t>Interview competence:</a:t>
            </a:r>
          </a:p>
          <a:p>
            <a:pPr marL="0" indent="0">
              <a:buNone/>
            </a:pPr>
            <a:r>
              <a:rPr lang="en-SG" dirty="0"/>
              <a:t>There are several areas where you need to develop and demonstrate competence in relation to the conduct of semi-structured and in-depth research interviews. These areas are:</a:t>
            </a:r>
          </a:p>
          <a:p>
            <a:pPr marL="0" indent="0">
              <a:buNone/>
            </a:pPr>
            <a:r>
              <a:rPr lang="en-SG" dirty="0"/>
              <a:t>	■ opening the interview;</a:t>
            </a:r>
          </a:p>
          <a:p>
            <a:pPr marL="0" indent="0">
              <a:buNone/>
            </a:pPr>
            <a:r>
              <a:rPr lang="en-SG" dirty="0"/>
              <a:t>	■ using appropriate language;</a:t>
            </a:r>
          </a:p>
          <a:p>
            <a:pPr marL="0" indent="0">
              <a:buNone/>
            </a:pPr>
            <a:r>
              <a:rPr lang="en-SG" dirty="0"/>
              <a:t>	■ questioning;</a:t>
            </a:r>
          </a:p>
          <a:p>
            <a:pPr marL="0" indent="0">
              <a:buNone/>
            </a:pPr>
            <a:r>
              <a:rPr lang="en-SG" dirty="0"/>
              <a:t>	■ listening;</a:t>
            </a:r>
          </a:p>
          <a:p>
            <a:pPr marL="0" indent="0">
              <a:buNone/>
            </a:pPr>
            <a:r>
              <a:rPr lang="en-SG" dirty="0"/>
              <a:t>	■ testing and summarising understanding;</a:t>
            </a:r>
          </a:p>
          <a:p>
            <a:pPr marL="0" indent="0">
              <a:buNone/>
            </a:pPr>
            <a:r>
              <a:rPr lang="en-SG" dirty="0"/>
              <a:t>	■ recognising and dealing with difficult participants;</a:t>
            </a:r>
          </a:p>
          <a:p>
            <a:pPr marL="0" indent="0">
              <a:buNone/>
            </a:pPr>
            <a:r>
              <a:rPr lang="en-SG" dirty="0"/>
              <a:t>	■ recording data.</a:t>
            </a:r>
          </a:p>
          <a:p>
            <a:r>
              <a:rPr lang="en-US" dirty="0"/>
              <a:t>Approach to questioning is also important – open/specific/closed, probing, </a:t>
            </a:r>
          </a:p>
          <a:p>
            <a:r>
              <a:rPr lang="en-US" dirty="0"/>
              <a:t>Audio recording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B90BE0-1368-8B4B-9FF2-7A05FF046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652A23-ADB0-9240-8702-8E85CC858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6474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4FAE5-BC2B-6CF3-2C38-A41B6E4FA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Videos on formulating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B68DC-0C82-DC5A-1000-1DD518F61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https://www.youtube.com/watch?v=eFzGdQrr2K8</a:t>
            </a:r>
            <a:endParaRPr lang="en-US" dirty="0">
              <a:solidFill>
                <a:srgbClr val="FF0000"/>
              </a:solidFill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0C3D6-37D7-6D71-DA64-075B84C58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52779F-95E6-B2DF-68F3-6B8A50FF9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5686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50242-AF83-C942-BE62-0FA5E09CD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38521"/>
            <a:ext cx="11481847" cy="1325563"/>
          </a:xfrm>
        </p:spPr>
        <p:txBody>
          <a:bodyPr>
            <a:normAutofit/>
          </a:bodyPr>
          <a:lstStyle/>
          <a:p>
            <a:r>
              <a:rPr lang="en-US" dirty="0"/>
              <a:t>4. Collecting primary data through Questionnaires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B66BC-5550-3444-85AE-F8F0A7280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05359"/>
            <a:ext cx="10515600" cy="4351338"/>
          </a:xfrm>
        </p:spPr>
        <p:txBody>
          <a:bodyPr/>
          <a:lstStyle/>
          <a:p>
            <a:r>
              <a:rPr lang="en-GB" b="1" dirty="0"/>
              <a:t>Design Principles:</a:t>
            </a:r>
            <a:endParaRPr lang="en-GB" dirty="0"/>
          </a:p>
          <a:p>
            <a:r>
              <a:rPr lang="en-GB" dirty="0"/>
              <a:t>Clear, logical layout</a:t>
            </a:r>
          </a:p>
          <a:p>
            <a:r>
              <a:rPr lang="en-GB" dirty="0"/>
              <a:t>Pilot testing for clarity</a:t>
            </a:r>
          </a:p>
          <a:p>
            <a:r>
              <a:rPr lang="en-GB" dirty="0"/>
              <a:t>Use of valid scales</a:t>
            </a:r>
          </a:p>
          <a:p>
            <a:r>
              <a:rPr lang="en-GB" dirty="0"/>
              <a:t>Reliability checks</a:t>
            </a:r>
          </a:p>
          <a:p>
            <a:r>
              <a:rPr lang="en-GB" b="1" dirty="0"/>
              <a:t>Types of Questions:</a:t>
            </a:r>
            <a:r>
              <a:rPr lang="en-GB" dirty="0"/>
              <a:t> List, Category, Ranking, Rating, Quantity, Grid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F3E0BD-592C-8D4A-B508-D5D7DCF19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A40BAC-2952-DD41-A9F2-12B916BC8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1619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B28A6-9997-4A49-B90A-53C9560AA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C5DDD-AE4A-934E-8A13-4CDF9D5C1C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SG" dirty="0"/>
              <a:t>The design of your questionnaire will affect the response rate and the reliability and validity of the data you collect. Response rates, validity and reliability can be maximised by:</a:t>
            </a:r>
          </a:p>
          <a:p>
            <a:pPr marL="0" indent="0">
              <a:buNone/>
            </a:pPr>
            <a:r>
              <a:rPr lang="en-SG" dirty="0"/>
              <a:t>	■ careful design of individual questions;</a:t>
            </a:r>
          </a:p>
          <a:p>
            <a:pPr marL="0" indent="0">
              <a:buNone/>
            </a:pPr>
            <a:r>
              <a:rPr lang="en-SG" dirty="0"/>
              <a:t>	■ clear layout of the questionnaire form;</a:t>
            </a:r>
          </a:p>
          <a:p>
            <a:pPr marL="0" indent="0">
              <a:buNone/>
            </a:pPr>
            <a:r>
              <a:rPr lang="en-SG" dirty="0"/>
              <a:t>	■ lucid explanation of the purpose of the questionnaire;</a:t>
            </a:r>
          </a:p>
          <a:p>
            <a:pPr marL="0" indent="0">
              <a:buNone/>
            </a:pPr>
            <a:r>
              <a:rPr lang="en-SG" dirty="0"/>
              <a:t>	■ pilot testing;</a:t>
            </a:r>
          </a:p>
          <a:p>
            <a:pPr marL="0" indent="0">
              <a:buNone/>
            </a:pPr>
            <a:r>
              <a:rPr lang="en-SG" dirty="0"/>
              <a:t>	■ carefully planned and executed administration.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964CBA-8B4A-F94F-81D4-26BB3E739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B67466-5769-8644-B853-7EB430024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9368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9228C-FA69-8B4B-82D5-160F34275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0617"/>
            <a:ext cx="10515600" cy="1325563"/>
          </a:xfrm>
        </p:spPr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C347A-DCB0-5A41-B024-F4A0CA700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70596"/>
            <a:ext cx="10515600" cy="4351338"/>
          </a:xfrm>
        </p:spPr>
        <p:txBody>
          <a:bodyPr/>
          <a:lstStyle/>
          <a:p>
            <a:r>
              <a:rPr lang="en-US" dirty="0"/>
              <a:t>Self administered Vs Interviewer administered</a:t>
            </a:r>
          </a:p>
          <a:p>
            <a:pPr marL="0" indent="0">
              <a:buNone/>
            </a:pPr>
            <a:r>
              <a:rPr lang="en-US" u="sng" dirty="0"/>
              <a:t>Self-administered</a:t>
            </a:r>
            <a:r>
              <a:rPr lang="en-US" dirty="0"/>
              <a:t>:</a:t>
            </a:r>
          </a:p>
          <a:p>
            <a:r>
              <a:rPr lang="en-US" dirty="0"/>
              <a:t>Internet, postal, delivery and collection</a:t>
            </a:r>
          </a:p>
          <a:p>
            <a:pPr marL="0" indent="0">
              <a:buNone/>
            </a:pPr>
            <a:endParaRPr lang="en-US" u="sng" dirty="0"/>
          </a:p>
          <a:p>
            <a:pPr marL="0" indent="0">
              <a:buNone/>
            </a:pPr>
            <a:r>
              <a:rPr lang="en-US" u="sng" dirty="0"/>
              <a:t>Interviewer administered:</a:t>
            </a:r>
            <a:endParaRPr lang="en-US" dirty="0"/>
          </a:p>
          <a:p>
            <a:r>
              <a:rPr lang="en-US" dirty="0"/>
              <a:t>Telephone/online</a:t>
            </a:r>
          </a:p>
          <a:p>
            <a:r>
              <a:rPr lang="en-US" dirty="0"/>
              <a:t>Structured interview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D637C4-97D4-AF42-A225-D40852411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32CDBC-9CC3-B74B-9E78-353830A66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5049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9C5FF-70DB-F745-9E73-4A04ACCFA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1515D-D3F1-1D4B-9616-0042C6933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SG" u="sng" dirty="0"/>
              <a:t>Types of Questions</a:t>
            </a:r>
            <a:r>
              <a:rPr lang="en-SG" dirty="0"/>
              <a:t>:</a:t>
            </a:r>
          </a:p>
          <a:p>
            <a:pPr marL="0" indent="0">
              <a:buNone/>
            </a:pPr>
            <a:r>
              <a:rPr lang="en-SG" dirty="0"/>
              <a:t>■ list, where the respondent is offered a list of items, any of which may be selected;</a:t>
            </a:r>
          </a:p>
          <a:p>
            <a:pPr marL="0" indent="0">
              <a:buNone/>
            </a:pPr>
            <a:r>
              <a:rPr lang="en-SG" dirty="0"/>
              <a:t>■ category, where only one response can be selected from a given set of categories;</a:t>
            </a:r>
          </a:p>
          <a:p>
            <a:pPr marL="0" indent="0">
              <a:buNone/>
            </a:pPr>
            <a:r>
              <a:rPr lang="en-SG" dirty="0"/>
              <a:t>■ ranking, where the respondent is asked to place something in order;</a:t>
            </a:r>
          </a:p>
          <a:p>
            <a:pPr marL="0" indent="0">
              <a:buNone/>
            </a:pPr>
            <a:r>
              <a:rPr lang="en-SG" dirty="0"/>
              <a:t>■ rating, in which a rating device is used to record responses;</a:t>
            </a:r>
          </a:p>
          <a:p>
            <a:pPr marL="0" indent="0">
              <a:buNone/>
            </a:pPr>
            <a:r>
              <a:rPr lang="en-SG" dirty="0"/>
              <a:t>■ quantity, to which the response is a number giving the amount;</a:t>
            </a:r>
          </a:p>
          <a:p>
            <a:pPr marL="0" indent="0">
              <a:buNone/>
            </a:pPr>
            <a:r>
              <a:rPr lang="en-SG" dirty="0"/>
              <a:t>■ grid, where responses to two or more questions can be recorded using the same matrix.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227E3C-6249-9849-9DB5-CA63B41B1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785293-747D-6A43-AF9F-A16C7D850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8529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00FB1-5DC6-7642-B569-43A864DF6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D89E-C11B-4046-90D7-1CD652CDD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u="sng" dirty="0"/>
              <a:t>Designing the survey form</a:t>
            </a:r>
          </a:p>
          <a:p>
            <a:pPr lvl="1"/>
            <a:r>
              <a:rPr lang="en-US" dirty="0"/>
              <a:t>Order and flow of questions, purpose (cover letter)</a:t>
            </a:r>
          </a:p>
          <a:p>
            <a:pPr lvl="1"/>
            <a:r>
              <a:rPr lang="en-US" dirty="0"/>
              <a:t>Pilot testing (assessing time, clarity, omissions, </a:t>
            </a:r>
            <a:r>
              <a:rPr lang="en-US" dirty="0" err="1"/>
              <a:t>interviwee</a:t>
            </a:r>
            <a:r>
              <a:rPr lang="en-US" dirty="0"/>
              <a:t> </a:t>
            </a:r>
            <a:r>
              <a:rPr lang="en-US" dirty="0" err="1"/>
              <a:t>peception</a:t>
            </a:r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C629CE-10DA-AA4D-99BD-EF5A1F885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C00913-232C-D345-80BA-3117261D9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4787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46D04-5E07-CF45-8F23-2F3C924D8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5B35F-F8D3-934B-A317-F127BD2951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u="sng" dirty="0"/>
              <a:t>Administering the </a:t>
            </a:r>
            <a:r>
              <a:rPr lang="en-US" u="sng" dirty="0" err="1"/>
              <a:t>Questionnare</a:t>
            </a:r>
            <a:r>
              <a:rPr lang="en-US" u="sng" dirty="0"/>
              <a:t>:</a:t>
            </a:r>
          </a:p>
          <a:p>
            <a:endParaRPr lang="en-US" u="sng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D0A0AA-567A-3D49-BE15-0F6C18702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E54958-428E-4949-8AF5-281B9497A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34</a:t>
            </a:fld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7A0369A-EBFE-8D44-B2ED-8AD0D82C7603}"/>
              </a:ext>
            </a:extLst>
          </p:cNvPr>
          <p:cNvGraphicFramePr>
            <a:graphicFrameLocks noGrp="1"/>
          </p:cNvGraphicFramePr>
          <p:nvPr/>
        </p:nvGraphicFramePr>
        <p:xfrm>
          <a:off x="838199" y="2578308"/>
          <a:ext cx="10404424" cy="32887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92581">
                  <a:extLst>
                    <a:ext uri="{9D8B030D-6E8A-4147-A177-3AD203B41FA5}">
                      <a16:colId xmlns:a16="http://schemas.microsoft.com/office/drawing/2014/main" val="1491460053"/>
                    </a:ext>
                  </a:extLst>
                </a:gridCol>
                <a:gridCol w="4811843">
                  <a:extLst>
                    <a:ext uri="{9D8B030D-6E8A-4147-A177-3AD203B41FA5}">
                      <a16:colId xmlns:a16="http://schemas.microsoft.com/office/drawing/2014/main" val="2075897798"/>
                    </a:ext>
                  </a:extLst>
                </a:gridCol>
              </a:tblGrid>
              <a:tr h="236067">
                <a:tc>
                  <a:txBody>
                    <a:bodyPr/>
                    <a:lstStyle/>
                    <a:p>
                      <a:r>
                        <a:rPr lang="en-US" dirty="0"/>
                        <a:t>Strategy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014308"/>
                  </a:ext>
                </a:extLst>
              </a:tr>
              <a:tr h="428719">
                <a:tc>
                  <a:txBody>
                    <a:bodyPr/>
                    <a:lstStyle/>
                    <a:p>
                      <a:r>
                        <a:rPr lang="en-US" dirty="0"/>
                        <a:t>Incentives (monetary vs non-monetary)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Very high / </a:t>
                      </a:r>
                      <a:r>
                        <a:rPr lang="en-US" dirty="0" err="1"/>
                        <a:t>medum</a:t>
                      </a:r>
                      <a:r>
                        <a:rPr lang="en-US" dirty="0"/>
                        <a:t> / low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8153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Length (long vs short)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42708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Appearance (</a:t>
                      </a:r>
                      <a:r>
                        <a:rPr lang="en-US" dirty="0" err="1"/>
                        <a:t>colour</a:t>
                      </a:r>
                      <a:r>
                        <a:rPr lang="en-US" dirty="0"/>
                        <a:t> of envelope, folder, booklet,  </a:t>
                      </a:r>
                      <a:r>
                        <a:rPr lang="en-US" dirty="0" err="1"/>
                        <a:t>personalised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03925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delivery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263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Contact (pre-contacted .., follow-up ..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00804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Content (more </a:t>
                      </a:r>
                      <a:r>
                        <a:rPr lang="en-US" dirty="0" err="1"/>
                        <a:t>interestingquestions</a:t>
                      </a:r>
                      <a:r>
                        <a:rPr lang="en-US" dirty="0"/>
                        <a:t> first 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28520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52031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14007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A74FD-E9EF-70A3-CFE6-D6952E2F1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030"/>
            <a:ext cx="11481847" cy="629104"/>
          </a:xfrm>
        </p:spPr>
        <p:txBody>
          <a:bodyPr>
            <a:normAutofit fontScale="90000"/>
          </a:bodyPr>
          <a:lstStyle/>
          <a:p>
            <a:r>
              <a:rPr lang="en-GB" dirty="0"/>
              <a:t>Focus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67CF8-DA54-4D22-07CE-010F65F35A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Definition:</a:t>
            </a:r>
            <a:r>
              <a:rPr lang="en-GB" dirty="0"/>
              <a:t> Interactive group discussion exploring perceptions or attitudes.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Your Role:</a:t>
            </a:r>
            <a:r>
              <a:rPr lang="en-GB" dirty="0"/>
              <a:t> Moderator ensuring equal participation and ethical handling.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Applications:</a:t>
            </a:r>
            <a:r>
              <a:rPr lang="en-GB" dirty="0"/>
              <a:t> Exploring motivations, testing concepts, pilot for survey design.</a:t>
            </a:r>
          </a:p>
        </p:txBody>
      </p:sp>
    </p:spTree>
    <p:extLst>
      <p:ext uri="{BB962C8B-B14F-4D97-AF65-F5344CB8AC3E}">
        <p14:creationId xmlns:p14="http://schemas.microsoft.com/office/powerpoint/2010/main" val="175299079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8DE59-3F52-1641-A961-F282B8DC7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Focus Group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C5AE2-16F2-0E47-A9F7-16E6599971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u="sng" dirty="0"/>
              <a:t>Group interviews and focus groups</a:t>
            </a:r>
          </a:p>
          <a:p>
            <a:r>
              <a:rPr lang="en-SG" dirty="0"/>
              <a:t>In a group interview your role will be to ensure that all participants have the opportunity to state their points of view and answer your question and that these data are captured.</a:t>
            </a:r>
          </a:p>
          <a:p>
            <a:endParaRPr lang="en-SG" dirty="0"/>
          </a:p>
          <a:p>
            <a:r>
              <a:rPr lang="en-SG" dirty="0"/>
              <a:t>A focus group, sometimes called a focus group interview, is a group interview that focuses clearly upon a particular issue, product, service or topic and encompasses the need for interactive discussion amongst participants (Carson et al., 2001).</a:t>
            </a:r>
          </a:p>
          <a:p>
            <a:endParaRPr lang="en-SG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AD81F7-775F-CD40-9887-0A6C83FE0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078DF8-5A9A-0940-A9D1-504069B9E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80685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A7105-51D8-E142-830C-BC0A60A79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week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CD8D8-C430-5441-B611-B6B5F3D48D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514350" indent="-514350">
              <a:buAutoNum type="arabicPeriod"/>
            </a:pPr>
            <a:r>
              <a:rPr lang="en-US" dirty="0"/>
              <a:t>Continue with the topic of ‘</a:t>
            </a:r>
            <a:r>
              <a:rPr lang="en-US" dirty="0" err="1"/>
              <a:t>Analysing</a:t>
            </a:r>
            <a:r>
              <a:rPr lang="en-US" dirty="0"/>
              <a:t> quantitative and qualitative data’ (Saunders </a:t>
            </a:r>
            <a:r>
              <a:rPr lang="en-US" dirty="0" err="1"/>
              <a:t>et.al</a:t>
            </a:r>
            <a:r>
              <a:rPr lang="en-US" dirty="0"/>
              <a:t>. Chapters 12 and 13)</a:t>
            </a:r>
          </a:p>
          <a:p>
            <a:pPr marL="514350" indent="-514350">
              <a:buAutoNum type="arabicPeriod"/>
            </a:pPr>
            <a:r>
              <a:rPr lang="en-US" dirty="0"/>
              <a:t>Ethics in research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104E7A-1B10-2143-AABF-537E7AF4B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8483EC-DE4F-FF4C-A31D-CD7E8AD25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27076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44DB9-E6AB-2647-9C85-04100EBB8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</a:pPr>
            <a:r>
              <a:rPr lang="en-US" b="1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59E10-BF78-5A40-BC9D-0D57730C4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9074"/>
            <a:ext cx="10515600" cy="4841823"/>
          </a:xfrm>
        </p:spPr>
        <p:txBody>
          <a:bodyPr/>
          <a:lstStyle/>
          <a:p>
            <a:pPr marL="0" indent="0">
              <a:buNone/>
            </a:pPr>
            <a:endParaRPr lang="en-US" u="sng" dirty="0"/>
          </a:p>
          <a:p>
            <a:pPr marL="0" indent="0">
              <a:buNone/>
            </a:pPr>
            <a:endParaRPr lang="en-US" u="sng" dirty="0"/>
          </a:p>
          <a:p>
            <a:pPr marL="0" indent="0">
              <a:buNone/>
            </a:pPr>
            <a:r>
              <a:rPr lang="en-US" dirty="0"/>
              <a:t>1. Read through the two resources uploaded under Title  ‘Focus Groups’ on Moodle Week6 .  and </a:t>
            </a:r>
            <a:r>
              <a:rPr lang="en-US" dirty="0" err="1"/>
              <a:t>summarise</a:t>
            </a:r>
            <a:r>
              <a:rPr lang="en-US" dirty="0"/>
              <a:t> and make a presentation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2. Focus group exercise in class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3285-A398-7143-814C-84E2760AD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3B3561-501C-BA43-BA47-3EDEA6B11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77451-C676-DF4E-A725-7A5DBBFD8D75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17914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109</TotalTime>
  <Words>2081</Words>
  <Application>Microsoft Office PowerPoint</Application>
  <PresentationFormat>Widescreen</PresentationFormat>
  <Paragraphs>313</Paragraphs>
  <Slides>38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38</vt:i4>
      </vt:variant>
    </vt:vector>
  </HeadingPairs>
  <TitlesOfParts>
    <vt:vector size="61" baseType="lpstr">
      <vt:lpstr>Arial</vt:lpstr>
      <vt:lpstr>Calibri</vt:lpstr>
      <vt:lpstr>Calibri Light</vt:lpstr>
      <vt:lpstr>Century Gothic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Week 6 – Session Topics</vt:lpstr>
      <vt:lpstr>Draw your HARP</vt:lpstr>
      <vt:lpstr>.</vt:lpstr>
      <vt:lpstr>SESSION TOPICS: This week and next!</vt:lpstr>
      <vt:lpstr>Session Overview</vt:lpstr>
      <vt:lpstr>Resources – Textbooks</vt:lpstr>
      <vt:lpstr>Connecting Philosophy to Data</vt:lpstr>
      <vt:lpstr>What is Data Collection?</vt:lpstr>
      <vt:lpstr>Sampling Basics</vt:lpstr>
      <vt:lpstr>Sampling Types Overview</vt:lpstr>
      <vt:lpstr>PowerPoint Presentation</vt:lpstr>
      <vt:lpstr>Probability Sampling</vt:lpstr>
      <vt:lpstr>Cont…</vt:lpstr>
      <vt:lpstr>Cont..</vt:lpstr>
      <vt:lpstr>Non-Probability Sampling</vt:lpstr>
      <vt:lpstr>Seminar Activity 1</vt:lpstr>
      <vt:lpstr>PowerPoint Presentation</vt:lpstr>
      <vt:lpstr>2. Using secondary data</vt:lpstr>
      <vt:lpstr>Cont.</vt:lpstr>
      <vt:lpstr>Seminar Activity 1 (in pairs )</vt:lpstr>
      <vt:lpstr>Seminar Activity 2</vt:lpstr>
      <vt:lpstr>Collecting Primary Data</vt:lpstr>
      <vt:lpstr>Interviews</vt:lpstr>
      <vt:lpstr>3. Collecting primary data through interviews</vt:lpstr>
      <vt:lpstr>Cont..</vt:lpstr>
      <vt:lpstr>Cont.</vt:lpstr>
      <vt:lpstr>Videos on formulating research questions</vt:lpstr>
      <vt:lpstr>4. Collecting primary data through Questionnaires</vt:lpstr>
      <vt:lpstr>Cont…</vt:lpstr>
      <vt:lpstr>Cont…</vt:lpstr>
      <vt:lpstr>Cont… </vt:lpstr>
      <vt:lpstr>Cont..</vt:lpstr>
      <vt:lpstr>Cont..</vt:lpstr>
      <vt:lpstr>Focus Groups</vt:lpstr>
      <vt:lpstr>Focus Group Interviews</vt:lpstr>
      <vt:lpstr>Next week </vt:lpstr>
      <vt:lpstr>Next Week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Ebad Banissi</cp:lastModifiedBy>
  <cp:revision>4</cp:revision>
  <dcterms:created xsi:type="dcterms:W3CDTF">2023-10-08T18:11:10Z</dcterms:created>
  <dcterms:modified xsi:type="dcterms:W3CDTF">2025-11-19T23:08:32Z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