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8" r:id="rId3"/>
    <p:sldId id="257" r:id="rId4"/>
    <p:sldId id="267" r:id="rId5"/>
    <p:sldId id="260" r:id="rId6"/>
    <p:sldId id="261" r:id="rId7"/>
    <p:sldId id="262" r:id="rId8"/>
    <p:sldId id="266"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7292" autoAdjust="0"/>
  </p:normalViewPr>
  <p:slideViewPr>
    <p:cSldViewPr snapToGrid="0">
      <p:cViewPr varScale="1">
        <p:scale>
          <a:sx n="77" d="100"/>
          <a:sy n="77" d="100"/>
        </p:scale>
        <p:origin x="18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590726-EAB7-4CA4-8E73-55B88FDD930A}" type="datetimeFigureOut">
              <a:rPr lang="en-GB" smtClean="0"/>
              <a:t>05/09/2022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7CA599-188C-4ABC-8F46-316DE5F28B14}" type="slidenum">
              <a:rPr lang="en-GB" smtClean="0"/>
              <a:t>‹#›</a:t>
            </a:fld>
            <a:endParaRPr lang="en-GB"/>
          </a:p>
        </p:txBody>
      </p:sp>
    </p:spTree>
    <p:extLst>
      <p:ext uri="{BB962C8B-B14F-4D97-AF65-F5344CB8AC3E}">
        <p14:creationId xmlns:p14="http://schemas.microsoft.com/office/powerpoint/2010/main" val="2200329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Knowledge of HR professional</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Excellent interpersonal: </a:t>
            </a:r>
            <a:r>
              <a:rPr lang="en-GB" sz="1100" kern="1200" dirty="0">
                <a:solidFill>
                  <a:schemeClr val="tx1"/>
                </a:solidFill>
                <a:effectLst/>
                <a:latin typeface="Arial" panose="020B0604020202020204" pitchFamily="34" charset="0"/>
                <a:ea typeface="+mn-ea"/>
                <a:cs typeface="Arial" panose="020B0604020202020204" pitchFamily="34" charset="0"/>
              </a:rPr>
              <a:t>excellent interpersonal knowledge of the HR professional helps to possess good </a:t>
            </a:r>
            <a:r>
              <a:rPr lang="en-GB" sz="1100" kern="1200" dirty="0" err="1">
                <a:solidFill>
                  <a:schemeClr val="tx1"/>
                </a:solidFill>
                <a:effectLst/>
                <a:latin typeface="Arial" panose="020B0604020202020204" pitchFamily="34" charset="0"/>
                <a:ea typeface="+mn-ea"/>
                <a:cs typeface="Arial" panose="020B0604020202020204" pitchFamily="34" charset="0"/>
              </a:rPr>
              <a:t>behavior</a:t>
            </a:r>
            <a:r>
              <a:rPr lang="en-GB" sz="1100" kern="1200" dirty="0">
                <a:solidFill>
                  <a:schemeClr val="tx1"/>
                </a:solidFill>
                <a:effectLst/>
                <a:latin typeface="Arial" panose="020B0604020202020204" pitchFamily="34" charset="0"/>
                <a:ea typeface="+mn-ea"/>
                <a:cs typeface="Arial" panose="020B0604020202020204" pitchFamily="34" charset="0"/>
              </a:rPr>
              <a:t> with subordinates and superiors, be kind, patient, and respectful to all which helps the HR professional to perform the responsibility of liaising with a range of people involved in policy areas efficiently (</a:t>
            </a:r>
            <a:r>
              <a:rPr lang="en-GB" sz="1100" kern="1200" dirty="0" err="1">
                <a:solidFill>
                  <a:schemeClr val="tx1"/>
                </a:solidFill>
                <a:effectLst/>
                <a:latin typeface="Arial" panose="020B0604020202020204" pitchFamily="34" charset="0"/>
                <a:ea typeface="+mn-ea"/>
                <a:cs typeface="Arial" panose="020B0604020202020204" pitchFamily="34" charset="0"/>
              </a:rPr>
              <a:t>Baill</a:t>
            </a:r>
            <a:r>
              <a:rPr lang="en-GB" sz="1100" kern="1200" dirty="0">
                <a:solidFill>
                  <a:schemeClr val="tx1"/>
                </a:solidFill>
                <a:effectLst/>
                <a:latin typeface="Arial" panose="020B0604020202020204" pitchFamily="34" charset="0"/>
                <a:ea typeface="+mn-ea"/>
                <a:cs typeface="Arial" panose="020B0604020202020204" pitchFamily="34" charset="0"/>
              </a:rPr>
              <a:t>, 2019, pp.171-175). </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Knowledge of HR policies: </a:t>
            </a:r>
            <a:r>
              <a:rPr lang="en-GB" sz="1100" kern="1200" dirty="0">
                <a:solidFill>
                  <a:schemeClr val="tx1"/>
                </a:solidFill>
                <a:effectLst/>
                <a:latin typeface="Arial" panose="020B0604020202020204" pitchFamily="34" charset="0"/>
                <a:ea typeface="+mn-ea"/>
                <a:cs typeface="Arial" panose="020B0604020202020204" pitchFamily="34" charset="0"/>
              </a:rPr>
              <a:t>Knowledge of HR policies is significant for the GHR professional because it helps the HR professional to perform the responsibility to provide advice to subordinates on remuneration issues including promotion and benefits, issues relating to the pay and condition, and so on effectively based on the HR policies (</a:t>
            </a:r>
            <a:r>
              <a:rPr lang="en-GB" sz="1100" kern="1200" dirty="0" err="1">
                <a:solidFill>
                  <a:schemeClr val="tx1"/>
                </a:solidFill>
                <a:effectLst/>
                <a:latin typeface="Arial" panose="020B0604020202020204" pitchFamily="34" charset="0"/>
                <a:ea typeface="+mn-ea"/>
                <a:cs typeface="Arial" panose="020B0604020202020204" pitchFamily="34" charset="0"/>
              </a:rPr>
              <a:t>Burbridge</a:t>
            </a:r>
            <a:r>
              <a:rPr lang="en-GB" sz="1100" kern="1200" dirty="0">
                <a:solidFill>
                  <a:schemeClr val="tx1"/>
                </a:solidFill>
                <a:effectLst/>
                <a:latin typeface="Arial" panose="020B0604020202020204" pitchFamily="34" charset="0"/>
                <a:ea typeface="+mn-ea"/>
                <a:cs typeface="Arial" panose="020B0604020202020204" pitchFamily="34" charset="0"/>
              </a:rPr>
              <a:t>, 2020, pp.100-150).</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Skills of HR professionals</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Conflict resolution skill: </a:t>
            </a:r>
            <a:r>
              <a:rPr lang="en-GB" sz="1100" kern="1200" dirty="0">
                <a:solidFill>
                  <a:schemeClr val="tx1"/>
                </a:solidFill>
                <a:effectLst/>
                <a:latin typeface="Arial" panose="020B0604020202020204" pitchFamily="34" charset="0"/>
                <a:ea typeface="+mn-ea"/>
                <a:cs typeface="Arial" panose="020B0604020202020204" pitchFamily="34" charset="0"/>
              </a:rPr>
              <a:t>Conflict resolution skills is an essential skill for HR professionals because HR professionals build a </a:t>
            </a:r>
            <a:r>
              <a:rPr lang="en-GB" sz="1100" kern="1200" dirty="0" err="1">
                <a:solidFill>
                  <a:schemeClr val="tx1"/>
                </a:solidFill>
                <a:effectLst/>
                <a:latin typeface="Arial" panose="020B0604020202020204" pitchFamily="34" charset="0"/>
                <a:ea typeface="+mn-ea"/>
                <a:cs typeface="Arial" panose="020B0604020202020204" pitchFamily="34" charset="0"/>
              </a:rPr>
              <a:t>favorable</a:t>
            </a:r>
            <a:r>
              <a:rPr lang="en-GB" sz="1100" kern="1200" dirty="0">
                <a:solidFill>
                  <a:schemeClr val="tx1"/>
                </a:solidFill>
                <a:effectLst/>
                <a:latin typeface="Arial" panose="020B0604020202020204" pitchFamily="34" charset="0"/>
                <a:ea typeface="+mn-ea"/>
                <a:cs typeface="Arial" panose="020B0604020202020204" pitchFamily="34" charset="0"/>
              </a:rPr>
              <a:t> relationship between organizations and employees from different level of management (Gayathri. M, 2019, pp.151-153). So, HR professionals could conflict resolution skills of the HR professional help the HR professional to perform the responsibility of negotiating with staff and their representatives for issues relating to pay and conditions by reducing the chances of conflicts.</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Technological skill: </a:t>
            </a:r>
            <a:r>
              <a:rPr lang="en-GB" sz="1100" kern="1200" dirty="0">
                <a:solidFill>
                  <a:schemeClr val="tx1"/>
                </a:solidFill>
                <a:effectLst/>
                <a:latin typeface="Arial" panose="020B0604020202020204" pitchFamily="34" charset="0"/>
                <a:ea typeface="+mn-ea"/>
                <a:cs typeface="Arial" panose="020B0604020202020204" pitchFamily="34" charset="0"/>
              </a:rPr>
              <a:t>Technological skills include skills to use digital technologies to perform responsibilities that are significant for HR professionals. Because HR professionals could use technological skills to perform their responsibilities like administrating payroll and maintaining employees' records properly by using computers and software (Goodwin, 2020, pp.200-300).</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The </a:t>
            </a:r>
            <a:r>
              <a:rPr lang="en-GB" sz="1100" b="1" kern="1200" dirty="0" err="1">
                <a:solidFill>
                  <a:schemeClr val="tx1"/>
                </a:solidFill>
                <a:effectLst/>
                <a:latin typeface="Arial" panose="020B0604020202020204" pitchFamily="34" charset="0"/>
                <a:ea typeface="+mn-ea"/>
                <a:cs typeface="Arial" panose="020B0604020202020204" pitchFamily="34" charset="0"/>
              </a:rPr>
              <a:t>behavior</a:t>
            </a:r>
            <a:r>
              <a:rPr lang="en-GB" sz="1100" b="1" kern="1200" dirty="0">
                <a:solidFill>
                  <a:schemeClr val="tx1"/>
                </a:solidFill>
                <a:effectLst/>
                <a:latin typeface="Arial" panose="020B0604020202020204" pitchFamily="34" charset="0"/>
                <a:ea typeface="+mn-ea"/>
                <a:cs typeface="Arial" panose="020B0604020202020204" pitchFamily="34" charset="0"/>
              </a:rPr>
              <a:t> of HR professionals</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Versatility and adaptability: </a:t>
            </a:r>
            <a:r>
              <a:rPr lang="en-GB" sz="1100" kern="1200" dirty="0">
                <a:solidFill>
                  <a:schemeClr val="tx1"/>
                </a:solidFill>
                <a:effectLst/>
                <a:latin typeface="Arial" panose="020B0604020202020204" pitchFamily="34" charset="0"/>
                <a:ea typeface="+mn-ea"/>
                <a:cs typeface="Arial" panose="020B0604020202020204" pitchFamily="34" charset="0"/>
              </a:rPr>
              <a:t>The HR professional have to be versatile and adaptable in their behaviour to adapt to changes which helps the HR professionals to perform their responsibilities to identify training needs and planning strategies, and so on (</a:t>
            </a:r>
            <a:r>
              <a:rPr lang="en-GB" sz="1100" kern="1200" dirty="0" err="1">
                <a:solidFill>
                  <a:schemeClr val="tx1"/>
                </a:solidFill>
                <a:effectLst/>
                <a:latin typeface="Arial" panose="020B0604020202020204" pitchFamily="34" charset="0"/>
                <a:ea typeface="+mn-ea"/>
                <a:cs typeface="Arial" panose="020B0604020202020204" pitchFamily="34" charset="0"/>
              </a:rPr>
              <a:t>Ilott</a:t>
            </a:r>
            <a:r>
              <a:rPr lang="en-GB" sz="1100" kern="1200" dirty="0">
                <a:solidFill>
                  <a:schemeClr val="tx1"/>
                </a:solidFill>
                <a:effectLst/>
                <a:latin typeface="Arial" panose="020B0604020202020204" pitchFamily="34" charset="0"/>
                <a:ea typeface="+mn-ea"/>
                <a:cs typeface="Arial" panose="020B0604020202020204" pitchFamily="34" charset="0"/>
              </a:rPr>
              <a:t>, 2019, pp.167-168).</a:t>
            </a:r>
            <a:r>
              <a:rPr lang="en-GB" sz="1100" b="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Transparency and trustworthiness: </a:t>
            </a:r>
            <a:r>
              <a:rPr lang="en-GB" sz="1100" kern="1200" dirty="0">
                <a:solidFill>
                  <a:schemeClr val="tx1"/>
                </a:solidFill>
                <a:effectLst/>
                <a:latin typeface="Arial" panose="020B0604020202020204" pitchFamily="34" charset="0"/>
                <a:ea typeface="+mn-ea"/>
                <a:cs typeface="Arial" panose="020B0604020202020204" pitchFamily="34" charset="0"/>
              </a:rPr>
              <a:t>The HR professional should have transparency and trustworthiness in their </a:t>
            </a:r>
            <a:r>
              <a:rPr lang="en-GB" sz="1100" kern="1200" dirty="0" err="1">
                <a:solidFill>
                  <a:schemeClr val="tx1"/>
                </a:solidFill>
                <a:effectLst/>
                <a:latin typeface="Arial" panose="020B0604020202020204" pitchFamily="34" charset="0"/>
                <a:ea typeface="+mn-ea"/>
                <a:cs typeface="Arial" panose="020B0604020202020204" pitchFamily="34" charset="0"/>
              </a:rPr>
              <a:t>behavior</a:t>
            </a:r>
            <a:r>
              <a:rPr lang="en-GB" sz="1100" kern="1200" dirty="0">
                <a:solidFill>
                  <a:schemeClr val="tx1"/>
                </a:solidFill>
                <a:effectLst/>
                <a:latin typeface="Arial" panose="020B0604020202020204" pitchFamily="34" charset="0"/>
                <a:ea typeface="+mn-ea"/>
                <a:cs typeface="Arial" panose="020B0604020202020204" pitchFamily="34" charset="0"/>
              </a:rPr>
              <a:t> because subordinates follow how their leader leads their team (Miller, 2018, pp.300-400). That helps the HR professional to perform their responsibility of developing and implementing policies on issues like working conditions, performance management, equal opportunities, disciplinary procedures, and so on and team members follow those because they are trustworthy to the HR professional. </a:t>
            </a:r>
          </a:p>
          <a:p>
            <a:endParaRPr lang="en-GB" dirty="0"/>
          </a:p>
        </p:txBody>
      </p:sp>
      <p:sp>
        <p:nvSpPr>
          <p:cNvPr id="4" name="Slide Number Placeholder 3"/>
          <p:cNvSpPr>
            <a:spLocks noGrp="1"/>
          </p:cNvSpPr>
          <p:nvPr>
            <p:ph type="sldNum" sz="quarter" idx="5"/>
          </p:nvPr>
        </p:nvSpPr>
        <p:spPr/>
        <p:txBody>
          <a:bodyPr/>
          <a:lstStyle/>
          <a:p>
            <a:fld id="{7A7CA599-188C-4ABC-8F46-316DE5F28B14}" type="slidenum">
              <a:rPr lang="en-GB" smtClean="0"/>
              <a:t>4</a:t>
            </a:fld>
            <a:endParaRPr lang="en-GB"/>
          </a:p>
        </p:txBody>
      </p:sp>
    </p:spTree>
    <p:extLst>
      <p:ext uri="{BB962C8B-B14F-4D97-AF65-F5344CB8AC3E}">
        <p14:creationId xmlns:p14="http://schemas.microsoft.com/office/powerpoint/2010/main" val="1001497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I have to improve my time management, motivational, and critical thinking skills are the skill, knowledge, and </a:t>
            </a:r>
            <a:r>
              <a:rPr lang="en-GB" sz="1100" kern="1200" dirty="0" err="1">
                <a:solidFill>
                  <a:schemeClr val="tx1"/>
                </a:solidFill>
                <a:effectLst/>
                <a:latin typeface="Arial" panose="020B0604020202020204" pitchFamily="34" charset="0"/>
                <a:ea typeface="+mn-ea"/>
                <a:cs typeface="Arial" panose="020B0604020202020204" pitchFamily="34" charset="0"/>
              </a:rPr>
              <a:t>behaviors</a:t>
            </a:r>
            <a:r>
              <a:rPr lang="en-GB" sz="1100" kern="1200" dirty="0">
                <a:solidFill>
                  <a:schemeClr val="tx1"/>
                </a:solidFill>
                <a:effectLst/>
                <a:latin typeface="Arial" panose="020B0604020202020204" pitchFamily="34" charset="0"/>
                <a:ea typeface="+mn-ea"/>
                <a:cs typeface="Arial" panose="020B0604020202020204" pitchFamily="34" charset="0"/>
              </a:rPr>
              <a:t> that I identified by performing a personal SWOT analysis by attending training and development activities within the organization. Using specialist HR software, delivering a training session, resolving disputes/complaints, Interviewing, and Advising on HR issues are skills, knowledge, and </a:t>
            </a:r>
            <a:r>
              <a:rPr lang="en-GB" sz="1100" kern="1200" dirty="0" err="1">
                <a:solidFill>
                  <a:schemeClr val="tx1"/>
                </a:solidFill>
                <a:effectLst/>
                <a:latin typeface="Arial" panose="020B0604020202020204" pitchFamily="34" charset="0"/>
                <a:ea typeface="+mn-ea"/>
                <a:cs typeface="Arial" panose="020B0604020202020204" pitchFamily="34" charset="0"/>
              </a:rPr>
              <a:t>behaviors</a:t>
            </a:r>
            <a:r>
              <a:rPr lang="en-GB" sz="1100" kern="1200" dirty="0">
                <a:solidFill>
                  <a:schemeClr val="tx1"/>
                </a:solidFill>
                <a:effectLst/>
                <a:latin typeface="Arial" panose="020B0604020202020204" pitchFamily="34" charset="0"/>
                <a:ea typeface="+mn-ea"/>
                <a:cs typeface="Arial" panose="020B0604020202020204" pitchFamily="34" charset="0"/>
              </a:rPr>
              <a:t> that are the needs for training and development of mine which I identified by performing the personal skills audit. Because without improving these skills, knowledge, and </a:t>
            </a:r>
            <a:r>
              <a:rPr lang="en-GB" sz="1100" kern="1200" dirty="0" err="1">
                <a:solidFill>
                  <a:schemeClr val="tx1"/>
                </a:solidFill>
                <a:effectLst/>
                <a:latin typeface="Arial" panose="020B0604020202020204" pitchFamily="34" charset="0"/>
                <a:ea typeface="+mn-ea"/>
                <a:cs typeface="Arial" panose="020B0604020202020204" pitchFamily="34" charset="0"/>
              </a:rPr>
              <a:t>behaviors</a:t>
            </a:r>
            <a:r>
              <a:rPr lang="en-GB" sz="1100" kern="1200" dirty="0">
                <a:solidFill>
                  <a:schemeClr val="tx1"/>
                </a:solidFill>
                <a:effectLst/>
                <a:latin typeface="Arial" panose="020B0604020202020204" pitchFamily="34" charset="0"/>
                <a:ea typeface="+mn-ea"/>
                <a:cs typeface="Arial" panose="020B0604020202020204" pitchFamily="34" charset="0"/>
              </a:rPr>
              <a:t> it is difficult for me to perform the role and responsibilities of an HR officer. </a:t>
            </a:r>
          </a:p>
          <a:p>
            <a:endParaRPr lang="en-GB" dirty="0"/>
          </a:p>
        </p:txBody>
      </p:sp>
      <p:sp>
        <p:nvSpPr>
          <p:cNvPr id="4" name="Slide Number Placeholder 3"/>
          <p:cNvSpPr>
            <a:spLocks noGrp="1"/>
          </p:cNvSpPr>
          <p:nvPr>
            <p:ph type="sldNum" sz="quarter" idx="5"/>
          </p:nvPr>
        </p:nvSpPr>
        <p:spPr/>
        <p:txBody>
          <a:bodyPr/>
          <a:lstStyle/>
          <a:p>
            <a:fld id="{7A7CA599-188C-4ABC-8F46-316DE5F28B14}" type="slidenum">
              <a:rPr lang="en-GB" smtClean="0"/>
              <a:t>7</a:t>
            </a:fld>
            <a:endParaRPr lang="en-GB"/>
          </a:p>
        </p:txBody>
      </p:sp>
    </p:spTree>
    <p:extLst>
      <p:ext uri="{BB962C8B-B14F-4D97-AF65-F5344CB8AC3E}">
        <p14:creationId xmlns:p14="http://schemas.microsoft.com/office/powerpoint/2010/main" val="2076999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Strengths:</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Conflict management: </a:t>
            </a:r>
            <a:r>
              <a:rPr lang="en-GB" sz="1100" kern="1200" dirty="0">
                <a:solidFill>
                  <a:schemeClr val="tx1"/>
                </a:solidFill>
                <a:effectLst/>
                <a:latin typeface="Arial" panose="020B0604020202020204" pitchFamily="34" charset="0"/>
                <a:ea typeface="+mn-ea"/>
                <a:cs typeface="Arial" panose="020B0604020202020204" pitchFamily="34" charset="0"/>
              </a:rPr>
              <a:t>I efficiently do conflict management which helps me to build </a:t>
            </a:r>
            <a:r>
              <a:rPr lang="en-GB" sz="1100" kern="1200" dirty="0" err="1">
                <a:solidFill>
                  <a:schemeClr val="tx1"/>
                </a:solidFill>
                <a:effectLst/>
                <a:latin typeface="Arial" panose="020B0604020202020204" pitchFamily="34" charset="0"/>
                <a:ea typeface="+mn-ea"/>
                <a:cs typeface="Arial" panose="020B0604020202020204" pitchFamily="34" charset="0"/>
              </a:rPr>
              <a:t>favorable</a:t>
            </a:r>
            <a:r>
              <a:rPr lang="en-GB" sz="1100" kern="1200" dirty="0">
                <a:solidFill>
                  <a:schemeClr val="tx1"/>
                </a:solidFill>
                <a:effectLst/>
                <a:latin typeface="Arial" panose="020B0604020202020204" pitchFamily="34" charset="0"/>
                <a:ea typeface="+mn-ea"/>
                <a:cs typeface="Arial" panose="020B0604020202020204" pitchFamily="34" charset="0"/>
              </a:rPr>
              <a:t> relationships between the organization and employees (Nabila Khan, 2017, pp.1-8).</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Ability to prioritize: </a:t>
            </a:r>
            <a:r>
              <a:rPr lang="en-GB" sz="1100" kern="1200" dirty="0">
                <a:solidFill>
                  <a:schemeClr val="tx1"/>
                </a:solidFill>
                <a:effectLst/>
                <a:latin typeface="Arial" panose="020B0604020202020204" pitchFamily="34" charset="0"/>
                <a:ea typeface="+mn-ea"/>
                <a:cs typeface="Arial" panose="020B0604020202020204" pitchFamily="34" charset="0"/>
              </a:rPr>
              <a:t>I could prioritize the activities appropriately which helps me to utilize the resources in HR practices.</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Good at communication: </a:t>
            </a:r>
            <a:r>
              <a:rPr lang="en-GB" sz="1100" kern="1200" dirty="0">
                <a:solidFill>
                  <a:schemeClr val="tx1"/>
                </a:solidFill>
                <a:effectLst/>
                <a:latin typeface="Arial" panose="020B0604020202020204" pitchFamily="34" charset="0"/>
                <a:ea typeface="+mn-ea"/>
                <a:cs typeface="Arial" panose="020B0604020202020204" pitchFamily="34" charset="0"/>
              </a:rPr>
              <a:t>My superiors said that I am good at both written and verbal communication which helps me to liaise with others easily.</a:t>
            </a:r>
          </a:p>
          <a:p>
            <a:pPr algn="just">
              <a:lnSpc>
                <a:spcPct val="15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Weaknesses:</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Time management skills: </a:t>
            </a:r>
            <a:r>
              <a:rPr lang="en-GB" sz="1100" kern="1200" dirty="0">
                <a:solidFill>
                  <a:schemeClr val="tx1"/>
                </a:solidFill>
                <a:effectLst/>
                <a:latin typeface="Arial" panose="020B0604020202020204" pitchFamily="34" charset="0"/>
                <a:ea typeface="+mn-ea"/>
                <a:cs typeface="Arial" panose="020B0604020202020204" pitchFamily="34" charset="0"/>
              </a:rPr>
              <a:t>I could improve my time management skills because I face issues to manage my time properly for daily HRM activities. </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Critical-thinking skill: </a:t>
            </a:r>
            <a:r>
              <a:rPr lang="en-GB" sz="1100" kern="1200" dirty="0">
                <a:solidFill>
                  <a:schemeClr val="tx1"/>
                </a:solidFill>
                <a:effectLst/>
                <a:latin typeface="Arial" panose="020B0604020202020204" pitchFamily="34" charset="0"/>
                <a:ea typeface="+mn-ea"/>
                <a:cs typeface="Arial" panose="020B0604020202020204" pitchFamily="34" charset="0"/>
              </a:rPr>
              <a:t>I lack critical thinking skills more than others because I face difficulties in critically analysing the situation and solving problems. </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Lack of motivational skills: </a:t>
            </a:r>
            <a:r>
              <a:rPr lang="en-GB" sz="1100" kern="1200" dirty="0">
                <a:solidFill>
                  <a:schemeClr val="tx1"/>
                </a:solidFill>
                <a:effectLst/>
                <a:latin typeface="Arial" panose="020B0604020202020204" pitchFamily="34" charset="0"/>
                <a:ea typeface="+mn-ea"/>
                <a:cs typeface="Arial" panose="020B0604020202020204" pitchFamily="34" charset="0"/>
              </a:rPr>
              <a:t>My subordinates said that I lack motivational skills which are creating issues for me to motivate my subordinates to focus on their work to achieve daily targets of work (Owens, 2020, pp.175-234)</a:t>
            </a:r>
            <a:r>
              <a:rPr lang="en-GB" sz="1100" dirty="0">
                <a:effectLst/>
                <a:latin typeface="Arial" panose="020B0604020202020204" pitchFamily="34" charset="0"/>
                <a:cs typeface="Arial" panose="020B0604020202020204" pitchFamily="34" charset="0"/>
              </a:rPr>
              <a:t>.</a:t>
            </a:r>
            <a:r>
              <a:rPr lang="en-GB" sz="1100" b="1" dirty="0">
                <a:effectLst/>
                <a:latin typeface="Arial" panose="020B0604020202020204" pitchFamily="34" charset="0"/>
                <a:cs typeface="Arial" panose="020B0604020202020204" pitchFamily="34" charset="0"/>
              </a:rPr>
              <a:t> </a:t>
            </a:r>
          </a:p>
          <a:p>
            <a:pPr algn="just">
              <a:lnSpc>
                <a:spcPct val="150000"/>
              </a:lnSpc>
            </a:pPr>
            <a:endParaRPr lang="en-US" sz="1100" b="1"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Opportunities:</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Government training: </a:t>
            </a:r>
            <a:r>
              <a:rPr lang="en-GB" sz="1100" kern="1200" dirty="0">
                <a:solidFill>
                  <a:schemeClr val="tx1"/>
                </a:solidFill>
                <a:effectLst/>
                <a:latin typeface="Arial" panose="020B0604020202020204" pitchFamily="34" charset="0"/>
                <a:ea typeface="+mn-ea"/>
                <a:cs typeface="Arial" panose="020B0604020202020204" pitchFamily="34" charset="0"/>
              </a:rPr>
              <a:t>Government training is an opportunity open for me to improve my HRM skills more by attending training.</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Adopting remote work policy: </a:t>
            </a:r>
            <a:r>
              <a:rPr lang="en-GB" sz="1100" kern="1200" dirty="0">
                <a:solidFill>
                  <a:schemeClr val="tx1"/>
                </a:solidFill>
                <a:effectLst/>
                <a:latin typeface="Arial" panose="020B0604020202020204" pitchFamily="34" charset="0"/>
                <a:ea typeface="+mn-ea"/>
                <a:cs typeface="Arial" panose="020B0604020202020204" pitchFamily="34" charset="0"/>
              </a:rPr>
              <a:t>Remote work is a trend that I could take advantage of by requesting the authority of the organization where I work to establish flexible working which will provide me with the opportunity for work-life balance (Sharma, 2020, pp.51-54).</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Practice fair chance hiring: </a:t>
            </a:r>
            <a:r>
              <a:rPr lang="en-GB" sz="1100" kern="1200" dirty="0">
                <a:solidFill>
                  <a:schemeClr val="tx1"/>
                </a:solidFill>
                <a:effectLst/>
                <a:latin typeface="Arial" panose="020B0604020202020204" pitchFamily="34" charset="0"/>
                <a:ea typeface="+mn-ea"/>
                <a:cs typeface="Arial" panose="020B0604020202020204" pitchFamily="34" charset="0"/>
              </a:rPr>
              <a:t>I could turn my strengths like my skill into an opportunity by practising fair chance hiring which will help me to hire appropriate employees and will provide me with the opportunity to get a promotion. </a:t>
            </a:r>
          </a:p>
          <a:p>
            <a:pPr algn="just">
              <a:lnSpc>
                <a:spcPct val="150000"/>
              </a:lnSpc>
            </a:pPr>
            <a:endParaRPr lang="en-US" sz="1100" b="1"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Threats:</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Higher competition for government training: </a:t>
            </a:r>
            <a:r>
              <a:rPr lang="en-GB" sz="1100" kern="1200" dirty="0">
                <a:solidFill>
                  <a:schemeClr val="tx1"/>
                </a:solidFill>
                <a:effectLst/>
                <a:latin typeface="Arial" panose="020B0604020202020204" pitchFamily="34" charset="0"/>
                <a:ea typeface="+mn-ea"/>
                <a:cs typeface="Arial" panose="020B0604020202020204" pitchFamily="34" charset="0"/>
              </a:rPr>
              <a:t>Higher competition in government training could harm me by reducing my chances to get government training (</a:t>
            </a:r>
            <a:r>
              <a:rPr lang="en-GB" sz="1100" kern="1200" dirty="0" err="1">
                <a:solidFill>
                  <a:schemeClr val="tx1"/>
                </a:solidFill>
                <a:effectLst/>
                <a:latin typeface="Arial" panose="020B0604020202020204" pitchFamily="34" charset="0"/>
                <a:ea typeface="+mn-ea"/>
                <a:cs typeface="Arial" panose="020B0604020202020204" pitchFamily="34" charset="0"/>
              </a:rPr>
              <a:t>Swart</a:t>
            </a:r>
            <a:r>
              <a:rPr lang="en-GB" sz="1100" kern="1200" dirty="0">
                <a:solidFill>
                  <a:schemeClr val="tx1"/>
                </a:solidFill>
                <a:effectLst/>
                <a:latin typeface="Arial" panose="020B0604020202020204" pitchFamily="34" charset="0"/>
                <a:ea typeface="+mn-ea"/>
                <a:cs typeface="Arial" panose="020B0604020202020204" pitchFamily="34" charset="0"/>
              </a:rPr>
              <a:t>, 2018, pp.160-179).</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Chances of internship: </a:t>
            </a:r>
            <a:r>
              <a:rPr lang="en-GB" sz="1100" kern="1200" dirty="0">
                <a:solidFill>
                  <a:schemeClr val="tx1"/>
                </a:solidFill>
                <a:effectLst/>
                <a:latin typeface="Arial" panose="020B0604020202020204" pitchFamily="34" charset="0"/>
                <a:ea typeface="+mn-ea"/>
                <a:cs typeface="Arial" panose="020B0604020202020204" pitchFamily="34" charset="0"/>
              </a:rPr>
              <a:t>Chances of internship increase the skills and abilities of my competitors which is a threat for me to get an appropriate job.</a:t>
            </a:r>
            <a:r>
              <a:rPr lang="en-GB" sz="1100" b="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Lower job opportunity in the HR department: </a:t>
            </a:r>
            <a:r>
              <a:rPr lang="en-GB" sz="1100" kern="1200" dirty="0">
                <a:solidFill>
                  <a:schemeClr val="tx1"/>
                </a:solidFill>
                <a:effectLst/>
                <a:latin typeface="Arial" panose="020B0604020202020204" pitchFamily="34" charset="0"/>
                <a:ea typeface="+mn-ea"/>
                <a:cs typeface="Arial" panose="020B0604020202020204" pitchFamily="34" charset="0"/>
              </a:rPr>
              <a:t>My weaknesses in motivation, time management, and critical thinking skills could expose the threat of lower opportunity in the HR department.</a:t>
            </a:r>
            <a:endParaRPr lang="en-GB" sz="1100" b="1"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7A7CA599-188C-4ABC-8F46-316DE5F28B14}" type="slidenum">
              <a:rPr lang="en-GB" smtClean="0"/>
              <a:t>8</a:t>
            </a:fld>
            <a:endParaRPr lang="en-GB"/>
          </a:p>
        </p:txBody>
      </p:sp>
    </p:spTree>
    <p:extLst>
      <p:ext uri="{BB962C8B-B14F-4D97-AF65-F5344CB8AC3E}">
        <p14:creationId xmlns:p14="http://schemas.microsoft.com/office/powerpoint/2010/main" val="2687547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Secure top talent: </a:t>
            </a:r>
            <a:r>
              <a:rPr lang="en-GB" sz="1100" kern="1200" dirty="0">
                <a:solidFill>
                  <a:schemeClr val="tx1"/>
                </a:solidFill>
                <a:effectLst/>
                <a:latin typeface="Arial" panose="020B0604020202020204" pitchFamily="34" charset="0"/>
                <a:ea typeface="+mn-ea"/>
                <a:cs typeface="Arial" panose="020B0604020202020204" pitchFamily="34" charset="0"/>
              </a:rPr>
              <a:t>For example, when I will get training and development opportunities within Tesco that will enhance my knowledge, skills, and </a:t>
            </a:r>
            <a:r>
              <a:rPr lang="en-GB" sz="1100" kern="1200" dirty="0" err="1">
                <a:solidFill>
                  <a:schemeClr val="tx1"/>
                </a:solidFill>
                <a:effectLst/>
                <a:latin typeface="Arial" panose="020B0604020202020204" pitchFamily="34" charset="0"/>
                <a:ea typeface="+mn-ea"/>
                <a:cs typeface="Arial" panose="020B0604020202020204" pitchFamily="34" charset="0"/>
              </a:rPr>
              <a:t>behaviors</a:t>
            </a:r>
            <a:r>
              <a:rPr lang="en-GB" sz="1100" kern="1200" dirty="0">
                <a:solidFill>
                  <a:schemeClr val="tx1"/>
                </a:solidFill>
                <a:effectLst/>
                <a:latin typeface="Arial" panose="020B0604020202020204" pitchFamily="34" charset="0"/>
                <a:ea typeface="+mn-ea"/>
                <a:cs typeface="Arial" panose="020B0604020202020204" pitchFamily="34" charset="0"/>
              </a:rPr>
              <a:t> which will help me to select and recruit appropriate candidates who can serve well Tesco that will help to secure top talent within Tesco which will increase its competitive advantages within the industry (</a:t>
            </a:r>
            <a:r>
              <a:rPr lang="en-GB" sz="1100" kern="1200" dirty="0" err="1">
                <a:solidFill>
                  <a:schemeClr val="tx1"/>
                </a:solidFill>
                <a:effectLst/>
                <a:latin typeface="Arial" panose="020B0604020202020204" pitchFamily="34" charset="0"/>
                <a:ea typeface="+mn-ea"/>
                <a:cs typeface="Arial" panose="020B0604020202020204" pitchFamily="34" charset="0"/>
              </a:rPr>
              <a:t>Baill</a:t>
            </a:r>
            <a:r>
              <a:rPr lang="en-GB" sz="1100" kern="1200" dirty="0">
                <a:solidFill>
                  <a:schemeClr val="tx1"/>
                </a:solidFill>
                <a:effectLst/>
                <a:latin typeface="Arial" panose="020B0604020202020204" pitchFamily="34" charset="0"/>
                <a:ea typeface="+mn-ea"/>
                <a:cs typeface="Arial" panose="020B0604020202020204" pitchFamily="34" charset="0"/>
              </a:rPr>
              <a:t>, 2019, pp.171-175). Because without training and development I will not be able to ask appropriate questions to the candidates to identify their talent so training will benefit Tesco to get top talent. </a:t>
            </a:r>
          </a:p>
          <a:p>
            <a:pPr algn="just">
              <a:lnSpc>
                <a:spcPct val="150000"/>
              </a:lnSpc>
            </a:pPr>
            <a:r>
              <a:rPr lang="en-GB" sz="1100" b="1" kern="1200" dirty="0">
                <a:solidFill>
                  <a:schemeClr val="tx1"/>
                </a:solidFill>
                <a:effectLst/>
                <a:latin typeface="Arial" panose="020B0604020202020204" pitchFamily="34" charset="0"/>
                <a:ea typeface="+mn-ea"/>
                <a:cs typeface="Arial" panose="020B0604020202020204" pitchFamily="34" charset="0"/>
              </a:rPr>
              <a:t>Reduce compliance issues: </a:t>
            </a:r>
            <a:r>
              <a:rPr lang="en-GB" sz="1100" kern="1200" dirty="0">
                <a:solidFill>
                  <a:schemeClr val="tx1"/>
                </a:solidFill>
                <a:effectLst/>
                <a:latin typeface="Arial" panose="020B0604020202020204" pitchFamily="34" charset="0"/>
                <a:ea typeface="+mn-ea"/>
                <a:cs typeface="Arial" panose="020B0604020202020204" pitchFamily="34" charset="0"/>
              </a:rPr>
              <a:t>For example, when Tesco will ensure my training and development I will get the opportunity to improve my knowledge of compliance and policies based on the government law within the UK. That will help me to make appropriate policies by following the compliances which will reduce the compliance issues within Tesco. </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Improve organizational performances: </a:t>
            </a:r>
            <a:r>
              <a:rPr lang="en-GB" sz="1100" kern="1200" dirty="0">
                <a:solidFill>
                  <a:schemeClr val="tx1"/>
                </a:solidFill>
                <a:effectLst/>
                <a:latin typeface="Arial" panose="020B0604020202020204" pitchFamily="34" charset="0"/>
                <a:ea typeface="+mn-ea"/>
                <a:cs typeface="Arial" panose="020B0604020202020204" pitchFamily="34" charset="0"/>
              </a:rPr>
              <a:t>Because by getting training and development opportunities I will be able to improve my knowledge of how to motivate employees, manage employee retention, make policies for work, and so on (Gayathri. M, 2019, pp.151-153). These skills will help me to appropriately motivate, monitor, and control the performances of the employees which will help me to improve organizational performance.</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Strong onboarding: </a:t>
            </a:r>
            <a:r>
              <a:rPr lang="en-GB" sz="1100" kern="1200" dirty="0">
                <a:solidFill>
                  <a:schemeClr val="tx1"/>
                </a:solidFill>
                <a:effectLst/>
                <a:latin typeface="Arial" panose="020B0604020202020204" pitchFamily="34" charset="0"/>
                <a:ea typeface="+mn-ea"/>
                <a:cs typeface="Arial" panose="020B0604020202020204" pitchFamily="34" charset="0"/>
              </a:rPr>
              <a:t>Because after getting training and development opportunities I could improve my skill, knowledge, and behaviours which will help me to do orientation, training, introduction, culture acclimation, and follow-ups of the new candidates appropriately. But without training and development, I will not be able to complete all these responsibilities properly.</a:t>
            </a:r>
          </a:p>
          <a:p>
            <a:endParaRPr lang="en-GB" dirty="0"/>
          </a:p>
        </p:txBody>
      </p:sp>
      <p:sp>
        <p:nvSpPr>
          <p:cNvPr id="4" name="Slide Number Placeholder 3"/>
          <p:cNvSpPr>
            <a:spLocks noGrp="1"/>
          </p:cNvSpPr>
          <p:nvPr>
            <p:ph type="sldNum" sz="quarter" idx="5"/>
          </p:nvPr>
        </p:nvSpPr>
        <p:spPr/>
        <p:txBody>
          <a:bodyPr/>
          <a:lstStyle/>
          <a:p>
            <a:fld id="{7A7CA599-188C-4ABC-8F46-316DE5F28B14}" type="slidenum">
              <a:rPr lang="en-GB" smtClean="0"/>
              <a:t>9</a:t>
            </a:fld>
            <a:endParaRPr lang="en-GB"/>
          </a:p>
        </p:txBody>
      </p:sp>
    </p:spTree>
    <p:extLst>
      <p:ext uri="{BB962C8B-B14F-4D97-AF65-F5344CB8AC3E}">
        <p14:creationId xmlns:p14="http://schemas.microsoft.com/office/powerpoint/2010/main" val="132956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330409-0B79-4282-B03C-345905C12998}" type="datetimeFigureOut">
              <a:rPr lang="en-GB" smtClean="0"/>
              <a:t>05/09/2022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1240150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330409-0B79-4282-B03C-345905C12998}" type="datetimeFigureOut">
              <a:rPr lang="en-GB" smtClean="0"/>
              <a:t>05/09/2022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1504294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45330409-0B79-4282-B03C-345905C12998}" type="datetimeFigureOut">
              <a:rPr lang="en-GB" smtClean="0"/>
              <a:t>05/09/2022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72FFBB3-AAC4-4C10-8A8A-BEA41F026118}" type="slidenum">
              <a:rPr lang="en-GB" smtClean="0"/>
              <a:t>‹#›</a:t>
            </a:fld>
            <a:endParaRPr lang="en-GB"/>
          </a:p>
        </p:txBody>
      </p:sp>
    </p:spTree>
    <p:extLst>
      <p:ext uri="{BB962C8B-B14F-4D97-AF65-F5344CB8AC3E}">
        <p14:creationId xmlns:p14="http://schemas.microsoft.com/office/powerpoint/2010/main" val="2809023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330409-0B79-4282-B03C-345905C12998}" type="datetimeFigureOut">
              <a:rPr lang="en-GB" smtClean="0"/>
              <a:t>05/09/2022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1491519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330409-0B79-4282-B03C-345905C12998}" type="datetimeFigureOut">
              <a:rPr lang="en-GB" smtClean="0"/>
              <a:t>05/09/2022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3758014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330409-0B79-4282-B03C-345905C12998}" type="datetimeFigureOut">
              <a:rPr lang="en-GB" smtClean="0"/>
              <a:t>05/09/2022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2696947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330409-0B79-4282-B03C-345905C12998}" type="datetimeFigureOut">
              <a:rPr lang="en-GB" smtClean="0"/>
              <a:t>05/09/2022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298544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330409-0B79-4282-B03C-345905C12998}" type="datetimeFigureOut">
              <a:rPr lang="en-GB" smtClean="0"/>
              <a:t>05/09/2022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1301645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330409-0B79-4282-B03C-345905C12998}" type="datetimeFigureOut">
              <a:rPr lang="en-GB" smtClean="0"/>
              <a:t>05/09/2022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3062693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330409-0B79-4282-B03C-345905C12998}" type="datetimeFigureOut">
              <a:rPr lang="en-GB" smtClean="0"/>
              <a:t>05/09/2022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138295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45330409-0B79-4282-B03C-345905C12998}" type="datetimeFigureOut">
              <a:rPr lang="en-GB" smtClean="0"/>
              <a:t>05/09/2022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072FFBB3-AAC4-4C10-8A8A-BEA41F026118}" type="slidenum">
              <a:rPr lang="en-GB" smtClean="0"/>
              <a:t>‹#›</a:t>
            </a:fld>
            <a:endParaRPr lang="en-GB"/>
          </a:p>
        </p:txBody>
      </p:sp>
    </p:spTree>
    <p:extLst>
      <p:ext uri="{BB962C8B-B14F-4D97-AF65-F5344CB8AC3E}">
        <p14:creationId xmlns:p14="http://schemas.microsoft.com/office/powerpoint/2010/main" val="1151968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45330409-0B79-4282-B03C-345905C12998}" type="datetimeFigureOut">
              <a:rPr lang="en-GB" smtClean="0"/>
              <a:t>05/09/2022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72FFBB3-AAC4-4C10-8A8A-BEA41F026118}" type="slidenum">
              <a:rPr lang="en-GB" smtClean="0"/>
              <a:t>‹#›</a:t>
            </a:fld>
            <a:endParaRPr lang="en-GB"/>
          </a:p>
        </p:txBody>
      </p:sp>
    </p:spTree>
    <p:extLst>
      <p:ext uri="{BB962C8B-B14F-4D97-AF65-F5344CB8AC3E}">
        <p14:creationId xmlns:p14="http://schemas.microsoft.com/office/powerpoint/2010/main" val="12053920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CCFE6-DB48-404A-8CE1-6C3F8AEBCF71}"/>
              </a:ext>
            </a:extLst>
          </p:cNvPr>
          <p:cNvSpPr>
            <a:spLocks noGrp="1"/>
          </p:cNvSpPr>
          <p:nvPr>
            <p:ph type="ctrTitle"/>
          </p:nvPr>
        </p:nvSpPr>
        <p:spPr>
          <a:xfrm>
            <a:off x="0" y="3566158"/>
            <a:ext cx="11471565" cy="1739347"/>
          </a:xfrm>
        </p:spPr>
        <p:txBody>
          <a:bodyPr>
            <a:normAutofit fontScale="90000"/>
          </a:bodyPr>
          <a:lstStyle/>
          <a:p>
            <a:r>
              <a:rPr lang="en-GB" sz="2200" dirty="0">
                <a:latin typeface="Arial" panose="020B0604020202020204" pitchFamily="34" charset="0"/>
                <a:cs typeface="Arial" panose="020B0604020202020204" pitchFamily="34" charset="0"/>
              </a:rPr>
              <a:t>Assignment Title: </a:t>
            </a:r>
            <a:r>
              <a:rPr lang="en-US" sz="2200" dirty="0">
                <a:latin typeface="Arial" panose="020B0604020202020204" pitchFamily="34" charset="0"/>
                <a:cs typeface="Arial" panose="020B0604020202020204" pitchFamily="34" charset="0"/>
              </a:rPr>
              <a:t>Individual Presentation on ‘Training and Development</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needs for a HR officer’</a:t>
            </a:r>
            <a:br>
              <a:rPr lang="en-US" sz="2200" dirty="0"/>
            </a:br>
            <a:br>
              <a:rPr lang="en-US" dirty="0"/>
            </a:br>
            <a:r>
              <a:rPr lang="en-US" dirty="0"/>
              <a:t>-</a:t>
            </a:r>
            <a:br>
              <a:rPr lang="en-US" dirty="0"/>
            </a:br>
            <a:r>
              <a:rPr lang="en-US" dirty="0"/>
              <a:t>‘Training and Development</a:t>
            </a:r>
            <a:br>
              <a:rPr lang="en-US" dirty="0"/>
            </a:br>
            <a:r>
              <a:rPr lang="en-US" dirty="0"/>
              <a:t>needs for a HR officer’</a:t>
            </a:r>
            <a:endParaRPr lang="en-GB" dirty="0"/>
          </a:p>
        </p:txBody>
      </p:sp>
      <p:sp>
        <p:nvSpPr>
          <p:cNvPr id="3" name="Subtitle 2">
            <a:extLst>
              <a:ext uri="{FF2B5EF4-FFF2-40B4-BE49-F238E27FC236}">
                <a16:creationId xmlns:a16="http://schemas.microsoft.com/office/drawing/2014/main" id="{70F5F260-19E3-4E4A-A2DA-EDBE7067836A}"/>
              </a:ext>
            </a:extLst>
          </p:cNvPr>
          <p:cNvSpPr>
            <a:spLocks noGrp="1"/>
          </p:cNvSpPr>
          <p:nvPr>
            <p:ph type="subTitle" idx="1"/>
          </p:nvPr>
        </p:nvSpPr>
        <p:spPr/>
        <p:txBody>
          <a:bodyPr>
            <a:normAutofit fontScale="70000" lnSpcReduction="20000"/>
          </a:bodyPr>
          <a:lstStyle/>
          <a:p>
            <a:r>
              <a:rPr lang="en-US" dirty="0">
                <a:latin typeface="Arial" panose="020B0604020202020204" pitchFamily="34" charset="0"/>
                <a:cs typeface="Arial" panose="020B0604020202020204" pitchFamily="34" charset="0"/>
              </a:rPr>
              <a:t>Developing Relationships and Workplace Achievements</a:t>
            </a:r>
          </a:p>
          <a:p>
            <a:r>
              <a:rPr lang="en-GB" dirty="0">
                <a:latin typeface="Arial" panose="020B0604020202020204" pitchFamily="34" charset="0"/>
                <a:cs typeface="Arial" panose="020B0604020202020204" pitchFamily="34" charset="0"/>
              </a:rPr>
              <a:t> BMSW 5102-A1</a:t>
            </a:r>
          </a:p>
          <a:p>
            <a:r>
              <a:rPr lang="en-US" dirty="0">
                <a:latin typeface="Arial" panose="020B0604020202020204" pitchFamily="34" charset="0"/>
                <a:cs typeface="Arial" panose="020B0604020202020204" pitchFamily="34" charset="0"/>
              </a:rPr>
              <a:t>Shamima </a:t>
            </a:r>
            <a:r>
              <a:rPr lang="en-US" dirty="0" err="1">
                <a:latin typeface="Arial" panose="020B0604020202020204" pitchFamily="34" charset="0"/>
                <a:cs typeface="Arial" panose="020B0604020202020204" pitchFamily="34" charset="0"/>
              </a:rPr>
              <a:t>Akther</a:t>
            </a:r>
            <a:r>
              <a:rPr lang="en-US" dirty="0">
                <a:latin typeface="Arial" panose="020B0604020202020204" pitchFamily="34" charset="0"/>
                <a:cs typeface="Arial" panose="020B0604020202020204" pitchFamily="34" charset="0"/>
              </a:rPr>
              <a:t> Supa</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Student ID: 1916787</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4878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D278-1ED5-5BEA-38C7-E9698C8EF6A8}"/>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F44C20CB-6556-03CA-859E-C96C0E8AE2AD}"/>
              </a:ext>
            </a:extLst>
          </p:cNvPr>
          <p:cNvSpPr>
            <a:spLocks noGrp="1"/>
          </p:cNvSpPr>
          <p:nvPr>
            <p:ph idx="1"/>
          </p:nvPr>
        </p:nvSpPr>
        <p:spPr/>
        <p:txBody>
          <a:bodyPr>
            <a:normAutofit fontScale="92500" lnSpcReduction="10000"/>
          </a:bodyPr>
          <a:lstStyle/>
          <a:p>
            <a:r>
              <a:rPr lang="en-GB" dirty="0"/>
              <a:t>Introduction</a:t>
            </a:r>
          </a:p>
          <a:p>
            <a:r>
              <a:rPr lang="en-GB" dirty="0"/>
              <a:t>Determine Appropriate Knowledge, Skills And Behaviours (KSB) that are Required by HR Professionals Across the department</a:t>
            </a:r>
          </a:p>
          <a:p>
            <a:r>
              <a:rPr lang="en-GB" dirty="0"/>
              <a:t>Personal Skills Audit</a:t>
            </a:r>
          </a:p>
          <a:p>
            <a:r>
              <a:rPr lang="en-GB" dirty="0"/>
              <a:t>Personal Skills Audit</a:t>
            </a:r>
          </a:p>
          <a:p>
            <a:r>
              <a:rPr lang="en-GB" dirty="0"/>
              <a:t>Personal Skills Audit </a:t>
            </a:r>
          </a:p>
          <a:p>
            <a:r>
              <a:rPr lang="en-GB" dirty="0"/>
              <a:t>Personal SWOT Analysis</a:t>
            </a:r>
          </a:p>
          <a:p>
            <a:r>
              <a:rPr lang="en-GB" dirty="0"/>
              <a:t>Critically assess the potential Benefits to the organization of Developing you as an HR officer through effective training and Development</a:t>
            </a:r>
          </a:p>
          <a:p>
            <a:r>
              <a:rPr lang="en-GB" dirty="0"/>
              <a:t>Conclusion</a:t>
            </a:r>
          </a:p>
          <a:p>
            <a:r>
              <a:rPr lang="en-GB" dirty="0"/>
              <a:t>References</a:t>
            </a:r>
          </a:p>
        </p:txBody>
      </p:sp>
    </p:spTree>
    <p:extLst>
      <p:ext uri="{BB962C8B-B14F-4D97-AF65-F5344CB8AC3E}">
        <p14:creationId xmlns:p14="http://schemas.microsoft.com/office/powerpoint/2010/main" val="2543524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70DC5-BCBE-451C-B82D-7C4AFAD86737}"/>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Introduction</a:t>
            </a:r>
            <a:br>
              <a:rPr lang="en-GB" b="1" dirty="0"/>
            </a:br>
            <a:endParaRPr lang="en-GB" dirty="0"/>
          </a:p>
        </p:txBody>
      </p:sp>
      <p:sp>
        <p:nvSpPr>
          <p:cNvPr id="3" name="Content Placeholder 2">
            <a:extLst>
              <a:ext uri="{FF2B5EF4-FFF2-40B4-BE49-F238E27FC236}">
                <a16:creationId xmlns:a16="http://schemas.microsoft.com/office/drawing/2014/main" id="{AC5FE97B-F157-4006-97FA-75BEC60B89F2}"/>
              </a:ext>
            </a:extLst>
          </p:cNvPr>
          <p:cNvSpPr>
            <a:spLocks noGrp="1"/>
          </p:cNvSpPr>
          <p:nvPr>
            <p:ph idx="1"/>
          </p:nvPr>
        </p:nvSpPr>
        <p:spPr/>
        <p:txBody>
          <a:bodyPr/>
          <a:lstStyle/>
          <a:p>
            <a:pPr marL="0" indent="0" algn="just">
              <a:lnSpc>
                <a:spcPct val="150000"/>
              </a:lnSpc>
              <a:buNone/>
            </a:pPr>
            <a:r>
              <a:rPr lang="en-GB" sz="1400" dirty="0">
                <a:latin typeface="Arial" panose="020B0604020202020204" pitchFamily="34" charset="0"/>
                <a:cs typeface="Arial" panose="020B0604020202020204" pitchFamily="34" charset="0"/>
              </a:rPr>
              <a:t>The aim of the presentation is to gain an understanding of the knowledge and skills which are significant for HR professionals. So, the presentation will include the appropriate knowledge, skills, and </a:t>
            </a:r>
            <a:r>
              <a:rPr lang="en-GB" sz="1400"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 of the HR professionals, personal skill audit and SWOT analysis, and identifying training and development need considering the knowledge skills and </a:t>
            </a:r>
            <a:r>
              <a:rPr lang="en-GB" sz="1400" dirty="0" err="1">
                <a:latin typeface="Arial" panose="020B0604020202020204" pitchFamily="34" charset="0"/>
                <a:cs typeface="Arial" panose="020B0604020202020204" pitchFamily="34" charset="0"/>
              </a:rPr>
              <a:t>behaviors</a:t>
            </a:r>
            <a:r>
              <a:rPr lang="en-GB" sz="1400" dirty="0">
                <a:latin typeface="Arial" panose="020B0604020202020204" pitchFamily="34" charset="0"/>
                <a:cs typeface="Arial" panose="020B0604020202020204" pitchFamily="34" charset="0"/>
              </a:rPr>
              <a:t> identified by the personal skill audit and SWOT analysis. </a:t>
            </a:r>
          </a:p>
          <a:p>
            <a:pPr marL="0" indent="0" algn="just">
              <a:lnSpc>
                <a:spcPct val="150000"/>
              </a:lnSpc>
              <a:buNone/>
            </a:pPr>
            <a:r>
              <a:rPr lang="en-GB" sz="1400" dirty="0">
                <a:latin typeface="Arial" panose="020B0604020202020204" pitchFamily="34" charset="0"/>
                <a:cs typeface="Arial" panose="020B0604020202020204" pitchFamily="34" charset="0"/>
              </a:rPr>
              <a:t>Also, will include the potential benefits to organizations and individuals of developing as an HR officer through training and development. </a:t>
            </a:r>
          </a:p>
          <a:p>
            <a:endParaRPr lang="en-GB" dirty="0"/>
          </a:p>
        </p:txBody>
      </p:sp>
    </p:spTree>
    <p:extLst>
      <p:ext uri="{BB962C8B-B14F-4D97-AF65-F5344CB8AC3E}">
        <p14:creationId xmlns:p14="http://schemas.microsoft.com/office/powerpoint/2010/main" val="305099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6543-EC7C-4333-83CA-1EBBCF395596}"/>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Determine appropriate knowledge, skills, and behaviours (KSB) that are required by HR professionals across the department.</a:t>
            </a:r>
            <a:endParaRPr lang="en-GB" sz="2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E4EE053-35F6-451F-B9D4-A27CDB6E9BC3}"/>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Knowledge of HR professional</a:t>
            </a:r>
          </a:p>
          <a:p>
            <a:endParaRPr lang="en-GB" dirty="0"/>
          </a:p>
        </p:txBody>
      </p:sp>
      <p:sp>
        <p:nvSpPr>
          <p:cNvPr id="4" name="Content Placeholder 3">
            <a:extLst>
              <a:ext uri="{FF2B5EF4-FFF2-40B4-BE49-F238E27FC236}">
                <a16:creationId xmlns:a16="http://schemas.microsoft.com/office/drawing/2014/main" id="{BEC053E0-4284-453C-AE01-752E76B2FAB2}"/>
              </a:ext>
            </a:extLst>
          </p:cNvPr>
          <p:cNvSpPr>
            <a:spLocks noGrp="1"/>
          </p:cNvSpPr>
          <p:nvPr>
            <p:ph sz="half" idx="2"/>
          </p:nvPr>
        </p:nvSpPr>
        <p:spPr/>
        <p:txBody>
          <a:bodyPr>
            <a:normAutofit/>
          </a:bodyPr>
          <a:lstStyle/>
          <a:p>
            <a:pPr>
              <a:lnSpc>
                <a:spcPct val="150000"/>
              </a:lnSpc>
            </a:pPr>
            <a:r>
              <a:rPr lang="en-GB" sz="1100" b="1" dirty="0">
                <a:latin typeface="Arial" panose="020B0604020202020204" pitchFamily="34" charset="0"/>
                <a:cs typeface="Arial" panose="020B0604020202020204" pitchFamily="34" charset="0"/>
              </a:rPr>
              <a:t>Excellent interpersonal</a:t>
            </a:r>
          </a:p>
          <a:p>
            <a:pPr>
              <a:lnSpc>
                <a:spcPct val="150000"/>
              </a:lnSpc>
            </a:pPr>
            <a:r>
              <a:rPr lang="en-GB" sz="1100" b="1" dirty="0">
                <a:latin typeface="Arial" panose="020B0604020202020204" pitchFamily="34" charset="0"/>
                <a:cs typeface="Arial" panose="020B0604020202020204" pitchFamily="34" charset="0"/>
              </a:rPr>
              <a:t>Knowledge of HR policies</a:t>
            </a:r>
            <a:endParaRPr lang="en-GB" sz="11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CDF403BA-93B6-4CE3-BCBA-1BA874A627CC}"/>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Skills of HR professionals</a:t>
            </a:r>
          </a:p>
          <a:p>
            <a:endParaRPr lang="en-GB" dirty="0"/>
          </a:p>
        </p:txBody>
      </p:sp>
      <p:sp>
        <p:nvSpPr>
          <p:cNvPr id="6" name="Content Placeholder 5">
            <a:extLst>
              <a:ext uri="{FF2B5EF4-FFF2-40B4-BE49-F238E27FC236}">
                <a16:creationId xmlns:a16="http://schemas.microsoft.com/office/drawing/2014/main" id="{73D45D66-3751-47E0-8EAC-876329EBB422}"/>
              </a:ext>
            </a:extLst>
          </p:cNvPr>
          <p:cNvSpPr>
            <a:spLocks noGrp="1"/>
          </p:cNvSpPr>
          <p:nvPr>
            <p:ph sz="quarter" idx="4"/>
          </p:nvPr>
        </p:nvSpPr>
        <p:spPr/>
        <p:txBody>
          <a:bodyPr>
            <a:normAutofit/>
          </a:bodyPr>
          <a:lstStyle/>
          <a:p>
            <a:pPr>
              <a:lnSpc>
                <a:spcPct val="150000"/>
              </a:lnSpc>
            </a:pPr>
            <a:r>
              <a:rPr lang="en-GB" sz="1100" b="1" dirty="0">
                <a:latin typeface="Arial" panose="020B0604020202020204" pitchFamily="34" charset="0"/>
                <a:cs typeface="Arial" panose="020B0604020202020204" pitchFamily="34" charset="0"/>
              </a:rPr>
              <a:t>Conflict resolution skill</a:t>
            </a:r>
          </a:p>
          <a:p>
            <a:pPr>
              <a:lnSpc>
                <a:spcPct val="150000"/>
              </a:lnSpc>
            </a:pPr>
            <a:r>
              <a:rPr lang="en-GB" sz="1100" b="1" dirty="0">
                <a:latin typeface="Arial" panose="020B0604020202020204" pitchFamily="34" charset="0"/>
                <a:cs typeface="Arial" panose="020B0604020202020204" pitchFamily="34" charset="0"/>
              </a:rPr>
              <a:t>Technological skill</a:t>
            </a:r>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3D6CDBC-F464-40AC-B74F-824C8887E6C2}"/>
              </a:ext>
            </a:extLst>
          </p:cNvPr>
          <p:cNvSpPr txBox="1"/>
          <p:nvPr/>
        </p:nvSpPr>
        <p:spPr>
          <a:xfrm>
            <a:off x="1949115" y="4074694"/>
            <a:ext cx="6144127" cy="143116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The </a:t>
            </a:r>
            <a:r>
              <a:rPr lang="en-GB" b="1" dirty="0" err="1">
                <a:latin typeface="Arial" panose="020B0604020202020204" pitchFamily="34" charset="0"/>
                <a:cs typeface="Arial" panose="020B0604020202020204" pitchFamily="34" charset="0"/>
              </a:rPr>
              <a:t>behavior</a:t>
            </a:r>
            <a:r>
              <a:rPr lang="en-GB" b="1" dirty="0">
                <a:latin typeface="Arial" panose="020B0604020202020204" pitchFamily="34" charset="0"/>
                <a:cs typeface="Arial" panose="020B0604020202020204" pitchFamily="34" charset="0"/>
              </a:rPr>
              <a:t> of HR professionals</a:t>
            </a:r>
          </a:p>
          <a:p>
            <a:pPr algn="ctr"/>
            <a:endParaRPr lang="en-GB" b="1" dirty="0"/>
          </a:p>
          <a:p>
            <a:pPr algn="just">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Versatility and adaptability</a:t>
            </a:r>
          </a:p>
          <a:p>
            <a:pPr algn="just">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Transparency and trustworthiness</a:t>
            </a:r>
            <a:endParaRPr lang="en-GB" sz="1100" dirty="0">
              <a:latin typeface="Arial" panose="020B0604020202020204" pitchFamily="34" charset="0"/>
              <a:cs typeface="Arial" panose="020B0604020202020204" pitchFamily="34" charset="0"/>
            </a:endParaRPr>
          </a:p>
          <a:p>
            <a:endParaRPr lang="en-GB" dirty="0"/>
          </a:p>
        </p:txBody>
      </p:sp>
      <p:pic>
        <p:nvPicPr>
          <p:cNvPr id="4098" name="Picture 2" descr="18 HR Skills Every HR Generalist Needs [with Infographic] - AIHR">
            <a:extLst>
              <a:ext uri="{FF2B5EF4-FFF2-40B4-BE49-F238E27FC236}">
                <a16:creationId xmlns:a16="http://schemas.microsoft.com/office/drawing/2014/main" id="{9C1F7ACC-D3FF-4D40-A792-02851EBA4B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3441" y="2946529"/>
            <a:ext cx="262890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14 Crucial HR Skills, Competencies &amp; Qualifications">
            <a:extLst>
              <a:ext uri="{FF2B5EF4-FFF2-40B4-BE49-F238E27FC236}">
                <a16:creationId xmlns:a16="http://schemas.microsoft.com/office/drawing/2014/main" id="{7EE65F9B-FD08-46C6-9497-66CBBF700D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9201" y="4704531"/>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937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034B-E76D-4352-8211-160C0739592B}"/>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Personal Skill Audit</a:t>
            </a:r>
            <a:endParaRPr lang="en-GB" sz="28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0B6C8F9A-07E5-4D96-A516-A21B562E0177}"/>
              </a:ext>
            </a:extLst>
          </p:cNvPr>
          <p:cNvPicPr>
            <a:picLocks noGrp="1" noChangeAspect="1"/>
          </p:cNvPicPr>
          <p:nvPr>
            <p:ph idx="1"/>
          </p:nvPr>
        </p:nvPicPr>
        <p:blipFill>
          <a:blip r:embed="rId2"/>
          <a:stretch>
            <a:fillRect/>
          </a:stretch>
        </p:blipFill>
        <p:spPr>
          <a:xfrm>
            <a:off x="314325" y="2053390"/>
            <a:ext cx="5557086" cy="4520434"/>
          </a:xfrm>
          <a:prstGeom prst="rect">
            <a:avLst/>
          </a:prstGeom>
        </p:spPr>
      </p:pic>
      <p:pic>
        <p:nvPicPr>
          <p:cNvPr id="7" name="Picture 6">
            <a:extLst>
              <a:ext uri="{FF2B5EF4-FFF2-40B4-BE49-F238E27FC236}">
                <a16:creationId xmlns:a16="http://schemas.microsoft.com/office/drawing/2014/main" id="{1868C937-C147-48AD-AEDE-2059C2903176}"/>
              </a:ext>
            </a:extLst>
          </p:cNvPr>
          <p:cNvPicPr>
            <a:picLocks noChangeAspect="1"/>
          </p:cNvPicPr>
          <p:nvPr/>
        </p:nvPicPr>
        <p:blipFill>
          <a:blip r:embed="rId3"/>
          <a:stretch>
            <a:fillRect/>
          </a:stretch>
        </p:blipFill>
        <p:spPr>
          <a:xfrm>
            <a:off x="6094959" y="2053390"/>
            <a:ext cx="5782716" cy="4520434"/>
          </a:xfrm>
          <a:prstGeom prst="rect">
            <a:avLst/>
          </a:prstGeom>
        </p:spPr>
      </p:pic>
      <p:pic>
        <p:nvPicPr>
          <p:cNvPr id="3087" name="Picture 1" descr="3A0DA7B1">
            <a:extLst>
              <a:ext uri="{FF2B5EF4-FFF2-40B4-BE49-F238E27FC236}">
                <a16:creationId xmlns:a16="http://schemas.microsoft.com/office/drawing/2014/main" id="{DB78DE5E-0EDA-4452-9C5D-C08D4A321A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295275" cy="276225"/>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2" descr="3A0DA7B1">
            <a:extLst>
              <a:ext uri="{FF2B5EF4-FFF2-40B4-BE49-F238E27FC236}">
                <a16:creationId xmlns:a16="http://schemas.microsoft.com/office/drawing/2014/main" id="{449BD0AA-5A6D-498E-9915-97F83F8338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3" descr="3A0DA7B1">
            <a:extLst>
              <a:ext uri="{FF2B5EF4-FFF2-40B4-BE49-F238E27FC236}">
                <a16:creationId xmlns:a16="http://schemas.microsoft.com/office/drawing/2014/main" id="{C4C1031C-64EC-4CCF-8DA6-AB6ED652E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14325" cy="32385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5" descr="3A0DA7B1">
            <a:extLst>
              <a:ext uri="{FF2B5EF4-FFF2-40B4-BE49-F238E27FC236}">
                <a16:creationId xmlns:a16="http://schemas.microsoft.com/office/drawing/2014/main" id="{054BDA8E-E630-402B-B2A2-48E731C584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6" descr="3A0DA7B1">
            <a:extLst>
              <a:ext uri="{FF2B5EF4-FFF2-40B4-BE49-F238E27FC236}">
                <a16:creationId xmlns:a16="http://schemas.microsoft.com/office/drawing/2014/main" id="{5720C2D5-FCE0-430F-91A1-5E8EA44888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7" descr="3A0DA7B1">
            <a:extLst>
              <a:ext uri="{FF2B5EF4-FFF2-40B4-BE49-F238E27FC236}">
                <a16:creationId xmlns:a16="http://schemas.microsoft.com/office/drawing/2014/main" id="{23A862A9-9329-45ED-A3B8-CC738C23AB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8" descr="3A0DA7B1">
            <a:extLst>
              <a:ext uri="{FF2B5EF4-FFF2-40B4-BE49-F238E27FC236}">
                <a16:creationId xmlns:a16="http://schemas.microsoft.com/office/drawing/2014/main" id="{CAB20043-4DB2-4676-A7DB-D4126FA062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9" descr="3A0DA7B1">
            <a:extLst>
              <a:ext uri="{FF2B5EF4-FFF2-40B4-BE49-F238E27FC236}">
                <a16:creationId xmlns:a16="http://schemas.microsoft.com/office/drawing/2014/main" id="{40B0F84A-A832-4E31-93DB-C3437C7398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10" descr="3A0DA7B1">
            <a:extLst>
              <a:ext uri="{FF2B5EF4-FFF2-40B4-BE49-F238E27FC236}">
                <a16:creationId xmlns:a16="http://schemas.microsoft.com/office/drawing/2014/main" id="{CCA5A0CE-8ECD-4D70-B779-4DE246E59F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11" descr="3A0DA7B1">
            <a:extLst>
              <a:ext uri="{FF2B5EF4-FFF2-40B4-BE49-F238E27FC236}">
                <a16:creationId xmlns:a16="http://schemas.microsoft.com/office/drawing/2014/main" id="{544A0252-4563-4738-9C8B-3BA19093AB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13" descr="3A0DA7B1">
            <a:extLst>
              <a:ext uri="{FF2B5EF4-FFF2-40B4-BE49-F238E27FC236}">
                <a16:creationId xmlns:a16="http://schemas.microsoft.com/office/drawing/2014/main" id="{94BE3F70-E4BC-45A4-924E-C8442FCBA7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14" descr="3A0DA7B1">
            <a:extLst>
              <a:ext uri="{FF2B5EF4-FFF2-40B4-BE49-F238E27FC236}">
                <a16:creationId xmlns:a16="http://schemas.microsoft.com/office/drawing/2014/main" id="{90DE0AEA-5FC8-4E43-BB21-D621248B7A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15" descr="3A0DA7B1">
            <a:extLst>
              <a:ext uri="{FF2B5EF4-FFF2-40B4-BE49-F238E27FC236}">
                <a16:creationId xmlns:a16="http://schemas.microsoft.com/office/drawing/2014/main" id="{B03CA2C9-8214-42A6-9C46-154F11EB78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16" descr="3A0DA7B1">
            <a:extLst>
              <a:ext uri="{FF2B5EF4-FFF2-40B4-BE49-F238E27FC236}">
                <a16:creationId xmlns:a16="http://schemas.microsoft.com/office/drawing/2014/main" id="{748B5106-C987-4873-B61F-84417F2F98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73" name="Picture 17" descr="3A0DA7B1">
            <a:extLst>
              <a:ext uri="{FF2B5EF4-FFF2-40B4-BE49-F238E27FC236}">
                <a16:creationId xmlns:a16="http://schemas.microsoft.com/office/drawing/2014/main" id="{19748B7E-6D0A-4500-86FB-C5A9D4932F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102" name="Picture 30" descr="3A0DA7B1">
            <a:extLst>
              <a:ext uri="{FF2B5EF4-FFF2-40B4-BE49-F238E27FC236}">
                <a16:creationId xmlns:a16="http://schemas.microsoft.com/office/drawing/2014/main" id="{9CAF7AB1-79ED-4255-BBC8-6AED0CC8B2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295275" cy="276225"/>
          </a:xfrm>
          <a:prstGeom prst="rect">
            <a:avLst/>
          </a:prstGeom>
          <a:noFill/>
          <a:extLst>
            <a:ext uri="{909E8E84-426E-40DD-AFC4-6F175D3DCCD1}">
              <a14:hiddenFill xmlns:a14="http://schemas.microsoft.com/office/drawing/2010/main">
                <a:solidFill>
                  <a:srgbClr val="FFFFFF"/>
                </a:solidFill>
              </a14:hiddenFill>
            </a:ext>
          </a:extLst>
        </p:spPr>
      </p:pic>
      <p:pic>
        <p:nvPicPr>
          <p:cNvPr id="3101" name="Picture 29" descr="3A0DA7B1">
            <a:extLst>
              <a:ext uri="{FF2B5EF4-FFF2-40B4-BE49-F238E27FC236}">
                <a16:creationId xmlns:a16="http://schemas.microsoft.com/office/drawing/2014/main" id="{FBAEA68D-D036-4612-B2C1-19D2A18E34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100" name="Picture 28" descr="3A0DA7B1">
            <a:extLst>
              <a:ext uri="{FF2B5EF4-FFF2-40B4-BE49-F238E27FC236}">
                <a16:creationId xmlns:a16="http://schemas.microsoft.com/office/drawing/2014/main" id="{E4D44D49-5E75-428A-B665-6227009D31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14325" cy="323850"/>
          </a:xfrm>
          <a:prstGeom prst="rect">
            <a:avLst/>
          </a:prstGeom>
          <a:noFill/>
          <a:extLst>
            <a:ext uri="{909E8E84-426E-40DD-AFC4-6F175D3DCCD1}">
              <a14:hiddenFill xmlns:a14="http://schemas.microsoft.com/office/drawing/2010/main">
                <a:solidFill>
                  <a:srgbClr val="FFFFFF"/>
                </a:solidFill>
              </a14:hiddenFill>
            </a:ext>
          </a:extLst>
        </p:spPr>
      </p:pic>
      <p:pic>
        <p:nvPicPr>
          <p:cNvPr id="3099" name="Picture 27" descr="3A0DA7B1">
            <a:extLst>
              <a:ext uri="{FF2B5EF4-FFF2-40B4-BE49-F238E27FC236}">
                <a16:creationId xmlns:a16="http://schemas.microsoft.com/office/drawing/2014/main" id="{E18D5E90-5789-4515-A271-F80C247503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8" name="Picture 26" descr="3A0DA7B1">
            <a:extLst>
              <a:ext uri="{FF2B5EF4-FFF2-40B4-BE49-F238E27FC236}">
                <a16:creationId xmlns:a16="http://schemas.microsoft.com/office/drawing/2014/main" id="{3E5832D8-0EDD-4BF2-8895-6567C4BBC1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7" name="Picture 25" descr="3A0DA7B1">
            <a:extLst>
              <a:ext uri="{FF2B5EF4-FFF2-40B4-BE49-F238E27FC236}">
                <a16:creationId xmlns:a16="http://schemas.microsoft.com/office/drawing/2014/main" id="{8A3FD267-B04E-4459-9903-6C777DCEE2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3A0DA7B1">
            <a:extLst>
              <a:ext uri="{FF2B5EF4-FFF2-40B4-BE49-F238E27FC236}">
                <a16:creationId xmlns:a16="http://schemas.microsoft.com/office/drawing/2014/main" id="{CB6E67F1-E185-451F-86E0-D4D744B2BA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5" name="Picture 23" descr="3A0DA7B1">
            <a:extLst>
              <a:ext uri="{FF2B5EF4-FFF2-40B4-BE49-F238E27FC236}">
                <a16:creationId xmlns:a16="http://schemas.microsoft.com/office/drawing/2014/main" id="{90B51AAC-2559-4022-AB5E-C2311805098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4" name="Picture 22" descr="3A0DA7B1">
            <a:extLst>
              <a:ext uri="{FF2B5EF4-FFF2-40B4-BE49-F238E27FC236}">
                <a16:creationId xmlns:a16="http://schemas.microsoft.com/office/drawing/2014/main" id="{E1672DAE-90E0-407B-9213-61D53138E2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3" name="Picture 21" descr="3A0DA7B1">
            <a:extLst>
              <a:ext uri="{FF2B5EF4-FFF2-40B4-BE49-F238E27FC236}">
                <a16:creationId xmlns:a16="http://schemas.microsoft.com/office/drawing/2014/main" id="{730AFD36-2303-43E5-9DA8-34648AFB32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2" name="Picture 20" descr="3A0DA7B1">
            <a:extLst>
              <a:ext uri="{FF2B5EF4-FFF2-40B4-BE49-F238E27FC236}">
                <a16:creationId xmlns:a16="http://schemas.microsoft.com/office/drawing/2014/main" id="{A8301689-3D54-4A57-8B4E-0ED9079F44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1" name="Picture 19" descr="3A0DA7B1">
            <a:extLst>
              <a:ext uri="{FF2B5EF4-FFF2-40B4-BE49-F238E27FC236}">
                <a16:creationId xmlns:a16="http://schemas.microsoft.com/office/drawing/2014/main" id="{FC5EAD0B-B64A-4C44-ADF9-16CBA904E5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3A0DA7B1">
            <a:extLst>
              <a:ext uri="{FF2B5EF4-FFF2-40B4-BE49-F238E27FC236}">
                <a16:creationId xmlns:a16="http://schemas.microsoft.com/office/drawing/2014/main" id="{D55ACF61-23AB-4DE5-A3F9-A96701FC4F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9" name="Picture 17" descr="3A0DA7B1">
            <a:extLst>
              <a:ext uri="{FF2B5EF4-FFF2-40B4-BE49-F238E27FC236}">
                <a16:creationId xmlns:a16="http://schemas.microsoft.com/office/drawing/2014/main" id="{0575EEE9-98BF-40B7-A9CA-D882E9A27F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3A0DA7B1">
            <a:extLst>
              <a:ext uri="{FF2B5EF4-FFF2-40B4-BE49-F238E27FC236}">
                <a16:creationId xmlns:a16="http://schemas.microsoft.com/office/drawing/2014/main" id="{E397605D-E430-4966-A465-28F0A344A9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0" cy="23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639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A7B3-E9EC-44DD-A6BD-1B1A12BDE985}"/>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Personal Skill Audit</a:t>
            </a:r>
            <a:endParaRPr lang="en-GB" sz="2800"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2815538E-328A-43EA-B5B4-C9F9D09E3E28}"/>
              </a:ext>
            </a:extLst>
          </p:cNvPr>
          <p:cNvPicPr>
            <a:picLocks noGrp="1" noChangeAspect="1"/>
          </p:cNvPicPr>
          <p:nvPr>
            <p:ph idx="1"/>
          </p:nvPr>
        </p:nvPicPr>
        <p:blipFill>
          <a:blip r:embed="rId2"/>
          <a:stretch>
            <a:fillRect/>
          </a:stretch>
        </p:blipFill>
        <p:spPr>
          <a:xfrm>
            <a:off x="2023519" y="1890712"/>
            <a:ext cx="7277100" cy="3076575"/>
          </a:xfrm>
          <a:prstGeom prst="rect">
            <a:avLst/>
          </a:prstGeom>
        </p:spPr>
      </p:pic>
      <p:pic>
        <p:nvPicPr>
          <p:cNvPr id="5" name="Picture 4">
            <a:extLst>
              <a:ext uri="{FF2B5EF4-FFF2-40B4-BE49-F238E27FC236}">
                <a16:creationId xmlns:a16="http://schemas.microsoft.com/office/drawing/2014/main" id="{4D82B7C7-6439-4591-B621-576BD35BDF92}"/>
              </a:ext>
            </a:extLst>
          </p:cNvPr>
          <p:cNvPicPr>
            <a:picLocks noChangeAspect="1"/>
          </p:cNvPicPr>
          <p:nvPr/>
        </p:nvPicPr>
        <p:blipFill>
          <a:blip r:embed="rId3"/>
          <a:stretch>
            <a:fillRect/>
          </a:stretch>
        </p:blipFill>
        <p:spPr>
          <a:xfrm>
            <a:off x="2023519" y="5065063"/>
            <a:ext cx="7277100" cy="1429501"/>
          </a:xfrm>
          <a:prstGeom prst="rect">
            <a:avLst/>
          </a:prstGeom>
        </p:spPr>
      </p:pic>
    </p:spTree>
    <p:extLst>
      <p:ext uri="{BB962C8B-B14F-4D97-AF65-F5344CB8AC3E}">
        <p14:creationId xmlns:p14="http://schemas.microsoft.com/office/powerpoint/2010/main" val="349319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F5ED7-4A8E-4B7D-A5AC-255450724733}"/>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Personal Skill Audit</a:t>
            </a:r>
            <a:endParaRPr lang="en-GB" sz="28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B9D916E-8115-425F-9D0B-78EDB268F5DD}"/>
              </a:ext>
            </a:extLst>
          </p:cNvPr>
          <p:cNvGraphicFramePr>
            <a:graphicFrameLocks noGrp="1"/>
          </p:cNvGraphicFramePr>
          <p:nvPr>
            <p:ph idx="1"/>
            <p:extLst>
              <p:ext uri="{D42A27DB-BD31-4B8C-83A1-F6EECF244321}">
                <p14:modId xmlns:p14="http://schemas.microsoft.com/office/powerpoint/2010/main" val="2068896304"/>
              </p:ext>
            </p:extLst>
          </p:nvPr>
        </p:nvGraphicFramePr>
        <p:xfrm>
          <a:off x="344312" y="2348027"/>
          <a:ext cx="5951220" cy="3095822"/>
        </p:xfrm>
        <a:graphic>
          <a:graphicData uri="http://schemas.openxmlformats.org/drawingml/2006/table">
            <a:tbl>
              <a:tblPr firstRow="1" firstCol="1" bandRow="1">
                <a:tableStyleId>{5C22544A-7EE6-4342-B048-85BDC9FD1C3A}</a:tableStyleId>
              </a:tblPr>
              <a:tblGrid>
                <a:gridCol w="1189990">
                  <a:extLst>
                    <a:ext uri="{9D8B030D-6E8A-4147-A177-3AD203B41FA5}">
                      <a16:colId xmlns:a16="http://schemas.microsoft.com/office/drawing/2014/main" val="724250760"/>
                    </a:ext>
                  </a:extLst>
                </a:gridCol>
                <a:gridCol w="1193165">
                  <a:extLst>
                    <a:ext uri="{9D8B030D-6E8A-4147-A177-3AD203B41FA5}">
                      <a16:colId xmlns:a16="http://schemas.microsoft.com/office/drawing/2014/main" val="3745002834"/>
                    </a:ext>
                  </a:extLst>
                </a:gridCol>
                <a:gridCol w="1183640">
                  <a:extLst>
                    <a:ext uri="{9D8B030D-6E8A-4147-A177-3AD203B41FA5}">
                      <a16:colId xmlns:a16="http://schemas.microsoft.com/office/drawing/2014/main" val="3546154598"/>
                    </a:ext>
                  </a:extLst>
                </a:gridCol>
                <a:gridCol w="2384425">
                  <a:extLst>
                    <a:ext uri="{9D8B030D-6E8A-4147-A177-3AD203B41FA5}">
                      <a16:colId xmlns:a16="http://schemas.microsoft.com/office/drawing/2014/main" val="1515633081"/>
                    </a:ext>
                  </a:extLst>
                </a:gridCol>
              </a:tblGrid>
              <a:tr h="346000">
                <a:tc gridSpan="2">
                  <a:txBody>
                    <a:bodyPr/>
                    <a:lstStyle/>
                    <a:p>
                      <a:pPr marL="3175" marR="0" algn="just">
                        <a:lnSpc>
                          <a:spcPct val="150000"/>
                        </a:lnSpc>
                        <a:spcBef>
                          <a:spcPts val="0"/>
                        </a:spcBef>
                        <a:spcAft>
                          <a:spcPts val="0"/>
                        </a:spcAft>
                      </a:pPr>
                      <a:r>
                        <a:rPr lang="en-GB" sz="1100">
                          <a:effectLst/>
                        </a:rPr>
                        <a:t>Supervisory Management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hMerge="1">
                  <a:txBody>
                    <a:bodyPr/>
                    <a:lstStyle/>
                    <a:p>
                      <a:endParaRPr lang="en-GB"/>
                    </a:p>
                  </a:txBody>
                  <a:tcPr/>
                </a:tc>
                <a:tc>
                  <a:txBody>
                    <a:bodyPr/>
                    <a:lstStyle/>
                    <a:p>
                      <a:pPr marL="1270" marR="0" algn="just">
                        <a:lnSpc>
                          <a:spcPct val="150000"/>
                        </a:lnSpc>
                        <a:spcBef>
                          <a:spcPts val="0"/>
                        </a:spcBef>
                        <a:spcAft>
                          <a:spcPts val="0"/>
                        </a:spcAft>
                      </a:pPr>
                      <a:r>
                        <a:rPr lang="en-GB" sz="11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0" marR="0" algn="just">
                        <a:lnSpc>
                          <a:spcPct val="150000"/>
                        </a:lnSpc>
                        <a:spcBef>
                          <a:spcPts val="0"/>
                        </a:spcBef>
                        <a:spcAft>
                          <a:spcPts val="0"/>
                        </a:spcAft>
                      </a:pPr>
                      <a:r>
                        <a:rPr lang="en-GB" sz="11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extLst>
                  <a:ext uri="{0D108BD9-81ED-4DB2-BD59-A6C34878D82A}">
                    <a16:rowId xmlns:a16="http://schemas.microsoft.com/office/drawing/2014/main" val="3727232365"/>
                  </a:ext>
                </a:extLst>
              </a:tr>
              <a:tr h="1653966">
                <a:tc>
                  <a:txBody>
                    <a:bodyPr/>
                    <a:lstStyle/>
                    <a:p>
                      <a:pPr marL="3175" marR="40005" algn="just">
                        <a:lnSpc>
                          <a:spcPct val="150000"/>
                        </a:lnSpc>
                        <a:spcBef>
                          <a:spcPts val="0"/>
                        </a:spcBef>
                        <a:spcAft>
                          <a:spcPts val="20"/>
                        </a:spcAft>
                      </a:pPr>
                      <a:r>
                        <a:rPr lang="en-GB" sz="1100">
                          <a:effectLst/>
                        </a:rPr>
                        <a:t>How much experience have you had in your role?   </a:t>
                      </a:r>
                    </a:p>
                    <a:p>
                      <a:pPr marL="3175" marR="0" algn="just">
                        <a:lnSpc>
                          <a:spcPct val="150000"/>
                        </a:lnSpc>
                        <a:spcBef>
                          <a:spcPts val="0"/>
                        </a:spcBef>
                        <a:spcAft>
                          <a:spcPts val="0"/>
                        </a:spcAft>
                      </a:pPr>
                      <a:r>
                        <a:rPr lang="en-GB" sz="1100">
                          <a:effectLst/>
                        </a:rPr>
                        <a:t>  </a:t>
                      </a:r>
                    </a:p>
                    <a:p>
                      <a:pPr marL="3175" marR="0" algn="just">
                        <a:lnSpc>
                          <a:spcPct val="150000"/>
                        </a:lnSpc>
                        <a:spcBef>
                          <a:spcPts val="0"/>
                        </a:spcBef>
                        <a:spcAft>
                          <a:spcPts val="0"/>
                        </a:spcAft>
                      </a:pPr>
                      <a:r>
                        <a:rPr lang="en-GB" sz="11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1270" marR="0" algn="just">
                        <a:lnSpc>
                          <a:spcPct val="150000"/>
                        </a:lnSpc>
                        <a:spcBef>
                          <a:spcPts val="0"/>
                        </a:spcBef>
                        <a:spcAft>
                          <a:spcPts val="0"/>
                        </a:spcAft>
                      </a:pPr>
                      <a:r>
                        <a:rPr lang="en-GB" sz="1100" dirty="0">
                          <a:effectLst/>
                        </a:rPr>
                        <a:t>    &lt; 1 month  </a:t>
                      </a:r>
                    </a:p>
                    <a:p>
                      <a:pPr marL="1270" marR="0" algn="just">
                        <a:lnSpc>
                          <a:spcPct val="150000"/>
                        </a:lnSpc>
                        <a:spcBef>
                          <a:spcPts val="0"/>
                        </a:spcBef>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1270" marR="0" algn="just">
                        <a:lnSpc>
                          <a:spcPct val="150000"/>
                        </a:lnSpc>
                        <a:spcBef>
                          <a:spcPts val="0"/>
                        </a:spcBef>
                        <a:spcAft>
                          <a:spcPts val="0"/>
                        </a:spcAft>
                      </a:pPr>
                      <a:r>
                        <a:rPr lang="en-GB" sz="1100" dirty="0">
                          <a:effectLst/>
                        </a:rPr>
                        <a:t>1-3 months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0" marR="0" algn="just">
                        <a:lnSpc>
                          <a:spcPct val="150000"/>
                        </a:lnSpc>
                        <a:spcBef>
                          <a:spcPts val="0"/>
                        </a:spcBef>
                        <a:spcAft>
                          <a:spcPts val="0"/>
                        </a:spcAft>
                      </a:pPr>
                      <a:r>
                        <a:rPr lang="en-GB" sz="1100" dirty="0">
                          <a:effectLst/>
                        </a:rPr>
                        <a:t>&gt; 3 months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extLst>
                  <a:ext uri="{0D108BD9-81ED-4DB2-BD59-A6C34878D82A}">
                    <a16:rowId xmlns:a16="http://schemas.microsoft.com/office/drawing/2014/main" val="1015624415"/>
                  </a:ext>
                </a:extLst>
              </a:tr>
              <a:tr h="1095856">
                <a:tc>
                  <a:txBody>
                    <a:bodyPr/>
                    <a:lstStyle/>
                    <a:p>
                      <a:pPr marL="3175" marR="0" algn="just">
                        <a:lnSpc>
                          <a:spcPct val="150000"/>
                        </a:lnSpc>
                        <a:spcBef>
                          <a:spcPts val="0"/>
                        </a:spcBef>
                        <a:spcAft>
                          <a:spcPts val="0"/>
                        </a:spcAft>
                      </a:pPr>
                      <a:r>
                        <a:rPr lang="en-GB" sz="1100">
                          <a:effectLst/>
                        </a:rPr>
                        <a:t>How many people have you managed at any one time?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1270" marR="0" algn="just">
                        <a:lnSpc>
                          <a:spcPct val="150000"/>
                        </a:lnSpc>
                        <a:spcBef>
                          <a:spcPts val="0"/>
                        </a:spcBef>
                        <a:spcAft>
                          <a:spcPts val="405"/>
                        </a:spcAft>
                      </a:pPr>
                      <a:r>
                        <a:rPr lang="en-GB" sz="1100">
                          <a:effectLst/>
                        </a:rPr>
                        <a:t>  None  </a:t>
                      </a:r>
                    </a:p>
                    <a:p>
                      <a:pPr marL="1270" marR="1056005" indent="76200" algn="just">
                        <a:lnSpc>
                          <a:spcPct val="150000"/>
                        </a:lnSpc>
                        <a:spcBef>
                          <a:spcPts val="0"/>
                        </a:spcBef>
                        <a:spcAft>
                          <a:spcPts val="0"/>
                        </a:spcAft>
                      </a:pPr>
                      <a:r>
                        <a:rPr lang="en-GB" sz="11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1270" marR="0" algn="just">
                        <a:lnSpc>
                          <a:spcPct val="150000"/>
                        </a:lnSpc>
                        <a:spcBef>
                          <a:spcPts val="0"/>
                        </a:spcBef>
                        <a:spcAft>
                          <a:spcPts val="0"/>
                        </a:spcAft>
                      </a:pPr>
                      <a:r>
                        <a:rPr lang="en-GB" sz="1100" dirty="0">
                          <a:effectLst/>
                        </a:rPr>
                        <a:t>1-5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tc>
                  <a:txBody>
                    <a:bodyPr/>
                    <a:lstStyle/>
                    <a:p>
                      <a:pPr marL="0" marR="0" algn="just">
                        <a:lnSpc>
                          <a:spcPct val="150000"/>
                        </a:lnSpc>
                        <a:spcBef>
                          <a:spcPts val="0"/>
                        </a:spcBef>
                        <a:spcAft>
                          <a:spcPts val="0"/>
                        </a:spcAft>
                      </a:pPr>
                      <a:r>
                        <a:rPr lang="en-GB" sz="1100" dirty="0">
                          <a:effectLst/>
                        </a:rPr>
                        <a:t>Above 5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0" marR="73025" marT="7620" marB="0"/>
                </a:tc>
                <a:extLst>
                  <a:ext uri="{0D108BD9-81ED-4DB2-BD59-A6C34878D82A}">
                    <a16:rowId xmlns:a16="http://schemas.microsoft.com/office/drawing/2014/main" val="1651971793"/>
                  </a:ext>
                </a:extLst>
              </a:tr>
            </a:tbl>
          </a:graphicData>
        </a:graphic>
      </p:graphicFrame>
      <p:pic>
        <p:nvPicPr>
          <p:cNvPr id="2049" name="Picture 22" descr="3A0DA7B1">
            <a:extLst>
              <a:ext uri="{FF2B5EF4-FFF2-40B4-BE49-F238E27FC236}">
                <a16:creationId xmlns:a16="http://schemas.microsoft.com/office/drawing/2014/main" id="{D2627504-3B0F-4DD3-8440-A9B0E65C16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9422" y="3324790"/>
            <a:ext cx="381000" cy="23812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C:\Users\User\AppData\Local\Microsoft\Windows\INetCache\Content.MSO\3A0DA7B1.tmp">
            <a:extLst>
              <a:ext uri="{FF2B5EF4-FFF2-40B4-BE49-F238E27FC236}">
                <a16:creationId xmlns:a16="http://schemas.microsoft.com/office/drawing/2014/main" id="{06D16732-0636-45C5-8D71-043FCE74796C}"/>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29422" y="4849981"/>
            <a:ext cx="381000" cy="238125"/>
          </a:xfrm>
          <a:prstGeom prst="rect">
            <a:avLst/>
          </a:prstGeom>
          <a:noFill/>
          <a:ln>
            <a:noFill/>
          </a:ln>
        </p:spPr>
      </p:pic>
      <p:graphicFrame>
        <p:nvGraphicFramePr>
          <p:cNvPr id="15" name="Table 14">
            <a:extLst>
              <a:ext uri="{FF2B5EF4-FFF2-40B4-BE49-F238E27FC236}">
                <a16:creationId xmlns:a16="http://schemas.microsoft.com/office/drawing/2014/main" id="{5DC2744F-1183-4067-9499-0FED55737A45}"/>
              </a:ext>
            </a:extLst>
          </p:cNvPr>
          <p:cNvGraphicFramePr>
            <a:graphicFrameLocks noGrp="1"/>
          </p:cNvGraphicFramePr>
          <p:nvPr>
            <p:extLst>
              <p:ext uri="{D42A27DB-BD31-4B8C-83A1-F6EECF244321}">
                <p14:modId xmlns:p14="http://schemas.microsoft.com/office/powerpoint/2010/main" val="2245431235"/>
              </p:ext>
            </p:extLst>
          </p:nvPr>
        </p:nvGraphicFramePr>
        <p:xfrm>
          <a:off x="7001385" y="3133386"/>
          <a:ext cx="4691467" cy="1954720"/>
        </p:xfrm>
        <a:graphic>
          <a:graphicData uri="http://schemas.openxmlformats.org/drawingml/2006/table">
            <a:tbl>
              <a:tblPr firstRow="1" firstCol="1" bandRow="1">
                <a:tableStyleId>{5C22544A-7EE6-4342-B048-85BDC9FD1C3A}</a:tableStyleId>
              </a:tblPr>
              <a:tblGrid>
                <a:gridCol w="744861">
                  <a:extLst>
                    <a:ext uri="{9D8B030D-6E8A-4147-A177-3AD203B41FA5}">
                      <a16:colId xmlns:a16="http://schemas.microsoft.com/office/drawing/2014/main" val="2861011741"/>
                    </a:ext>
                  </a:extLst>
                </a:gridCol>
                <a:gridCol w="3946606">
                  <a:extLst>
                    <a:ext uri="{9D8B030D-6E8A-4147-A177-3AD203B41FA5}">
                      <a16:colId xmlns:a16="http://schemas.microsoft.com/office/drawing/2014/main" val="3893081833"/>
                    </a:ext>
                  </a:extLst>
                </a:gridCol>
              </a:tblGrid>
              <a:tr h="706622">
                <a:tc gridSpan="2">
                  <a:txBody>
                    <a:bodyPr/>
                    <a:lstStyle/>
                    <a:p>
                      <a:pPr marL="0" marR="0" algn="just">
                        <a:lnSpc>
                          <a:spcPct val="150000"/>
                        </a:lnSpc>
                        <a:spcBef>
                          <a:spcPts val="0"/>
                        </a:spcBef>
                        <a:spcAft>
                          <a:spcPts val="0"/>
                        </a:spcAft>
                      </a:pPr>
                      <a:r>
                        <a:rPr lang="en-GB" sz="1100" dirty="0">
                          <a:effectLst/>
                        </a:rPr>
                        <a:t>I declare that the information given in this form is true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1270" marR="73025" marT="11430" marB="0"/>
                </a:tc>
                <a:tc hMerge="1">
                  <a:txBody>
                    <a:bodyPr/>
                    <a:lstStyle/>
                    <a:p>
                      <a:endParaRPr lang="en-GB"/>
                    </a:p>
                  </a:txBody>
                  <a:tcPr/>
                </a:tc>
                <a:extLst>
                  <a:ext uri="{0D108BD9-81ED-4DB2-BD59-A6C34878D82A}">
                    <a16:rowId xmlns:a16="http://schemas.microsoft.com/office/drawing/2014/main" val="817128931"/>
                  </a:ext>
                </a:extLst>
              </a:tr>
              <a:tr h="622738">
                <a:tc>
                  <a:txBody>
                    <a:bodyPr/>
                    <a:lstStyle/>
                    <a:p>
                      <a:pPr marL="0" marR="0" algn="just">
                        <a:lnSpc>
                          <a:spcPct val="150000"/>
                        </a:lnSpc>
                        <a:spcBef>
                          <a:spcPts val="0"/>
                        </a:spcBef>
                        <a:spcAft>
                          <a:spcPts val="0"/>
                        </a:spcAft>
                      </a:pPr>
                      <a:r>
                        <a:rPr lang="en-GB" sz="1100">
                          <a:effectLst/>
                        </a:rPr>
                        <a:t>Signed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1270" marR="73025" marT="11430" marB="0"/>
                </a:tc>
                <a:tc>
                  <a:txBody>
                    <a:bodyPr/>
                    <a:lstStyle/>
                    <a:p>
                      <a:pPr marL="3810" marR="0" algn="just">
                        <a:lnSpc>
                          <a:spcPct val="150000"/>
                        </a:lnSpc>
                        <a:spcBef>
                          <a:spcPts val="0"/>
                        </a:spcBef>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1270" marR="73025" marT="11430" marB="0"/>
                </a:tc>
                <a:extLst>
                  <a:ext uri="{0D108BD9-81ED-4DB2-BD59-A6C34878D82A}">
                    <a16:rowId xmlns:a16="http://schemas.microsoft.com/office/drawing/2014/main" val="3928882862"/>
                  </a:ext>
                </a:extLst>
              </a:tr>
              <a:tr h="625360">
                <a:tc>
                  <a:txBody>
                    <a:bodyPr/>
                    <a:lstStyle/>
                    <a:p>
                      <a:pPr marL="0" marR="0" algn="just">
                        <a:lnSpc>
                          <a:spcPct val="150000"/>
                        </a:lnSpc>
                        <a:spcBef>
                          <a:spcPts val="0"/>
                        </a:spcBef>
                        <a:spcAft>
                          <a:spcPts val="0"/>
                        </a:spcAft>
                      </a:pPr>
                      <a:r>
                        <a:rPr lang="en-GB" sz="1100">
                          <a:effectLst/>
                        </a:rPr>
                        <a:t>Date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1270" marR="73025" marT="11430" marB="0"/>
                </a:tc>
                <a:tc>
                  <a:txBody>
                    <a:bodyPr/>
                    <a:lstStyle/>
                    <a:p>
                      <a:pPr marL="3810" marR="0" algn="just">
                        <a:lnSpc>
                          <a:spcPct val="150000"/>
                        </a:lnSpc>
                        <a:spcBef>
                          <a:spcPts val="0"/>
                        </a:spcBef>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1270" marR="73025" marT="11430" marB="0"/>
                </a:tc>
                <a:extLst>
                  <a:ext uri="{0D108BD9-81ED-4DB2-BD59-A6C34878D82A}">
                    <a16:rowId xmlns:a16="http://schemas.microsoft.com/office/drawing/2014/main" val="4264979589"/>
                  </a:ext>
                </a:extLst>
              </a:tr>
            </a:tbl>
          </a:graphicData>
        </a:graphic>
      </p:graphicFrame>
    </p:spTree>
    <p:extLst>
      <p:ext uri="{BB962C8B-B14F-4D97-AF65-F5344CB8AC3E}">
        <p14:creationId xmlns:p14="http://schemas.microsoft.com/office/powerpoint/2010/main" val="221178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4C8BA-2566-4E2D-A40D-50CCF42E788E}"/>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Personal SWOT analysis</a:t>
            </a:r>
          </a:p>
        </p:txBody>
      </p:sp>
      <p:graphicFrame>
        <p:nvGraphicFramePr>
          <p:cNvPr id="4" name="Content Placeholder 3">
            <a:extLst>
              <a:ext uri="{FF2B5EF4-FFF2-40B4-BE49-F238E27FC236}">
                <a16:creationId xmlns:a16="http://schemas.microsoft.com/office/drawing/2014/main" id="{CA5A8C66-2FA2-46AB-850B-5FEA050E9859}"/>
              </a:ext>
            </a:extLst>
          </p:cNvPr>
          <p:cNvGraphicFramePr>
            <a:graphicFrameLocks noGrp="1"/>
          </p:cNvGraphicFramePr>
          <p:nvPr>
            <p:ph idx="1"/>
            <p:extLst>
              <p:ext uri="{D42A27DB-BD31-4B8C-83A1-F6EECF244321}">
                <p14:modId xmlns:p14="http://schemas.microsoft.com/office/powerpoint/2010/main" val="2013048144"/>
              </p:ext>
            </p:extLst>
          </p:nvPr>
        </p:nvGraphicFramePr>
        <p:xfrm>
          <a:off x="784433" y="2085474"/>
          <a:ext cx="5937250" cy="3625516"/>
        </p:xfrm>
        <a:graphic>
          <a:graphicData uri="http://schemas.openxmlformats.org/drawingml/2006/table">
            <a:tbl>
              <a:tblPr firstRow="1" firstCol="1" bandRow="1">
                <a:tableStyleId>{5C22544A-7EE6-4342-B048-85BDC9FD1C3A}</a:tableStyleId>
              </a:tblPr>
              <a:tblGrid>
                <a:gridCol w="2968625">
                  <a:extLst>
                    <a:ext uri="{9D8B030D-6E8A-4147-A177-3AD203B41FA5}">
                      <a16:colId xmlns:a16="http://schemas.microsoft.com/office/drawing/2014/main" val="2430828637"/>
                    </a:ext>
                  </a:extLst>
                </a:gridCol>
                <a:gridCol w="2968625">
                  <a:extLst>
                    <a:ext uri="{9D8B030D-6E8A-4147-A177-3AD203B41FA5}">
                      <a16:colId xmlns:a16="http://schemas.microsoft.com/office/drawing/2014/main" val="4253072252"/>
                    </a:ext>
                  </a:extLst>
                </a:gridCol>
              </a:tblGrid>
              <a:tr h="339117">
                <a:tc>
                  <a:txBody>
                    <a:bodyPr/>
                    <a:lstStyle/>
                    <a:p>
                      <a:pPr marL="0" marR="0" algn="just">
                        <a:lnSpc>
                          <a:spcPct val="150000"/>
                        </a:lnSpc>
                        <a:spcBef>
                          <a:spcPts val="0"/>
                        </a:spcBef>
                        <a:spcAft>
                          <a:spcPts val="0"/>
                        </a:spcAft>
                      </a:pPr>
                      <a:r>
                        <a:rPr lang="en-GB" sz="1100">
                          <a:effectLst/>
                        </a:rPr>
                        <a:t>Strengths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100">
                          <a:effectLst/>
                        </a:rPr>
                        <a:t>Weaknesses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87651879"/>
                  </a:ext>
                </a:extLst>
              </a:tr>
              <a:tr h="1095466">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100">
                          <a:effectLst/>
                        </a:rPr>
                        <a:t>Conflict management</a:t>
                      </a:r>
                    </a:p>
                    <a:p>
                      <a:pPr marL="342900" marR="0" lvl="0" indent="-342900" algn="just">
                        <a:lnSpc>
                          <a:spcPct val="150000"/>
                        </a:lnSpc>
                        <a:spcBef>
                          <a:spcPts val="0"/>
                        </a:spcBef>
                        <a:spcAft>
                          <a:spcPts val="0"/>
                        </a:spcAft>
                        <a:buFont typeface="Wingdings" panose="05000000000000000000" pitchFamily="2" charset="2"/>
                        <a:buChar char=""/>
                      </a:pPr>
                      <a:r>
                        <a:rPr lang="en-GB" sz="1100">
                          <a:effectLst/>
                        </a:rPr>
                        <a:t>Ability to prioritize</a:t>
                      </a:r>
                    </a:p>
                    <a:p>
                      <a:pPr marL="342900" marR="0" lvl="0" indent="-342900" algn="just">
                        <a:lnSpc>
                          <a:spcPct val="150000"/>
                        </a:lnSpc>
                        <a:spcBef>
                          <a:spcPts val="0"/>
                        </a:spcBef>
                        <a:spcAft>
                          <a:spcPts val="0"/>
                        </a:spcAft>
                        <a:buFont typeface="Wingdings" panose="05000000000000000000" pitchFamily="2" charset="2"/>
                        <a:buChar char=""/>
                      </a:pPr>
                      <a:r>
                        <a:rPr lang="en-GB" sz="1100">
                          <a:effectLst/>
                        </a:rPr>
                        <a:t>Good at communication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100">
                          <a:effectLst/>
                        </a:rPr>
                        <a:t>Time management skills </a:t>
                      </a:r>
                    </a:p>
                    <a:p>
                      <a:pPr marL="342900" marR="0" lvl="0" indent="-342900" algn="just">
                        <a:lnSpc>
                          <a:spcPct val="150000"/>
                        </a:lnSpc>
                        <a:spcBef>
                          <a:spcPts val="0"/>
                        </a:spcBef>
                        <a:spcAft>
                          <a:spcPts val="0"/>
                        </a:spcAft>
                        <a:buFont typeface="Wingdings" panose="05000000000000000000" pitchFamily="2" charset="2"/>
                        <a:buChar char=""/>
                      </a:pPr>
                      <a:r>
                        <a:rPr lang="en-GB" sz="1100">
                          <a:effectLst/>
                        </a:rPr>
                        <a:t>Critical-thinking skill </a:t>
                      </a:r>
                    </a:p>
                    <a:p>
                      <a:pPr marL="342900" marR="0" lvl="0" indent="-342900" algn="just">
                        <a:lnSpc>
                          <a:spcPct val="150000"/>
                        </a:lnSpc>
                        <a:spcBef>
                          <a:spcPts val="0"/>
                        </a:spcBef>
                        <a:spcAft>
                          <a:spcPts val="0"/>
                        </a:spcAft>
                        <a:buFont typeface="Wingdings" panose="05000000000000000000" pitchFamily="2" charset="2"/>
                        <a:buChar char=""/>
                      </a:pPr>
                      <a:r>
                        <a:rPr lang="en-GB" sz="1100">
                          <a:effectLst/>
                        </a:rPr>
                        <a:t>Lack of motivational skills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60234268"/>
                  </a:ext>
                </a:extLst>
              </a:tr>
              <a:tr h="339117">
                <a:tc>
                  <a:txBody>
                    <a:bodyPr/>
                    <a:lstStyle/>
                    <a:p>
                      <a:pPr marL="0" marR="0" algn="just">
                        <a:lnSpc>
                          <a:spcPct val="150000"/>
                        </a:lnSpc>
                        <a:spcBef>
                          <a:spcPts val="0"/>
                        </a:spcBef>
                        <a:spcAft>
                          <a:spcPts val="0"/>
                        </a:spcAft>
                      </a:pPr>
                      <a:r>
                        <a:rPr lang="en-GB" sz="1100">
                          <a:effectLst/>
                        </a:rPr>
                        <a:t>Opportunities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100">
                          <a:effectLst/>
                        </a:rPr>
                        <a:t>Threats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30565700"/>
                  </a:ext>
                </a:extLst>
              </a:tr>
              <a:tr h="1851816">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100">
                          <a:effectLst/>
                        </a:rPr>
                        <a:t>Government training</a:t>
                      </a:r>
                    </a:p>
                    <a:p>
                      <a:pPr marL="342900" marR="0" lvl="0" indent="-342900" algn="just">
                        <a:lnSpc>
                          <a:spcPct val="150000"/>
                        </a:lnSpc>
                        <a:spcBef>
                          <a:spcPts val="0"/>
                        </a:spcBef>
                        <a:spcAft>
                          <a:spcPts val="0"/>
                        </a:spcAft>
                        <a:buFont typeface="Wingdings" panose="05000000000000000000" pitchFamily="2" charset="2"/>
                        <a:buChar char=""/>
                      </a:pPr>
                      <a:r>
                        <a:rPr lang="en-GB" sz="1100">
                          <a:effectLst/>
                        </a:rPr>
                        <a:t>Adopting remote work policy</a:t>
                      </a:r>
                    </a:p>
                    <a:p>
                      <a:pPr marL="342900" marR="0" lvl="0" indent="-342900" algn="just">
                        <a:lnSpc>
                          <a:spcPct val="150000"/>
                        </a:lnSpc>
                        <a:spcBef>
                          <a:spcPts val="0"/>
                        </a:spcBef>
                        <a:spcAft>
                          <a:spcPts val="0"/>
                        </a:spcAft>
                        <a:buFont typeface="Wingdings" panose="05000000000000000000" pitchFamily="2" charset="2"/>
                        <a:buChar char=""/>
                      </a:pPr>
                      <a:r>
                        <a:rPr lang="en-GB" sz="1100">
                          <a:effectLst/>
                        </a:rPr>
                        <a:t>Practice fair chance hiring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100" dirty="0">
                          <a:effectLst/>
                        </a:rPr>
                        <a:t>Higher competition for government training</a:t>
                      </a:r>
                    </a:p>
                    <a:p>
                      <a:pPr marL="342900" marR="0" lvl="0" indent="-342900" algn="just">
                        <a:lnSpc>
                          <a:spcPct val="150000"/>
                        </a:lnSpc>
                        <a:spcBef>
                          <a:spcPts val="0"/>
                        </a:spcBef>
                        <a:spcAft>
                          <a:spcPts val="0"/>
                        </a:spcAft>
                        <a:buFont typeface="Wingdings" panose="05000000000000000000" pitchFamily="2" charset="2"/>
                        <a:buChar char=""/>
                      </a:pPr>
                      <a:r>
                        <a:rPr lang="en-GB" sz="1100" dirty="0">
                          <a:effectLst/>
                        </a:rPr>
                        <a:t>Chances of internship </a:t>
                      </a:r>
                    </a:p>
                    <a:p>
                      <a:pPr marL="342900" marR="0" lvl="0" indent="-342900" algn="just">
                        <a:lnSpc>
                          <a:spcPct val="150000"/>
                        </a:lnSpc>
                        <a:spcBef>
                          <a:spcPts val="0"/>
                        </a:spcBef>
                        <a:spcAft>
                          <a:spcPts val="0"/>
                        </a:spcAft>
                        <a:buFont typeface="Wingdings" panose="05000000000000000000" pitchFamily="2" charset="2"/>
                        <a:buChar char=""/>
                      </a:pPr>
                      <a:r>
                        <a:rPr lang="en-GB" sz="1100" dirty="0">
                          <a:effectLst/>
                        </a:rPr>
                        <a:t>Lower job opportunity in the HR department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63455592"/>
                  </a:ext>
                </a:extLst>
              </a:tr>
            </a:tbl>
          </a:graphicData>
        </a:graphic>
      </p:graphicFrame>
      <p:pic>
        <p:nvPicPr>
          <p:cNvPr id="5122" name="Picture 2" descr="Personal SWOT Analysis: Quick Guide (with Examples) - SlideModel">
            <a:extLst>
              <a:ext uri="{FF2B5EF4-FFF2-40B4-BE49-F238E27FC236}">
                <a16:creationId xmlns:a16="http://schemas.microsoft.com/office/drawing/2014/main" id="{252E0A12-C6DC-49D9-B286-9551EC1DEB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2955" y="2628900"/>
            <a:ext cx="3384044" cy="2263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282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C46B8-8683-465F-9520-4ED0C09556ED}"/>
              </a:ext>
            </a:extLst>
          </p:cNvPr>
          <p:cNvSpPr>
            <a:spLocks noGrp="1"/>
          </p:cNvSpPr>
          <p:nvPr>
            <p:ph type="title"/>
          </p:nvPr>
        </p:nvSpPr>
        <p:spPr>
          <a:xfrm>
            <a:off x="208547" y="284176"/>
            <a:ext cx="11790948" cy="1508760"/>
          </a:xfrm>
        </p:spPr>
        <p:txBody>
          <a:bodyPr>
            <a:normAutofit fontScale="90000"/>
          </a:bodyPr>
          <a:lstStyle/>
          <a:p>
            <a:pPr algn="ctr"/>
            <a:r>
              <a:rPr lang="en-GB" sz="3100" b="1" dirty="0">
                <a:latin typeface="Arial" panose="020B0604020202020204" pitchFamily="34" charset="0"/>
                <a:cs typeface="Arial" panose="020B0604020202020204" pitchFamily="34" charset="0"/>
              </a:rPr>
              <a:t>Critically assess the potential benefits to the organization of developing you as an HR officer through effective training and development.</a:t>
            </a:r>
            <a:br>
              <a:rPr lang="en-GB" b="1" dirty="0"/>
            </a:br>
            <a:endParaRPr lang="en-GB" b="1" dirty="0"/>
          </a:p>
        </p:txBody>
      </p:sp>
      <p:sp>
        <p:nvSpPr>
          <p:cNvPr id="3" name="Content Placeholder 2">
            <a:extLst>
              <a:ext uri="{FF2B5EF4-FFF2-40B4-BE49-F238E27FC236}">
                <a16:creationId xmlns:a16="http://schemas.microsoft.com/office/drawing/2014/main" id="{B3BAC4BD-A24F-426C-A3D6-0C22A4AD3317}"/>
              </a:ext>
            </a:extLst>
          </p:cNvPr>
          <p:cNvSpPr>
            <a:spLocks noGrp="1"/>
          </p:cNvSpPr>
          <p:nvPr>
            <p:ph idx="1"/>
          </p:nvPr>
        </p:nvSpPr>
        <p:spPr/>
        <p:txBody>
          <a:bodyPr>
            <a:normAutofit/>
          </a:bodyPr>
          <a:lstStyle/>
          <a:p>
            <a:pPr algn="just">
              <a:lnSpc>
                <a:spcPct val="150000"/>
              </a:lnSpc>
            </a:pPr>
            <a:r>
              <a:rPr lang="en-GB" sz="1100" b="1" dirty="0">
                <a:latin typeface="Arial" panose="020B0604020202020204" pitchFamily="34" charset="0"/>
                <a:cs typeface="Arial" panose="020B0604020202020204" pitchFamily="34" charset="0"/>
              </a:rPr>
              <a:t>Secure top talent: </a:t>
            </a:r>
            <a:r>
              <a:rPr lang="en-GB" sz="1100" dirty="0">
                <a:latin typeface="Arial" panose="020B0604020202020204" pitchFamily="34" charset="0"/>
                <a:cs typeface="Arial" panose="020B0604020202020204" pitchFamily="34" charset="0"/>
              </a:rPr>
              <a:t>Tesco is the retailing organization where I work as an HR officer will get the benefit of securing top talent within the different departments of the organization by developing me as an HR officer through effective training and development (Welbourne, 2018, pp.675-676). </a:t>
            </a:r>
          </a:p>
          <a:p>
            <a:pPr algn="just">
              <a:lnSpc>
                <a:spcPct val="150000"/>
              </a:lnSpc>
            </a:pPr>
            <a:r>
              <a:rPr lang="en-GB" sz="1100" b="1" dirty="0">
                <a:latin typeface="Arial" panose="020B0604020202020204" pitchFamily="34" charset="0"/>
                <a:cs typeface="Arial" panose="020B0604020202020204" pitchFamily="34" charset="0"/>
              </a:rPr>
              <a:t>Reduce compliance issues: </a:t>
            </a:r>
            <a:r>
              <a:rPr lang="en-GB" sz="1100" dirty="0">
                <a:latin typeface="Arial" panose="020B0604020202020204" pitchFamily="34" charset="0"/>
                <a:cs typeface="Arial" panose="020B0604020202020204" pitchFamily="34" charset="0"/>
              </a:rPr>
              <a:t>Tesco will get the benefit of reduced compliance issues within the organization to control the performances of the employees through my training and development (</a:t>
            </a:r>
            <a:r>
              <a:rPr lang="en-GB" sz="1100" dirty="0" err="1">
                <a:latin typeface="Arial" panose="020B0604020202020204" pitchFamily="34" charset="0"/>
                <a:cs typeface="Arial" panose="020B0604020202020204" pitchFamily="34" charset="0"/>
              </a:rPr>
              <a:t>Burbridge</a:t>
            </a:r>
            <a:r>
              <a:rPr lang="en-GB" sz="1100" dirty="0">
                <a:latin typeface="Arial" panose="020B0604020202020204" pitchFamily="34" charset="0"/>
                <a:cs typeface="Arial" panose="020B0604020202020204" pitchFamily="34" charset="0"/>
              </a:rPr>
              <a:t>, 2020, pp.100-150). </a:t>
            </a:r>
          </a:p>
          <a:p>
            <a:pPr algn="just">
              <a:lnSpc>
                <a:spcPct val="150000"/>
              </a:lnSpc>
            </a:pPr>
            <a:r>
              <a:rPr lang="en-GB" sz="1100" b="1" dirty="0">
                <a:latin typeface="Arial" panose="020B0604020202020204" pitchFamily="34" charset="0"/>
                <a:cs typeface="Arial" panose="020B0604020202020204" pitchFamily="34" charset="0"/>
              </a:rPr>
              <a:t>Improve organizational performances: </a:t>
            </a:r>
            <a:r>
              <a:rPr lang="en-GB" sz="1100" dirty="0">
                <a:latin typeface="Arial" panose="020B0604020202020204" pitchFamily="34" charset="0"/>
                <a:cs typeface="Arial" panose="020B0604020202020204" pitchFamily="34" charset="0"/>
              </a:rPr>
              <a:t>Tesco will get benefit from improving organizational performance by ensuring my training and development. </a:t>
            </a:r>
          </a:p>
          <a:p>
            <a:pPr algn="just">
              <a:lnSpc>
                <a:spcPct val="150000"/>
              </a:lnSpc>
            </a:pPr>
            <a:r>
              <a:rPr lang="en-GB" sz="1100" b="1" dirty="0">
                <a:latin typeface="Arial" panose="020B0604020202020204" pitchFamily="34" charset="0"/>
                <a:cs typeface="Arial" panose="020B0604020202020204" pitchFamily="34" charset="0"/>
              </a:rPr>
              <a:t>Strong onboarding: </a:t>
            </a:r>
            <a:r>
              <a:rPr lang="en-GB" sz="1100" dirty="0">
                <a:latin typeface="Arial" panose="020B0604020202020204" pitchFamily="34" charset="0"/>
                <a:cs typeface="Arial" panose="020B0604020202020204" pitchFamily="34" charset="0"/>
              </a:rPr>
              <a:t>Strong onboarding refers to the orientation, job-specific training, introductions, culture acclimation, and follow-ups which are the benefits that Tesco will get through my training and development as an HR officer (Goodwin, 2020, pp.200-300).</a:t>
            </a:r>
          </a:p>
        </p:txBody>
      </p:sp>
      <p:pic>
        <p:nvPicPr>
          <p:cNvPr id="6146" name="Picture 2" descr="Create an Effective Training and Development Program in 2022">
            <a:extLst>
              <a:ext uri="{FF2B5EF4-FFF2-40B4-BE49-F238E27FC236}">
                <a16:creationId xmlns:a16="http://schemas.microsoft.com/office/drawing/2014/main" id="{397135C3-2E04-4037-B6CB-776DB721C5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7608" y="461772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669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A1DD8-5223-4BD0-9E4F-E1E823807758}"/>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Conclusion</a:t>
            </a:r>
            <a:br>
              <a:rPr lang="en-GB" b="1" dirty="0"/>
            </a:br>
            <a:endParaRPr lang="en-GB" dirty="0"/>
          </a:p>
        </p:txBody>
      </p:sp>
      <p:sp>
        <p:nvSpPr>
          <p:cNvPr id="3" name="Content Placeholder 2">
            <a:extLst>
              <a:ext uri="{FF2B5EF4-FFF2-40B4-BE49-F238E27FC236}">
                <a16:creationId xmlns:a16="http://schemas.microsoft.com/office/drawing/2014/main" id="{85282174-E3B8-48AF-B9FA-2C33F3F75412}"/>
              </a:ext>
            </a:extLst>
          </p:cNvPr>
          <p:cNvSpPr>
            <a:spLocks noGrp="1"/>
          </p:cNvSpPr>
          <p:nvPr>
            <p:ph idx="1"/>
          </p:nvPr>
        </p:nvSpPr>
        <p:spPr/>
        <p:txBody>
          <a:bodyPr/>
          <a:lstStyle/>
          <a:p>
            <a:pPr marL="0" indent="0" algn="just">
              <a:lnSpc>
                <a:spcPct val="150000"/>
              </a:lnSpc>
              <a:buNone/>
            </a:pPr>
            <a:r>
              <a:rPr lang="en-GB" sz="1400" dirty="0">
                <a:latin typeface="Arial" panose="020B0604020202020204" pitchFamily="34" charset="0"/>
                <a:cs typeface="Arial" panose="020B0604020202020204" pitchFamily="34" charset="0"/>
              </a:rPr>
              <a:t>HR officers should have appropriate knowledge, skills, and behaviours like excellent interpersonal, knowledge of HR policies, conflict management skills, technological skills, versatility and adaptability to perform the responsibilities of HR professionals within an organization.</a:t>
            </a:r>
          </a:p>
          <a:p>
            <a:pPr marL="0" indent="0" algn="just">
              <a:lnSpc>
                <a:spcPct val="150000"/>
              </a:lnSpc>
              <a:buNone/>
            </a:pPr>
            <a:r>
              <a:rPr lang="en-GB" sz="1400" dirty="0">
                <a:latin typeface="Arial" panose="020B0604020202020204" pitchFamily="34" charset="0"/>
                <a:cs typeface="Arial" panose="020B0604020202020204" pitchFamily="34" charset="0"/>
              </a:rPr>
              <a:t> SWOT analysis and personal skill audit identified that time management skills, lack of motivational skills, using specialist HR software, delivering a training session, resolving disputes/complaints, Interviewing and critical thinking skills need to improve through training.</a:t>
            </a:r>
          </a:p>
          <a:p>
            <a:pPr marL="0" indent="0" algn="just">
              <a:lnSpc>
                <a:spcPct val="150000"/>
              </a:lnSpc>
              <a:buNone/>
            </a:pPr>
            <a:r>
              <a:rPr lang="en-GB" sz="1400" dirty="0">
                <a:latin typeface="Arial" panose="020B0604020202020204" pitchFamily="34" charset="0"/>
                <a:cs typeface="Arial" panose="020B0604020202020204" pitchFamily="34" charset="0"/>
              </a:rPr>
              <a:t> Training and development for HR officers benefited the organization by securing top talent, reducing compliance issues, and strong onboarding. </a:t>
            </a:r>
          </a:p>
          <a:p>
            <a:endParaRPr lang="en-GB" dirty="0"/>
          </a:p>
        </p:txBody>
      </p:sp>
    </p:spTree>
    <p:extLst>
      <p:ext uri="{BB962C8B-B14F-4D97-AF65-F5344CB8AC3E}">
        <p14:creationId xmlns:p14="http://schemas.microsoft.com/office/powerpoint/2010/main" val="3346059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6499D-7801-4C81-9647-5920B1DF60A5}"/>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br>
              <a:rPr lang="en-GB" b="1" dirty="0"/>
            </a:br>
            <a:endParaRPr lang="en-GB" dirty="0"/>
          </a:p>
        </p:txBody>
      </p:sp>
      <p:sp>
        <p:nvSpPr>
          <p:cNvPr id="3" name="Content Placeholder 2">
            <a:extLst>
              <a:ext uri="{FF2B5EF4-FFF2-40B4-BE49-F238E27FC236}">
                <a16:creationId xmlns:a16="http://schemas.microsoft.com/office/drawing/2014/main" id="{256A856A-F118-4BE8-B99A-F3F38E9BC758}"/>
              </a:ext>
            </a:extLst>
          </p:cNvPr>
          <p:cNvSpPr>
            <a:spLocks noGrp="1"/>
          </p:cNvSpPr>
          <p:nvPr>
            <p:ph idx="1"/>
          </p:nvPr>
        </p:nvSpPr>
        <p:spPr>
          <a:xfrm>
            <a:off x="224287" y="2046184"/>
            <a:ext cx="11839376" cy="4811815"/>
          </a:xfrm>
        </p:spPr>
        <p:txBody>
          <a:bodyPr>
            <a:normAutofit fontScale="92500"/>
          </a:bodyPr>
          <a:lstStyle/>
          <a:p>
            <a:pPr marL="0" indent="0" algn="just">
              <a:lnSpc>
                <a:spcPct val="150000"/>
              </a:lnSpc>
              <a:buNone/>
            </a:pPr>
            <a:r>
              <a:rPr lang="en-GB" sz="1200" dirty="0" err="1">
                <a:latin typeface="Arial" panose="020B0604020202020204" pitchFamily="34" charset="0"/>
                <a:cs typeface="Arial" panose="020B0604020202020204" pitchFamily="34" charset="0"/>
              </a:rPr>
              <a:t>Baill</a:t>
            </a:r>
            <a:r>
              <a:rPr lang="en-GB" sz="1200" dirty="0">
                <a:latin typeface="Arial" panose="020B0604020202020204" pitchFamily="34" charset="0"/>
                <a:cs typeface="Arial" panose="020B0604020202020204" pitchFamily="34" charset="0"/>
              </a:rPr>
              <a:t>, B., 2019. The changing requirements of the HR professional—Implications for the development of HR professionals. </a:t>
            </a:r>
            <a:r>
              <a:rPr lang="en-GB" sz="1200" i="1" dirty="0">
                <a:latin typeface="Arial" panose="020B0604020202020204" pitchFamily="34" charset="0"/>
                <a:cs typeface="Arial" panose="020B0604020202020204" pitchFamily="34" charset="0"/>
              </a:rPr>
              <a:t>Human Resource Management</a:t>
            </a:r>
            <a:r>
              <a:rPr lang="en-GB" sz="1200" dirty="0">
                <a:latin typeface="Arial" panose="020B0604020202020204" pitchFamily="34" charset="0"/>
                <a:cs typeface="Arial" panose="020B0604020202020204" pitchFamily="34" charset="0"/>
              </a:rPr>
              <a:t>, 38(2), pp.171-175.</a:t>
            </a:r>
          </a:p>
          <a:p>
            <a:pPr marL="0" indent="0" algn="just">
              <a:lnSpc>
                <a:spcPct val="150000"/>
              </a:lnSpc>
              <a:buNone/>
            </a:pPr>
            <a:r>
              <a:rPr lang="en-GB" sz="1200" dirty="0" err="1">
                <a:latin typeface="Arial" panose="020B0604020202020204" pitchFamily="34" charset="0"/>
                <a:cs typeface="Arial" panose="020B0604020202020204" pitchFamily="34" charset="0"/>
              </a:rPr>
              <a:t>Burbridge</a:t>
            </a:r>
            <a:r>
              <a:rPr lang="en-GB" sz="1200" dirty="0">
                <a:latin typeface="Arial" panose="020B0604020202020204" pitchFamily="34" charset="0"/>
                <a:cs typeface="Arial" panose="020B0604020202020204" pitchFamily="34" charset="0"/>
              </a:rPr>
              <a:t>, M., 2020. HR professionals share talent management views. </a:t>
            </a:r>
            <a:r>
              <a:rPr lang="en-GB" sz="1200" i="1" dirty="0">
                <a:latin typeface="Arial" panose="020B0604020202020204" pitchFamily="34" charset="0"/>
                <a:cs typeface="Arial" panose="020B0604020202020204" pitchFamily="34" charset="0"/>
              </a:rPr>
              <a:t>Strategic HR Review</a:t>
            </a:r>
            <a:r>
              <a:rPr lang="en-GB" sz="1200" dirty="0">
                <a:latin typeface="Arial" panose="020B0604020202020204" pitchFamily="34" charset="0"/>
                <a:cs typeface="Arial" panose="020B0604020202020204" pitchFamily="34" charset="0"/>
              </a:rPr>
              <a:t>, 8(4).</a:t>
            </a:r>
          </a:p>
          <a:p>
            <a:pPr marL="0" indent="0" algn="just">
              <a:lnSpc>
                <a:spcPct val="150000"/>
              </a:lnSpc>
              <a:buNone/>
            </a:pPr>
            <a:r>
              <a:rPr lang="en-GB" sz="1200" dirty="0">
                <a:latin typeface="Arial" panose="020B0604020202020204" pitchFamily="34" charset="0"/>
                <a:cs typeface="Arial" panose="020B0604020202020204" pitchFamily="34" charset="0"/>
              </a:rPr>
              <a:t>Gayathri. M, G., 2019. Competencies for HR Professionals. </a:t>
            </a:r>
            <a:r>
              <a:rPr lang="en-GB" sz="1200" i="1" dirty="0">
                <a:latin typeface="Arial" panose="020B0604020202020204" pitchFamily="34" charset="0"/>
                <a:cs typeface="Arial" panose="020B0604020202020204" pitchFamily="34" charset="0"/>
              </a:rPr>
              <a:t>Indian Journal of Applied Research</a:t>
            </a:r>
            <a:r>
              <a:rPr lang="en-GB" sz="1200" dirty="0">
                <a:latin typeface="Arial" panose="020B0604020202020204" pitchFamily="34" charset="0"/>
                <a:cs typeface="Arial" panose="020B0604020202020204" pitchFamily="34" charset="0"/>
              </a:rPr>
              <a:t>, 1(9), pp.151-153.</a:t>
            </a:r>
          </a:p>
          <a:p>
            <a:pPr marL="0" indent="0" algn="just">
              <a:lnSpc>
                <a:spcPct val="150000"/>
              </a:lnSpc>
              <a:buNone/>
            </a:pPr>
            <a:r>
              <a:rPr lang="en-GB" sz="1200" dirty="0">
                <a:latin typeface="Arial" panose="020B0604020202020204" pitchFamily="34" charset="0"/>
                <a:cs typeface="Arial" panose="020B0604020202020204" pitchFamily="34" charset="0"/>
              </a:rPr>
              <a:t>Goodwin, K., 2020. Practical advice for HR professionals. </a:t>
            </a:r>
            <a:r>
              <a:rPr lang="en-GB" sz="1200" i="1" dirty="0">
                <a:latin typeface="Arial" panose="020B0604020202020204" pitchFamily="34" charset="0"/>
                <a:cs typeface="Arial" panose="020B0604020202020204" pitchFamily="34" charset="0"/>
              </a:rPr>
              <a:t>Strategic HR Review</a:t>
            </a:r>
            <a:r>
              <a:rPr lang="en-GB" sz="1200" dirty="0">
                <a:latin typeface="Arial" panose="020B0604020202020204" pitchFamily="34" charset="0"/>
                <a:cs typeface="Arial" panose="020B0604020202020204" pitchFamily="34" charset="0"/>
              </a:rPr>
              <a:t>, 9(4).</a:t>
            </a:r>
          </a:p>
          <a:p>
            <a:pPr marL="0" indent="0" algn="just">
              <a:lnSpc>
                <a:spcPct val="150000"/>
              </a:lnSpc>
              <a:buNone/>
            </a:pPr>
            <a:r>
              <a:rPr lang="en-GB" sz="1200" dirty="0" err="1">
                <a:latin typeface="Arial" panose="020B0604020202020204" pitchFamily="34" charset="0"/>
                <a:cs typeface="Arial" panose="020B0604020202020204" pitchFamily="34" charset="0"/>
              </a:rPr>
              <a:t>Ilott</a:t>
            </a:r>
            <a:r>
              <a:rPr lang="en-GB" sz="1200" dirty="0">
                <a:latin typeface="Arial" panose="020B0604020202020204" pitchFamily="34" charset="0"/>
                <a:cs typeface="Arial" panose="020B0604020202020204" pitchFamily="34" charset="0"/>
              </a:rPr>
              <a:t>, I., 2019. The Research Assessment Exercise: A Personal SWOT Analysis. </a:t>
            </a:r>
            <a:r>
              <a:rPr lang="en-GB" sz="1200" i="1" dirty="0">
                <a:latin typeface="Arial" panose="020B0604020202020204" pitchFamily="34" charset="0"/>
                <a:cs typeface="Arial" panose="020B0604020202020204" pitchFamily="34" charset="0"/>
              </a:rPr>
              <a:t>British Journal of Occupational Therapy</a:t>
            </a:r>
            <a:r>
              <a:rPr lang="en-GB" sz="1200" dirty="0">
                <a:latin typeface="Arial" panose="020B0604020202020204" pitchFamily="34" charset="0"/>
                <a:cs typeface="Arial" panose="020B0604020202020204" pitchFamily="34" charset="0"/>
              </a:rPr>
              <a:t>, 60(4), pp.167-168.</a:t>
            </a:r>
          </a:p>
          <a:p>
            <a:pPr marL="0" indent="0" algn="just">
              <a:lnSpc>
                <a:spcPct val="150000"/>
              </a:lnSpc>
              <a:buNone/>
            </a:pPr>
            <a:r>
              <a:rPr lang="en-GB" sz="1200" dirty="0">
                <a:latin typeface="Arial" panose="020B0604020202020204" pitchFamily="34" charset="0"/>
                <a:cs typeface="Arial" panose="020B0604020202020204" pitchFamily="34" charset="0"/>
              </a:rPr>
              <a:t>Miller, N., 2018. Are You Legal? a Personal Legal-Audit and Empowerment Tool. </a:t>
            </a:r>
            <a:r>
              <a:rPr lang="en-GB" sz="1200" i="1" dirty="0">
                <a:latin typeface="Arial" panose="020B0604020202020204" pitchFamily="34" charset="0"/>
                <a:cs typeface="Arial" panose="020B0604020202020204" pitchFamily="34" charset="0"/>
              </a:rPr>
              <a:t>SSRN Electronic Journal</a:t>
            </a:r>
            <a:r>
              <a:rPr lang="en-GB" sz="1200" dirty="0">
                <a:latin typeface="Arial" panose="020B0604020202020204" pitchFamily="34" charset="0"/>
                <a:cs typeface="Arial" panose="020B0604020202020204" pitchFamily="34" charset="0"/>
              </a:rPr>
              <a:t>,.</a:t>
            </a:r>
          </a:p>
          <a:p>
            <a:pPr marL="0" indent="0" algn="just">
              <a:lnSpc>
                <a:spcPct val="150000"/>
              </a:lnSpc>
              <a:buNone/>
            </a:pPr>
            <a:r>
              <a:rPr lang="en-GB" sz="1200" dirty="0">
                <a:latin typeface="Arial" panose="020B0604020202020204" pitchFamily="34" charset="0"/>
                <a:cs typeface="Arial" panose="020B0604020202020204" pitchFamily="34" charset="0"/>
              </a:rPr>
              <a:t>Nabila Khan, N., 2017. The Role of HR Professional in Technologically Advanced HR Function. </a:t>
            </a:r>
            <a:r>
              <a:rPr lang="en-GB" sz="1200" i="1" dirty="0">
                <a:latin typeface="Arial" panose="020B0604020202020204" pitchFamily="34" charset="0"/>
                <a:cs typeface="Arial" panose="020B0604020202020204" pitchFamily="34" charset="0"/>
              </a:rPr>
              <a:t>International Journal of Human Resource Management and Research</a:t>
            </a:r>
            <a:r>
              <a:rPr lang="en-GB" sz="1200" dirty="0">
                <a:latin typeface="Arial" panose="020B0604020202020204" pitchFamily="34" charset="0"/>
                <a:cs typeface="Arial" panose="020B0604020202020204" pitchFamily="34" charset="0"/>
              </a:rPr>
              <a:t>, 7(5), pp.1-8.</a:t>
            </a:r>
          </a:p>
          <a:p>
            <a:pPr marL="0" indent="0" algn="just">
              <a:lnSpc>
                <a:spcPct val="150000"/>
              </a:lnSpc>
              <a:buNone/>
            </a:pPr>
            <a:r>
              <a:rPr lang="en-GB" sz="1200" dirty="0">
                <a:latin typeface="Arial" panose="020B0604020202020204" pitchFamily="34" charset="0"/>
                <a:cs typeface="Arial" panose="020B0604020202020204" pitchFamily="34" charset="0"/>
              </a:rPr>
              <a:t>Owens, I., 2020. Supplementing the SWOT Matrix for Personal Growth and Leadership. </a:t>
            </a:r>
            <a:r>
              <a:rPr lang="en-GB" sz="1200" i="1" dirty="0">
                <a:latin typeface="Arial" panose="020B0604020202020204" pitchFamily="34" charset="0"/>
                <a:cs typeface="Arial" panose="020B0604020202020204" pitchFamily="34" charset="0"/>
              </a:rPr>
              <a:t>Library Diversity and Residency Studies</a:t>
            </a:r>
            <a:r>
              <a:rPr lang="en-GB" sz="1200" dirty="0">
                <a:latin typeface="Arial" panose="020B0604020202020204" pitchFamily="34" charset="0"/>
                <a:cs typeface="Arial" panose="020B0604020202020204" pitchFamily="34" charset="0"/>
              </a:rPr>
              <a:t>, 1(1).</a:t>
            </a:r>
          </a:p>
          <a:p>
            <a:pPr marL="0" indent="0" algn="just">
              <a:lnSpc>
                <a:spcPct val="150000"/>
              </a:lnSpc>
              <a:buNone/>
            </a:pPr>
            <a:r>
              <a:rPr lang="en-GB" sz="1200" dirty="0">
                <a:latin typeface="Arial" panose="020B0604020202020204" pitchFamily="34" charset="0"/>
                <a:cs typeface="Arial" panose="020B0604020202020204" pitchFamily="34" charset="0"/>
              </a:rPr>
              <a:t>Sharma, S., 2020. “Skills needed for Success as HR Professionals: CEO's View”. </a:t>
            </a:r>
            <a:r>
              <a:rPr lang="en-GB" sz="1200" i="1" dirty="0">
                <a:latin typeface="Arial" panose="020B0604020202020204" pitchFamily="34" charset="0"/>
                <a:cs typeface="Arial" panose="020B0604020202020204" pitchFamily="34" charset="0"/>
              </a:rPr>
              <a:t>NHRD Network Journal</a:t>
            </a:r>
            <a:r>
              <a:rPr lang="en-GB" sz="1200" dirty="0">
                <a:latin typeface="Arial" panose="020B0604020202020204" pitchFamily="34" charset="0"/>
                <a:cs typeface="Arial" panose="020B0604020202020204" pitchFamily="34" charset="0"/>
              </a:rPr>
              <a:t>, 4(2), pp.51-54.</a:t>
            </a:r>
          </a:p>
          <a:p>
            <a:pPr marL="0" indent="0" algn="just">
              <a:lnSpc>
                <a:spcPct val="150000"/>
              </a:lnSpc>
              <a:buNone/>
            </a:pPr>
            <a:r>
              <a:rPr lang="en-GB" sz="1200" dirty="0" err="1">
                <a:latin typeface="Arial" panose="020B0604020202020204" pitchFamily="34" charset="0"/>
                <a:cs typeface="Arial" panose="020B0604020202020204" pitchFamily="34" charset="0"/>
              </a:rPr>
              <a:t>Swart</a:t>
            </a:r>
            <a:r>
              <a:rPr lang="en-GB" sz="1200" dirty="0">
                <a:latin typeface="Arial" panose="020B0604020202020204" pitchFamily="34" charset="0"/>
                <a:cs typeface="Arial" panose="020B0604020202020204" pitchFamily="34" charset="0"/>
              </a:rPr>
              <a:t>, J., 2018. Managing multidimensional knowledge assets: HR configurations in professional service firms. </a:t>
            </a:r>
            <a:r>
              <a:rPr lang="en-GB" sz="1200" i="1" dirty="0">
                <a:latin typeface="Arial" panose="020B0604020202020204" pitchFamily="34" charset="0"/>
                <a:cs typeface="Arial" panose="020B0604020202020204" pitchFamily="34" charset="0"/>
              </a:rPr>
              <a:t>Human Resource Management Journal</a:t>
            </a:r>
            <a:r>
              <a:rPr lang="en-GB" sz="1200" dirty="0">
                <a:latin typeface="Arial" panose="020B0604020202020204" pitchFamily="34" charset="0"/>
                <a:cs typeface="Arial" panose="020B0604020202020204" pitchFamily="34" charset="0"/>
              </a:rPr>
              <a:t>, 23(2), pp.160-179.</a:t>
            </a:r>
          </a:p>
          <a:p>
            <a:pPr marL="0" indent="0" algn="just">
              <a:lnSpc>
                <a:spcPct val="150000"/>
              </a:lnSpc>
              <a:buNone/>
            </a:pPr>
            <a:r>
              <a:rPr lang="en-GB" sz="1200" dirty="0">
                <a:latin typeface="Arial" panose="020B0604020202020204" pitchFamily="34" charset="0"/>
                <a:cs typeface="Arial" panose="020B0604020202020204" pitchFamily="34" charset="0"/>
              </a:rPr>
              <a:t>Welbourne, T., 2018. HRM for HR professionals (or “HR for HR”). </a:t>
            </a:r>
            <a:r>
              <a:rPr lang="en-GB" sz="1200" i="1" dirty="0">
                <a:latin typeface="Arial" panose="020B0604020202020204" pitchFamily="34" charset="0"/>
                <a:cs typeface="Arial" panose="020B0604020202020204" pitchFamily="34" charset="0"/>
              </a:rPr>
              <a:t>Human Resource Management</a:t>
            </a:r>
            <a:r>
              <a:rPr lang="en-GB" sz="1200" dirty="0">
                <a:latin typeface="Arial" panose="020B0604020202020204" pitchFamily="34" charset="0"/>
                <a:cs typeface="Arial" panose="020B0604020202020204" pitchFamily="34" charset="0"/>
              </a:rPr>
              <a:t>, 48(5), pp.675-676.</a:t>
            </a:r>
          </a:p>
          <a:p>
            <a:endParaRPr lang="en-GB" dirty="0"/>
          </a:p>
        </p:txBody>
      </p:sp>
    </p:spTree>
    <p:extLst>
      <p:ext uri="{BB962C8B-B14F-4D97-AF65-F5344CB8AC3E}">
        <p14:creationId xmlns:p14="http://schemas.microsoft.com/office/powerpoint/2010/main" val="1499082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54</TotalTime>
  <Words>2130</Words>
  <Application>Microsoft Office PowerPoint</Application>
  <PresentationFormat>Widescreen</PresentationFormat>
  <Paragraphs>127</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Corbel</vt:lpstr>
      <vt:lpstr>Wingdings</vt:lpstr>
      <vt:lpstr>Banded</vt:lpstr>
      <vt:lpstr>Assignment Title: Individual Presentation on ‘Training and Development needs for a HR officer’  - ‘Training and Development needs for a HR officer’</vt:lpstr>
      <vt:lpstr>Table of content</vt:lpstr>
      <vt:lpstr>Introduction </vt:lpstr>
      <vt:lpstr>Determine appropriate knowledge, skills, and behaviours (KSB) that are required by HR professionals across the department.</vt:lpstr>
      <vt:lpstr>Personal Skill Audit</vt:lpstr>
      <vt:lpstr>Personal Skill Audit</vt:lpstr>
      <vt:lpstr>Personal Skill Audit</vt:lpstr>
      <vt:lpstr>Personal SWOT analysis</vt:lpstr>
      <vt:lpstr>Critically assess the potential benefits to the organization of developing you as an HR officer through effective training and development.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Shamima Supa</cp:lastModifiedBy>
  <cp:revision>31</cp:revision>
  <dcterms:created xsi:type="dcterms:W3CDTF">2022-09-04T10:49:06Z</dcterms:created>
  <dcterms:modified xsi:type="dcterms:W3CDTF">2022-09-05T21:41:43Z</dcterms:modified>
</cp:coreProperties>
</file>