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Lst>
  <p:notesMasterIdLst>
    <p:notesMasterId r:id="rId37"/>
  </p:notesMasterIdLst>
  <p:sldIdLst>
    <p:sldId id="280" r:id="rId3"/>
    <p:sldId id="457" r:id="rId4"/>
    <p:sldId id="458" r:id="rId5"/>
    <p:sldId id="459" r:id="rId6"/>
    <p:sldId id="466" r:id="rId7"/>
    <p:sldId id="344" r:id="rId8"/>
    <p:sldId id="460" r:id="rId9"/>
    <p:sldId id="468" r:id="rId10"/>
    <p:sldId id="461" r:id="rId11"/>
    <p:sldId id="462" r:id="rId12"/>
    <p:sldId id="463" r:id="rId13"/>
    <p:sldId id="465" r:id="rId14"/>
    <p:sldId id="464" r:id="rId15"/>
    <p:sldId id="284" r:id="rId16"/>
    <p:sldId id="392" r:id="rId17"/>
    <p:sldId id="482" r:id="rId18"/>
    <p:sldId id="484" r:id="rId19"/>
    <p:sldId id="481" r:id="rId20"/>
    <p:sldId id="483" r:id="rId21"/>
    <p:sldId id="485" r:id="rId22"/>
    <p:sldId id="265" r:id="rId23"/>
    <p:sldId id="469" r:id="rId24"/>
    <p:sldId id="470" r:id="rId25"/>
    <p:sldId id="270" r:id="rId26"/>
    <p:sldId id="480" r:id="rId27"/>
    <p:sldId id="474" r:id="rId28"/>
    <p:sldId id="471" r:id="rId29"/>
    <p:sldId id="472" r:id="rId30"/>
    <p:sldId id="477" r:id="rId31"/>
    <p:sldId id="475" r:id="rId32"/>
    <p:sldId id="476" r:id="rId33"/>
    <p:sldId id="473" r:id="rId34"/>
    <p:sldId id="478" r:id="rId35"/>
    <p:sldId id="39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7C9897-51B8-DEE0-1B6B-B6BB62A4A3D4}" v="37" dt="2026-10-05T08:26:03.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D4AF02-CB49-4CF4-80CC-386BB211B7F8}"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EBED44-6F67-4584-9EAC-26B5F77BB68E}" type="slidenum">
              <a:rPr lang="en-GB" smtClean="0"/>
              <a:t>‹#›</a:t>
            </a:fld>
            <a:endParaRPr lang="en-GB"/>
          </a:p>
        </p:txBody>
      </p:sp>
    </p:spTree>
    <p:extLst>
      <p:ext uri="{BB962C8B-B14F-4D97-AF65-F5344CB8AC3E}">
        <p14:creationId xmlns:p14="http://schemas.microsoft.com/office/powerpoint/2010/main" val="112388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ogle.com/url?sa=i&amp;source=web&amp;rct=j&amp;url=https://en.wikipedia.org/wiki/Statute_of_Winchester&amp;ved=2ahUKEwiC6cyzz4uWAxV0UUEAHYUiJ-EQy_kOegoIAggACAAIBRAD&amp;opi=89978449&amp;cd&amp;psig=AOvVaw2oj6C3NLZxrH1KHDTF-W8w&amp;ust=1786092555412000"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ndependent.co.uk/news/obituaries/john-alderson-outspoken-liberal-policeman-who-angered-thatcher-with-his-views-2371985.html"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policeprofessional.com/news/the-alderson-perspective-%C2%96-relevant-for-today/"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uk/government/publications/an-evaluation-of-the-impact-of-the-national-reassurance-policing-programm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Neighbourhood</a:t>
            </a:r>
            <a:r>
              <a:rPr lang="en-US"/>
              <a:t> and community policing is often described as the "softer" side of policing because it focuses on engagement, problem-solving, and relationship building rather than enforcement alone. However, this should not be mistaken for being less important, as effective </a:t>
            </a:r>
            <a:r>
              <a:rPr lang="en-US" err="1"/>
              <a:t>neighbourhood</a:t>
            </a:r>
            <a:r>
              <a:rPr lang="en-US"/>
              <a:t> policing plays a vital role in preventing crime and maintaining public safety.</a:t>
            </a:r>
          </a:p>
          <a:p>
            <a:r>
              <a:rPr lang="en-US"/>
              <a:t>A community-oriented approach encourages members of the public to work alongside the police in identifying and addressing local issues. By involving residents, businesses, and community groups, the police can gain a better understanding of local concerns and develop tailored responses to crime and antisocial </a:t>
            </a:r>
            <a:r>
              <a:rPr lang="en-US" err="1"/>
              <a:t>behaviour</a:t>
            </a:r>
            <a:r>
              <a:rPr lang="en-US"/>
              <a:t>.</a:t>
            </a:r>
          </a:p>
          <a:p>
            <a:r>
              <a:rPr lang="en-US"/>
              <a:t>These approaches also provide opportunities for communities to raise safety concerns directly with officers. This can include issues such as antisocial </a:t>
            </a:r>
            <a:r>
              <a:rPr lang="en-US" err="1"/>
              <a:t>behaviour</a:t>
            </a:r>
            <a:r>
              <a:rPr lang="en-US"/>
              <a:t>, drug-related activity, road safety, or concerns about vulnerable individuals. Early engagement can help prevent problems from escalating and improve outcomes for local residents.</a:t>
            </a:r>
          </a:p>
          <a:p>
            <a:r>
              <a:rPr lang="en-US" err="1"/>
              <a:t>Neighbourhood</a:t>
            </a:r>
            <a:r>
              <a:rPr lang="en-US"/>
              <a:t> Policing Teams (NHTs) are particularly important in building trust and confidence. Visible policing, regular community engagement, and positive interactions with officers can reassure the public that their concerns are being taken seriously. Research consistently shows a strong relationship between police visibility, public confidence, and perceptions of safety within local communities.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3</a:t>
            </a:fld>
            <a:endParaRPr lang="en-GB"/>
          </a:p>
        </p:txBody>
      </p:sp>
    </p:spTree>
    <p:extLst>
      <p:ext uri="{BB962C8B-B14F-4D97-AF65-F5344CB8AC3E}">
        <p14:creationId xmlns:p14="http://schemas.microsoft.com/office/powerpoint/2010/main" val="660313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 Greeks give us citizenship and the Romans give us laws.</a:t>
            </a:r>
            <a:endParaRPr lang="en-US">
              <a:solidFill>
                <a:srgbClr val="444444"/>
              </a:solidFill>
            </a:endParaRPr>
          </a:p>
          <a:p>
            <a:r>
              <a:rPr lang="en-US"/>
              <a:t>the earliest form or structure of a police force in Britain comes from the Anglo Anglo-Saxon England where king and councils reviewed laws.</a:t>
            </a:r>
            <a:endParaRPr lang="en-US">
              <a:solidFill>
                <a:srgbClr val="444444"/>
              </a:solidFill>
            </a:endParaRPr>
          </a:p>
          <a:p>
            <a:r>
              <a:rPr lang="en-US"/>
              <a:t>The office of constable did not appear in England until after the Norman conquest constable being the responsibility of the military affairs for the king it was an important position where local officers would carry out the peacekeeping functioning as part of a community responsibility.</a:t>
            </a:r>
            <a:endParaRPr lang="en-US">
              <a:solidFill>
                <a:srgbClr val="444444"/>
              </a:solidFill>
            </a:endParaRPr>
          </a:p>
          <a:p>
            <a:r>
              <a:rPr lang="en-US"/>
              <a:t>1749 the first former police unit was set up in London officers were directly attached to the bow street runners due to the industrial revolution this drew a lot of people in search of jobs and money within the metropolitan areas so populations of towns and cities grew which included lots of issues with crime the watch systems and parish constables remains in place until he knew police force was needed to respond to the increase levels of social disorder.</a:t>
            </a:r>
            <a:endParaRPr lang="en-US">
              <a:solidFill>
                <a:srgbClr val="444444"/>
              </a:solidFill>
            </a:endParaRPr>
          </a:p>
          <a:p>
            <a:endParaRPr lang="en-US">
              <a:solidFill>
                <a:srgbClr val="444444"/>
              </a:solidFill>
            </a:endParaRPr>
          </a:p>
          <a:p>
            <a:r>
              <a:rPr lang="en-US"/>
              <a:t>The </a:t>
            </a:r>
            <a:r>
              <a:rPr lang="en-US">
                <a:solidFill>
                  <a:srgbClr val="444444"/>
                </a:solidFill>
                <a:hlinkClick r:id="rId3"/>
              </a:rPr>
              <a:t>Statute of Winchester</a:t>
            </a:r>
            <a:r>
              <a:rPr lang="en-US"/>
              <a:t> of 1285 was an English law enacted by King Edward I to maintain public order, featuring core principles like the </a:t>
            </a:r>
            <a:r>
              <a:rPr lang="en-US" b="1"/>
              <a:t>hue and cry</a:t>
            </a:r>
            <a:r>
              <a:rPr lang="en-US"/>
              <a:t>, </a:t>
            </a:r>
            <a:r>
              <a:rPr lang="en-US" b="1"/>
              <a:t>watch and ward</a:t>
            </a:r>
            <a:r>
              <a:rPr lang="en-US"/>
              <a:t>, and </a:t>
            </a:r>
            <a:r>
              <a:rPr lang="en-US" b="1"/>
              <a:t>collective responsibility</a:t>
            </a:r>
            <a:endParaRPr lang="en-US">
              <a:solidFill>
                <a:srgbClr val="444444"/>
              </a:solidFill>
            </a:endParaRPr>
          </a:p>
          <a:p>
            <a:r>
              <a:rPr lang="en-US" b="1"/>
              <a:t>Key Rules</a:t>
            </a:r>
            <a:endParaRPr lang="en-US">
              <a:solidFill>
                <a:srgbClr val="444444"/>
              </a:solidFill>
            </a:endParaRPr>
          </a:p>
          <a:p>
            <a:pPr marL="171450" indent="-171450">
              <a:buFont typeface="Arial,Sans-Serif"/>
              <a:buChar char="•"/>
            </a:pPr>
            <a:r>
              <a:rPr lang="en-US" b="1"/>
              <a:t>Hue and Cry:</a:t>
            </a:r>
            <a:r>
              <a:rPr lang="en-US"/>
              <a:t> Every person had to join the chase to catch a criminal when an alarm was raised.</a:t>
            </a:r>
            <a:endParaRPr lang="en-US">
              <a:solidFill>
                <a:srgbClr val="444444"/>
              </a:solidFill>
            </a:endParaRPr>
          </a:p>
          <a:p>
            <a:pPr marL="171450" indent="-171450">
              <a:buFont typeface="Arial,Sans-Serif"/>
              <a:buChar char="•"/>
            </a:pPr>
            <a:r>
              <a:rPr lang="en-US" b="1"/>
              <a:t>Watch and Ward:</a:t>
            </a:r>
            <a:r>
              <a:rPr lang="en-US"/>
              <a:t> Towns required night patrols, and strangers could be held or blocked from entering after dark.</a:t>
            </a:r>
            <a:endParaRPr lang="en-US">
              <a:solidFill>
                <a:srgbClr val="444444"/>
              </a:solidFill>
            </a:endParaRPr>
          </a:p>
          <a:p>
            <a:pPr marL="171450" indent="-171450">
              <a:buFont typeface="Arial,Sans-Serif"/>
              <a:buChar char="•"/>
            </a:pPr>
            <a:r>
              <a:rPr lang="en-US" b="1"/>
              <a:t>Keeping Arms:</a:t>
            </a:r>
            <a:r>
              <a:rPr lang="en-US"/>
              <a:t> Men aged 15 to 60 had to own weapons based on their wealth to help keep the peace.</a:t>
            </a:r>
            <a:endParaRPr lang="en-US">
              <a:solidFill>
                <a:srgbClr val="444444"/>
              </a:solidFill>
            </a:endParaRPr>
          </a:p>
          <a:p>
            <a:pPr marL="171450" indent="-171450">
              <a:buFont typeface="Arial,Sans-Serif"/>
              <a:buChar char="•"/>
            </a:pPr>
            <a:r>
              <a:rPr lang="en-US" b="1"/>
              <a:t>Community Blame:</a:t>
            </a:r>
            <a:r>
              <a:rPr lang="en-US"/>
              <a:t> Local areas (hundreds) had to pay for crimes or find the criminal if a robbery happened.</a:t>
            </a:r>
            <a:endParaRPr lang="en-US">
              <a:solidFill>
                <a:srgbClr val="444444"/>
              </a:solidFill>
            </a:endParaRPr>
          </a:p>
          <a:p>
            <a:pPr marL="171450" indent="-171450">
              <a:buFont typeface="Arial,Sans-Serif"/>
              <a:buChar char="•"/>
            </a:pPr>
            <a:r>
              <a:rPr lang="en-US" b="1"/>
              <a:t>Clearing Roads:</a:t>
            </a:r>
            <a:r>
              <a:rPr lang="en-US"/>
              <a:t> Bushes and trees near public roads had to be cut back to stop robbers from hiding</a:t>
            </a:r>
            <a:endParaRPr lang="en-US">
              <a:solidFill>
                <a:srgbClr val="444444"/>
              </a:solidFill>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5</a:t>
            </a:fld>
            <a:endParaRPr lang="en-GB"/>
          </a:p>
        </p:txBody>
      </p:sp>
    </p:spTree>
    <p:extLst>
      <p:ext uri="{BB962C8B-B14F-4D97-AF65-F5344CB8AC3E}">
        <p14:creationId xmlns:p14="http://schemas.microsoft.com/office/powerpoint/2010/main" val="3003292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Key Rules</a:t>
            </a:r>
            <a:endParaRPr lang="en-US"/>
          </a:p>
          <a:p>
            <a:pPr marL="285750" indent="-285750">
              <a:buFont typeface="Arial"/>
              <a:buChar char="•"/>
            </a:pPr>
            <a:r>
              <a:rPr lang="en-US" b="1"/>
              <a:t>Hue and Cry:</a:t>
            </a:r>
            <a:r>
              <a:rPr lang="en-US"/>
              <a:t> Every person had to join the chase to catch a criminal when an alarm was raised.</a:t>
            </a:r>
            <a:endParaRPr lang="en-GB"/>
          </a:p>
          <a:p>
            <a:pPr marL="285750" indent="-285750">
              <a:buFont typeface="Arial"/>
              <a:buChar char="•"/>
            </a:pPr>
            <a:r>
              <a:rPr lang="en-US" b="1"/>
              <a:t>Watch and Ward:</a:t>
            </a:r>
            <a:r>
              <a:rPr lang="en-US"/>
              <a:t> Towns required night patrols, and strangers could be held or blocked from entering after dark.</a:t>
            </a:r>
            <a:endParaRPr lang="en-GB"/>
          </a:p>
          <a:p>
            <a:pPr marL="285750" indent="-285750">
              <a:buFont typeface="Arial"/>
              <a:buChar char="•"/>
            </a:pPr>
            <a:r>
              <a:rPr lang="en-US" b="1"/>
              <a:t>Keeping Arms:</a:t>
            </a:r>
            <a:r>
              <a:rPr lang="en-US"/>
              <a:t> Men aged 15 to 60 had to own weapons based on their wealth to help keep the peace.</a:t>
            </a:r>
            <a:endParaRPr lang="en-GB"/>
          </a:p>
          <a:p>
            <a:pPr marL="285750" indent="-285750">
              <a:buFont typeface="Arial"/>
              <a:buChar char="•"/>
            </a:pPr>
            <a:r>
              <a:rPr lang="en-US" b="1"/>
              <a:t>Community Blame:</a:t>
            </a:r>
            <a:r>
              <a:rPr lang="en-US"/>
              <a:t> Local areas (hundreds) had to pay for crimes or find the criminal if a robbery happened.</a:t>
            </a:r>
            <a:endParaRPr lang="en-GB"/>
          </a:p>
          <a:p>
            <a:pPr marL="285750" indent="-285750">
              <a:buFont typeface="Arial"/>
              <a:buChar char="•"/>
            </a:pPr>
            <a:r>
              <a:rPr lang="en-US" b="1"/>
              <a:t>Clearing Roads:</a:t>
            </a:r>
            <a:r>
              <a:rPr lang="en-US"/>
              <a:t> Bushes and trees near public roads had to be cut back to stop robbers from hiding</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6</a:t>
            </a:fld>
            <a:endParaRPr lang="en-GB"/>
          </a:p>
        </p:txBody>
      </p:sp>
    </p:spTree>
    <p:extLst>
      <p:ext uri="{BB962C8B-B14F-4D97-AF65-F5344CB8AC3E}">
        <p14:creationId xmlns:p14="http://schemas.microsoft.com/office/powerpoint/2010/main" val="3989328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John Alderson: Outspoken liberal policeman who angered Thatcher with his views | The Independent | The Independent</a:t>
            </a:r>
          </a:p>
          <a:p>
            <a:endParaRPr lang="en-US"/>
          </a:p>
          <a:p>
            <a:r>
              <a:rPr lang="en-US">
                <a:hlinkClick r:id="rId4"/>
              </a:rPr>
              <a:t>Police Professional | The Alderson perspective  relevant for today</a:t>
            </a:r>
            <a:endParaRPr lang="en-US"/>
          </a:p>
        </p:txBody>
      </p:sp>
      <p:sp>
        <p:nvSpPr>
          <p:cNvPr id="4" name="Slide Number Placeholder 3"/>
          <p:cNvSpPr>
            <a:spLocks noGrp="1"/>
          </p:cNvSpPr>
          <p:nvPr>
            <p:ph type="sldNum" sz="quarter" idx="5"/>
          </p:nvPr>
        </p:nvSpPr>
        <p:spPr/>
        <p:txBody>
          <a:bodyPr/>
          <a:lstStyle/>
          <a:p>
            <a:fld id="{32EBED44-6F67-4584-9EAC-26B5F77BB68E}" type="slidenum">
              <a:rPr lang="en-GB" smtClean="0"/>
              <a:t>7</a:t>
            </a:fld>
            <a:endParaRPr lang="en-GB"/>
          </a:p>
        </p:txBody>
      </p:sp>
    </p:spTree>
    <p:extLst>
      <p:ext uri="{BB962C8B-B14F-4D97-AF65-F5344CB8AC3E}">
        <p14:creationId xmlns:p14="http://schemas.microsoft.com/office/powerpoint/2010/main" val="721275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The Scarman Report was commissioned by the UK Government following the </a:t>
            </a:r>
            <a:r>
              <a:rPr lang="en-US" b="1" dirty="0"/>
              <a:t>Brixton disturbances (riots) of April 1981</a:t>
            </a:r>
            <a:r>
              <a:rPr lang="en-US" dirty="0"/>
              <a:t> in South London. Lord Justice </a:t>
            </a:r>
            <a:r>
              <a:rPr lang="en-US" b="1" dirty="0"/>
              <a:t>Leslie Scarman</a:t>
            </a:r>
            <a:r>
              <a:rPr lang="en-US" dirty="0"/>
              <a:t> was tasked with investigating the causes of the disorder and making recommendations for the future. </a:t>
            </a:r>
            <a:endParaRPr lang="en-GB"/>
          </a:p>
          <a:p>
            <a:pPr marL="285750" indent="-285750">
              <a:buFont typeface="Arial"/>
              <a:buChar char="•"/>
            </a:pPr>
            <a:endParaRPr lang="en-US" dirty="0"/>
          </a:p>
          <a:p>
            <a:pPr marL="285750" indent="-285750">
              <a:buFont typeface="Arial"/>
              <a:buChar char="•"/>
            </a:pPr>
            <a:r>
              <a:rPr lang="en-US" dirty="0"/>
              <a:t>Scarman concluded that the riots were not pre-planned. Instead, they were a </a:t>
            </a:r>
            <a:r>
              <a:rPr lang="en-US" b="1" dirty="0"/>
              <a:t>spontaneous outbreak of frustration and resentment</a:t>
            </a:r>
            <a:r>
              <a:rPr lang="en-US" dirty="0"/>
              <a:t> caused by a combination of social, economic, and racial inequalities. Key factors identified included:</a:t>
            </a:r>
            <a:endParaRPr lang="en-GB"/>
          </a:p>
          <a:p>
            <a:pPr marL="285750" indent="-285750">
              <a:buFont typeface="Arial"/>
              <a:buChar char="•"/>
            </a:pPr>
            <a:r>
              <a:rPr lang="en-US" dirty="0"/>
              <a:t>High unemployment among young people.</a:t>
            </a:r>
            <a:endParaRPr lang="en-GB" dirty="0"/>
          </a:p>
          <a:p>
            <a:pPr marL="285750" indent="-285750">
              <a:buFont typeface="Arial"/>
              <a:buChar char="•"/>
            </a:pPr>
            <a:r>
              <a:rPr lang="en-US" dirty="0"/>
              <a:t>Poor housing and deprivation in inner-city areas.</a:t>
            </a:r>
            <a:endParaRPr lang="en-GB" dirty="0"/>
          </a:p>
          <a:p>
            <a:pPr marL="285750" indent="-285750">
              <a:buFont typeface="Arial"/>
              <a:buChar char="•"/>
            </a:pPr>
            <a:r>
              <a:rPr lang="en-US" dirty="0"/>
              <a:t>Tension between the police and Black communities.</a:t>
            </a:r>
            <a:endParaRPr lang="en-GB" dirty="0"/>
          </a:p>
          <a:p>
            <a:pPr marL="285750" indent="-285750">
              <a:buFont typeface="Arial"/>
              <a:buChar char="•"/>
            </a:pPr>
            <a:r>
              <a:rPr lang="en-US" dirty="0"/>
              <a:t>Widespread use of stop-and-search powers, particularly during </a:t>
            </a:r>
            <a:r>
              <a:rPr lang="en-US" b="1" dirty="0"/>
              <a:t>Operation Swamp 81</a:t>
            </a:r>
            <a:r>
              <a:rPr lang="en-US" dirty="0"/>
              <a:t>. </a:t>
            </a:r>
          </a:p>
          <a:p>
            <a:pPr marL="285750" indent="-285750">
              <a:buFont typeface="Arial"/>
              <a:buChar char="•"/>
            </a:pPr>
            <a:endParaRPr lang="en-GB" dirty="0"/>
          </a:p>
          <a:p>
            <a:pPr marL="285750" indent="-285750">
              <a:buFont typeface="Arial"/>
              <a:buChar char="•"/>
            </a:pPr>
            <a:r>
              <a:rPr lang="en-GB" dirty="0"/>
              <a:t>Scarman found that there was a serious </a:t>
            </a:r>
            <a:r>
              <a:rPr lang="en-GB" b="1" dirty="0"/>
              <a:t>breakdown in trust and confidence</a:t>
            </a:r>
            <a:r>
              <a:rPr lang="en-GB" dirty="0"/>
              <a:t> between the police and local communities. However, he rejected the idea that the police service as a whole was institutionally racist, arguing instead that racial prejudice existed among some individual officers. </a:t>
            </a:r>
          </a:p>
          <a:p>
            <a:pPr marL="285750" indent="-285750">
              <a:buFont typeface="Arial"/>
              <a:buChar char="•"/>
            </a:pPr>
            <a:r>
              <a:rPr lang="en-GB" dirty="0"/>
              <a:t>The report recommended:</a:t>
            </a:r>
          </a:p>
          <a:p>
            <a:pPr marL="285750" indent="-285750">
              <a:buFont typeface="Arial"/>
              <a:buChar char="•"/>
            </a:pPr>
            <a:r>
              <a:rPr lang="en-GB" dirty="0"/>
              <a:t>Improved police-community relations.</a:t>
            </a:r>
          </a:p>
          <a:p>
            <a:pPr marL="285750" indent="-285750">
              <a:buFont typeface="Arial"/>
              <a:buChar char="•"/>
            </a:pPr>
            <a:r>
              <a:rPr lang="en-GB" dirty="0"/>
              <a:t>Greater consultation with local communities.</a:t>
            </a:r>
          </a:p>
          <a:p>
            <a:pPr marL="285750" indent="-285750">
              <a:buFont typeface="Arial"/>
              <a:buChar char="•"/>
            </a:pPr>
            <a:r>
              <a:rPr lang="en-GB" dirty="0"/>
              <a:t>Better training for police officers.</a:t>
            </a:r>
          </a:p>
          <a:p>
            <a:pPr marL="285750" indent="-285750">
              <a:buFont typeface="Arial"/>
              <a:buChar char="•"/>
            </a:pPr>
            <a:r>
              <a:rPr lang="en-GB" dirty="0"/>
              <a:t>Action to address racial disadvantage, poverty, and urban deprivation.</a:t>
            </a:r>
          </a:p>
          <a:p>
            <a:pPr marL="285750" indent="-285750">
              <a:buFont typeface="Arial"/>
              <a:buChar char="•"/>
            </a:pPr>
            <a:r>
              <a:rPr lang="en-GB" dirty="0"/>
              <a:t>Increased accountability and transparency in policing. </a:t>
            </a:r>
          </a:p>
          <a:p>
            <a:pPr marL="285750" indent="-285750">
              <a:buFont typeface="Arial"/>
              <a:buChar char="•"/>
            </a:pPr>
            <a:r>
              <a:rPr lang="en-GB" dirty="0"/>
              <a:t>The report was significant because it highlighted the importance of </a:t>
            </a:r>
            <a:r>
              <a:rPr lang="en-GB" b="1" dirty="0"/>
              <a:t>policing by consent</a:t>
            </a:r>
            <a:r>
              <a:rPr lang="en-GB" dirty="0"/>
              <a:t> and recognised that social inequality could contribute to unrest. It influenced policing reforms throughout the 198</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8</a:t>
            </a:fld>
            <a:endParaRPr lang="en-GB"/>
          </a:p>
        </p:txBody>
      </p:sp>
    </p:spTree>
    <p:extLst>
      <p:ext uri="{BB962C8B-B14F-4D97-AF65-F5344CB8AC3E}">
        <p14:creationId xmlns:p14="http://schemas.microsoft.com/office/powerpoint/2010/main" val="3558513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atin typeface="Calibri"/>
                <a:ea typeface="Calibri"/>
                <a:cs typeface="Calibri"/>
              </a:rPr>
              <a:t>Introduced </a:t>
            </a:r>
            <a:r>
              <a:rPr lang="en-GB"/>
              <a:t>by the </a:t>
            </a:r>
            <a:r>
              <a:rPr lang="en-GB" b="1"/>
              <a:t>Home Office</a:t>
            </a:r>
            <a:r>
              <a:rPr lang="en-GB"/>
              <a:t> in </a:t>
            </a:r>
            <a:r>
              <a:rPr lang="en-GB" b="1"/>
              <a:t>2003</a:t>
            </a:r>
            <a:r>
              <a:rPr lang="en-GB"/>
              <a:t> to improve public confidence in the police and reduce people's fear of crime and anti-social behaviour. It became an important foundation for modern </a:t>
            </a:r>
            <a:r>
              <a:rPr lang="en-GB" b="1"/>
              <a:t>Neighbourhood Policing  </a:t>
            </a:r>
            <a:r>
              <a:rPr lang="en-GB">
                <a:hlinkClick r:id="rId3"/>
              </a:rPr>
              <a:t>An evaluation of the impact of the National Reassurance Policing Programme - GOV.UK</a:t>
            </a:r>
            <a:endParaRPr lang="en-GB"/>
          </a:p>
          <a:p>
            <a:endParaRPr lang="en-GB">
              <a:latin typeface="Calibri"/>
              <a:ea typeface="Calibri"/>
              <a:cs typeface="Calibri"/>
            </a:endParaRPr>
          </a:p>
          <a:p>
            <a:r>
              <a:rPr lang="en-GB"/>
              <a:t>Why was it introduced?</a:t>
            </a:r>
          </a:p>
          <a:p>
            <a:r>
              <a:rPr lang="en-GB"/>
              <a:t>Although crime levels were falling, many people still felt unsafe and believed crime was increasing. This difference became known as the </a:t>
            </a:r>
            <a:r>
              <a:rPr lang="en-GB" b="1"/>
              <a:t>"reassurance gap."</a:t>
            </a:r>
            <a:r>
              <a:rPr lang="en-GB"/>
              <a:t> The NRPP aimed to make communities feel safer by improving police visibility and engagement.</a:t>
            </a:r>
          </a:p>
          <a:p>
            <a:endParaRPr lang="en-GB">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9</a:t>
            </a:fld>
            <a:endParaRPr lang="en-GB"/>
          </a:p>
        </p:txBody>
      </p:sp>
    </p:spTree>
    <p:extLst>
      <p:ext uri="{BB962C8B-B14F-4D97-AF65-F5344CB8AC3E}">
        <p14:creationId xmlns:p14="http://schemas.microsoft.com/office/powerpoint/2010/main" val="3358375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The National Reassurance Policing </a:t>
            </a:r>
            <a:r>
              <a:rPr lang="en-US" dirty="0" err="1"/>
              <a:t>Programme</a:t>
            </a:r>
            <a:r>
              <a:rPr lang="en-US" dirty="0"/>
              <a:t> (NRPP) was introduced to improve public confidence in policing by focusing on local concerns and strengthening relationships between the police and communities.</a:t>
            </a:r>
          </a:p>
          <a:p>
            <a:pPr marL="285750" indent="-285750">
              <a:buFont typeface="Arial"/>
              <a:buChar char="•"/>
            </a:pPr>
            <a:r>
              <a:rPr lang="en-US" dirty="0"/>
              <a:t>By </a:t>
            </a:r>
            <a:r>
              <a:rPr lang="en-US" b="1" dirty="0"/>
              <a:t>2008</a:t>
            </a:r>
            <a:r>
              <a:rPr lang="en-US" dirty="0"/>
              <a:t>, HM Inspectorate of Constabulary (HMIC) reported that all police forces in England and Wales had successfully integrated a basic standard of </a:t>
            </a:r>
            <a:r>
              <a:rPr lang="en-US" b="1" dirty="0" err="1"/>
              <a:t>Neighbourhood</a:t>
            </a:r>
            <a:r>
              <a:rPr lang="en-US" b="1" dirty="0"/>
              <a:t> Policing (NHP)</a:t>
            </a:r>
            <a:r>
              <a:rPr lang="en-US" dirty="0"/>
              <a:t> into their operational practices.</a:t>
            </a:r>
            <a:endParaRPr lang="en-GB"/>
          </a:p>
          <a:p>
            <a:pPr marL="285750" indent="-285750">
              <a:buFont typeface="Arial"/>
              <a:buChar char="•"/>
            </a:pPr>
            <a:r>
              <a:rPr lang="en-US" dirty="0"/>
              <a:t>A key feature of </a:t>
            </a:r>
            <a:r>
              <a:rPr lang="en-US" dirty="0" err="1"/>
              <a:t>neighbourhood</a:t>
            </a:r>
            <a:r>
              <a:rPr lang="en-US" dirty="0"/>
              <a:t> policing was the establishment of clearly defined </a:t>
            </a:r>
            <a:r>
              <a:rPr lang="en-US" b="1" dirty="0"/>
              <a:t>geographical boundaries</a:t>
            </a:r>
            <a:r>
              <a:rPr lang="en-US" dirty="0"/>
              <a:t>, allowing officers to become familiar with the communities they served and develop local knowledge.</a:t>
            </a:r>
            <a:endParaRPr lang="en-GB" dirty="0"/>
          </a:p>
          <a:p>
            <a:pPr marL="285750" indent="-285750">
              <a:buFont typeface="Arial"/>
              <a:buChar char="•"/>
            </a:pPr>
            <a:r>
              <a:rPr lang="en-US" dirty="0" err="1"/>
              <a:t>Neighbourhood</a:t>
            </a:r>
            <a:r>
              <a:rPr lang="en-US" dirty="0"/>
              <a:t> teams were expected to:</a:t>
            </a:r>
            <a:endParaRPr lang="en-GB"/>
          </a:p>
          <a:p>
            <a:pPr marL="285750" lvl="1" indent="-285750">
              <a:buFont typeface="Arial"/>
              <a:buChar char="•"/>
            </a:pPr>
            <a:r>
              <a:rPr lang="en-US" dirty="0"/>
              <a:t>Engage regularly with local residents.</a:t>
            </a:r>
            <a:endParaRPr lang="en-GB"/>
          </a:p>
          <a:p>
            <a:pPr marL="285750" lvl="1" indent="-285750">
              <a:buFont typeface="Arial"/>
              <a:buChar char="•"/>
            </a:pPr>
            <a:r>
              <a:rPr lang="en-US" dirty="0"/>
              <a:t>Identify community priorities.</a:t>
            </a:r>
            <a:endParaRPr lang="en-GB" dirty="0"/>
          </a:p>
          <a:p>
            <a:pPr marL="285750" lvl="1" indent="-285750">
              <a:buFont typeface="Arial"/>
              <a:buChar char="•"/>
            </a:pPr>
            <a:r>
              <a:rPr lang="en-US" dirty="0"/>
              <a:t>Gather and use community intelligence.</a:t>
            </a:r>
            <a:endParaRPr lang="en-GB"/>
          </a:p>
          <a:p>
            <a:pPr marL="285750" lvl="1" indent="-285750">
              <a:buFont typeface="Arial"/>
              <a:buChar char="•"/>
            </a:pPr>
            <a:r>
              <a:rPr lang="en-US" dirty="0"/>
              <a:t>Address problems that affected quality of life, such as anti-social </a:t>
            </a:r>
            <a:r>
              <a:rPr lang="en-US" dirty="0" err="1"/>
              <a:t>behaviour</a:t>
            </a:r>
            <a:r>
              <a:rPr lang="en-US" dirty="0"/>
              <a:t> and local crime.</a:t>
            </a:r>
            <a:endParaRPr lang="en-GB"/>
          </a:p>
          <a:p>
            <a:pPr marL="285750" indent="-285750">
              <a:buFont typeface="Arial"/>
              <a:buChar char="•"/>
            </a:pPr>
            <a:r>
              <a:rPr lang="en-US" dirty="0"/>
              <a:t>National guidance was issued to ensure that </a:t>
            </a:r>
            <a:r>
              <a:rPr lang="en-US" dirty="0" err="1"/>
              <a:t>neighbourhood</a:t>
            </a:r>
            <a:r>
              <a:rPr lang="en-US" dirty="0"/>
              <a:t> policing became a </a:t>
            </a:r>
            <a:r>
              <a:rPr lang="en-US" b="1" dirty="0"/>
              <a:t>core policing function</a:t>
            </a:r>
            <a:r>
              <a:rPr lang="en-US" dirty="0"/>
              <a:t> across all forces. This helped create consistency in service delivery throughout England and Wales.</a:t>
            </a:r>
            <a:endParaRPr lang="en-GB" dirty="0"/>
          </a:p>
          <a:p>
            <a:pPr marL="285750" indent="-285750">
              <a:buFont typeface="Arial"/>
              <a:buChar char="•"/>
            </a:pPr>
            <a:r>
              <a:rPr lang="en-US" dirty="0"/>
              <a:t>However, the </a:t>
            </a:r>
            <a:r>
              <a:rPr lang="en-US" dirty="0" err="1"/>
              <a:t>programme</a:t>
            </a:r>
            <a:r>
              <a:rPr lang="en-US" dirty="0"/>
              <a:t> also </a:t>
            </a:r>
            <a:r>
              <a:rPr lang="en-US" dirty="0" err="1"/>
              <a:t>recognised</a:t>
            </a:r>
            <a:r>
              <a:rPr lang="en-US" dirty="0"/>
              <a:t> that every community is different. Forces were encouraged to adapt their approaches to meet the </a:t>
            </a:r>
            <a:r>
              <a:rPr lang="en-US" b="1" dirty="0"/>
              <a:t>specific needs of individual </a:t>
            </a:r>
            <a:r>
              <a:rPr lang="en-US" b="1" dirty="0" err="1"/>
              <a:t>neighbourhoods</a:t>
            </a:r>
            <a:r>
              <a:rPr lang="en-US" dirty="0"/>
              <a:t> rather than adopting a one-size-fits-all model.</a:t>
            </a:r>
            <a:endParaRPr lang="en-GB" dirty="0"/>
          </a:p>
          <a:p>
            <a:r>
              <a:rPr lang="en-GB" dirty="0"/>
              <a:t>Citizen-Focused Policing</a:t>
            </a:r>
          </a:p>
          <a:p>
            <a:r>
              <a:rPr lang="en-US" dirty="0"/>
              <a:t>The NRPP promoted a </a:t>
            </a:r>
            <a:r>
              <a:rPr lang="en-US" b="1" dirty="0"/>
              <a:t>citizen-focused approach</a:t>
            </a:r>
            <a:r>
              <a:rPr lang="en-US" dirty="0"/>
              <a:t>, </a:t>
            </a:r>
            <a:r>
              <a:rPr lang="en-US" dirty="0" err="1"/>
              <a:t>centred</a:t>
            </a:r>
            <a:r>
              <a:rPr lang="en-US" dirty="0"/>
              <a:t> on six key principles:</a:t>
            </a:r>
            <a:endParaRPr lang="en-GB" dirty="0"/>
          </a:p>
          <a:p>
            <a:pPr marL="285750" indent="-285750">
              <a:buFont typeface="Arial"/>
              <a:buChar char="•"/>
            </a:pPr>
            <a:r>
              <a:rPr lang="en-US" b="1" dirty="0"/>
              <a:t>Attentiveness</a:t>
            </a:r>
            <a:r>
              <a:rPr lang="en-US" dirty="0"/>
              <a:t> – listening carefully to public concerns and understanding community needs.</a:t>
            </a:r>
            <a:endParaRPr lang="en-GB" dirty="0"/>
          </a:p>
          <a:p>
            <a:pPr marL="285750" indent="-285750">
              <a:buFont typeface="Arial"/>
              <a:buChar char="•"/>
            </a:pPr>
            <a:r>
              <a:rPr lang="en-US" b="1" dirty="0"/>
              <a:t>Reliability</a:t>
            </a:r>
            <a:r>
              <a:rPr lang="en-US" dirty="0"/>
              <a:t> – delivering on promises and providing a consistent service.</a:t>
            </a:r>
            <a:endParaRPr lang="en-GB" dirty="0"/>
          </a:p>
          <a:p>
            <a:pPr marL="285750" indent="-285750">
              <a:buFont typeface="Arial"/>
              <a:buChar char="•"/>
            </a:pPr>
            <a:r>
              <a:rPr lang="en-US" b="1" dirty="0"/>
              <a:t>Responsiveness</a:t>
            </a:r>
            <a:r>
              <a:rPr lang="en-US" dirty="0"/>
              <a:t> – acting promptly when issues are raised.</a:t>
            </a:r>
            <a:endParaRPr lang="en-GB"/>
          </a:p>
          <a:p>
            <a:pPr marL="285750" indent="-285750">
              <a:buFont typeface="Arial"/>
              <a:buChar char="•"/>
            </a:pPr>
            <a:r>
              <a:rPr lang="en-US" b="1" dirty="0"/>
              <a:t>Competence</a:t>
            </a:r>
            <a:r>
              <a:rPr lang="en-US" dirty="0"/>
              <a:t> – demonstrating professionalism and effectiveness in policing.</a:t>
            </a:r>
            <a:endParaRPr lang="en-GB"/>
          </a:p>
          <a:p>
            <a:pPr marL="285750" indent="-285750">
              <a:buFont typeface="Arial"/>
              <a:buChar char="•"/>
            </a:pPr>
            <a:r>
              <a:rPr lang="en-US" b="1" dirty="0"/>
              <a:t>Manners</a:t>
            </a:r>
            <a:r>
              <a:rPr lang="en-US" dirty="0"/>
              <a:t> – treating members of the public with courtesy and respect.</a:t>
            </a:r>
            <a:endParaRPr lang="en-GB"/>
          </a:p>
          <a:p>
            <a:pPr marL="285750" indent="-285750">
              <a:buFont typeface="Arial"/>
              <a:buChar char="•"/>
            </a:pPr>
            <a:r>
              <a:rPr lang="en-US" b="1" dirty="0"/>
              <a:t>Fairness</a:t>
            </a:r>
            <a:r>
              <a:rPr lang="en-US" dirty="0"/>
              <a:t> – ensuring decisions and actions are impartial and equitable.</a:t>
            </a:r>
            <a:endParaRPr lang="en-GB"/>
          </a:p>
          <a:p>
            <a:r>
              <a:rPr lang="en-GB" dirty="0"/>
              <a:t>Significance</a:t>
            </a:r>
          </a:p>
          <a:p>
            <a:pPr marL="285750" indent="-285750">
              <a:buFont typeface="Arial"/>
              <a:buChar char="•"/>
            </a:pPr>
            <a:r>
              <a:rPr lang="en-US" dirty="0"/>
              <a:t>The NRPP reflected a move away from purely reactive policing towards a more </a:t>
            </a:r>
            <a:r>
              <a:rPr lang="en-US" b="1" dirty="0"/>
              <a:t>community-oriented model</a:t>
            </a:r>
            <a:r>
              <a:rPr lang="en-US" dirty="0"/>
              <a:t>.</a:t>
            </a:r>
            <a:endParaRPr lang="en-GB"/>
          </a:p>
          <a:p>
            <a:pPr marL="285750" indent="-285750">
              <a:buFont typeface="Arial"/>
              <a:buChar char="•"/>
            </a:pPr>
            <a:r>
              <a:rPr lang="en-US" dirty="0"/>
              <a:t>It </a:t>
            </a:r>
            <a:r>
              <a:rPr lang="en-US" dirty="0" err="1"/>
              <a:t>emphasised</a:t>
            </a:r>
            <a:r>
              <a:rPr lang="en-US" dirty="0"/>
              <a:t> </a:t>
            </a:r>
            <a:r>
              <a:rPr lang="en-US" b="1" dirty="0"/>
              <a:t>public confidence, visibility, engagement, and problem-solving</a:t>
            </a:r>
            <a:r>
              <a:rPr lang="en-US" dirty="0"/>
              <a:t> rather than focusing solely on crime statistics.</a:t>
            </a:r>
            <a:endParaRPr lang="en-GB"/>
          </a:p>
          <a:p>
            <a:pPr marL="285750" indent="-285750">
              <a:buFont typeface="Arial"/>
              <a:buChar char="•"/>
            </a:pPr>
            <a:r>
              <a:rPr lang="en-US" dirty="0"/>
              <a:t>The </a:t>
            </a:r>
            <a:r>
              <a:rPr lang="en-US" dirty="0" err="1"/>
              <a:t>programme</a:t>
            </a:r>
            <a:r>
              <a:rPr lang="en-US" dirty="0"/>
              <a:t> reinforced the principle of </a:t>
            </a:r>
            <a:r>
              <a:rPr lang="en-US" b="1" dirty="0"/>
              <a:t>policing by consent</a:t>
            </a:r>
            <a:r>
              <a:rPr lang="en-US" dirty="0"/>
              <a:t>, where public trust and cooperation are essential for effective policing.</a:t>
            </a:r>
            <a:endParaRPr lang="en-GB"/>
          </a:p>
          <a:p>
            <a:r>
              <a:rPr lang="en-GB" dirty="0"/>
              <a:t>Critical Evaluation</a:t>
            </a:r>
          </a:p>
          <a:p>
            <a:r>
              <a:rPr lang="en-US" b="1" dirty="0"/>
              <a:t>Strengths</a:t>
            </a:r>
            <a:endParaRPr lang="en-GB"/>
          </a:p>
          <a:p>
            <a:pPr marL="285750" indent="-285750">
              <a:buFont typeface="Arial"/>
              <a:buChar char="•"/>
            </a:pPr>
            <a:r>
              <a:rPr lang="en-US" dirty="0"/>
              <a:t>Improved police visibility in local communities.</a:t>
            </a:r>
            <a:endParaRPr lang="en-GB"/>
          </a:p>
          <a:p>
            <a:pPr marL="285750" indent="-285750">
              <a:buFont typeface="Arial"/>
              <a:buChar char="•"/>
            </a:pPr>
            <a:r>
              <a:rPr lang="en-US" dirty="0"/>
              <a:t>Increased opportunities for public engagement.</a:t>
            </a:r>
            <a:endParaRPr lang="en-GB"/>
          </a:p>
          <a:p>
            <a:pPr marL="285750" indent="-285750">
              <a:buFont typeface="Arial"/>
              <a:buChar char="•"/>
            </a:pPr>
            <a:r>
              <a:rPr lang="en-US" dirty="0"/>
              <a:t>Enhanced intelligence gathering through community partnerships.</a:t>
            </a:r>
            <a:endParaRPr lang="en-GB" dirty="0"/>
          </a:p>
          <a:p>
            <a:pPr marL="285750" indent="-285750">
              <a:buFont typeface="Arial"/>
              <a:buChar char="•"/>
            </a:pPr>
            <a:r>
              <a:rPr lang="en-US" dirty="0"/>
              <a:t>Helped address issues that matter most to residents.</a:t>
            </a:r>
            <a:endParaRPr lang="en-GB"/>
          </a:p>
          <a:p>
            <a:r>
              <a:rPr lang="en-US" b="1" dirty="0"/>
              <a:t>Limitations</a:t>
            </a:r>
            <a:endParaRPr lang="en-GB"/>
          </a:p>
          <a:p>
            <a:pPr marL="285750" indent="-285750">
              <a:buFont typeface="Arial"/>
              <a:buChar char="•"/>
            </a:pPr>
            <a:r>
              <a:rPr lang="en-US" dirty="0"/>
              <a:t>Resource pressures have sometimes reduced </a:t>
            </a:r>
            <a:r>
              <a:rPr lang="en-US" dirty="0" err="1"/>
              <a:t>neighbourhood</a:t>
            </a:r>
            <a:r>
              <a:rPr lang="en-US" dirty="0"/>
              <a:t> policing teams.</a:t>
            </a:r>
            <a:endParaRPr lang="en-GB"/>
          </a:p>
          <a:p>
            <a:pPr marL="285750" indent="-285750">
              <a:buFont typeface="Arial"/>
              <a:buChar char="•"/>
            </a:pPr>
            <a:r>
              <a:rPr lang="en-US" dirty="0"/>
              <a:t>Measuring "reassurance" and public confidence can be difficult.</a:t>
            </a:r>
            <a:endParaRPr lang="en-GB"/>
          </a:p>
          <a:p>
            <a:pPr marL="285750" indent="-285750">
              <a:buFont typeface="Arial"/>
              <a:buChar char="•"/>
            </a:pPr>
            <a:r>
              <a:rPr lang="en-US" dirty="0"/>
              <a:t>Some critics argue that community priorities may not always align with national policing demands.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10</a:t>
            </a:fld>
            <a:endParaRPr lang="en-GB"/>
          </a:p>
        </p:txBody>
      </p:sp>
    </p:spTree>
    <p:extLst>
      <p:ext uri="{BB962C8B-B14F-4D97-AF65-F5344CB8AC3E}">
        <p14:creationId xmlns:p14="http://schemas.microsoft.com/office/powerpoint/2010/main" val="3490749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Civil renewal focuses on creating strong, confident, and empowered communities. Rather than relying solely on public services to solve problems, community members are encouraged to take an active role in improving their neighbourhoods.</a:t>
            </a:r>
          </a:p>
          <a:p>
            <a:r>
              <a:rPr lang="en-GB" dirty="0"/>
              <a:t>The idea is that local people are often best placed to understand the issues affecting their community, whether these relate to crime, antisocial behaviour, environmental concerns, or social cohesion.</a:t>
            </a:r>
          </a:p>
          <a:p>
            <a:r>
              <a:rPr lang="en-GB" dirty="0"/>
              <a:t>For neighbourhood policing, civil renewal means working </a:t>
            </a:r>
            <a:r>
              <a:rPr lang="en-GB" b="1" dirty="0"/>
              <a:t>with</a:t>
            </a:r>
            <a:r>
              <a:rPr lang="en-GB" dirty="0"/>
              <a:t> communities rather than simply policing </a:t>
            </a:r>
            <a:r>
              <a:rPr lang="en-GB" b="1" dirty="0"/>
              <a:t>for</a:t>
            </a:r>
            <a:r>
              <a:rPr lang="en-GB" dirty="0"/>
              <a:t> them. Police officers, local authorities, community groups, and residents collaborate to identify problems, develop solutions, and share responsibility for improving quality of life.</a:t>
            </a:r>
          </a:p>
          <a:p>
            <a:r>
              <a:rPr lang="en-GB" dirty="0"/>
              <a:t>This approach increases community engagement, helps build trust and confidence in the police, and promotes long-term problem solving rather than short-term enforcement.</a:t>
            </a:r>
          </a:p>
          <a:p>
            <a:endParaRPr lang="en-GB" dirty="0">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14</a:t>
            </a:fld>
            <a:endParaRPr lang="en-GB"/>
          </a:p>
        </p:txBody>
      </p:sp>
    </p:spTree>
    <p:extLst>
      <p:ext uri="{BB962C8B-B14F-4D97-AF65-F5344CB8AC3E}">
        <p14:creationId xmlns:p14="http://schemas.microsoft.com/office/powerpoint/2010/main" val="185707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a:t>
            </a:r>
            <a:r>
              <a:rPr lang="en-US" dirty="0" err="1"/>
              <a:t>neighbourhood</a:t>
            </a:r>
            <a:r>
              <a:rPr lang="en-US" dirty="0"/>
              <a:t> policing can build effective partnerships, it is important to understand what a community is. Communities are formed through </a:t>
            </a:r>
            <a:r>
              <a:rPr lang="en-US" b="1" dirty="0"/>
              <a:t>associations</a:t>
            </a:r>
            <a:r>
              <a:rPr lang="en-US" dirty="0"/>
              <a:t>, </a:t>
            </a:r>
            <a:r>
              <a:rPr lang="en-US" b="1" dirty="0"/>
              <a:t>shared experiences</a:t>
            </a:r>
            <a:r>
              <a:rPr lang="en-US" dirty="0"/>
              <a:t>, and </a:t>
            </a:r>
            <a:r>
              <a:rPr lang="en-US" b="1" dirty="0"/>
              <a:t>common relationships</a:t>
            </a:r>
            <a:r>
              <a:rPr lang="en-US" dirty="0"/>
              <a:t> that connect people together.</a:t>
            </a:r>
          </a:p>
          <a:p>
            <a:r>
              <a:rPr lang="en-US" dirty="0"/>
              <a:t>People naturally belong to a range of groups and communities. These connections may be based on shared geography, culture, history, religion, employment, interests, values, or social networks.</a:t>
            </a:r>
            <a:endParaRPr lang="en-GB" dirty="0"/>
          </a:p>
          <a:p>
            <a:r>
              <a:rPr lang="en-US" dirty="0"/>
              <a:t>The concept of community is therefore about more than simply living in the same area. Communities are bound together through:</a:t>
            </a:r>
            <a:endParaRPr lang="en-GB" dirty="0"/>
          </a:p>
          <a:p>
            <a:pPr marL="285750" indent="-285750">
              <a:buFont typeface="Arial"/>
              <a:buChar char="•"/>
            </a:pPr>
            <a:r>
              <a:rPr lang="en-US" dirty="0"/>
              <a:t>Shared origins and history</a:t>
            </a:r>
            <a:endParaRPr lang="en-GB" dirty="0"/>
          </a:p>
          <a:p>
            <a:pPr marL="285750" indent="-285750">
              <a:buFont typeface="Arial"/>
              <a:buChar char="•"/>
            </a:pPr>
            <a:r>
              <a:rPr lang="en-US" dirty="0"/>
              <a:t>Common spaces and environments</a:t>
            </a:r>
            <a:endParaRPr lang="en-GB" dirty="0"/>
          </a:p>
          <a:p>
            <a:pPr marL="285750" indent="-285750">
              <a:buFont typeface="Arial"/>
              <a:buChar char="•"/>
            </a:pPr>
            <a:r>
              <a:rPr lang="en-US" dirty="0"/>
              <a:t>Economic and social structures</a:t>
            </a:r>
            <a:endParaRPr lang="en-GB" dirty="0"/>
          </a:p>
          <a:p>
            <a:pPr marL="285750" indent="-285750">
              <a:buFont typeface="Arial"/>
              <a:buChar char="•"/>
            </a:pPr>
            <a:r>
              <a:rPr lang="en-US" dirty="0"/>
              <a:t>Similar attitudes, beliefs, and values</a:t>
            </a:r>
            <a:endParaRPr lang="en-GB" dirty="0"/>
          </a:p>
          <a:p>
            <a:pPr marL="285750" indent="-285750">
              <a:buFont typeface="Arial"/>
              <a:buChar char="•"/>
            </a:pPr>
            <a:r>
              <a:rPr lang="en-US" dirty="0"/>
              <a:t>Ongoing relationships and interactions</a:t>
            </a:r>
            <a:endParaRPr lang="en-GB" dirty="0"/>
          </a:p>
          <a:p>
            <a:r>
              <a:rPr lang="en-US" dirty="0"/>
              <a:t>For </a:t>
            </a:r>
            <a:r>
              <a:rPr lang="en-US" dirty="0" err="1"/>
              <a:t>neighbourhood</a:t>
            </a:r>
            <a:r>
              <a:rPr lang="en-US" dirty="0"/>
              <a:t> policing, understanding these relationships helps officers identify who influences a community, how information is shared, and how trust can be developed. Strong relationships enable police and communities to work together more effectively to address local concerns and solve problems.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15</a:t>
            </a:fld>
            <a:endParaRPr lang="en-GB"/>
          </a:p>
        </p:txBody>
      </p:sp>
    </p:spTree>
    <p:extLst>
      <p:ext uri="{BB962C8B-B14F-4D97-AF65-F5344CB8AC3E}">
        <p14:creationId xmlns:p14="http://schemas.microsoft.com/office/powerpoint/2010/main" val="32006273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
            </a:r>
            <a:r>
              <a:rPr lang="en-GB" dirty="0" err="1"/>
              <a:t>eighbourhood</a:t>
            </a:r>
            <a:r>
              <a:rPr lang="en-GB" dirty="0"/>
              <a:t> policing is based on building relationships with local communities. However, communities are not always easy to identify or engage with. They are often diverse, complex, and constantly changing.</a:t>
            </a:r>
          </a:p>
          <a:p>
            <a:r>
              <a:rPr lang="en-GB" b="1" dirty="0"/>
              <a:t>Hard-to-Reach Communities</a:t>
            </a:r>
            <a:endParaRPr lang="en-GB" dirty="0"/>
          </a:p>
          <a:p>
            <a:pPr marL="285750" indent="-285750">
              <a:buFont typeface="Arial"/>
              <a:buChar char="•"/>
            </a:pPr>
            <a:r>
              <a:rPr lang="en-GB" dirty="0"/>
              <a:t>Some groups have limited engagement with the police due to language barriers, cultural differences, lack of trust, previous negative experiences, or social exclusion.</a:t>
            </a:r>
          </a:p>
          <a:p>
            <a:pPr marL="285750" indent="-285750">
              <a:buFont typeface="Arial"/>
              <a:buChar char="•"/>
            </a:pPr>
            <a:r>
              <a:rPr lang="en-GB" dirty="0"/>
              <a:t>Police officers must be proactive in finding ways to engage these groups through community leaders, local organisations, and targeted outreach.</a:t>
            </a:r>
          </a:p>
          <a:p>
            <a:r>
              <a:rPr lang="en-GB" b="1" dirty="0"/>
              <a:t>Hidden Communities</a:t>
            </a:r>
            <a:endParaRPr lang="en-GB" dirty="0"/>
          </a:p>
          <a:p>
            <a:pPr marL="285750" indent="-285750">
              <a:buFont typeface="Arial"/>
              <a:buChar char="•"/>
            </a:pPr>
            <a:r>
              <a:rPr lang="en-GB" dirty="0"/>
              <a:t>These are groups that may not be immediately visible to the police or wider society.</a:t>
            </a:r>
          </a:p>
          <a:p>
            <a:pPr marL="285750" indent="-285750">
              <a:buFont typeface="Arial"/>
              <a:buChar char="•"/>
            </a:pPr>
            <a:r>
              <a:rPr lang="en-GB" dirty="0"/>
              <a:t>Examples include victims of domestic abuse, migrant workers, homeless individuals, or people involved in exploitation who may be reluctant to come forward.</a:t>
            </a:r>
          </a:p>
          <a:p>
            <a:pPr marL="285750" indent="-285750">
              <a:buFont typeface="Arial"/>
              <a:buChar char="•"/>
            </a:pPr>
            <a:r>
              <a:rPr lang="en-GB" dirty="0"/>
              <a:t>Building trust and partnerships with support agencies is essential to identify issues affecting these communities.</a:t>
            </a:r>
          </a:p>
          <a:p>
            <a:r>
              <a:rPr lang="en-GB" b="1" dirty="0"/>
              <a:t>Open Communities</a:t>
            </a:r>
            <a:endParaRPr lang="en-GB" dirty="0"/>
          </a:p>
          <a:p>
            <a:pPr marL="285750" indent="-285750">
              <a:buFont typeface="Arial"/>
              <a:buChar char="•"/>
            </a:pPr>
            <a:r>
              <a:rPr lang="en-GB" dirty="0"/>
              <a:t>These communities are easier to identify and engage with because they are organised, visible, and often represented by residents' groups, schools, faith groups, or community associations.</a:t>
            </a:r>
          </a:p>
          <a:p>
            <a:pPr marL="285750" indent="-285750">
              <a:buFont typeface="Arial"/>
              <a:buChar char="•"/>
            </a:pPr>
            <a:r>
              <a:rPr lang="en-US" dirty="0"/>
              <a:t>They are more likely to communicate concerns directly to </a:t>
            </a:r>
            <a:r>
              <a:rPr lang="en-US" dirty="0" err="1"/>
              <a:t>neighbourhood</a:t>
            </a:r>
            <a:r>
              <a:rPr lang="en-US" dirty="0"/>
              <a:t> policing teams and participate in problem-solving initiatives.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21</a:t>
            </a:fld>
            <a:endParaRPr lang="en-GB"/>
          </a:p>
        </p:txBody>
      </p:sp>
    </p:spTree>
    <p:extLst>
      <p:ext uri="{BB962C8B-B14F-4D97-AF65-F5344CB8AC3E}">
        <p14:creationId xmlns:p14="http://schemas.microsoft.com/office/powerpoint/2010/main" val="2542783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a:t>
            </a:r>
            <a:r>
              <a:rPr lang="en-GB" dirty="0" err="1"/>
              <a:t>uild</a:t>
            </a:r>
            <a:r>
              <a:rPr lang="en-GB" dirty="0"/>
              <a:t> Trust</a:t>
            </a:r>
            <a:br>
              <a:rPr lang="en-GB" dirty="0">
                <a:cs typeface="+mn-lt"/>
              </a:rPr>
            </a:br>
            <a:r>
              <a:rPr lang="en-GB" dirty="0"/>
              <a:t> A major challenge in community engagement is building trust, particularly with groups that may have had limited contact with the police or negative past experiences. Officers need to demonstrate that they are listening and acting on concerns. This can be achieved by actively inviting traditionally hard-to-reach groups to participate in surveys, focus groups, and community consultations. When people see that their views are valued and lead to action, confidence and legitimacy are strengthened.</a:t>
            </a:r>
          </a:p>
          <a:p>
            <a:r>
              <a:rPr lang="en-GB" dirty="0"/>
              <a:t>Strive for Representation</a:t>
            </a:r>
            <a:br>
              <a:rPr lang="en-GB" dirty="0">
                <a:cs typeface="+mn-lt"/>
              </a:rPr>
            </a:br>
            <a:r>
              <a:rPr lang="en-GB" dirty="0"/>
              <a:t> Engagement should reflect the diversity of the community. One challenge is ensuring that the same voices do not dominate discussions. Police and partner agencies should seek representation from people of different ages, cultures, backgrounds, and experiences. Diversity is important not only during engagement activities but also within decision-making groups where priorities and policies are shaped.</a:t>
            </a:r>
          </a:p>
          <a:p>
            <a:r>
              <a:rPr lang="en-GB" dirty="0"/>
              <a:t>Engage with Respected Community Leaders</a:t>
            </a:r>
            <a:br>
              <a:rPr lang="en-GB" dirty="0">
                <a:cs typeface="+mn-lt"/>
              </a:rPr>
            </a:br>
            <a:r>
              <a:rPr lang="en-GB" dirty="0"/>
              <a:t> Some communities may be difficult to access directly. Working with trusted community leaders, faith leaders, youth workers, or local advocates can help bridge the gap. These individuals often have established relationships and credibility, making it easier to communicate key messages and encourage participation in policing initiatives.</a:t>
            </a:r>
          </a:p>
          <a:p>
            <a:r>
              <a:rPr lang="en-GB" dirty="0"/>
              <a:t>Learn About Different Groups</a:t>
            </a:r>
            <a:br>
              <a:rPr lang="en-GB" dirty="0">
                <a:cs typeface="+mn-lt"/>
              </a:rPr>
            </a:br>
            <a:r>
              <a:rPr lang="en-GB" dirty="0"/>
              <a:t> Communities are not homogeneous. Different groups have unique needs, concerns, and ways of engaging. Effective engagement requires officers to take time to understand local cultures, community dynamics, and potential barriers to participation. Adapting communication methods and engagement approaches based on this understanding helps build stronger relationships and more meaningful participation.</a:t>
            </a:r>
          </a:p>
          <a:p>
            <a:endParaRPr lang="en-GB" dirty="0">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22</a:t>
            </a:fld>
            <a:endParaRPr lang="en-GB"/>
          </a:p>
        </p:txBody>
      </p:sp>
    </p:spTree>
    <p:extLst>
      <p:ext uri="{BB962C8B-B14F-4D97-AF65-F5344CB8AC3E}">
        <p14:creationId xmlns:p14="http://schemas.microsoft.com/office/powerpoint/2010/main" val="3357480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t>
            </a:r>
            <a:r>
              <a:rPr lang="en-GB" b="1" dirty="0"/>
              <a:t>ind a Form of Engagement That Works for Different Groups</a:t>
            </a:r>
            <a:br>
              <a:rPr lang="en-GB" b="1" dirty="0">
                <a:cs typeface="+mn-lt"/>
              </a:rPr>
            </a:br>
            <a:r>
              <a:rPr lang="en-GB" dirty="0"/>
              <a:t> One of the biggest challenges in community engagement is recognising that a single approach will not reach everyone. Different individuals and groups prefer different ways of communicating. Some may respond well to online surveys and social media, while others prefer face-to-face meetings, community events, or printed information. Effective engagement requires a range of channels, including visual, audio, digital, and in-person methods, making it as easy as possible for people to share their views and concerns.</a:t>
            </a:r>
            <a:endParaRPr lang="en-GB"/>
          </a:p>
          <a:p>
            <a:r>
              <a:rPr lang="en-GB" b="1" dirty="0"/>
              <a:t>Go Beyond Digital Engagemen</a:t>
            </a:r>
            <a:r>
              <a:rPr lang="en-GB" dirty="0"/>
              <a:t>t</a:t>
            </a:r>
            <a:br>
              <a:rPr lang="en-GB" dirty="0">
                <a:cs typeface="+mn-lt"/>
              </a:rPr>
            </a:br>
            <a:r>
              <a:rPr lang="en-GB" dirty="0"/>
              <a:t> While technology has created many opportunities for engagement, not everyone has equal access to digital platforms. This is known as the digital divide. Some people may lack internet access, digital skills, or confidence in using technology. Relying solely on online engagement risks excluding vulnerable groups, older people, or those experiencing social disadvantage. Police and partner agencies should therefore continue to provide traditional methods of engagement alongside digital options.</a:t>
            </a:r>
            <a:endParaRPr lang="en-GB"/>
          </a:p>
          <a:p>
            <a:r>
              <a:rPr lang="en-GB" b="1" dirty="0"/>
              <a:t>Make Engagement Beneficial to Communities</a:t>
            </a:r>
            <a:br>
              <a:rPr lang="en-GB" b="1" dirty="0">
                <a:cs typeface="+mn-lt"/>
              </a:rPr>
            </a:br>
            <a:r>
              <a:rPr lang="en-GB" dirty="0"/>
              <a:t> Communities are more likely to participate when they can see a clear benefit from their involvement. Engagement should focus on issues that matter most to local people and demonstrate how their input can influence decisions or lead to positive change. Providing feedback, showing outcomes, and highlighting successes helps communities recognise the value of participating and encourages continued involvement.</a:t>
            </a:r>
            <a:endParaRPr lang="en-GB"/>
          </a:p>
          <a:p>
            <a:endParaRPr lang="en-GB" dirty="0">
              <a:latin typeface="Calibri"/>
              <a:ea typeface="Calibri"/>
              <a:cs typeface="Calibri"/>
            </a:endParaRPr>
          </a:p>
        </p:txBody>
      </p:sp>
      <p:sp>
        <p:nvSpPr>
          <p:cNvPr id="4" name="Slide Number Placeholder 3"/>
          <p:cNvSpPr>
            <a:spLocks noGrp="1"/>
          </p:cNvSpPr>
          <p:nvPr>
            <p:ph type="sldNum" sz="quarter" idx="5"/>
          </p:nvPr>
        </p:nvSpPr>
        <p:spPr/>
        <p:txBody>
          <a:bodyPr/>
          <a:lstStyle/>
          <a:p>
            <a:fld id="{32EBED44-6F67-4584-9EAC-26B5F77BB68E}" type="slidenum">
              <a:rPr lang="en-GB" smtClean="0"/>
              <a:t>23</a:t>
            </a:fld>
            <a:endParaRPr lang="en-GB"/>
          </a:p>
        </p:txBody>
      </p:sp>
    </p:spTree>
    <p:extLst>
      <p:ext uri="{BB962C8B-B14F-4D97-AF65-F5344CB8AC3E}">
        <p14:creationId xmlns:p14="http://schemas.microsoft.com/office/powerpoint/2010/main" val="21483032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05/10/2026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442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05/10/2026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10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05/10/2026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016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05/10/2026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8349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05/10/2026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735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05/10/2026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5232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05/10/2026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1641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05/10/2026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820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05/10/2026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807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05/10/2026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2394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05/10/2026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6857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11450-E5F0-0063-6789-A0291934B8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EA1EA-18A2-1B71-6F8B-71131D89ED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6FCD-A323-342C-8958-0A9B7AC5CF25}"/>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5" name="Footer Placeholder 4">
            <a:extLst>
              <a:ext uri="{FF2B5EF4-FFF2-40B4-BE49-F238E27FC236}">
                <a16:creationId xmlns:a16="http://schemas.microsoft.com/office/drawing/2014/main" id="{8C545C8F-B866-942E-3F08-23C0D5D59A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06DB6D-AFCE-2838-881D-7768717856A4}"/>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78932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F0E10-AE2E-C7CE-6195-125B68370F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29A5F9-850E-EC7E-0F16-0A6FC2CCDE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447BB-C19F-7A35-6336-F39122522C88}"/>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5" name="Footer Placeholder 4">
            <a:extLst>
              <a:ext uri="{FF2B5EF4-FFF2-40B4-BE49-F238E27FC236}">
                <a16:creationId xmlns:a16="http://schemas.microsoft.com/office/drawing/2014/main" id="{5536BE39-6122-35C2-EFB2-44FA4EC1AF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F1155E-6C96-9D5B-D42D-E4165305F53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6620231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7D90D-4D82-649B-E48A-2D5DF40140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E83E8A-8CDD-2FF6-BBCB-EF7483CD47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2BFA65-4D91-0A45-45EC-679A1468F293}"/>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5" name="Footer Placeholder 4">
            <a:extLst>
              <a:ext uri="{FF2B5EF4-FFF2-40B4-BE49-F238E27FC236}">
                <a16:creationId xmlns:a16="http://schemas.microsoft.com/office/drawing/2014/main" id="{0087DCB3-56EB-F14F-2A00-71CAFC8BD6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FE672D-5C75-4880-2084-F7E1697D440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308690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87A19-8C1A-1E51-897B-4E4A227879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B625AD-4601-375B-DF7D-85162CBA76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2C15AD-B86B-3135-1E5F-A1213FEA9C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8B3C45-55D5-C644-F0EB-6412BA0FB854}"/>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6" name="Footer Placeholder 5">
            <a:extLst>
              <a:ext uri="{FF2B5EF4-FFF2-40B4-BE49-F238E27FC236}">
                <a16:creationId xmlns:a16="http://schemas.microsoft.com/office/drawing/2014/main" id="{2CB174C3-493B-8145-B3FA-3B96004396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9C50C7-DEE0-8466-5CC2-C54DC6D373C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175791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7167E-FB5C-F026-8E2E-5779D19C43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7576D-4EA0-809A-A96D-C95B97FF82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568129-196B-2581-C09C-F02E650C6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5428F9-9118-3127-4089-EBEFC2CC23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3A66B3-2774-52F3-7792-55D1AF1FA3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ED69D6-BA8E-9298-90FF-37385E1DA084}"/>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8" name="Footer Placeholder 7">
            <a:extLst>
              <a:ext uri="{FF2B5EF4-FFF2-40B4-BE49-F238E27FC236}">
                <a16:creationId xmlns:a16="http://schemas.microsoft.com/office/drawing/2014/main" id="{4A7419F2-7EA1-BCCF-CA50-E06357E0A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E5A146-4AE6-84C1-DED9-FE2596EDCB53}"/>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018184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47F0F-DDF8-83D8-73A5-DC25898630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C97D7-186C-E7DC-5C22-B07947C35793}"/>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4" name="Footer Placeholder 3">
            <a:extLst>
              <a:ext uri="{FF2B5EF4-FFF2-40B4-BE49-F238E27FC236}">
                <a16:creationId xmlns:a16="http://schemas.microsoft.com/office/drawing/2014/main" id="{45582FBD-AC89-F664-69C6-5D4393075B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6CE50C-C10D-FEC1-54A4-CAF097BF1887}"/>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055959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3CBBDC-7FDB-90AE-4DB3-3B63A2A43CA6}"/>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3" name="Footer Placeholder 2">
            <a:extLst>
              <a:ext uri="{FF2B5EF4-FFF2-40B4-BE49-F238E27FC236}">
                <a16:creationId xmlns:a16="http://schemas.microsoft.com/office/drawing/2014/main" id="{9F8F53CD-5D06-F2E0-0BF9-67B8179D89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C977D7-8A0F-41D8-AB62-E6E410E2965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68689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AEB57-ABDF-FD04-C60C-353A577DFE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931184-0F3A-237D-86D5-8927FF674F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FEF9FD-CF9A-2638-E1D7-7B99B0F946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45E46E-F65C-1CA7-7218-FE3442F753E0}"/>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6" name="Footer Placeholder 5">
            <a:extLst>
              <a:ext uri="{FF2B5EF4-FFF2-40B4-BE49-F238E27FC236}">
                <a16:creationId xmlns:a16="http://schemas.microsoft.com/office/drawing/2014/main" id="{A6851761-C8E3-C5FE-2C11-D648DC5F7F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352830-FB73-8BAF-38B3-DC2C23111CA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2828617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F62B-A8C2-3737-4FAE-B50E64F9B1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8A65E5-CA99-FF51-550D-173802C63E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1E16E2-30A8-90A3-A87C-40CE3B0C4F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0E1BD2-6134-AEAD-8EC7-D75EF1F57021}"/>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6" name="Footer Placeholder 5">
            <a:extLst>
              <a:ext uri="{FF2B5EF4-FFF2-40B4-BE49-F238E27FC236}">
                <a16:creationId xmlns:a16="http://schemas.microsoft.com/office/drawing/2014/main" id="{0BC3D372-F4DD-352C-68DB-DF44337D45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9CB495-A08F-A2AC-0143-F13C4C6AAF2C}"/>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311602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FD744-16ED-AD22-E02C-304AE5125E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B6D044-CE29-D3EA-EDD1-4A021F18D6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DFF229-ADB3-9337-ED9F-43631BB96BD0}"/>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5" name="Footer Placeholder 4">
            <a:extLst>
              <a:ext uri="{FF2B5EF4-FFF2-40B4-BE49-F238E27FC236}">
                <a16:creationId xmlns:a16="http://schemas.microsoft.com/office/drawing/2014/main" id="{9ABEFE89-51DB-7934-B1BD-541DE8DDB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3F1A5F-0A1C-C983-7F0F-9BDC14A67AE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32474689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1B25E0-EF01-9532-9EC9-23604BD4B1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EF448D-1E28-0080-F431-4DE3D9A21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94B2D-BF85-9C28-E964-A19F7EFBF703}"/>
              </a:ext>
            </a:extLst>
          </p:cNvPr>
          <p:cNvSpPr>
            <a:spLocks noGrp="1"/>
          </p:cNvSpPr>
          <p:nvPr>
            <p:ph type="dt" sz="half" idx="10"/>
          </p:nvPr>
        </p:nvSpPr>
        <p:spPr/>
        <p:txBody>
          <a:bodyPr/>
          <a:lstStyle/>
          <a:p>
            <a:fld id="{CFE9006D-7B30-4082-A57F-0F7E03AC683A}" type="datetimeFigureOut">
              <a:rPr lang="en-GB" smtClean="0"/>
              <a:t>05/10/2026</a:t>
            </a:fld>
            <a:endParaRPr lang="en-GB"/>
          </a:p>
        </p:txBody>
      </p:sp>
      <p:sp>
        <p:nvSpPr>
          <p:cNvPr id="5" name="Footer Placeholder 4">
            <a:extLst>
              <a:ext uri="{FF2B5EF4-FFF2-40B4-BE49-F238E27FC236}">
                <a16:creationId xmlns:a16="http://schemas.microsoft.com/office/drawing/2014/main" id="{639C9AFC-4C9A-F2AA-B92D-560394D9AF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3B71B-8E31-3EB4-0BE6-A0C6997BEF2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960690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05/10/2026</a:t>
            </a:fld>
            <a:endParaRPr lang="en-GB">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60056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9B8850-0469-A623-BC70-5C0633BD3D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3D911E-9132-88CF-DE85-B8ED35CCE7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A8351F-453C-0564-7F36-63CFC58F0B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E9006D-7B30-4082-A57F-0F7E03AC683A}" type="datetimeFigureOut">
              <a:rPr lang="en-GB" smtClean="0"/>
              <a:t>05/10/2026</a:t>
            </a:fld>
            <a:endParaRPr lang="en-GB"/>
          </a:p>
        </p:txBody>
      </p:sp>
      <p:sp>
        <p:nvSpPr>
          <p:cNvPr id="5" name="Footer Placeholder 4">
            <a:extLst>
              <a:ext uri="{FF2B5EF4-FFF2-40B4-BE49-F238E27FC236}">
                <a16:creationId xmlns:a16="http://schemas.microsoft.com/office/drawing/2014/main" id="{9D91C8B4-876E-5486-0A6B-A3C95E4ECB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804C7E-EFAA-92CF-4F66-927350A36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0625A9-9DFA-4CBF-A907-06A6C333D0D4}" type="slidenum">
              <a:rPr lang="en-GB" smtClean="0"/>
              <a:t>‹#›</a:t>
            </a:fld>
            <a:endParaRPr lang="en-GB"/>
          </a:p>
        </p:txBody>
      </p:sp>
    </p:spTree>
    <p:extLst>
      <p:ext uri="{BB962C8B-B14F-4D97-AF65-F5344CB8AC3E}">
        <p14:creationId xmlns:p14="http://schemas.microsoft.com/office/powerpoint/2010/main" val="14195284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shorts/AIov7_JYUs0" TargetMode="External"/><Relationship Id="rId2" Type="http://schemas.openxmlformats.org/officeDocument/2006/relationships/hyperlink" Target="https://www.google.com/search?sca_esv=4c5de4241442eb86&amp;sxsrf=APpeQnv9RXZq0dsb_JpdBV1exq4nxRaRTA:1790259968563&amp;udm=vids&amp;fbs=ABfTbFVyMZGZf1hfvX9uKjN_-G8cxpBkeIeqYwoCbfNVc4vKEwpHWb4GllXaHEISn7pMuLH3CzclHkplG4j4aUtppRGQZPgNWWR-ERHFkbO8znCHhbKoW67LiJni7enT6RQgvLMpYQXPLCxm7KzkNr5C9EkzrIBT7_PPfMNjJNpcYq3NeJLrc1uK7ahWyFuiI3acDia3JzsbQwWn2nNyxd7LwjH_eKS81Q&amp;q=wiltshire+police+electric+bikes+video+social+media&amp;sa=X&amp;ved=2ahUKEwiv8uyLtoeXAxWIWUEAHcr_HdQQtKgLegQIGxAB&amp;biw=1511&amp;bih=829&amp;dpr=1.8#fpstate=ive&amp;vld=cid:eb9ef8d8,vid:a1AYTXcOu5Y,st:0"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a:bodyPr>
          <a:lstStyle/>
          <a:p>
            <a:r>
              <a:rPr lang="en-GB" sz="5400" b="1">
                <a:solidFill>
                  <a:schemeClr val="bg1"/>
                </a:solidFill>
              </a:rPr>
              <a:t>BMPL5019A</a:t>
            </a:r>
            <a:br>
              <a:rPr lang="en-GB" sz="5400" b="1">
                <a:solidFill>
                  <a:schemeClr val="bg1"/>
                </a:solidFill>
              </a:rPr>
            </a:br>
            <a:r>
              <a:rPr lang="en-GB" sz="5400" b="1">
                <a:solidFill>
                  <a:schemeClr val="bg1"/>
                </a:solidFill>
              </a:rPr>
              <a:t> Communities and Neighbourhoods</a:t>
            </a:r>
          </a:p>
        </p:txBody>
      </p:sp>
      <p:sp>
        <p:nvSpPr>
          <p:cNvPr id="4" name="Subtitle 2"/>
          <p:cNvSpPr>
            <a:spLocks noGrp="1"/>
          </p:cNvSpPr>
          <p:nvPr>
            <p:ph type="subTitle" idx="1"/>
          </p:nvPr>
        </p:nvSpPr>
        <p:spPr>
          <a:xfrm>
            <a:off x="1847528" y="4729942"/>
            <a:ext cx="8588062" cy="1075322"/>
          </a:xfrm>
        </p:spPr>
        <p:txBody>
          <a:bodyPr>
            <a:normAutofit/>
          </a:bodyPr>
          <a:lstStyle/>
          <a:p>
            <a:r>
              <a:rPr lang="en-GB" sz="3600" b="1">
                <a:solidFill>
                  <a:schemeClr val="bg1"/>
                </a:solidFill>
              </a:rPr>
              <a:t>Week 2 2026</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CCE0F-EA53-1C86-0533-B7AFCD5ED590}"/>
              </a:ext>
            </a:extLst>
          </p:cNvPr>
          <p:cNvSpPr>
            <a:spLocks noGrp="1"/>
          </p:cNvSpPr>
          <p:nvPr>
            <p:ph type="title"/>
          </p:nvPr>
        </p:nvSpPr>
        <p:spPr/>
        <p:txBody>
          <a:bodyPr/>
          <a:lstStyle/>
          <a:p>
            <a:r>
              <a:rPr lang="en-GB"/>
              <a:t>Task set last week</a:t>
            </a:r>
          </a:p>
        </p:txBody>
      </p:sp>
      <p:sp>
        <p:nvSpPr>
          <p:cNvPr id="3" name="Content Placeholder 2">
            <a:extLst>
              <a:ext uri="{FF2B5EF4-FFF2-40B4-BE49-F238E27FC236}">
                <a16:creationId xmlns:a16="http://schemas.microsoft.com/office/drawing/2014/main" id="{469094FF-4AFA-E34C-2B76-0B49042673BC}"/>
              </a:ext>
            </a:extLst>
          </p:cNvPr>
          <p:cNvSpPr>
            <a:spLocks noGrp="1"/>
          </p:cNvSpPr>
          <p:nvPr>
            <p:ph sz="half" idx="1"/>
          </p:nvPr>
        </p:nvSpPr>
        <p:spPr/>
        <p:txBody>
          <a:bodyPr vert="horz" lIns="91440" tIns="45720" rIns="91440" bIns="45720" rtlCol="0" anchor="t">
            <a:normAutofit fontScale="92500" lnSpcReduction="10000"/>
          </a:bodyPr>
          <a:lstStyle/>
          <a:p>
            <a:r>
              <a:rPr lang="en-GB">
                <a:ea typeface="+mn-lt"/>
                <a:cs typeface="+mn-lt"/>
                <a:hlinkClick r:id="rId2"/>
              </a:rPr>
              <a:t>wiltshire police electric bikes video social media - Google Search</a:t>
            </a:r>
            <a:endParaRPr lang="en-GB">
              <a:ea typeface="+mn-lt"/>
              <a:cs typeface="+mn-lt"/>
            </a:endParaRPr>
          </a:p>
          <a:p>
            <a:endParaRPr lang="en-GB"/>
          </a:p>
          <a:p>
            <a:r>
              <a:rPr lang="en-GB"/>
              <a:t>OR</a:t>
            </a:r>
          </a:p>
          <a:p>
            <a:r>
              <a:rPr lang="en-GB">
                <a:ea typeface="+mn-lt"/>
                <a:cs typeface="+mn-lt"/>
                <a:hlinkClick r:id="rId3"/>
              </a:rPr>
              <a:t>Helicopter vs Illegal E-Bike</a:t>
            </a:r>
            <a:endParaRPr lang="en-GB"/>
          </a:p>
        </p:txBody>
      </p:sp>
      <p:sp>
        <p:nvSpPr>
          <p:cNvPr id="4" name="Content Placeholder 3">
            <a:extLst>
              <a:ext uri="{FF2B5EF4-FFF2-40B4-BE49-F238E27FC236}">
                <a16:creationId xmlns:a16="http://schemas.microsoft.com/office/drawing/2014/main" id="{BDB9C2A8-DA81-C18E-1A12-7B357D19B01D}"/>
              </a:ext>
            </a:extLst>
          </p:cNvPr>
          <p:cNvSpPr>
            <a:spLocks noGrp="1"/>
          </p:cNvSpPr>
          <p:nvPr>
            <p:ph sz="half" idx="2"/>
          </p:nvPr>
        </p:nvSpPr>
        <p:spPr/>
        <p:txBody>
          <a:bodyPr vert="horz" lIns="91440" tIns="45720" rIns="91440" bIns="45720" rtlCol="0" anchor="t">
            <a:normAutofit fontScale="92500" lnSpcReduction="10000"/>
          </a:bodyPr>
          <a:lstStyle/>
          <a:p>
            <a:r>
              <a:rPr lang="en-GB"/>
              <a:t>What existing legislation is in place for these crimes?</a:t>
            </a:r>
            <a:endParaRPr lang="en-US"/>
          </a:p>
          <a:p>
            <a:r>
              <a:rPr lang="en-GB"/>
              <a:t>How might the police address the issue</a:t>
            </a:r>
          </a:p>
          <a:p>
            <a:r>
              <a:rPr lang="en-GB"/>
              <a:t>What has been decided between each force?</a:t>
            </a:r>
          </a:p>
          <a:p>
            <a:r>
              <a:rPr lang="en-GB"/>
              <a:t>What partnership role(s) might play in addressing this antisocial behaviour.</a:t>
            </a:r>
          </a:p>
          <a:p>
            <a:r>
              <a:rPr lang="en-GB"/>
              <a:t>Give description of events   </a:t>
            </a:r>
          </a:p>
        </p:txBody>
      </p:sp>
      <p:sp>
        <p:nvSpPr>
          <p:cNvPr id="5" name="Slide Number Placeholder 4">
            <a:extLst>
              <a:ext uri="{FF2B5EF4-FFF2-40B4-BE49-F238E27FC236}">
                <a16:creationId xmlns:a16="http://schemas.microsoft.com/office/drawing/2014/main" id="{1E8853F5-A782-F3EE-9E9F-61C7A85B0EB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spTree>
    <p:extLst>
      <p:ext uri="{BB962C8B-B14F-4D97-AF65-F5344CB8AC3E}">
        <p14:creationId xmlns:p14="http://schemas.microsoft.com/office/powerpoint/2010/main" val="1841986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5F47E-C93D-607C-2086-8897D05ACDD4}"/>
              </a:ext>
            </a:extLst>
          </p:cNvPr>
          <p:cNvSpPr>
            <a:spLocks noGrp="1"/>
          </p:cNvSpPr>
          <p:nvPr>
            <p:ph type="title"/>
          </p:nvPr>
        </p:nvSpPr>
        <p:spPr>
          <a:xfrm>
            <a:off x="609600" y="274638"/>
            <a:ext cx="10972800" cy="771173"/>
          </a:xfrm>
        </p:spPr>
        <p:txBody>
          <a:bodyPr/>
          <a:lstStyle/>
          <a:p>
            <a:r>
              <a:rPr lang="en-GB"/>
              <a:t>NHP in Context</a:t>
            </a:r>
          </a:p>
        </p:txBody>
      </p:sp>
      <p:sp>
        <p:nvSpPr>
          <p:cNvPr id="3" name="Content Placeholder 2">
            <a:extLst>
              <a:ext uri="{FF2B5EF4-FFF2-40B4-BE49-F238E27FC236}">
                <a16:creationId xmlns:a16="http://schemas.microsoft.com/office/drawing/2014/main" id="{A8736668-1523-B2E1-D88D-916A85552FFE}"/>
              </a:ext>
            </a:extLst>
          </p:cNvPr>
          <p:cNvSpPr>
            <a:spLocks noGrp="1"/>
          </p:cNvSpPr>
          <p:nvPr>
            <p:ph idx="1"/>
          </p:nvPr>
        </p:nvSpPr>
        <p:spPr>
          <a:xfrm>
            <a:off x="609600" y="1336010"/>
            <a:ext cx="10972800" cy="4181223"/>
          </a:xfrm>
        </p:spPr>
        <p:txBody>
          <a:bodyPr vert="horz" lIns="91440" tIns="45720" rIns="91440" bIns="45720" rtlCol="0" anchor="t">
            <a:normAutofit/>
          </a:bodyPr>
          <a:lstStyle/>
          <a:p>
            <a:r>
              <a:rPr lang="en-GB"/>
              <a:t>Policing of communities and neighbourhoods has &amp; is often perceived as the softer side of policing</a:t>
            </a:r>
          </a:p>
          <a:p>
            <a:r>
              <a:rPr lang="en-GB"/>
              <a:t>Community orientated approaches give opportunities to the public to engage proactively in crime prevention</a:t>
            </a:r>
          </a:p>
          <a:p>
            <a:r>
              <a:rPr lang="en-GB"/>
              <a:t>Public can address community safety concerns </a:t>
            </a:r>
          </a:p>
          <a:p>
            <a:r>
              <a:rPr lang="en-GB"/>
              <a:t>NHP can demonstrate a link between public confidence and policing visibility</a:t>
            </a:r>
          </a:p>
        </p:txBody>
      </p:sp>
      <p:sp>
        <p:nvSpPr>
          <p:cNvPr id="4" name="Slide Number Placeholder 3">
            <a:extLst>
              <a:ext uri="{FF2B5EF4-FFF2-40B4-BE49-F238E27FC236}">
                <a16:creationId xmlns:a16="http://schemas.microsoft.com/office/drawing/2014/main" id="{7AA10E49-EF17-6A81-A698-489712518E8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a:t>
            </a:fld>
            <a:endParaRPr lang="en-GB">
              <a:solidFill>
                <a:prstClr val="black">
                  <a:tint val="75000"/>
                </a:prstClr>
              </a:solidFill>
            </a:endParaRPr>
          </a:p>
        </p:txBody>
      </p:sp>
    </p:spTree>
    <p:extLst>
      <p:ext uri="{BB962C8B-B14F-4D97-AF65-F5344CB8AC3E}">
        <p14:creationId xmlns:p14="http://schemas.microsoft.com/office/powerpoint/2010/main" val="3087620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502CE-A0EA-4387-3B10-BA241A3C7827}"/>
              </a:ext>
            </a:extLst>
          </p:cNvPr>
          <p:cNvSpPr>
            <a:spLocks noGrp="1"/>
          </p:cNvSpPr>
          <p:nvPr>
            <p:ph type="title"/>
          </p:nvPr>
        </p:nvSpPr>
        <p:spPr/>
        <p:txBody>
          <a:bodyPr/>
          <a:lstStyle/>
          <a:p>
            <a:r>
              <a:rPr lang="en-US"/>
              <a:t>NHP – Not New Method</a:t>
            </a:r>
          </a:p>
        </p:txBody>
      </p:sp>
      <p:sp>
        <p:nvSpPr>
          <p:cNvPr id="3" name="Content Placeholder 2">
            <a:extLst>
              <a:ext uri="{FF2B5EF4-FFF2-40B4-BE49-F238E27FC236}">
                <a16:creationId xmlns:a16="http://schemas.microsoft.com/office/drawing/2014/main" id="{9CB0CA7A-1896-7053-5025-A2EF96C602AC}"/>
              </a:ext>
            </a:extLst>
          </p:cNvPr>
          <p:cNvSpPr>
            <a:spLocks noGrp="1"/>
          </p:cNvSpPr>
          <p:nvPr>
            <p:ph idx="1"/>
          </p:nvPr>
        </p:nvSpPr>
        <p:spPr>
          <a:xfrm>
            <a:off x="609600" y="1437641"/>
            <a:ext cx="10972800" cy="4079592"/>
          </a:xfrm>
        </p:spPr>
        <p:txBody>
          <a:bodyPr vert="horz" lIns="91440" tIns="45720" rIns="91440" bIns="45720" rtlCol="0" anchor="t">
            <a:noAutofit/>
          </a:bodyPr>
          <a:lstStyle/>
          <a:p>
            <a:r>
              <a:rPr lang="en-GB" sz="2400">
                <a:latin typeface="Calibri"/>
                <a:ea typeface="Calibri"/>
                <a:cs typeface="Calibri"/>
              </a:rPr>
              <a:t>The defining features of neighbourhood policing can be traced back to the Peelian principles. </a:t>
            </a:r>
          </a:p>
          <a:p>
            <a:r>
              <a:rPr lang="en-GB" sz="2400">
                <a:latin typeface="Calibri"/>
                <a:ea typeface="Calibri"/>
                <a:cs typeface="Calibri"/>
              </a:rPr>
              <a:t>The clear emphasis on prevention, the recognition that the police are part of the community and that their power depends on public approval, are as important today as they were at the inception of the police service. </a:t>
            </a:r>
          </a:p>
          <a:p>
            <a:r>
              <a:rPr lang="en-GB" sz="2400">
                <a:latin typeface="Calibri"/>
                <a:ea typeface="Calibri"/>
                <a:cs typeface="Calibri"/>
              </a:rPr>
              <a:t>There have been different approaches to neighbourhood policing and, on occasion, different names, however, a connection to the original foundations has remained throughout.</a:t>
            </a:r>
          </a:p>
          <a:p>
            <a:r>
              <a:rPr lang="en-GB" sz="2400" i="1">
                <a:latin typeface="Calibri"/>
                <a:ea typeface="Calibri"/>
                <a:cs typeface="Calibri"/>
              </a:rPr>
              <a:t>'police are the public and the public are the police'</a:t>
            </a:r>
          </a:p>
        </p:txBody>
      </p:sp>
      <p:sp>
        <p:nvSpPr>
          <p:cNvPr id="4" name="Slide Number Placeholder 3">
            <a:extLst>
              <a:ext uri="{FF2B5EF4-FFF2-40B4-BE49-F238E27FC236}">
                <a16:creationId xmlns:a16="http://schemas.microsoft.com/office/drawing/2014/main" id="{4E007397-6C03-4F2F-8110-7C1AB4F5962A}"/>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a:t>
            </a:fld>
            <a:endParaRPr lang="en-GB">
              <a:solidFill>
                <a:prstClr val="black">
                  <a:tint val="75000"/>
                </a:prstClr>
              </a:solidFill>
            </a:endParaRPr>
          </a:p>
        </p:txBody>
      </p:sp>
    </p:spTree>
    <p:extLst>
      <p:ext uri="{BB962C8B-B14F-4D97-AF65-F5344CB8AC3E}">
        <p14:creationId xmlns:p14="http://schemas.microsoft.com/office/powerpoint/2010/main" val="1632295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71D0D-3C15-788F-74EE-869CACD8188B}"/>
              </a:ext>
            </a:extLst>
          </p:cNvPr>
          <p:cNvSpPr>
            <a:spLocks noGrp="1"/>
          </p:cNvSpPr>
          <p:nvPr>
            <p:ph type="title"/>
          </p:nvPr>
        </p:nvSpPr>
        <p:spPr>
          <a:xfrm>
            <a:off x="609600" y="274638"/>
            <a:ext cx="10972800" cy="651388"/>
          </a:xfrm>
        </p:spPr>
        <p:txBody>
          <a:bodyPr>
            <a:normAutofit fontScale="90000"/>
          </a:bodyPr>
          <a:lstStyle/>
          <a:p>
            <a:r>
              <a:rPr lang="en-GB"/>
              <a:t>Historical Context</a:t>
            </a:r>
          </a:p>
        </p:txBody>
      </p:sp>
      <p:sp>
        <p:nvSpPr>
          <p:cNvPr id="3" name="Content Placeholder 2">
            <a:extLst>
              <a:ext uri="{FF2B5EF4-FFF2-40B4-BE49-F238E27FC236}">
                <a16:creationId xmlns:a16="http://schemas.microsoft.com/office/drawing/2014/main" id="{DE0E080A-4B21-217C-FA7B-7F6FDAA36A39}"/>
              </a:ext>
            </a:extLst>
          </p:cNvPr>
          <p:cNvSpPr>
            <a:spLocks noGrp="1"/>
          </p:cNvSpPr>
          <p:nvPr>
            <p:ph idx="1"/>
          </p:nvPr>
        </p:nvSpPr>
        <p:spPr>
          <a:xfrm>
            <a:off x="412955" y="1256073"/>
            <a:ext cx="11169445" cy="4285741"/>
          </a:xfrm>
        </p:spPr>
        <p:txBody>
          <a:bodyPr vert="horz" lIns="91440" tIns="45720" rIns="91440" bIns="45720" rtlCol="0" anchor="t">
            <a:noAutofit/>
          </a:bodyPr>
          <a:lstStyle/>
          <a:p>
            <a:r>
              <a:rPr lang="en-GB" sz="2200">
                <a:latin typeface="Calibri"/>
                <a:ea typeface="Calibri"/>
                <a:cs typeface="Calibri"/>
              </a:rPr>
              <a:t>10th Century – Shires / Sheriffs /  Office of Constable </a:t>
            </a:r>
          </a:p>
          <a:p>
            <a:r>
              <a:rPr lang="en-GB" sz="2200">
                <a:latin typeface="Calibri"/>
                <a:ea typeface="Calibri"/>
                <a:cs typeface="Calibri"/>
              </a:rPr>
              <a:t>1285 </a:t>
            </a:r>
            <a:r>
              <a:rPr lang="en-GB" sz="2200" b="1">
                <a:latin typeface="Calibri"/>
                <a:ea typeface="Calibri"/>
                <a:cs typeface="Calibri"/>
              </a:rPr>
              <a:t>Statute of Winchester</a:t>
            </a:r>
            <a:r>
              <a:rPr lang="en-GB" sz="2200">
                <a:latin typeface="Calibri"/>
                <a:ea typeface="Calibri"/>
                <a:cs typeface="Calibri"/>
              </a:rPr>
              <a:t> English Law Kind Edward 1</a:t>
            </a:r>
          </a:p>
          <a:p>
            <a:r>
              <a:rPr lang="en-GB" sz="2200" b="1">
                <a:latin typeface="Calibri"/>
                <a:ea typeface="Calibri"/>
                <a:cs typeface="Calibri"/>
              </a:rPr>
              <a:t>Hue &amp; Cry</a:t>
            </a:r>
            <a:r>
              <a:rPr lang="en-GB" sz="2200">
                <a:latin typeface="Calibri"/>
                <a:ea typeface="Calibri"/>
                <a:cs typeface="Calibri"/>
              </a:rPr>
              <a:t> – every person in the neighbourhood has to chase the criminal = Collective responsibility </a:t>
            </a:r>
          </a:p>
          <a:p>
            <a:pPr marL="171450" indent="-171450">
              <a:spcBef>
                <a:spcPts val="0"/>
              </a:spcBef>
              <a:buFont typeface="Arial,Sans-Serif" pitchFamily="34" charset="0"/>
            </a:pPr>
            <a:r>
              <a:rPr lang="en-US" sz="2200" b="1">
                <a:latin typeface="Calibri"/>
                <a:ea typeface="Calibri"/>
                <a:cs typeface="Calibri"/>
              </a:rPr>
              <a:t>Watch and Ward:</a:t>
            </a:r>
            <a:r>
              <a:rPr lang="en-US" sz="2200">
                <a:latin typeface="Calibri"/>
                <a:ea typeface="Calibri"/>
                <a:cs typeface="Calibri"/>
              </a:rPr>
              <a:t> Towns required night patrols, and strangers could be held or blocked from entering after dark.</a:t>
            </a:r>
            <a:endParaRPr lang="en-US" sz="2200">
              <a:solidFill>
                <a:srgbClr val="444444"/>
              </a:solidFill>
              <a:latin typeface="Calibri"/>
              <a:ea typeface="Calibri"/>
              <a:cs typeface="Calibri"/>
            </a:endParaRPr>
          </a:p>
          <a:p>
            <a:pPr marL="171450" indent="-171450">
              <a:spcBef>
                <a:spcPts val="0"/>
              </a:spcBef>
              <a:buFont typeface="Arial,Sans-Serif" pitchFamily="34" charset="0"/>
            </a:pPr>
            <a:r>
              <a:rPr lang="en-US" sz="2200" b="1">
                <a:latin typeface="Calibri"/>
                <a:ea typeface="Calibri"/>
                <a:cs typeface="Calibri"/>
              </a:rPr>
              <a:t>Keeping Arms:</a:t>
            </a:r>
            <a:r>
              <a:rPr lang="en-US" sz="2200">
                <a:latin typeface="Calibri"/>
                <a:ea typeface="Calibri"/>
                <a:cs typeface="Calibri"/>
              </a:rPr>
              <a:t> Men aged 15 to 60 had to own weapons based on their wealth to help keep the peace.</a:t>
            </a:r>
            <a:endParaRPr lang="en-US" sz="2200">
              <a:solidFill>
                <a:srgbClr val="444444"/>
              </a:solidFill>
              <a:latin typeface="Calibri"/>
              <a:ea typeface="Calibri"/>
              <a:cs typeface="Calibri"/>
            </a:endParaRPr>
          </a:p>
          <a:p>
            <a:pPr marL="171450" indent="-171450">
              <a:spcBef>
                <a:spcPts val="0"/>
              </a:spcBef>
              <a:buFont typeface="Arial,Sans-Serif" pitchFamily="34" charset="0"/>
            </a:pPr>
            <a:r>
              <a:rPr lang="en-US" sz="2200" b="1">
                <a:latin typeface="Calibri"/>
                <a:ea typeface="Calibri"/>
                <a:cs typeface="Calibri"/>
              </a:rPr>
              <a:t>Community Blame:</a:t>
            </a:r>
            <a:r>
              <a:rPr lang="en-US" sz="2200">
                <a:latin typeface="Calibri"/>
                <a:ea typeface="Calibri"/>
                <a:cs typeface="Calibri"/>
              </a:rPr>
              <a:t> Local areas had to pay for crimes or find the criminal if a robbery happened.</a:t>
            </a:r>
            <a:endParaRPr lang="en-US" sz="2200">
              <a:solidFill>
                <a:srgbClr val="444444"/>
              </a:solidFill>
              <a:latin typeface="Calibri"/>
              <a:ea typeface="Calibri"/>
              <a:cs typeface="Calibri"/>
            </a:endParaRPr>
          </a:p>
          <a:p>
            <a:pPr marL="171450" indent="-171450">
              <a:spcBef>
                <a:spcPts val="0"/>
              </a:spcBef>
              <a:buFont typeface="Arial,Sans-Serif" pitchFamily="34" charset="0"/>
            </a:pPr>
            <a:r>
              <a:rPr lang="en-US" sz="2200" b="1">
                <a:latin typeface="Calibri"/>
                <a:ea typeface="Calibri"/>
                <a:cs typeface="Calibri"/>
              </a:rPr>
              <a:t>Clearing Roads:</a:t>
            </a:r>
            <a:r>
              <a:rPr lang="en-US" sz="2200">
                <a:latin typeface="Calibri"/>
                <a:ea typeface="Calibri"/>
                <a:cs typeface="Calibri"/>
              </a:rPr>
              <a:t> Bushes and trees near public roads had to be cut back to stop robbers from hiding</a:t>
            </a:r>
            <a:endParaRPr lang="en-US" sz="2200">
              <a:solidFill>
                <a:srgbClr val="444444"/>
              </a:solidFill>
              <a:latin typeface="Calibri"/>
              <a:ea typeface="Calibri"/>
              <a:cs typeface="Calibri"/>
            </a:endParaRPr>
          </a:p>
          <a:p>
            <a:endParaRPr lang="en-GB" sz="2200">
              <a:latin typeface="Calibri"/>
              <a:ea typeface="Calibri"/>
              <a:cs typeface="Calibri"/>
            </a:endParaRPr>
          </a:p>
        </p:txBody>
      </p:sp>
      <p:sp>
        <p:nvSpPr>
          <p:cNvPr id="4" name="Slide Number Placeholder 3">
            <a:extLst>
              <a:ext uri="{FF2B5EF4-FFF2-40B4-BE49-F238E27FC236}">
                <a16:creationId xmlns:a16="http://schemas.microsoft.com/office/drawing/2014/main" id="{A651985A-FD05-D1FE-5929-F85C5826827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a:t>
            </a:fld>
            <a:endParaRPr lang="en-GB">
              <a:solidFill>
                <a:prstClr val="black">
                  <a:tint val="75000"/>
                </a:prstClr>
              </a:solidFill>
            </a:endParaRPr>
          </a:p>
        </p:txBody>
      </p:sp>
    </p:spTree>
    <p:extLst>
      <p:ext uri="{BB962C8B-B14F-4D97-AF65-F5344CB8AC3E}">
        <p14:creationId xmlns:p14="http://schemas.microsoft.com/office/powerpoint/2010/main" val="80370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1441A-DB60-E123-AAE1-5EE15618DE97}"/>
              </a:ext>
            </a:extLst>
          </p:cNvPr>
          <p:cNvSpPr>
            <a:spLocks noGrp="1"/>
          </p:cNvSpPr>
          <p:nvPr>
            <p:ph type="title"/>
          </p:nvPr>
        </p:nvSpPr>
        <p:spPr>
          <a:xfrm>
            <a:off x="762000" y="1138265"/>
            <a:ext cx="5791199" cy="1401183"/>
          </a:xfrm>
        </p:spPr>
        <p:txBody>
          <a:bodyPr anchor="t">
            <a:normAutofit/>
          </a:bodyPr>
          <a:lstStyle/>
          <a:p>
            <a:r>
              <a:rPr lang="en-GB" sz="3200"/>
              <a:t>Where did it all begin?</a:t>
            </a:r>
          </a:p>
        </p:txBody>
      </p:sp>
      <p:sp>
        <p:nvSpPr>
          <p:cNvPr id="3" name="Content Placeholder 2">
            <a:extLst>
              <a:ext uri="{FF2B5EF4-FFF2-40B4-BE49-F238E27FC236}">
                <a16:creationId xmlns:a16="http://schemas.microsoft.com/office/drawing/2014/main" id="{F58BF1AA-FBE2-A6B0-AD6F-F5EDD0FEEF7B}"/>
              </a:ext>
            </a:extLst>
          </p:cNvPr>
          <p:cNvSpPr>
            <a:spLocks noGrp="1"/>
          </p:cNvSpPr>
          <p:nvPr>
            <p:ph idx="1"/>
          </p:nvPr>
        </p:nvSpPr>
        <p:spPr>
          <a:xfrm>
            <a:off x="762000" y="2551176"/>
            <a:ext cx="5791199" cy="3602935"/>
          </a:xfrm>
        </p:spPr>
        <p:txBody>
          <a:bodyPr vert="horz" lIns="91440" tIns="45720" rIns="91440" bIns="45720" rtlCol="0" anchor="t">
            <a:normAutofit/>
          </a:bodyPr>
          <a:lstStyle/>
          <a:p>
            <a:r>
              <a:rPr lang="en-GB" sz="2000"/>
              <a:t>Before the founding of Sir Robert Peel's Metropolitan Police Force in 1829, law enforcement in England relied on an ad hoc system of parish constables, watchmen, and private thief-takers. </a:t>
            </a:r>
            <a:endParaRPr lang="en-US"/>
          </a:p>
          <a:p>
            <a:r>
              <a:rPr lang="en-GB" sz="2000"/>
              <a:t>These systems were largely ineffective and corrupt, relying more on community responsibility and private incentive than on a centralised, professional structure.</a:t>
            </a:r>
            <a:endParaRPr lang="en-GB"/>
          </a:p>
        </p:txBody>
      </p:sp>
      <p:pic>
        <p:nvPicPr>
          <p:cNvPr id="5" name="Picture 4">
            <a:extLst>
              <a:ext uri="{FF2B5EF4-FFF2-40B4-BE49-F238E27FC236}">
                <a16:creationId xmlns:a16="http://schemas.microsoft.com/office/drawing/2014/main" id="{FE44A250-E80F-0F0E-7042-962F3662ADAA}"/>
              </a:ext>
            </a:extLst>
          </p:cNvPr>
          <p:cNvPicPr>
            <a:picLocks noChangeAspect="1"/>
          </p:cNvPicPr>
          <p:nvPr/>
        </p:nvPicPr>
        <p:blipFill>
          <a:blip r:embed="rId3"/>
          <a:stretch>
            <a:fillRect/>
          </a:stretch>
        </p:blipFill>
        <p:spPr>
          <a:xfrm>
            <a:off x="8365818" y="842824"/>
            <a:ext cx="2768938" cy="5167037"/>
          </a:xfrm>
          <a:prstGeom prst="rect">
            <a:avLst/>
          </a:prstGeom>
        </p:spPr>
      </p:pic>
    </p:spTree>
    <p:extLst>
      <p:ext uri="{BB962C8B-B14F-4D97-AF65-F5344CB8AC3E}">
        <p14:creationId xmlns:p14="http://schemas.microsoft.com/office/powerpoint/2010/main" val="850774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82F8-91F8-9623-A8B4-65396F8B8961}"/>
              </a:ext>
            </a:extLst>
          </p:cNvPr>
          <p:cNvSpPr>
            <a:spLocks noGrp="1"/>
          </p:cNvSpPr>
          <p:nvPr>
            <p:ph type="title"/>
          </p:nvPr>
        </p:nvSpPr>
        <p:spPr>
          <a:xfrm>
            <a:off x="609600" y="274638"/>
            <a:ext cx="10972800" cy="675106"/>
          </a:xfrm>
        </p:spPr>
        <p:txBody>
          <a:bodyPr anchor="ctr">
            <a:normAutofit fontScale="90000"/>
          </a:bodyPr>
          <a:lstStyle/>
          <a:p>
            <a:r>
              <a:rPr lang="en-GB"/>
              <a:t>Community Policing</a:t>
            </a:r>
          </a:p>
        </p:txBody>
      </p:sp>
      <p:pic>
        <p:nvPicPr>
          <p:cNvPr id="5" name="Picture 4" descr="A police officer standing next to a telephone booth&#10;&#10;AI-generated content may be incorrect.">
            <a:extLst>
              <a:ext uri="{FF2B5EF4-FFF2-40B4-BE49-F238E27FC236}">
                <a16:creationId xmlns:a16="http://schemas.microsoft.com/office/drawing/2014/main" id="{5677758D-F052-1FF9-C01E-99B90A69EEB4}"/>
              </a:ext>
            </a:extLst>
          </p:cNvPr>
          <p:cNvPicPr>
            <a:picLocks noChangeAspect="1"/>
          </p:cNvPicPr>
          <p:nvPr/>
        </p:nvPicPr>
        <p:blipFill>
          <a:blip r:embed="rId3"/>
          <a:stretch>
            <a:fillRect/>
          </a:stretch>
        </p:blipFill>
        <p:spPr>
          <a:xfrm>
            <a:off x="446675" y="1200151"/>
            <a:ext cx="2196761" cy="3989040"/>
          </a:xfrm>
          <a:prstGeom prst="rect">
            <a:avLst/>
          </a:prstGeom>
          <a:noFill/>
        </p:spPr>
      </p:pic>
      <p:sp>
        <p:nvSpPr>
          <p:cNvPr id="3" name="Content Placeholder 2">
            <a:extLst>
              <a:ext uri="{FF2B5EF4-FFF2-40B4-BE49-F238E27FC236}">
                <a16:creationId xmlns:a16="http://schemas.microsoft.com/office/drawing/2014/main" id="{F6456503-C775-35B6-5BAF-68FF51200E02}"/>
              </a:ext>
            </a:extLst>
          </p:cNvPr>
          <p:cNvSpPr>
            <a:spLocks noGrp="1"/>
          </p:cNvSpPr>
          <p:nvPr>
            <p:ph sz="half" idx="2"/>
          </p:nvPr>
        </p:nvSpPr>
        <p:spPr>
          <a:xfrm>
            <a:off x="3110035" y="1145050"/>
            <a:ext cx="8472365" cy="4292459"/>
          </a:xfrm>
        </p:spPr>
        <p:txBody>
          <a:bodyPr vert="horz" lIns="91440" tIns="45720" rIns="91440" bIns="45720" rtlCol="0" anchor="t">
            <a:noAutofit/>
          </a:bodyPr>
          <a:lstStyle/>
          <a:p>
            <a:pPr>
              <a:lnSpc>
                <a:spcPct val="90000"/>
              </a:lnSpc>
            </a:pPr>
            <a:r>
              <a:rPr lang="en-GB" sz="1700">
                <a:latin typeface="Calibri"/>
                <a:ea typeface="Calibri"/>
                <a:cs typeface="Calibri"/>
              </a:rPr>
              <a:t>Community policing has existed in some shape since as early as the 1960s -  when unit beat policing in patrol cars was introduced with officers designated to certain neighbourhood areas. </a:t>
            </a:r>
            <a:endParaRPr lang="en-US" sz="1700">
              <a:latin typeface="Calibri"/>
              <a:ea typeface="Calibri"/>
              <a:cs typeface="Calibri"/>
            </a:endParaRPr>
          </a:p>
          <a:p>
            <a:pPr>
              <a:lnSpc>
                <a:spcPct val="90000"/>
              </a:lnSpc>
            </a:pPr>
            <a:r>
              <a:rPr lang="en-GB" sz="1700">
                <a:latin typeface="Calibri"/>
                <a:ea typeface="Calibri"/>
                <a:cs typeface="Calibri"/>
              </a:rPr>
              <a:t>Chief Constable, John Alderson, played a crucial role in the early development of community policing. </a:t>
            </a:r>
          </a:p>
          <a:p>
            <a:pPr>
              <a:lnSpc>
                <a:spcPct val="90000"/>
              </a:lnSpc>
            </a:pPr>
            <a:r>
              <a:rPr lang="en-GB" sz="1700">
                <a:latin typeface="Calibri"/>
                <a:ea typeface="Calibri"/>
                <a:cs typeface="Calibri"/>
              </a:rPr>
              <a:t>Alderson argued that the introduction of unit beat patrols and 999 calls had led to a distance between the police and the public.</a:t>
            </a:r>
          </a:p>
          <a:p>
            <a:pPr>
              <a:lnSpc>
                <a:spcPct val="90000"/>
              </a:lnSpc>
            </a:pPr>
            <a:r>
              <a:rPr lang="en-GB" sz="1700">
                <a:latin typeface="Calibri"/>
                <a:ea typeface="Calibri"/>
                <a:cs typeface="Calibri"/>
              </a:rPr>
              <a:t>He proposed the use of community policing methods which acknowledged the inability of the police to solve all crime while recognising the benefits of partnership working with local's &amp; community organisations to construct a shared sense of community.</a:t>
            </a:r>
          </a:p>
          <a:p>
            <a:pPr>
              <a:lnSpc>
                <a:spcPct val="90000"/>
              </a:lnSpc>
            </a:pPr>
            <a:r>
              <a:rPr lang="en-GB" sz="1700">
                <a:latin typeface="Calibri"/>
                <a:ea typeface="Calibri"/>
                <a:cs typeface="Calibri"/>
              </a:rPr>
              <a:t>This prompted a shift away from crime control policing methods towards policing efforts which focused upon establishing relationships with local communities through a variety of different methods.</a:t>
            </a:r>
          </a:p>
          <a:p>
            <a:pPr>
              <a:lnSpc>
                <a:spcPct val="90000"/>
              </a:lnSpc>
            </a:pPr>
            <a:r>
              <a:rPr lang="en-GB" sz="1700">
                <a:latin typeface="Calibri"/>
                <a:ea typeface="Calibri"/>
                <a:cs typeface="Calibri"/>
              </a:rPr>
              <a:t>Also Identified in The Scarman Report 1981</a:t>
            </a:r>
          </a:p>
          <a:p>
            <a:pPr>
              <a:lnSpc>
                <a:spcPct val="90000"/>
              </a:lnSpc>
            </a:pPr>
            <a:r>
              <a:rPr lang="en-GB" sz="1700">
                <a:latin typeface="Calibri"/>
                <a:ea typeface="Calibri"/>
                <a:cs typeface="Calibri"/>
              </a:rPr>
              <a:t>In 2003, the Home Office introduced the National Reassurance Policing Programme (NRPP)</a:t>
            </a:r>
          </a:p>
          <a:p>
            <a:pPr>
              <a:lnSpc>
                <a:spcPct val="90000"/>
              </a:lnSpc>
            </a:pPr>
            <a:endParaRPr lang="en-GB" sz="1700">
              <a:latin typeface="Calibri"/>
              <a:ea typeface="Calibri"/>
              <a:cs typeface="Calibri"/>
            </a:endParaRPr>
          </a:p>
        </p:txBody>
      </p:sp>
      <p:sp>
        <p:nvSpPr>
          <p:cNvPr id="4" name="Slide Number Placeholder 3">
            <a:extLst>
              <a:ext uri="{FF2B5EF4-FFF2-40B4-BE49-F238E27FC236}">
                <a16:creationId xmlns:a16="http://schemas.microsoft.com/office/drawing/2014/main" id="{0109C16E-F33A-5B2A-709F-89844F82914C}"/>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7</a:t>
            </a:fld>
            <a:endParaRPr lang="en-GB">
              <a:solidFill>
                <a:prstClr val="black">
                  <a:tint val="75000"/>
                </a:prstClr>
              </a:solidFill>
            </a:endParaRPr>
          </a:p>
        </p:txBody>
      </p:sp>
    </p:spTree>
    <p:extLst>
      <p:ext uri="{BB962C8B-B14F-4D97-AF65-F5344CB8AC3E}">
        <p14:creationId xmlns:p14="http://schemas.microsoft.com/office/powerpoint/2010/main" val="640377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58107-E8D1-3F69-8A76-663F9943B523}"/>
              </a:ext>
            </a:extLst>
          </p:cNvPr>
          <p:cNvSpPr>
            <a:spLocks noGrp="1"/>
          </p:cNvSpPr>
          <p:nvPr>
            <p:ph type="title"/>
          </p:nvPr>
        </p:nvSpPr>
        <p:spPr>
          <a:xfrm>
            <a:off x="609600" y="274638"/>
            <a:ext cx="10972800" cy="603250"/>
          </a:xfrm>
        </p:spPr>
        <p:txBody>
          <a:bodyPr>
            <a:normAutofit fontScale="90000"/>
          </a:bodyPr>
          <a:lstStyle/>
          <a:p>
            <a:r>
              <a:rPr lang="en-GB"/>
              <a:t>The Scarman Report 1981</a:t>
            </a:r>
          </a:p>
        </p:txBody>
      </p:sp>
      <p:sp>
        <p:nvSpPr>
          <p:cNvPr id="3" name="Content Placeholder 2">
            <a:extLst>
              <a:ext uri="{FF2B5EF4-FFF2-40B4-BE49-F238E27FC236}">
                <a16:creationId xmlns:a16="http://schemas.microsoft.com/office/drawing/2014/main" id="{A92F5961-7BFB-8BA1-2A9F-85A809510972}"/>
              </a:ext>
            </a:extLst>
          </p:cNvPr>
          <p:cNvSpPr>
            <a:spLocks noGrp="1"/>
          </p:cNvSpPr>
          <p:nvPr>
            <p:ph idx="1"/>
          </p:nvPr>
        </p:nvSpPr>
        <p:spPr>
          <a:xfrm>
            <a:off x="209550" y="901701"/>
            <a:ext cx="11791950" cy="4818732"/>
          </a:xfrm>
        </p:spPr>
        <p:txBody>
          <a:bodyPr vert="horz" lIns="91440" tIns="45720" rIns="91440" bIns="45720" rtlCol="0" anchor="t">
            <a:noAutofit/>
          </a:bodyPr>
          <a:lstStyle/>
          <a:p>
            <a:r>
              <a:rPr lang="en-GB" sz="1800">
                <a:latin typeface="Calibri"/>
                <a:ea typeface="Calibri"/>
                <a:cs typeface="Calibri"/>
              </a:rPr>
              <a:t>Published after the </a:t>
            </a:r>
            <a:r>
              <a:rPr lang="en-GB" sz="1800" b="1">
                <a:latin typeface="Calibri"/>
                <a:ea typeface="Calibri"/>
                <a:cs typeface="Calibri"/>
              </a:rPr>
              <a:t>1981 Brixton Riots</a:t>
            </a:r>
            <a:r>
              <a:rPr lang="en-GB" sz="1800">
                <a:latin typeface="Calibri"/>
                <a:ea typeface="Calibri"/>
                <a:cs typeface="Calibri"/>
              </a:rPr>
              <a:t> in London.</a:t>
            </a:r>
          </a:p>
          <a:p>
            <a:r>
              <a:rPr lang="en-GB" sz="1800">
                <a:latin typeface="Calibri"/>
                <a:ea typeface="Calibri"/>
                <a:cs typeface="Calibri"/>
              </a:rPr>
              <a:t>Led by </a:t>
            </a:r>
            <a:r>
              <a:rPr lang="en-GB" sz="1800" b="1">
                <a:latin typeface="Calibri"/>
                <a:ea typeface="Calibri"/>
                <a:cs typeface="Calibri"/>
              </a:rPr>
              <a:t>Lord Scarman</a:t>
            </a:r>
            <a:r>
              <a:rPr lang="en-GB" sz="1800">
                <a:latin typeface="Calibri"/>
                <a:ea typeface="Calibri"/>
                <a:cs typeface="Calibri"/>
              </a:rPr>
              <a:t> to investigate the causes of the disorder.</a:t>
            </a:r>
          </a:p>
          <a:p>
            <a:pPr marL="0" indent="0">
              <a:buNone/>
            </a:pPr>
            <a:r>
              <a:rPr lang="en-GB" sz="1800" b="1">
                <a:latin typeface="Calibri"/>
                <a:ea typeface="Calibri"/>
                <a:cs typeface="Calibri"/>
              </a:rPr>
              <a:t>Key Findings</a:t>
            </a:r>
            <a:endParaRPr lang="en-GB" sz="1800">
              <a:latin typeface="Calibri"/>
              <a:ea typeface="Calibri"/>
              <a:cs typeface="Calibri"/>
            </a:endParaRPr>
          </a:p>
          <a:p>
            <a:r>
              <a:rPr lang="en-GB" sz="1800">
                <a:latin typeface="Calibri"/>
                <a:ea typeface="Calibri"/>
                <a:cs typeface="Calibri"/>
              </a:rPr>
              <a:t>Identified tensions between the police and ethnic minority communities.</a:t>
            </a:r>
          </a:p>
          <a:p>
            <a:r>
              <a:rPr lang="en-GB" sz="1800">
                <a:latin typeface="Calibri"/>
                <a:ea typeface="Calibri"/>
                <a:cs typeface="Calibri"/>
              </a:rPr>
              <a:t>Highlighted concerns over the use of stop and search powers.</a:t>
            </a:r>
          </a:p>
          <a:p>
            <a:r>
              <a:rPr lang="en-GB" sz="1800">
                <a:latin typeface="Calibri"/>
                <a:ea typeface="Calibri"/>
                <a:cs typeface="Calibri"/>
              </a:rPr>
              <a:t>Found evidence of racial disadvantage and social inequality.</a:t>
            </a:r>
          </a:p>
          <a:p>
            <a:pPr marL="0" indent="0">
              <a:buNone/>
            </a:pPr>
            <a:r>
              <a:rPr lang="en-GB" sz="1800" b="1">
                <a:latin typeface="Calibri"/>
                <a:ea typeface="Calibri"/>
                <a:cs typeface="Calibri"/>
              </a:rPr>
              <a:t>Recommendations</a:t>
            </a:r>
            <a:endParaRPr lang="en-GB" sz="1800">
              <a:latin typeface="Calibri"/>
              <a:ea typeface="Calibri"/>
              <a:cs typeface="Calibri"/>
            </a:endParaRPr>
          </a:p>
          <a:p>
            <a:r>
              <a:rPr lang="en-GB" sz="1800">
                <a:latin typeface="Calibri"/>
                <a:ea typeface="Calibri"/>
                <a:cs typeface="Calibri"/>
              </a:rPr>
              <a:t>Improve police-community relations.</a:t>
            </a:r>
          </a:p>
          <a:p>
            <a:r>
              <a:rPr lang="en-GB" sz="1800">
                <a:latin typeface="Calibri"/>
                <a:ea typeface="Calibri"/>
                <a:cs typeface="Calibri"/>
              </a:rPr>
              <a:t>Increase police accountability.</a:t>
            </a:r>
          </a:p>
          <a:p>
            <a:r>
              <a:rPr lang="en-GB" sz="1800">
                <a:latin typeface="Calibri"/>
                <a:ea typeface="Calibri"/>
                <a:cs typeface="Calibri"/>
              </a:rPr>
              <a:t>Promote community policing and consultation with local residents.</a:t>
            </a:r>
          </a:p>
          <a:p>
            <a:r>
              <a:rPr lang="en-GB" sz="1800">
                <a:latin typeface="Calibri"/>
                <a:ea typeface="Calibri"/>
                <a:cs typeface="Calibri"/>
              </a:rPr>
              <a:t>Recruit more officers from ethnic minority backgrounds.</a:t>
            </a:r>
          </a:p>
          <a:p>
            <a:pPr marL="0" indent="0">
              <a:buNone/>
            </a:pPr>
            <a:r>
              <a:rPr lang="en-GB" sz="1800" b="1">
                <a:latin typeface="Calibri"/>
                <a:ea typeface="Calibri"/>
                <a:cs typeface="Calibri"/>
              </a:rPr>
              <a:t>Impact on Policing</a:t>
            </a:r>
            <a:endParaRPr lang="en-GB" sz="1800">
              <a:latin typeface="Calibri"/>
              <a:ea typeface="Calibri"/>
              <a:cs typeface="Calibri"/>
            </a:endParaRPr>
          </a:p>
          <a:p>
            <a:r>
              <a:rPr lang="en-GB" sz="1800">
                <a:latin typeface="Calibri"/>
                <a:ea typeface="Calibri"/>
                <a:cs typeface="Calibri"/>
              </a:rPr>
              <a:t>Encouraged the development of community-based and neighbourhood policing.</a:t>
            </a:r>
          </a:p>
          <a:p>
            <a:r>
              <a:rPr lang="en-GB" sz="1800">
                <a:latin typeface="Calibri"/>
                <a:ea typeface="Calibri"/>
                <a:cs typeface="Calibri"/>
              </a:rPr>
              <a:t>Emphasised partnership working and public confidence in policing.</a:t>
            </a:r>
          </a:p>
          <a:p>
            <a:endParaRPr lang="en-GB" sz="1800">
              <a:latin typeface="Calibri"/>
              <a:ea typeface="Calibri"/>
              <a:cs typeface="Calibri"/>
            </a:endParaRPr>
          </a:p>
        </p:txBody>
      </p:sp>
      <p:sp>
        <p:nvSpPr>
          <p:cNvPr id="4" name="Slide Number Placeholder 3">
            <a:extLst>
              <a:ext uri="{FF2B5EF4-FFF2-40B4-BE49-F238E27FC236}">
                <a16:creationId xmlns:a16="http://schemas.microsoft.com/office/drawing/2014/main" id="{D7BCB01F-F79A-915B-29A8-6B455EB3D5EA}"/>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8</a:t>
            </a:fld>
            <a:endParaRPr lang="en-GB">
              <a:solidFill>
                <a:prstClr val="black">
                  <a:tint val="75000"/>
                </a:prstClr>
              </a:solidFill>
            </a:endParaRPr>
          </a:p>
        </p:txBody>
      </p:sp>
    </p:spTree>
    <p:extLst>
      <p:ext uri="{BB962C8B-B14F-4D97-AF65-F5344CB8AC3E}">
        <p14:creationId xmlns:p14="http://schemas.microsoft.com/office/powerpoint/2010/main" val="2800962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4BDED-DD6E-F980-CC98-F12EAC162274}"/>
              </a:ext>
            </a:extLst>
          </p:cNvPr>
          <p:cNvSpPr>
            <a:spLocks noGrp="1"/>
          </p:cNvSpPr>
          <p:nvPr>
            <p:ph type="title"/>
          </p:nvPr>
        </p:nvSpPr>
        <p:spPr>
          <a:xfrm>
            <a:off x="609600" y="274638"/>
            <a:ext cx="10972800" cy="781539"/>
          </a:xfrm>
        </p:spPr>
        <p:txBody>
          <a:bodyPr>
            <a:normAutofit fontScale="90000"/>
          </a:bodyPr>
          <a:lstStyle/>
          <a:p>
            <a:pPr algn="l"/>
            <a:br>
              <a:rPr lang="en-GB" sz="2400">
                <a:latin typeface="Calibri"/>
                <a:ea typeface="Calibri"/>
                <a:cs typeface="Calibri"/>
              </a:rPr>
            </a:br>
            <a:r>
              <a:rPr lang="en-GB" sz="2400">
                <a:latin typeface="Calibri"/>
                <a:ea typeface="Calibri"/>
                <a:cs typeface="Calibri"/>
              </a:rPr>
              <a:t>National Reassurance Policing Programme (NRPP)</a:t>
            </a:r>
          </a:p>
          <a:p>
            <a:endParaRPr lang="en-GB" b="1"/>
          </a:p>
        </p:txBody>
      </p:sp>
      <p:sp>
        <p:nvSpPr>
          <p:cNvPr id="3" name="Content Placeholder 2">
            <a:extLst>
              <a:ext uri="{FF2B5EF4-FFF2-40B4-BE49-F238E27FC236}">
                <a16:creationId xmlns:a16="http://schemas.microsoft.com/office/drawing/2014/main" id="{A85B0084-4323-B6DE-BF2F-E0698F0B0030}"/>
              </a:ext>
            </a:extLst>
          </p:cNvPr>
          <p:cNvSpPr>
            <a:spLocks noGrp="1"/>
          </p:cNvSpPr>
          <p:nvPr>
            <p:ph idx="1"/>
          </p:nvPr>
        </p:nvSpPr>
        <p:spPr>
          <a:xfrm>
            <a:off x="609600" y="1149351"/>
            <a:ext cx="10972800" cy="4367882"/>
          </a:xfrm>
        </p:spPr>
        <p:txBody>
          <a:bodyPr vert="horz" lIns="91440" tIns="45720" rIns="91440" bIns="45720" rtlCol="0" anchor="t">
            <a:normAutofit/>
          </a:bodyPr>
          <a:lstStyle/>
          <a:p>
            <a:pPr marL="0" indent="0" algn="just">
              <a:buNone/>
            </a:pPr>
            <a:r>
              <a:rPr lang="en-GB" sz="2800" dirty="0">
                <a:latin typeface="Calibri"/>
                <a:ea typeface="Calibri"/>
                <a:cs typeface="Calibri"/>
              </a:rPr>
              <a:t>Three key focus areas included:</a:t>
            </a:r>
            <a:endParaRPr lang="en-US" dirty="0"/>
          </a:p>
          <a:p>
            <a:r>
              <a:rPr lang="en-GB" sz="2800" dirty="0">
                <a:latin typeface="Calibri"/>
                <a:ea typeface="Calibri"/>
                <a:cs typeface="Calibri"/>
              </a:rPr>
              <a:t>A visible police presence would increase public confidence and therefore would improve public reassurance and reduce levels of fear of crime;</a:t>
            </a:r>
          </a:p>
          <a:p>
            <a:r>
              <a:rPr lang="en-GB" sz="2800" dirty="0">
                <a:latin typeface="Calibri"/>
                <a:ea typeface="Calibri"/>
                <a:cs typeface="Calibri"/>
              </a:rPr>
              <a:t>Increased informal social control as locals took greater ownership of their area, which could serve to reduce crime and disorder;</a:t>
            </a:r>
          </a:p>
          <a:p>
            <a:r>
              <a:rPr lang="en-GB" sz="2800" dirty="0">
                <a:latin typeface="Calibri"/>
                <a:ea typeface="Calibri"/>
                <a:cs typeface="Calibri"/>
              </a:rPr>
              <a:t>Working alongside community partners to reassure local communities and build bridges between the police and the public.</a:t>
            </a:r>
          </a:p>
          <a:p>
            <a:endParaRPr lang="en-GB" sz="2800">
              <a:latin typeface="Calibri"/>
              <a:ea typeface="Calibri"/>
              <a:cs typeface="Calibri"/>
            </a:endParaRPr>
          </a:p>
        </p:txBody>
      </p:sp>
      <p:sp>
        <p:nvSpPr>
          <p:cNvPr id="4" name="Slide Number Placeholder 3">
            <a:extLst>
              <a:ext uri="{FF2B5EF4-FFF2-40B4-BE49-F238E27FC236}">
                <a16:creationId xmlns:a16="http://schemas.microsoft.com/office/drawing/2014/main" id="{523934E4-9E35-31DA-3523-F4941A97821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9</a:t>
            </a:fld>
            <a:endParaRPr lang="en-GB">
              <a:solidFill>
                <a:prstClr val="black">
                  <a:tint val="75000"/>
                </a:prstClr>
              </a:solidFill>
            </a:endParaRPr>
          </a:p>
        </p:txBody>
      </p:sp>
    </p:spTree>
    <p:extLst>
      <p:ext uri="{BB962C8B-B14F-4D97-AF65-F5344CB8AC3E}">
        <p14:creationId xmlns:p14="http://schemas.microsoft.com/office/powerpoint/2010/main" val="3928134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95007-7243-39B9-3E29-2B2B885D6057}"/>
              </a:ext>
            </a:extLst>
          </p:cNvPr>
          <p:cNvSpPr>
            <a:spLocks noGrp="1"/>
          </p:cNvSpPr>
          <p:nvPr>
            <p:ph type="title"/>
          </p:nvPr>
        </p:nvSpPr>
        <p:spPr>
          <a:xfrm>
            <a:off x="609600" y="274638"/>
            <a:ext cx="10972800" cy="586154"/>
          </a:xfrm>
        </p:spPr>
        <p:txBody>
          <a:bodyPr>
            <a:normAutofit fontScale="90000"/>
          </a:bodyPr>
          <a:lstStyle/>
          <a:p>
            <a:pPr algn="l"/>
            <a:br>
              <a:rPr lang="en-GB" sz="2200">
                <a:latin typeface="Calibri"/>
                <a:ea typeface="Calibri"/>
                <a:cs typeface="Calibri"/>
              </a:rPr>
            </a:br>
            <a:br>
              <a:rPr lang="en-GB" sz="2200">
                <a:latin typeface="Calibri"/>
                <a:ea typeface="Calibri"/>
                <a:cs typeface="Calibri"/>
              </a:rPr>
            </a:br>
            <a:r>
              <a:rPr lang="en-GB" sz="2200">
                <a:latin typeface="Calibri"/>
                <a:ea typeface="Calibri"/>
                <a:cs typeface="Calibri"/>
              </a:rPr>
              <a:t>National Reassurance Policing Programme (NRPP)</a:t>
            </a:r>
          </a:p>
          <a:p>
            <a:endParaRPr lang="en-GB"/>
          </a:p>
        </p:txBody>
      </p:sp>
      <p:sp>
        <p:nvSpPr>
          <p:cNvPr id="3" name="Content Placeholder 2">
            <a:extLst>
              <a:ext uri="{FF2B5EF4-FFF2-40B4-BE49-F238E27FC236}">
                <a16:creationId xmlns:a16="http://schemas.microsoft.com/office/drawing/2014/main" id="{708C88A9-D946-6AB2-5F9F-EB49D7A96D83}"/>
              </a:ext>
            </a:extLst>
          </p:cNvPr>
          <p:cNvSpPr>
            <a:spLocks noGrp="1"/>
          </p:cNvSpPr>
          <p:nvPr>
            <p:ph idx="1"/>
          </p:nvPr>
        </p:nvSpPr>
        <p:spPr>
          <a:xfrm>
            <a:off x="609600" y="857740"/>
            <a:ext cx="10972800" cy="4757185"/>
          </a:xfrm>
        </p:spPr>
        <p:txBody>
          <a:bodyPr vert="horz" lIns="91440" tIns="45720" rIns="91440" bIns="45720" rtlCol="0" anchor="t">
            <a:noAutofit/>
          </a:bodyPr>
          <a:lstStyle/>
          <a:p>
            <a:pPr algn="just"/>
            <a:r>
              <a:rPr lang="en-GB" sz="1800">
                <a:latin typeface="Calibri"/>
                <a:ea typeface="Calibri"/>
                <a:cs typeface="Calibri"/>
              </a:rPr>
              <a:t>By 2008 HMICFRS reported that all forces had managed to integrate a basic standard of neighbourhood policing into their forces</a:t>
            </a:r>
          </a:p>
          <a:p>
            <a:pPr algn="just"/>
            <a:r>
              <a:rPr lang="en-GB" sz="1800">
                <a:latin typeface="Calibri"/>
                <a:ea typeface="Calibri"/>
                <a:cs typeface="Calibri"/>
              </a:rPr>
              <a:t>Including - define geographical boundaries, looking at activities undertaken, engagement with communities, and community intelligence. </a:t>
            </a:r>
          </a:p>
          <a:p>
            <a:pPr algn="just"/>
            <a:r>
              <a:rPr lang="en-GB" sz="1800">
                <a:latin typeface="Calibri"/>
                <a:ea typeface="Calibri"/>
                <a:cs typeface="Calibri"/>
              </a:rPr>
              <a:t>Further guidance was issued to forces to help ensure that NHP  </a:t>
            </a:r>
            <a:r>
              <a:rPr lang="en-GB" sz="1800" b="1">
                <a:latin typeface="Calibri"/>
                <a:ea typeface="Calibri"/>
                <a:cs typeface="Calibri"/>
              </a:rPr>
              <a:t>‘core’</a:t>
            </a:r>
            <a:r>
              <a:rPr lang="en-GB" sz="1800">
                <a:latin typeface="Calibri"/>
                <a:ea typeface="Calibri"/>
                <a:cs typeface="Calibri"/>
              </a:rPr>
              <a:t> activity for all forces</a:t>
            </a:r>
          </a:p>
          <a:p>
            <a:pPr algn="just"/>
            <a:r>
              <a:rPr lang="en-GB" sz="1800">
                <a:latin typeface="Calibri"/>
                <a:ea typeface="Calibri"/>
                <a:cs typeface="Calibri"/>
              </a:rPr>
              <a:t>But adaption to the unique needs of each neighbourhood. </a:t>
            </a:r>
            <a:endParaRPr lang="en-GB"/>
          </a:p>
          <a:p>
            <a:pPr algn="just"/>
            <a:r>
              <a:rPr lang="en-GB" sz="1800">
                <a:latin typeface="Calibri"/>
                <a:ea typeface="Calibri"/>
                <a:cs typeface="Calibri"/>
              </a:rPr>
              <a:t>A ‘citizen-focused’ approach based upon the following six principles was recommended:</a:t>
            </a:r>
          </a:p>
          <a:p>
            <a:r>
              <a:rPr lang="en-GB" sz="1800">
                <a:latin typeface="Calibri"/>
                <a:ea typeface="Calibri"/>
                <a:cs typeface="Calibri"/>
              </a:rPr>
              <a:t>attentiveness;</a:t>
            </a:r>
          </a:p>
          <a:p>
            <a:r>
              <a:rPr lang="en-GB" sz="1800">
                <a:latin typeface="Calibri"/>
                <a:ea typeface="Calibri"/>
                <a:cs typeface="Calibri"/>
              </a:rPr>
              <a:t>reliability;</a:t>
            </a:r>
          </a:p>
          <a:p>
            <a:r>
              <a:rPr lang="en-GB" sz="1800">
                <a:latin typeface="Calibri"/>
                <a:ea typeface="Calibri"/>
                <a:cs typeface="Calibri"/>
              </a:rPr>
              <a:t>responsiveness;</a:t>
            </a:r>
          </a:p>
          <a:p>
            <a:r>
              <a:rPr lang="en-GB" sz="1800">
                <a:latin typeface="Calibri"/>
                <a:ea typeface="Calibri"/>
                <a:cs typeface="Calibri"/>
              </a:rPr>
              <a:t>competence;</a:t>
            </a:r>
          </a:p>
          <a:p>
            <a:r>
              <a:rPr lang="en-GB" sz="1800">
                <a:latin typeface="Calibri"/>
                <a:ea typeface="Calibri"/>
                <a:cs typeface="Calibri"/>
              </a:rPr>
              <a:t>manners;</a:t>
            </a:r>
          </a:p>
          <a:p>
            <a:r>
              <a:rPr lang="en-GB" sz="1800">
                <a:latin typeface="Calibri"/>
                <a:ea typeface="Calibri"/>
                <a:cs typeface="Calibri"/>
              </a:rPr>
              <a:t>fairness.</a:t>
            </a:r>
          </a:p>
          <a:p>
            <a:endParaRPr lang="en-GB" sz="2000">
              <a:latin typeface="Calibri"/>
              <a:ea typeface="Calibri"/>
              <a:cs typeface="Calibri"/>
            </a:endParaRPr>
          </a:p>
        </p:txBody>
      </p:sp>
      <p:sp>
        <p:nvSpPr>
          <p:cNvPr id="4" name="Slide Number Placeholder 3">
            <a:extLst>
              <a:ext uri="{FF2B5EF4-FFF2-40B4-BE49-F238E27FC236}">
                <a16:creationId xmlns:a16="http://schemas.microsoft.com/office/drawing/2014/main" id="{5FD587D0-DABA-B951-6CCA-D5667387B997}"/>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10</a:t>
            </a:fld>
            <a:endParaRPr lang="en-GB">
              <a:solidFill>
                <a:prstClr val="black">
                  <a:tint val="75000"/>
                </a:prstClr>
              </a:solidFill>
            </a:endParaRPr>
          </a:p>
        </p:txBody>
      </p:sp>
    </p:spTree>
    <p:extLst>
      <p:ext uri="{BB962C8B-B14F-4D97-AF65-F5344CB8AC3E}">
        <p14:creationId xmlns:p14="http://schemas.microsoft.com/office/powerpoint/2010/main" val="3092088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4EDD3-197E-E5AB-9E94-442DEC664FD5}"/>
              </a:ext>
            </a:extLst>
          </p:cNvPr>
          <p:cNvSpPr>
            <a:spLocks noGrp="1"/>
          </p:cNvSpPr>
          <p:nvPr>
            <p:ph type="title"/>
          </p:nvPr>
        </p:nvSpPr>
        <p:spPr>
          <a:xfrm>
            <a:off x="609600" y="274638"/>
            <a:ext cx="10972800" cy="440593"/>
          </a:xfrm>
        </p:spPr>
        <p:txBody>
          <a:bodyPr>
            <a:normAutofit fontScale="90000"/>
          </a:bodyPr>
          <a:lstStyle/>
          <a:p>
            <a:pPr marL="342900" indent="-342900" algn="l">
              <a:spcBef>
                <a:spcPct val="20000"/>
              </a:spcBef>
            </a:pPr>
            <a:br>
              <a:rPr lang="en-GB" sz="2400" b="1" cap="all">
                <a:latin typeface="Times New Roman"/>
                <a:cs typeface="Times New Roman"/>
              </a:rPr>
            </a:br>
            <a:br>
              <a:rPr lang="en-GB" sz="2400" b="1" cap="all">
                <a:latin typeface="Times New Roman"/>
                <a:cs typeface="Times New Roman"/>
              </a:rPr>
            </a:br>
            <a:r>
              <a:rPr lang="en-GB" sz="2400" b="1" cap="all">
                <a:latin typeface="Calibri"/>
                <a:ea typeface="Calibri"/>
                <a:cs typeface="Calibri"/>
              </a:rPr>
              <a:t>Models of neighbourhood policing</a:t>
            </a:r>
            <a:endParaRPr lang="en-GB" sz="2400">
              <a:latin typeface="Calibri"/>
              <a:ea typeface="Calibri"/>
              <a:cs typeface="Calibri"/>
            </a:endParaRPr>
          </a:p>
          <a:p>
            <a:endParaRPr lang="en-GB"/>
          </a:p>
        </p:txBody>
      </p:sp>
      <p:sp>
        <p:nvSpPr>
          <p:cNvPr id="3" name="Content Placeholder 2">
            <a:extLst>
              <a:ext uri="{FF2B5EF4-FFF2-40B4-BE49-F238E27FC236}">
                <a16:creationId xmlns:a16="http://schemas.microsoft.com/office/drawing/2014/main" id="{B8E2E210-1342-B432-EBD5-4FAEB6836DCE}"/>
              </a:ext>
            </a:extLst>
          </p:cNvPr>
          <p:cNvSpPr>
            <a:spLocks noGrp="1"/>
          </p:cNvSpPr>
          <p:nvPr>
            <p:ph idx="1"/>
          </p:nvPr>
        </p:nvSpPr>
        <p:spPr>
          <a:xfrm>
            <a:off x="330200" y="759179"/>
            <a:ext cx="11506200" cy="4923154"/>
          </a:xfrm>
        </p:spPr>
        <p:txBody>
          <a:bodyPr vert="horz" lIns="91440" tIns="45720" rIns="91440" bIns="45720" rtlCol="0" anchor="t">
            <a:noAutofit/>
          </a:bodyPr>
          <a:lstStyle/>
          <a:p>
            <a:pPr algn="just"/>
            <a:r>
              <a:rPr lang="en-GB" sz="1800">
                <a:latin typeface="Calibri"/>
                <a:ea typeface="Calibri"/>
                <a:cs typeface="Calibri"/>
              </a:rPr>
              <a:t>Neighbourhood policing seeks to develop a comprehensive understanding of local issues with the intention of providing a tailored response, which may include adopting one or more of the models below depending on the crime issues.</a:t>
            </a:r>
          </a:p>
          <a:p>
            <a:pPr marL="0" indent="0">
              <a:buNone/>
            </a:pPr>
            <a:r>
              <a:rPr lang="en-GB" sz="1800" b="1" cap="all">
                <a:latin typeface="Calibri"/>
                <a:ea typeface="Calibri"/>
                <a:cs typeface="Calibri"/>
              </a:rPr>
              <a:t>Intensive enforcement</a:t>
            </a:r>
            <a:endParaRPr lang="en-GB" sz="1800">
              <a:latin typeface="Calibri"/>
              <a:ea typeface="Calibri"/>
              <a:cs typeface="Calibri"/>
            </a:endParaRPr>
          </a:p>
          <a:p>
            <a:pPr algn="just"/>
            <a:r>
              <a:rPr lang="en-GB" sz="1800">
                <a:latin typeface="Calibri"/>
                <a:ea typeface="Calibri"/>
                <a:cs typeface="Calibri"/>
              </a:rPr>
              <a:t>Intensive enforcement includes broken windows policing styles – Deterrence from the ‘slippery slope’.</a:t>
            </a:r>
          </a:p>
          <a:p>
            <a:pPr algn="just"/>
            <a:r>
              <a:rPr lang="en-GB" sz="1800">
                <a:latin typeface="Calibri"/>
                <a:ea typeface="Calibri"/>
                <a:cs typeface="Calibri"/>
              </a:rPr>
              <a:t>It is the idea that there is no acceptable level of crime and disorder and to accept even a low level would lead to a  of more serious crime and disorder being conducted.</a:t>
            </a:r>
          </a:p>
          <a:p>
            <a:pPr algn="just"/>
            <a:r>
              <a:rPr lang="en-GB" sz="1800">
                <a:latin typeface="Calibri"/>
                <a:ea typeface="Calibri"/>
                <a:cs typeface="Calibri"/>
              </a:rPr>
              <a:t>The approach has been criticised for failing to address the underlying causes of crime. </a:t>
            </a:r>
          </a:p>
          <a:p>
            <a:pPr algn="just"/>
            <a:r>
              <a:rPr lang="en-GB" sz="1800">
                <a:latin typeface="Calibri"/>
                <a:ea typeface="Calibri"/>
                <a:cs typeface="Calibri"/>
              </a:rPr>
              <a:t> It is also most often used disproportionately against ethnic minorities and vulnerable community groups.</a:t>
            </a:r>
          </a:p>
          <a:p>
            <a:pPr marL="0" indent="0">
              <a:buNone/>
            </a:pPr>
            <a:r>
              <a:rPr lang="en-GB" sz="1800" b="1" cap="all">
                <a:latin typeface="Calibri"/>
                <a:ea typeface="Calibri"/>
                <a:cs typeface="Calibri"/>
              </a:rPr>
              <a:t>Hot spot policing</a:t>
            </a:r>
            <a:endParaRPr lang="en-GB" sz="1800">
              <a:latin typeface="Calibri"/>
              <a:ea typeface="Calibri"/>
              <a:cs typeface="Calibri"/>
            </a:endParaRPr>
          </a:p>
          <a:p>
            <a:pPr algn="just"/>
            <a:r>
              <a:rPr lang="en-GB" sz="1800">
                <a:latin typeface="Calibri"/>
                <a:ea typeface="Calibri"/>
                <a:cs typeface="Calibri"/>
              </a:rPr>
              <a:t>Hot spot policing involves the targeting of resources in micro-areas where crime is most concentrated within a neighbourhood</a:t>
            </a:r>
          </a:p>
          <a:p>
            <a:pPr algn="just"/>
            <a:r>
              <a:rPr lang="en-GB" sz="1800">
                <a:latin typeface="Calibri"/>
                <a:ea typeface="Calibri"/>
                <a:cs typeface="Calibri"/>
              </a:rPr>
              <a:t>There is evidence to suggest that hot spot policing can be effective at crime reduction and as a deterrent but can depend on the approaches and tactics used. </a:t>
            </a:r>
          </a:p>
          <a:p>
            <a:pPr algn="just"/>
            <a:r>
              <a:rPr lang="en-GB" sz="1800">
                <a:latin typeface="Calibri"/>
                <a:ea typeface="Calibri"/>
                <a:cs typeface="Calibri"/>
              </a:rPr>
              <a:t>Open mind as one hop spot may work well but not in another neighbourhood.</a:t>
            </a:r>
          </a:p>
          <a:p>
            <a:pPr algn="just"/>
            <a:endParaRPr lang="en-GB" sz="1800">
              <a:latin typeface="Calibri"/>
              <a:ea typeface="Calibri"/>
              <a:cs typeface="Calibri"/>
            </a:endParaRPr>
          </a:p>
          <a:p>
            <a:pPr algn="just"/>
            <a:r>
              <a:rPr lang="en-GB" sz="1800">
                <a:highlight>
                  <a:srgbClr val="D0F5A9"/>
                </a:highlight>
                <a:latin typeface="Calibri"/>
                <a:ea typeface="Calibri"/>
                <a:cs typeface="Calibri"/>
              </a:rPr>
              <a:t>I</a:t>
            </a:r>
          </a:p>
        </p:txBody>
      </p:sp>
      <p:sp>
        <p:nvSpPr>
          <p:cNvPr id="4" name="Slide Number Placeholder 3">
            <a:extLst>
              <a:ext uri="{FF2B5EF4-FFF2-40B4-BE49-F238E27FC236}">
                <a16:creationId xmlns:a16="http://schemas.microsoft.com/office/drawing/2014/main" id="{D6815973-5F13-E36F-2868-8D51D535EF5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11</a:t>
            </a:fld>
            <a:endParaRPr lang="en-GB">
              <a:solidFill>
                <a:prstClr val="black">
                  <a:tint val="75000"/>
                </a:prstClr>
              </a:solidFill>
            </a:endParaRPr>
          </a:p>
        </p:txBody>
      </p:sp>
    </p:spTree>
    <p:extLst>
      <p:ext uri="{BB962C8B-B14F-4D97-AF65-F5344CB8AC3E}">
        <p14:creationId xmlns:p14="http://schemas.microsoft.com/office/powerpoint/2010/main" val="3124809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30920-1DED-C1D7-C1CF-E8EEFE5DFE99}"/>
              </a:ext>
            </a:extLst>
          </p:cNvPr>
          <p:cNvSpPr>
            <a:spLocks noGrp="1"/>
          </p:cNvSpPr>
          <p:nvPr>
            <p:ph type="title"/>
          </p:nvPr>
        </p:nvSpPr>
        <p:spPr>
          <a:xfrm>
            <a:off x="609600" y="274638"/>
            <a:ext cx="10972800" cy="476250"/>
          </a:xfrm>
        </p:spPr>
        <p:txBody>
          <a:bodyPr>
            <a:normAutofit/>
          </a:bodyPr>
          <a:lstStyle/>
          <a:p>
            <a:r>
              <a:rPr lang="en-GB" sz="2400">
                <a:latin typeface="Calibri"/>
                <a:ea typeface="Calibri"/>
                <a:cs typeface="Calibri"/>
              </a:rPr>
              <a:t>Models of NHP cont.....</a:t>
            </a:r>
          </a:p>
        </p:txBody>
      </p:sp>
      <p:sp>
        <p:nvSpPr>
          <p:cNvPr id="3" name="Content Placeholder 2">
            <a:extLst>
              <a:ext uri="{FF2B5EF4-FFF2-40B4-BE49-F238E27FC236}">
                <a16:creationId xmlns:a16="http://schemas.microsoft.com/office/drawing/2014/main" id="{F9A740A8-D0B3-8FC2-9659-7CEE3426BA3B}"/>
              </a:ext>
            </a:extLst>
          </p:cNvPr>
          <p:cNvSpPr>
            <a:spLocks noGrp="1"/>
          </p:cNvSpPr>
          <p:nvPr>
            <p:ph idx="1"/>
          </p:nvPr>
        </p:nvSpPr>
        <p:spPr>
          <a:xfrm>
            <a:off x="609600" y="990601"/>
            <a:ext cx="10972800" cy="4526632"/>
          </a:xfrm>
        </p:spPr>
        <p:txBody>
          <a:bodyPr vert="horz" lIns="91440" tIns="45720" rIns="91440" bIns="45720" rtlCol="0" anchor="t">
            <a:noAutofit/>
          </a:bodyPr>
          <a:lstStyle/>
          <a:p>
            <a:r>
              <a:rPr lang="en-GB" sz="2000" b="1" cap="all">
                <a:latin typeface="Calibri"/>
                <a:ea typeface="Calibri"/>
                <a:cs typeface="Calibri"/>
              </a:rPr>
              <a:t>Predictive policing</a:t>
            </a:r>
            <a:endParaRPr lang="en-GB" sz="2000">
              <a:latin typeface="Calibri"/>
              <a:ea typeface="Calibri"/>
              <a:cs typeface="Calibri"/>
            </a:endParaRPr>
          </a:p>
          <a:p>
            <a:pPr algn="just"/>
            <a:r>
              <a:rPr lang="en-GB" sz="2000">
                <a:latin typeface="Calibri"/>
                <a:ea typeface="Calibri"/>
                <a:cs typeface="Calibri"/>
              </a:rPr>
              <a:t>Predictive policing developed from the hot spot policing model. It is based upon the idea of ‘repeat victimisation’ and that individuals who have been victim to an offence are more likely to become a victim again in the future. The module works on data-led approach - using existing data to predict and prevent repeat victimisation and future offending in high-crime neighbourhoods. Provides opportunity for 'target interventions'. For example ID car thefts and targeting those areas.</a:t>
            </a:r>
          </a:p>
          <a:p>
            <a:r>
              <a:rPr lang="en-GB" sz="2000" b="1" cap="all">
                <a:latin typeface="Calibri"/>
                <a:ea typeface="Calibri"/>
                <a:cs typeface="Calibri"/>
              </a:rPr>
              <a:t>Problem-oriented policing</a:t>
            </a:r>
            <a:endParaRPr lang="en-GB" sz="2000">
              <a:latin typeface="Calibri"/>
              <a:ea typeface="Calibri"/>
              <a:cs typeface="Calibri"/>
            </a:endParaRPr>
          </a:p>
          <a:p>
            <a:pPr algn="just"/>
            <a:r>
              <a:rPr lang="en-GB" sz="2000">
                <a:latin typeface="Calibri"/>
                <a:ea typeface="Calibri"/>
                <a:cs typeface="Calibri"/>
              </a:rPr>
              <a:t>POP is a proactive model which also builds on the hot spot policing model; however, it focuses on addressing the root cause of recurring problems through rigorous and multi-agency approach. When relying upon POP in a neighbourhood context, officers need to establish why certain crimes and types of disorder occur and why previous approaches to address these issues have been unsuccessful. The SARA model is used in the planning and implementing of POP</a:t>
            </a:r>
          </a:p>
          <a:p>
            <a:pPr algn="just"/>
            <a:endParaRPr lang="en-GB" sz="2000">
              <a:latin typeface="Calibri"/>
              <a:ea typeface="Calibri"/>
              <a:cs typeface="Calibri"/>
            </a:endParaRPr>
          </a:p>
        </p:txBody>
      </p:sp>
      <p:sp>
        <p:nvSpPr>
          <p:cNvPr id="4" name="Slide Number Placeholder 3">
            <a:extLst>
              <a:ext uri="{FF2B5EF4-FFF2-40B4-BE49-F238E27FC236}">
                <a16:creationId xmlns:a16="http://schemas.microsoft.com/office/drawing/2014/main" id="{B3AD54D4-DBEA-CE07-A579-ECD1CEF9232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12</a:t>
            </a:fld>
            <a:endParaRPr lang="en-GB">
              <a:solidFill>
                <a:prstClr val="black">
                  <a:tint val="75000"/>
                </a:prstClr>
              </a:solidFill>
            </a:endParaRPr>
          </a:p>
        </p:txBody>
      </p:sp>
    </p:spTree>
    <p:extLst>
      <p:ext uri="{BB962C8B-B14F-4D97-AF65-F5344CB8AC3E}">
        <p14:creationId xmlns:p14="http://schemas.microsoft.com/office/powerpoint/2010/main" val="617645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79B5C-DFEA-758E-EC5D-7F827D42E6E3}"/>
              </a:ext>
            </a:extLst>
          </p:cNvPr>
          <p:cNvSpPr>
            <a:spLocks noGrp="1"/>
          </p:cNvSpPr>
          <p:nvPr>
            <p:ph type="title"/>
          </p:nvPr>
        </p:nvSpPr>
        <p:spPr/>
        <p:txBody>
          <a:bodyPr/>
          <a:lstStyle/>
          <a:p>
            <a:br>
              <a:rPr lang="en-GB" sz="2400">
                <a:latin typeface="Calibri"/>
                <a:ea typeface="Calibri"/>
                <a:cs typeface="Calibri"/>
              </a:rPr>
            </a:br>
            <a:r>
              <a:rPr lang="en-GB" sz="2400">
                <a:latin typeface="Calibri"/>
                <a:ea typeface="Calibri"/>
                <a:cs typeface="Calibri"/>
              </a:rPr>
              <a:t>Models of NHP cont.....</a:t>
            </a:r>
          </a:p>
          <a:p>
            <a:endParaRPr lang="en-GB"/>
          </a:p>
        </p:txBody>
      </p:sp>
      <p:sp>
        <p:nvSpPr>
          <p:cNvPr id="3" name="Content Placeholder 2">
            <a:extLst>
              <a:ext uri="{FF2B5EF4-FFF2-40B4-BE49-F238E27FC236}">
                <a16:creationId xmlns:a16="http://schemas.microsoft.com/office/drawing/2014/main" id="{7CB27881-1F78-1486-95AB-B7DF6D3B4C51}"/>
              </a:ext>
            </a:extLst>
          </p:cNvPr>
          <p:cNvSpPr>
            <a:spLocks noGrp="1"/>
          </p:cNvSpPr>
          <p:nvPr>
            <p:ph idx="1"/>
          </p:nvPr>
        </p:nvSpPr>
        <p:spPr/>
        <p:txBody>
          <a:bodyPr vert="horz" lIns="91440" tIns="45720" rIns="91440" bIns="45720" rtlCol="0" anchor="t">
            <a:normAutofit/>
          </a:bodyPr>
          <a:lstStyle/>
          <a:p>
            <a:r>
              <a:rPr lang="en-GB" sz="2400" b="1" cap="all">
                <a:latin typeface="Calibri"/>
                <a:ea typeface="Calibri"/>
                <a:cs typeface="Calibri"/>
              </a:rPr>
              <a:t>Collective efficacy</a:t>
            </a:r>
            <a:endParaRPr lang="en-GB" sz="2400">
              <a:latin typeface="Calibri"/>
              <a:ea typeface="Calibri"/>
              <a:cs typeface="Calibri"/>
            </a:endParaRPr>
          </a:p>
          <a:p>
            <a:pPr algn="just"/>
            <a:r>
              <a:rPr lang="en-GB" sz="2400">
                <a:latin typeface="Calibri"/>
                <a:ea typeface="Calibri"/>
                <a:cs typeface="Calibri"/>
              </a:rPr>
              <a:t>Collective efficacy is a social process of informal control and social cohesion whereby neighbourhood residents collectively safeguard their area and are willing to intervene in potential crime and disorder in the interests of the collective good.</a:t>
            </a:r>
          </a:p>
        </p:txBody>
      </p:sp>
      <p:sp>
        <p:nvSpPr>
          <p:cNvPr id="4" name="Slide Number Placeholder 3">
            <a:extLst>
              <a:ext uri="{FF2B5EF4-FFF2-40B4-BE49-F238E27FC236}">
                <a16:creationId xmlns:a16="http://schemas.microsoft.com/office/drawing/2014/main" id="{35C1AD03-A631-7C7B-6C9A-673888072A3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13</a:t>
            </a:fld>
            <a:endParaRPr lang="en-GB">
              <a:solidFill>
                <a:prstClr val="black">
                  <a:tint val="75000"/>
                </a:prstClr>
              </a:solidFill>
            </a:endParaRPr>
          </a:p>
        </p:txBody>
      </p:sp>
    </p:spTree>
    <p:extLst>
      <p:ext uri="{BB962C8B-B14F-4D97-AF65-F5344CB8AC3E}">
        <p14:creationId xmlns:p14="http://schemas.microsoft.com/office/powerpoint/2010/main" val="3356367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447308" y="591344"/>
            <a:ext cx="6906491" cy="5585619"/>
          </a:xfrm>
        </p:spPr>
        <p:txBody>
          <a:bodyPr anchor="ctr">
            <a:normAutofit/>
          </a:bodyPr>
          <a:lstStyle/>
          <a:p>
            <a:pPr marL="0" indent="0">
              <a:buNone/>
            </a:pPr>
            <a:r>
              <a:rPr lang="en-US" sz="4000" b="1"/>
              <a:t>Civil Renewal</a:t>
            </a:r>
            <a:endParaRPr lang="en-US" sz="4000"/>
          </a:p>
          <a:p>
            <a:r>
              <a:rPr lang="en-US"/>
              <a:t>Civil renewal is the development of strong, empowered communities where people are able to do things for themselves, identify their own problems and tackle these problems in partnership with public bodies</a:t>
            </a:r>
          </a:p>
          <a:p>
            <a:pPr marL="0" indent="0">
              <a:buNone/>
            </a:pPr>
            <a:endParaRPr lang="en-US"/>
          </a:p>
          <a:p>
            <a:pPr marL="0" indent="0">
              <a:buNone/>
            </a:pPr>
            <a:r>
              <a:rPr lang="en-US"/>
              <a:t>Kitchen, Michaelson and Wood (2006; p2)</a:t>
            </a:r>
          </a:p>
          <a:p>
            <a:endParaRPr lang="en-GB"/>
          </a:p>
        </p:txBody>
      </p:sp>
    </p:spTree>
    <p:extLst>
      <p:ext uri="{BB962C8B-B14F-4D97-AF65-F5344CB8AC3E}">
        <p14:creationId xmlns:p14="http://schemas.microsoft.com/office/powerpoint/2010/main" val="38345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1C145D5-09C2-1467-8A3A-6F4A08D3EF48}"/>
              </a:ext>
            </a:extLst>
          </p:cNvPr>
          <p:cNvSpPr>
            <a:spLocks noGrp="1"/>
          </p:cNvSpPr>
          <p:nvPr>
            <p:ph type="title"/>
          </p:nvPr>
        </p:nvSpPr>
        <p:spPr>
          <a:xfrm>
            <a:off x="686834" y="1153572"/>
            <a:ext cx="3596408" cy="4461163"/>
          </a:xfrm>
        </p:spPr>
        <p:txBody>
          <a:bodyPr>
            <a:normAutofit/>
          </a:bodyPr>
          <a:lstStyle/>
          <a:p>
            <a:r>
              <a:rPr lang="en-GB">
                <a:solidFill>
                  <a:srgbClr val="FFFFFF"/>
                </a:solidFill>
              </a:rPr>
              <a:t>Relationships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4D55CE0A-9070-2D52-0389-655A187F49E9}"/>
              </a:ext>
            </a:extLst>
          </p:cNvPr>
          <p:cNvSpPr>
            <a:spLocks noGrp="1"/>
          </p:cNvSpPr>
          <p:nvPr>
            <p:ph idx="1"/>
          </p:nvPr>
        </p:nvSpPr>
        <p:spPr>
          <a:xfrm>
            <a:off x="4447308" y="591345"/>
            <a:ext cx="6906491" cy="5490646"/>
          </a:xfrm>
        </p:spPr>
        <p:txBody>
          <a:bodyPr anchor="ctr">
            <a:normAutofit/>
          </a:bodyPr>
          <a:lstStyle/>
          <a:p>
            <a:r>
              <a:rPr lang="en-US" dirty="0"/>
              <a:t>Association</a:t>
            </a:r>
          </a:p>
          <a:p>
            <a:r>
              <a:rPr lang="en-US" dirty="0"/>
              <a:t>Sharing</a:t>
            </a:r>
          </a:p>
          <a:p>
            <a:r>
              <a:rPr lang="en-US" dirty="0"/>
              <a:t>Participation in common relationships</a:t>
            </a:r>
          </a:p>
          <a:p>
            <a:r>
              <a:rPr lang="en-US" dirty="0"/>
              <a:t>People have always belonged to groups with associations which bind us together  </a:t>
            </a:r>
          </a:p>
          <a:p>
            <a:r>
              <a:rPr lang="en-US" dirty="0"/>
              <a:t>shared origins, history, space, economies, social structures, similar attitudes and values</a:t>
            </a:r>
            <a:endParaRPr lang="en-GB" dirty="0"/>
          </a:p>
        </p:txBody>
      </p:sp>
      <p:sp>
        <p:nvSpPr>
          <p:cNvPr id="5" name="TextBox 4">
            <a:extLst>
              <a:ext uri="{FF2B5EF4-FFF2-40B4-BE49-F238E27FC236}">
                <a16:creationId xmlns:a16="http://schemas.microsoft.com/office/drawing/2014/main" id="{E6EDB883-D5FA-C440-58BA-AF5A60C1DAE8}"/>
              </a:ext>
            </a:extLst>
          </p:cNvPr>
          <p:cNvSpPr txBox="1"/>
          <p:nvPr/>
        </p:nvSpPr>
        <p:spPr>
          <a:xfrm>
            <a:off x="4619174" y="5614735"/>
            <a:ext cx="304719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ptos" panose="02110004020202020204"/>
                <a:ea typeface="+mn-ea"/>
                <a:cs typeface="+mn-cs"/>
              </a:rPr>
              <a:t>Davies and Herbert (1993) </a:t>
            </a:r>
          </a:p>
        </p:txBody>
      </p:sp>
    </p:spTree>
    <p:extLst>
      <p:ext uri="{BB962C8B-B14F-4D97-AF65-F5344CB8AC3E}">
        <p14:creationId xmlns:p14="http://schemas.microsoft.com/office/powerpoint/2010/main" val="324763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B9087-7ED6-F62A-0081-103E291B373F}"/>
              </a:ext>
            </a:extLst>
          </p:cNvPr>
          <p:cNvSpPr>
            <a:spLocks noGrp="1"/>
          </p:cNvSpPr>
          <p:nvPr>
            <p:ph type="title"/>
          </p:nvPr>
        </p:nvSpPr>
        <p:spPr>
          <a:xfrm>
            <a:off x="838200" y="365125"/>
            <a:ext cx="10515600" cy="723338"/>
          </a:xfrm>
        </p:spPr>
        <p:txBody>
          <a:bodyPr/>
          <a:lstStyle/>
          <a:p>
            <a:r>
              <a:rPr lang="en-GB" dirty="0">
                <a:ea typeface="+mj-lt"/>
                <a:cs typeface="+mj-lt"/>
              </a:rPr>
              <a:t>Engaging communities</a:t>
            </a:r>
            <a:endParaRPr lang="en-US" dirty="0"/>
          </a:p>
        </p:txBody>
      </p:sp>
      <p:sp>
        <p:nvSpPr>
          <p:cNvPr id="3" name="Content Placeholder 2">
            <a:extLst>
              <a:ext uri="{FF2B5EF4-FFF2-40B4-BE49-F238E27FC236}">
                <a16:creationId xmlns:a16="http://schemas.microsoft.com/office/drawing/2014/main" id="{EE4C983C-9717-DA9D-9DC2-B9551106CDC9}"/>
              </a:ext>
            </a:extLst>
          </p:cNvPr>
          <p:cNvSpPr>
            <a:spLocks noGrp="1"/>
          </p:cNvSpPr>
          <p:nvPr>
            <p:ph idx="1"/>
          </p:nvPr>
        </p:nvSpPr>
        <p:spPr>
          <a:xfrm>
            <a:off x="838200" y="1112787"/>
            <a:ext cx="10515600" cy="5064176"/>
          </a:xfrm>
        </p:spPr>
        <p:txBody>
          <a:bodyPr vert="horz" lIns="91440" tIns="45720" rIns="91440" bIns="45720" rtlCol="0" anchor="t">
            <a:normAutofit lnSpcReduction="10000"/>
          </a:bodyPr>
          <a:lstStyle/>
          <a:p>
            <a:r>
              <a:rPr lang="en-GB" dirty="0">
                <a:ea typeface="+mn-lt"/>
                <a:cs typeface="+mn-lt"/>
              </a:rPr>
              <a:t>Targeted visible presence in communities such as foot patrol</a:t>
            </a:r>
          </a:p>
          <a:p>
            <a:r>
              <a:rPr lang="en-GB" dirty="0">
                <a:ea typeface="+mn-lt"/>
                <a:cs typeface="+mn-lt"/>
              </a:rPr>
              <a:t>With a combination of community engagement and problem-solving can reduce crime and antisocial behaviour.</a:t>
            </a:r>
          </a:p>
          <a:p>
            <a:r>
              <a:rPr lang="en-GB" dirty="0">
                <a:ea typeface="+mn-lt"/>
                <a:cs typeface="+mn-lt"/>
              </a:rPr>
              <a:t>It also reassure the public and improve their perceptions of the police. </a:t>
            </a:r>
            <a:endParaRPr lang="en-GB">
              <a:ea typeface="+mn-lt"/>
              <a:cs typeface="+mn-lt"/>
            </a:endParaRPr>
          </a:p>
          <a:p>
            <a:r>
              <a:rPr lang="en-GB" dirty="0">
                <a:ea typeface="+mn-lt"/>
                <a:cs typeface="+mn-lt"/>
              </a:rPr>
              <a:t>Unlike random patrols and only responding to calls are unlikely to have the same effect.</a:t>
            </a:r>
          </a:p>
          <a:p>
            <a:r>
              <a:rPr lang="en-GB" dirty="0">
                <a:ea typeface="+mn-lt"/>
                <a:cs typeface="+mn-lt"/>
              </a:rPr>
              <a:t>Maximise visibility alongside other demands including targeting hot spots of high crime or antisocial behaviour</a:t>
            </a:r>
          </a:p>
          <a:p>
            <a:r>
              <a:rPr lang="en-GB" dirty="0">
                <a:ea typeface="+mn-lt"/>
                <a:cs typeface="+mn-lt"/>
              </a:rPr>
              <a:t>Optimising the time spent in hot spots</a:t>
            </a:r>
          </a:p>
          <a:p>
            <a:r>
              <a:rPr lang="en-GB" dirty="0">
                <a:ea typeface="+mn-lt"/>
                <a:cs typeface="+mn-lt"/>
              </a:rPr>
              <a:t>And using social media</a:t>
            </a:r>
            <a:endParaRPr lang="en-GB" dirty="0"/>
          </a:p>
        </p:txBody>
      </p:sp>
    </p:spTree>
    <p:extLst>
      <p:ext uri="{BB962C8B-B14F-4D97-AF65-F5344CB8AC3E}">
        <p14:creationId xmlns:p14="http://schemas.microsoft.com/office/powerpoint/2010/main" val="3418061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BD887-6733-119C-84A6-2B4831D91189}"/>
              </a:ext>
            </a:extLst>
          </p:cNvPr>
          <p:cNvSpPr>
            <a:spLocks noGrp="1"/>
          </p:cNvSpPr>
          <p:nvPr>
            <p:ph type="title"/>
          </p:nvPr>
        </p:nvSpPr>
        <p:spPr>
          <a:xfrm>
            <a:off x="838200" y="365125"/>
            <a:ext cx="10515600" cy="790934"/>
          </a:xfrm>
        </p:spPr>
        <p:txBody>
          <a:bodyPr/>
          <a:lstStyle/>
          <a:p>
            <a:r>
              <a:rPr lang="en-GB" dirty="0"/>
              <a:t>Foot Patrols</a:t>
            </a:r>
          </a:p>
        </p:txBody>
      </p:sp>
      <p:sp>
        <p:nvSpPr>
          <p:cNvPr id="3" name="Content Placeholder 2">
            <a:extLst>
              <a:ext uri="{FF2B5EF4-FFF2-40B4-BE49-F238E27FC236}">
                <a16:creationId xmlns:a16="http://schemas.microsoft.com/office/drawing/2014/main" id="{CF9BB3A5-CCB3-29AB-12F5-133349700B27}"/>
              </a:ext>
            </a:extLst>
          </p:cNvPr>
          <p:cNvSpPr>
            <a:spLocks noGrp="1"/>
          </p:cNvSpPr>
          <p:nvPr>
            <p:ph idx="1"/>
          </p:nvPr>
        </p:nvSpPr>
        <p:spPr>
          <a:xfrm>
            <a:off x="838200" y="1475351"/>
            <a:ext cx="10515600" cy="4701612"/>
          </a:xfrm>
        </p:spPr>
        <p:txBody>
          <a:bodyPr vert="horz" lIns="91440" tIns="45720" rIns="91440" bIns="45720" rtlCol="0" anchor="t">
            <a:normAutofit/>
          </a:bodyPr>
          <a:lstStyle/>
          <a:p>
            <a:r>
              <a:rPr lang="en-GB" dirty="0">
                <a:ea typeface="+mn-lt"/>
                <a:cs typeface="+mn-lt"/>
              </a:rPr>
              <a:t>They should not just be about being visible. </a:t>
            </a:r>
          </a:p>
          <a:p>
            <a:r>
              <a:rPr lang="en-GB" dirty="0">
                <a:ea typeface="+mn-lt"/>
                <a:cs typeface="+mn-lt"/>
              </a:rPr>
              <a:t>Give police the opportunity to have:</a:t>
            </a:r>
          </a:p>
          <a:p>
            <a:r>
              <a:rPr lang="en-GB" dirty="0">
                <a:ea typeface="+mn-lt"/>
                <a:cs typeface="+mn-lt"/>
              </a:rPr>
              <a:t> informal conversations</a:t>
            </a:r>
          </a:p>
          <a:p>
            <a:r>
              <a:rPr lang="en-GB" dirty="0">
                <a:ea typeface="+mn-lt"/>
                <a:cs typeface="+mn-lt"/>
              </a:rPr>
              <a:t>develop networks</a:t>
            </a:r>
          </a:p>
          <a:p>
            <a:r>
              <a:rPr lang="en-GB" dirty="0">
                <a:ea typeface="+mn-lt"/>
                <a:cs typeface="+mn-lt"/>
              </a:rPr>
              <a:t>gather community intelligence to find out about local problems.</a:t>
            </a:r>
          </a:p>
          <a:p>
            <a:r>
              <a:rPr lang="en-GB" dirty="0">
                <a:ea typeface="+mn-lt"/>
                <a:cs typeface="+mn-lt"/>
              </a:rPr>
              <a:t>Maintaining a targeted visible presence over time is also important. </a:t>
            </a:r>
            <a:endParaRPr lang="en-GB">
              <a:ea typeface="+mn-lt"/>
              <a:cs typeface="+mn-lt"/>
            </a:endParaRPr>
          </a:p>
          <a:p>
            <a:r>
              <a:rPr lang="en-GB" dirty="0">
                <a:ea typeface="+mn-lt"/>
                <a:cs typeface="+mn-lt"/>
              </a:rPr>
              <a:t>Public confidence is likely to decline if people think foot patrol, community engagement and problem-solving are getting worse.</a:t>
            </a:r>
            <a:endParaRPr lang="en-GB" dirty="0"/>
          </a:p>
        </p:txBody>
      </p:sp>
    </p:spTree>
    <p:extLst>
      <p:ext uri="{BB962C8B-B14F-4D97-AF65-F5344CB8AC3E}">
        <p14:creationId xmlns:p14="http://schemas.microsoft.com/office/powerpoint/2010/main" val="4339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6602A-9D74-5522-EF5C-065329A430F6}"/>
              </a:ext>
            </a:extLst>
          </p:cNvPr>
          <p:cNvSpPr>
            <a:spLocks noGrp="1"/>
          </p:cNvSpPr>
          <p:nvPr>
            <p:ph type="title"/>
          </p:nvPr>
        </p:nvSpPr>
        <p:spPr>
          <a:xfrm>
            <a:off x="838200" y="365125"/>
            <a:ext cx="10515600" cy="890135"/>
          </a:xfrm>
        </p:spPr>
        <p:txBody>
          <a:bodyPr/>
          <a:lstStyle/>
          <a:p>
            <a:r>
              <a:rPr lang="en-GB" sz="2800" dirty="0">
                <a:latin typeface="Aptos"/>
              </a:rPr>
              <a:t>Clarifying the Purpose of Engagement</a:t>
            </a:r>
            <a:endParaRPr lang="en-US" dirty="0"/>
          </a:p>
        </p:txBody>
      </p:sp>
      <p:sp>
        <p:nvSpPr>
          <p:cNvPr id="3" name="Content Placeholder 2">
            <a:extLst>
              <a:ext uri="{FF2B5EF4-FFF2-40B4-BE49-F238E27FC236}">
                <a16:creationId xmlns:a16="http://schemas.microsoft.com/office/drawing/2014/main" id="{22ECD40A-EF12-8ABF-5123-DC8ED3B53D50}"/>
              </a:ext>
            </a:extLst>
          </p:cNvPr>
          <p:cNvSpPr>
            <a:spLocks noGrp="1"/>
          </p:cNvSpPr>
          <p:nvPr>
            <p:ph idx="1"/>
          </p:nvPr>
        </p:nvSpPr>
        <p:spPr>
          <a:xfrm>
            <a:off x="838200" y="1685666"/>
            <a:ext cx="10515600" cy="4491297"/>
          </a:xfrm>
        </p:spPr>
        <p:txBody>
          <a:bodyPr vert="horz" lIns="91440" tIns="45720" rIns="91440" bIns="45720" rtlCol="0" anchor="t">
            <a:normAutofit/>
          </a:bodyPr>
          <a:lstStyle/>
          <a:p>
            <a:r>
              <a:rPr lang="en-GB" dirty="0">
                <a:ea typeface="+mn-lt"/>
                <a:cs typeface="+mn-lt"/>
              </a:rPr>
              <a:t>Community engagement can have multiple aims:</a:t>
            </a:r>
          </a:p>
          <a:p>
            <a:r>
              <a:rPr lang="en-GB" dirty="0">
                <a:ea typeface="+mn-lt"/>
                <a:cs typeface="+mn-lt"/>
              </a:rPr>
              <a:t>Officers need to be clear and open about why they want to engage</a:t>
            </a:r>
          </a:p>
          <a:p>
            <a:r>
              <a:rPr lang="en-GB" dirty="0">
                <a:ea typeface="+mn-lt"/>
                <a:cs typeface="+mn-lt"/>
              </a:rPr>
              <a:t>Such as - building trust such as after a critical incident – Millhill riots Swansea 2021 or Ely Riot, Cardiff 2023.</a:t>
            </a:r>
          </a:p>
          <a:p>
            <a:r>
              <a:rPr lang="en-GB" dirty="0">
                <a:ea typeface="+mn-lt"/>
                <a:cs typeface="+mn-lt"/>
              </a:rPr>
              <a:t>Officers need to listening to and being more responsive to people’s needs encouraging communities to take greater ownership of solving local problems. </a:t>
            </a:r>
            <a:endParaRPr lang="en-GB">
              <a:ea typeface="+mn-lt"/>
              <a:cs typeface="+mn-lt"/>
            </a:endParaRPr>
          </a:p>
          <a:p>
            <a:r>
              <a:rPr lang="en-GB" dirty="0">
                <a:ea typeface="+mn-lt"/>
                <a:cs typeface="+mn-lt"/>
              </a:rPr>
              <a:t>Community engagement has benefits: improving public perceptions of the police / improving feelings of safety / reduce antisocial behaviour and disorder</a:t>
            </a:r>
            <a:endParaRPr lang="en-GB" dirty="0"/>
          </a:p>
        </p:txBody>
      </p:sp>
    </p:spTree>
    <p:extLst>
      <p:ext uri="{BB962C8B-B14F-4D97-AF65-F5344CB8AC3E}">
        <p14:creationId xmlns:p14="http://schemas.microsoft.com/office/powerpoint/2010/main" val="2389669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B42A5-D9DE-D2FE-04E4-5232DB4868CC}"/>
              </a:ext>
            </a:extLst>
          </p:cNvPr>
          <p:cNvSpPr>
            <a:spLocks noGrp="1"/>
          </p:cNvSpPr>
          <p:nvPr>
            <p:ph type="title"/>
          </p:nvPr>
        </p:nvSpPr>
        <p:spPr/>
        <p:txBody>
          <a:bodyPr/>
          <a:lstStyle/>
          <a:p>
            <a:r>
              <a:rPr lang="en-GB" dirty="0"/>
              <a:t>Community Mapping</a:t>
            </a:r>
          </a:p>
        </p:txBody>
      </p:sp>
      <p:sp>
        <p:nvSpPr>
          <p:cNvPr id="3" name="Content Placeholder 2">
            <a:extLst>
              <a:ext uri="{FF2B5EF4-FFF2-40B4-BE49-F238E27FC236}">
                <a16:creationId xmlns:a16="http://schemas.microsoft.com/office/drawing/2014/main" id="{A1A96F85-8E11-95E7-2B44-D98A3A1015E4}"/>
              </a:ext>
            </a:extLst>
          </p:cNvPr>
          <p:cNvSpPr>
            <a:spLocks noGrp="1"/>
          </p:cNvSpPr>
          <p:nvPr>
            <p:ph idx="1"/>
          </p:nvPr>
        </p:nvSpPr>
        <p:spPr/>
        <p:txBody>
          <a:bodyPr vert="horz" lIns="91440" tIns="45720" rIns="91440" bIns="45720" rtlCol="0" anchor="t">
            <a:normAutofit/>
          </a:bodyPr>
          <a:lstStyle/>
          <a:p>
            <a:r>
              <a:rPr lang="en-GB" dirty="0">
                <a:ea typeface="+mn-lt"/>
                <a:cs typeface="+mn-lt"/>
              </a:rPr>
              <a:t>To ensure officers tailor community engagement appropriately, it is important for them:</a:t>
            </a:r>
          </a:p>
          <a:p>
            <a:r>
              <a:rPr lang="en-GB" dirty="0">
                <a:ea typeface="+mn-lt"/>
                <a:cs typeface="+mn-lt"/>
              </a:rPr>
              <a:t>To identify the different communities that are in a neighbourhood</a:t>
            </a:r>
          </a:p>
          <a:p>
            <a:r>
              <a:rPr lang="en-GB" dirty="0">
                <a:ea typeface="+mn-lt"/>
                <a:cs typeface="+mn-lt"/>
              </a:rPr>
              <a:t>Find out which communities are currently engaged with the police</a:t>
            </a:r>
          </a:p>
          <a:p>
            <a:r>
              <a:rPr lang="en-GB" dirty="0">
                <a:ea typeface="+mn-lt"/>
                <a:cs typeface="+mn-lt"/>
              </a:rPr>
              <a:t>Ask people what type of engagement they want with the police </a:t>
            </a:r>
            <a:endParaRPr lang="en-GB" dirty="0"/>
          </a:p>
        </p:txBody>
      </p:sp>
    </p:spTree>
    <p:extLst>
      <p:ext uri="{BB962C8B-B14F-4D97-AF65-F5344CB8AC3E}">
        <p14:creationId xmlns:p14="http://schemas.microsoft.com/office/powerpoint/2010/main" val="192352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F864C-2BA8-FDB6-3BDC-D7EE0AADD0F5}"/>
              </a:ext>
            </a:extLst>
          </p:cNvPr>
          <p:cNvSpPr>
            <a:spLocks noGrp="1"/>
          </p:cNvSpPr>
          <p:nvPr>
            <p:ph type="title"/>
          </p:nvPr>
        </p:nvSpPr>
        <p:spPr/>
        <p:txBody>
          <a:bodyPr/>
          <a:lstStyle/>
          <a:p>
            <a:r>
              <a:rPr lang="en-GB" dirty="0">
                <a:ea typeface="+mj-lt"/>
                <a:cs typeface="+mj-lt"/>
              </a:rPr>
              <a:t>Police Reform and Social Responsibility Act 2011</a:t>
            </a:r>
            <a:endParaRPr lang="en-US" dirty="0"/>
          </a:p>
        </p:txBody>
      </p:sp>
      <p:sp>
        <p:nvSpPr>
          <p:cNvPr id="3" name="Content Placeholder 2">
            <a:extLst>
              <a:ext uri="{FF2B5EF4-FFF2-40B4-BE49-F238E27FC236}">
                <a16:creationId xmlns:a16="http://schemas.microsoft.com/office/drawing/2014/main" id="{1005607A-035E-3976-B3D7-63E237D66E81}"/>
              </a:ext>
            </a:extLst>
          </p:cNvPr>
          <p:cNvSpPr>
            <a:spLocks noGrp="1"/>
          </p:cNvSpPr>
          <p:nvPr>
            <p:ph idx="1"/>
          </p:nvPr>
        </p:nvSpPr>
        <p:spPr/>
        <p:txBody>
          <a:bodyPr vert="horz" lIns="91440" tIns="45720" rIns="91440" bIns="45720" rtlCol="0" anchor="t">
            <a:normAutofit/>
          </a:bodyPr>
          <a:lstStyle/>
          <a:p>
            <a:r>
              <a:rPr lang="en-GB" dirty="0"/>
              <a:t>Section 34 </a:t>
            </a:r>
            <a:r>
              <a:rPr lang="en-GB" dirty="0">
                <a:ea typeface="+mn-lt"/>
                <a:cs typeface="+mn-lt"/>
              </a:rPr>
              <a:t>to provide people with information about crime and policing in their neighbourhoods. This information should include how the police aim to deal with crime and disorder in the local area</a:t>
            </a:r>
            <a:endParaRPr lang="en-GB" dirty="0"/>
          </a:p>
        </p:txBody>
      </p:sp>
    </p:spTree>
    <p:extLst>
      <p:ext uri="{BB962C8B-B14F-4D97-AF65-F5344CB8AC3E}">
        <p14:creationId xmlns:p14="http://schemas.microsoft.com/office/powerpoint/2010/main" val="3623013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145D5-09C2-1467-8A3A-6F4A08D3EF48}"/>
              </a:ext>
            </a:extLst>
          </p:cNvPr>
          <p:cNvSpPr>
            <a:spLocks noGrp="1"/>
          </p:cNvSpPr>
          <p:nvPr>
            <p:ph type="title"/>
          </p:nvPr>
        </p:nvSpPr>
        <p:spPr/>
        <p:txBody>
          <a:bodyPr>
            <a:normAutofit/>
          </a:bodyPr>
          <a:lstStyle/>
          <a:p>
            <a:r>
              <a:rPr lang="en-GB" sz="6000"/>
              <a:t>Communities are not simple</a:t>
            </a:r>
          </a:p>
        </p:txBody>
      </p:sp>
      <p:sp>
        <p:nvSpPr>
          <p:cNvPr id="3" name="Content Placeholder 2">
            <a:extLst>
              <a:ext uri="{FF2B5EF4-FFF2-40B4-BE49-F238E27FC236}">
                <a16:creationId xmlns:a16="http://schemas.microsoft.com/office/drawing/2014/main" id="{4D55CE0A-9070-2D52-0389-655A187F49E9}"/>
              </a:ext>
            </a:extLst>
          </p:cNvPr>
          <p:cNvSpPr>
            <a:spLocks noGrp="1"/>
          </p:cNvSpPr>
          <p:nvPr>
            <p:ph idx="1"/>
          </p:nvPr>
        </p:nvSpPr>
        <p:spPr>
          <a:xfrm>
            <a:off x="838200" y="1993360"/>
            <a:ext cx="4927333" cy="3290888"/>
          </a:xfrm>
        </p:spPr>
        <p:txBody>
          <a:bodyPr>
            <a:normAutofit/>
          </a:bodyPr>
          <a:lstStyle/>
          <a:p>
            <a:r>
              <a:rPr lang="en-GB" sz="3600"/>
              <a:t>Hard to reach</a:t>
            </a:r>
          </a:p>
          <a:p>
            <a:endParaRPr lang="en-GB" sz="3600"/>
          </a:p>
          <a:p>
            <a:r>
              <a:rPr lang="en-GB" sz="3600"/>
              <a:t>Hidden communities</a:t>
            </a:r>
          </a:p>
          <a:p>
            <a:endParaRPr lang="en-GB" sz="3600"/>
          </a:p>
          <a:p>
            <a:r>
              <a:rPr lang="en-GB" sz="3600"/>
              <a:t>Open communities</a:t>
            </a:r>
          </a:p>
        </p:txBody>
      </p:sp>
      <p:sp>
        <p:nvSpPr>
          <p:cNvPr id="4" name="TextBox 3">
            <a:extLst>
              <a:ext uri="{FF2B5EF4-FFF2-40B4-BE49-F238E27FC236}">
                <a16:creationId xmlns:a16="http://schemas.microsoft.com/office/drawing/2014/main" id="{E9A1AC0E-F84B-98EE-932B-27597FCF7D62}"/>
              </a:ext>
            </a:extLst>
          </p:cNvPr>
          <p:cNvSpPr txBox="1"/>
          <p:nvPr/>
        </p:nvSpPr>
        <p:spPr>
          <a:xfrm>
            <a:off x="1976763" y="5582663"/>
            <a:ext cx="8590948" cy="584775"/>
          </a:xfrm>
          <a:prstGeom prst="rect">
            <a:avLst/>
          </a:prstGeom>
          <a:solidFill>
            <a:srgbClr val="7030A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prstClr val="white"/>
                </a:solidFill>
                <a:effectLst/>
                <a:uLnTx/>
                <a:uFillTx/>
                <a:latin typeface="Aptos" panose="02110004020202020204"/>
                <a:ea typeface="+mn-ea"/>
                <a:cs typeface="+mn-cs"/>
              </a:rPr>
              <a:t>What do we mean by the use of these terms?</a:t>
            </a:r>
          </a:p>
        </p:txBody>
      </p:sp>
      <p:sp>
        <p:nvSpPr>
          <p:cNvPr id="5" name="Arrow: Right 4">
            <a:extLst>
              <a:ext uri="{FF2B5EF4-FFF2-40B4-BE49-F238E27FC236}">
                <a16:creationId xmlns:a16="http://schemas.microsoft.com/office/drawing/2014/main" id="{20639680-79E8-0D18-EE4B-F7D2FA122426}"/>
              </a:ext>
            </a:extLst>
          </p:cNvPr>
          <p:cNvSpPr/>
          <p:nvPr/>
        </p:nvSpPr>
        <p:spPr>
          <a:xfrm>
            <a:off x="4433938" y="1989103"/>
            <a:ext cx="2914650"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Arrow: Right 5">
            <a:extLst>
              <a:ext uri="{FF2B5EF4-FFF2-40B4-BE49-F238E27FC236}">
                <a16:creationId xmlns:a16="http://schemas.microsoft.com/office/drawing/2014/main" id="{3596DBB7-3F36-E2BC-5D50-076D8EA57998}"/>
              </a:ext>
            </a:extLst>
          </p:cNvPr>
          <p:cNvSpPr/>
          <p:nvPr/>
        </p:nvSpPr>
        <p:spPr>
          <a:xfrm>
            <a:off x="5566435" y="3253547"/>
            <a:ext cx="1855521"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 name="Arrow: Right 6">
            <a:extLst>
              <a:ext uri="{FF2B5EF4-FFF2-40B4-BE49-F238E27FC236}">
                <a16:creationId xmlns:a16="http://schemas.microsoft.com/office/drawing/2014/main" id="{40BB5696-0E51-044C-F32E-1B42C06D5628}"/>
              </a:ext>
            </a:extLst>
          </p:cNvPr>
          <p:cNvSpPr/>
          <p:nvPr/>
        </p:nvSpPr>
        <p:spPr>
          <a:xfrm>
            <a:off x="5387366" y="4429125"/>
            <a:ext cx="2011755"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8911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4885-9094-9709-ECE6-F03FB76530F8}"/>
              </a:ext>
            </a:extLst>
          </p:cNvPr>
          <p:cNvSpPr>
            <a:spLocks noGrp="1"/>
          </p:cNvSpPr>
          <p:nvPr>
            <p:ph type="title"/>
          </p:nvPr>
        </p:nvSpPr>
        <p:spPr>
          <a:xfrm>
            <a:off x="838200" y="365125"/>
            <a:ext cx="10515600" cy="876967"/>
          </a:xfrm>
        </p:spPr>
        <p:txBody>
          <a:bodyPr>
            <a:normAutofit fontScale="90000"/>
          </a:bodyPr>
          <a:lstStyle/>
          <a:p>
            <a:br>
              <a:rPr lang="en-GB" sz="6000" dirty="0"/>
            </a:br>
            <a:r>
              <a:rPr lang="en-GB" sz="6000" dirty="0"/>
              <a:t>Key challenges of engagement</a:t>
            </a:r>
          </a:p>
          <a:p>
            <a:endParaRPr lang="en-GB" dirty="0"/>
          </a:p>
        </p:txBody>
      </p:sp>
      <p:sp>
        <p:nvSpPr>
          <p:cNvPr id="3" name="Content Placeholder 2">
            <a:extLst>
              <a:ext uri="{FF2B5EF4-FFF2-40B4-BE49-F238E27FC236}">
                <a16:creationId xmlns:a16="http://schemas.microsoft.com/office/drawing/2014/main" id="{9E3CD587-2736-44DF-31E1-8376227ACF0D}"/>
              </a:ext>
            </a:extLst>
          </p:cNvPr>
          <p:cNvSpPr>
            <a:spLocks noGrp="1"/>
          </p:cNvSpPr>
          <p:nvPr>
            <p:ph idx="1"/>
          </p:nvPr>
        </p:nvSpPr>
        <p:spPr/>
        <p:txBody>
          <a:bodyPr vert="horz" lIns="91440" tIns="45720" rIns="91440" bIns="45720" rtlCol="0" anchor="t">
            <a:normAutofit/>
          </a:bodyPr>
          <a:lstStyle/>
          <a:p>
            <a:r>
              <a:rPr lang="en-GB" sz="2400" dirty="0"/>
              <a:t>Build trust – show that you’re listening by inviting people, traditionally hard-to-reach, to be involved in surveys and focus groups</a:t>
            </a:r>
          </a:p>
          <a:p>
            <a:r>
              <a:rPr lang="en-GB" sz="2400" dirty="0"/>
              <a:t>Strive for representation – look to build diversity of background and mind on key committees - not just with engagement but also at the point decisions are made.</a:t>
            </a:r>
          </a:p>
          <a:p>
            <a:r>
              <a:rPr lang="en-GB" sz="2400" dirty="0"/>
              <a:t>Engage with respected community leaders – work with those who are most able to engage and use their influence.</a:t>
            </a:r>
          </a:p>
          <a:p>
            <a:r>
              <a:rPr lang="en-GB" sz="2400" dirty="0"/>
              <a:t>Learn about the groups – take the time to understand the key dynamics of groups and shift your approach according to this insight.</a:t>
            </a:r>
          </a:p>
          <a:p>
            <a:endParaRPr lang="en-US" sz="1800" dirty="0"/>
          </a:p>
          <a:p>
            <a:endParaRPr lang="en-GB" dirty="0"/>
          </a:p>
        </p:txBody>
      </p:sp>
    </p:spTree>
    <p:extLst>
      <p:ext uri="{BB962C8B-B14F-4D97-AF65-F5344CB8AC3E}">
        <p14:creationId xmlns:p14="http://schemas.microsoft.com/office/powerpoint/2010/main" val="3282717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C7480-D9AD-DAC8-F5D6-C8A98A40CD59}"/>
              </a:ext>
            </a:extLst>
          </p:cNvPr>
          <p:cNvSpPr>
            <a:spLocks noGrp="1"/>
          </p:cNvSpPr>
          <p:nvPr>
            <p:ph type="title"/>
          </p:nvPr>
        </p:nvSpPr>
        <p:spPr/>
        <p:txBody>
          <a:bodyPr>
            <a:normAutofit fontScale="90000"/>
          </a:bodyPr>
          <a:lstStyle/>
          <a:p>
            <a:br>
              <a:rPr lang="en-GB" sz="5400" dirty="0"/>
            </a:br>
            <a:r>
              <a:rPr lang="en-GB" sz="5400" dirty="0"/>
              <a:t>Key challenges of engagement</a:t>
            </a:r>
          </a:p>
          <a:p>
            <a:endParaRPr lang="en-GB" dirty="0"/>
          </a:p>
        </p:txBody>
      </p:sp>
      <p:sp>
        <p:nvSpPr>
          <p:cNvPr id="3" name="Content Placeholder 2">
            <a:extLst>
              <a:ext uri="{FF2B5EF4-FFF2-40B4-BE49-F238E27FC236}">
                <a16:creationId xmlns:a16="http://schemas.microsoft.com/office/drawing/2014/main" id="{BF0CB009-84A6-D8CD-802D-8B0241B213DF}"/>
              </a:ext>
            </a:extLst>
          </p:cNvPr>
          <p:cNvSpPr>
            <a:spLocks noGrp="1"/>
          </p:cNvSpPr>
          <p:nvPr>
            <p:ph idx="1"/>
          </p:nvPr>
        </p:nvSpPr>
        <p:spPr/>
        <p:txBody>
          <a:bodyPr vert="horz" lIns="91440" tIns="45720" rIns="91440" bIns="45720" rtlCol="0" anchor="t">
            <a:normAutofit/>
          </a:bodyPr>
          <a:lstStyle/>
          <a:p>
            <a:r>
              <a:rPr lang="en-GB" sz="2400" dirty="0"/>
              <a:t>Find a form of engagement that works for different groups and individuals – consider a wide range of potential channels including visual, audio, online and, where possible, face-to-face engagement. Make it easy to engage with your organisation.</a:t>
            </a:r>
          </a:p>
          <a:p>
            <a:r>
              <a:rPr lang="en-GB" sz="2400" dirty="0"/>
              <a:t>Go beyond digital engagement – consider the digital divide and what this means for your communities.</a:t>
            </a:r>
          </a:p>
          <a:p>
            <a:r>
              <a:rPr lang="en-GB" sz="2400" dirty="0"/>
              <a:t>Make it beneficial to the communities you engage with – always engage on the benefits of engaging. And first engage on matters that are of most concern to the people you are trying to reach.</a:t>
            </a:r>
          </a:p>
          <a:p>
            <a:endParaRPr lang="en-GB" dirty="0"/>
          </a:p>
        </p:txBody>
      </p:sp>
    </p:spTree>
    <p:extLst>
      <p:ext uri="{BB962C8B-B14F-4D97-AF65-F5344CB8AC3E}">
        <p14:creationId xmlns:p14="http://schemas.microsoft.com/office/powerpoint/2010/main" val="42176000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p:txBody>
          <a:bodyPr>
            <a:normAutofit/>
          </a:bodyPr>
          <a:lstStyle/>
          <a:p>
            <a:r>
              <a:rPr lang="en-GB" sz="6000"/>
              <a:t>Class and Deprivation</a:t>
            </a:r>
          </a:p>
        </p:txBody>
      </p:sp>
      <p:sp>
        <p:nvSpPr>
          <p:cNvPr id="6" name="Text Placeholder 5">
            <a:extLst>
              <a:ext uri="{FF2B5EF4-FFF2-40B4-BE49-F238E27FC236}">
                <a16:creationId xmlns:a16="http://schemas.microsoft.com/office/drawing/2014/main" id="{C1D0D011-6E10-02F8-3F93-FA83062D2C4E}"/>
              </a:ext>
            </a:extLst>
          </p:cNvPr>
          <p:cNvSpPr>
            <a:spLocks noGrp="1"/>
          </p:cNvSpPr>
          <p:nvPr>
            <p:ph type="body" idx="1"/>
          </p:nvPr>
        </p:nvSpPr>
        <p:spPr/>
        <p:txBody>
          <a:bodyPr>
            <a:normAutofit/>
          </a:bodyPr>
          <a:lstStyle/>
          <a:p>
            <a:r>
              <a:rPr lang="en-GB" sz="3600"/>
              <a:t>Class</a:t>
            </a:r>
          </a:p>
        </p:txBody>
      </p:sp>
      <p:sp>
        <p:nvSpPr>
          <p:cNvPr id="7" name="Text Placeholder 6">
            <a:extLst>
              <a:ext uri="{FF2B5EF4-FFF2-40B4-BE49-F238E27FC236}">
                <a16:creationId xmlns:a16="http://schemas.microsoft.com/office/drawing/2014/main" id="{D5F77960-4E5F-981B-3E7F-7313132D3583}"/>
              </a:ext>
            </a:extLst>
          </p:cNvPr>
          <p:cNvSpPr>
            <a:spLocks noGrp="1"/>
          </p:cNvSpPr>
          <p:nvPr>
            <p:ph type="body" sz="quarter" idx="3"/>
          </p:nvPr>
        </p:nvSpPr>
        <p:spPr/>
        <p:txBody>
          <a:bodyPr>
            <a:normAutofit/>
          </a:bodyPr>
          <a:lstStyle/>
          <a:p>
            <a:r>
              <a:rPr lang="en-GB" sz="3600"/>
              <a:t>Deprivation</a:t>
            </a:r>
          </a:p>
        </p:txBody>
      </p:sp>
      <p:sp>
        <p:nvSpPr>
          <p:cNvPr id="10" name="Content Placeholder 9">
            <a:extLst>
              <a:ext uri="{FF2B5EF4-FFF2-40B4-BE49-F238E27FC236}">
                <a16:creationId xmlns:a16="http://schemas.microsoft.com/office/drawing/2014/main" id="{93D6F1FE-B4A9-998D-41F4-A1DF27ED1223}"/>
              </a:ext>
            </a:extLst>
          </p:cNvPr>
          <p:cNvSpPr>
            <a:spLocks noGrp="1"/>
          </p:cNvSpPr>
          <p:nvPr>
            <p:ph sz="quarter" idx="4"/>
          </p:nvPr>
        </p:nvSpPr>
        <p:spPr>
          <a:xfrm>
            <a:off x="6194427" y="2649454"/>
            <a:ext cx="5712024" cy="36845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a:t>Strong emphasis on ‘multiple-deprivation’ in the UK</a:t>
            </a:r>
          </a:p>
          <a:p>
            <a:pPr algn="ctr"/>
            <a:r>
              <a:rPr lang="en-GB"/>
              <a:t>We have four Indices of Multiple Deprivation for Wales, England, Scotland and Northern Ireland</a:t>
            </a:r>
          </a:p>
          <a:p>
            <a:pPr algn="ctr"/>
            <a:r>
              <a:rPr lang="en-GB"/>
              <a:t>Why and what implications does this have?</a:t>
            </a:r>
          </a:p>
        </p:txBody>
      </p:sp>
      <p:sp>
        <p:nvSpPr>
          <p:cNvPr id="11" name="Rectangle: Rounded Corners 10">
            <a:extLst>
              <a:ext uri="{FF2B5EF4-FFF2-40B4-BE49-F238E27FC236}">
                <a16:creationId xmlns:a16="http://schemas.microsoft.com/office/drawing/2014/main" id="{6D325681-62E0-2C19-7B0E-440DC5E46EE4}"/>
              </a:ext>
            </a:extLst>
          </p:cNvPr>
          <p:cNvSpPr/>
          <p:nvPr/>
        </p:nvSpPr>
        <p:spPr>
          <a:xfrm>
            <a:off x="665163" y="2649454"/>
            <a:ext cx="5157787" cy="36845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Aptos" panose="02110004020202020204"/>
                <a:ea typeface="+mn-ea"/>
                <a:cs typeface="+mn-cs"/>
              </a:rPr>
              <a:t>What does the class system in the UK mean to you?</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Aptos" panose="02110004020202020204"/>
                <a:ea typeface="+mn-ea"/>
                <a:cs typeface="+mn-cs"/>
              </a:rPr>
              <a:t>What class would you say you belong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Aptos" panose="02110004020202020204"/>
                <a:ea typeface="+mn-ea"/>
                <a:cs typeface="+mn-cs"/>
              </a:rPr>
              <a:t>How about your parents?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Aptos" panose="02110004020202020204"/>
                <a:ea typeface="+mn-ea"/>
                <a:cs typeface="+mn-cs"/>
              </a:rPr>
              <a:t>How about your grandparents?</a:t>
            </a:r>
          </a:p>
        </p:txBody>
      </p:sp>
    </p:spTree>
    <p:extLst>
      <p:ext uri="{BB962C8B-B14F-4D97-AF65-F5344CB8AC3E}">
        <p14:creationId xmlns:p14="http://schemas.microsoft.com/office/powerpoint/2010/main" val="68227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bg/>
                                          </p:spTgt>
                                        </p:tgtEl>
                                        <p:attrNameLst>
                                          <p:attrName>style.visibility</p:attrName>
                                        </p:attrNameLst>
                                      </p:cBhvr>
                                      <p:to>
                                        <p:strVal val="visible"/>
                                      </p:to>
                                    </p:set>
                                    <p:animEffect transition="in" filter="fade">
                                      <p:cBhvr>
                                        <p:cTn id="14" dur="1000"/>
                                        <p:tgtEl>
                                          <p:spTgt spid="10">
                                            <p:bg/>
                                          </p:spTgt>
                                        </p:tgtEl>
                                      </p:cBhvr>
                                    </p:animEffect>
                                    <p:anim calcmode="lin" valueType="num">
                                      <p:cBhvr>
                                        <p:cTn id="15" dur="1000" fill="hold"/>
                                        <p:tgtEl>
                                          <p:spTgt spid="10">
                                            <p:bg/>
                                          </p:spTgt>
                                        </p:tgtEl>
                                        <p:attrNameLst>
                                          <p:attrName>ppt_x</p:attrName>
                                        </p:attrNameLst>
                                      </p:cBhvr>
                                      <p:tavLst>
                                        <p:tav tm="0">
                                          <p:val>
                                            <p:strVal val="#ppt_x"/>
                                          </p:val>
                                        </p:tav>
                                        <p:tav tm="100000">
                                          <p:val>
                                            <p:strVal val="#ppt_x"/>
                                          </p:val>
                                        </p:tav>
                                      </p:tavLst>
                                    </p:anim>
                                    <p:anim calcmode="lin" valueType="num">
                                      <p:cBhvr>
                                        <p:cTn id="16" dur="1000" fill="hold"/>
                                        <p:tgtEl>
                                          <p:spTgt spid="10">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Effect transition="in" filter="fade">
                                      <p:cBhvr>
                                        <p:cTn id="21" dur="1000"/>
                                        <p:tgtEl>
                                          <p:spTgt spid="10">
                                            <p:txEl>
                                              <p:pRg st="0" end="0"/>
                                            </p:txEl>
                                          </p:spTgt>
                                        </p:tgtEl>
                                      </p:cBhvr>
                                    </p:animEffect>
                                    <p:anim calcmode="lin" valueType="num">
                                      <p:cBhvr>
                                        <p:cTn id="2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1" end="1"/>
                                            </p:txEl>
                                          </p:spTgt>
                                        </p:tgtEl>
                                        <p:attrNameLst>
                                          <p:attrName>style.visibility</p:attrName>
                                        </p:attrNameLst>
                                      </p:cBhvr>
                                      <p:to>
                                        <p:strVal val="visible"/>
                                      </p:to>
                                    </p:set>
                                    <p:animEffect transition="in" filter="fade">
                                      <p:cBhvr>
                                        <p:cTn id="28" dur="1000"/>
                                        <p:tgtEl>
                                          <p:spTgt spid="10">
                                            <p:txEl>
                                              <p:pRg st="1" end="1"/>
                                            </p:txEl>
                                          </p:spTgt>
                                        </p:tgtEl>
                                      </p:cBhvr>
                                    </p:animEffect>
                                    <p:anim calcmode="lin" valueType="num">
                                      <p:cBhvr>
                                        <p:cTn id="2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2" end="2"/>
                                            </p:txEl>
                                          </p:spTgt>
                                        </p:tgtEl>
                                        <p:attrNameLst>
                                          <p:attrName>style.visibility</p:attrName>
                                        </p:attrNameLst>
                                      </p:cBhvr>
                                      <p:to>
                                        <p:strVal val="visible"/>
                                      </p:to>
                                    </p:set>
                                    <p:animEffect transition="in" filter="fade">
                                      <p:cBhvr>
                                        <p:cTn id="35" dur="1000"/>
                                        <p:tgtEl>
                                          <p:spTgt spid="10">
                                            <p:txEl>
                                              <p:pRg st="2" end="2"/>
                                            </p:txEl>
                                          </p:spTgt>
                                        </p:tgtEl>
                                      </p:cBhvr>
                                    </p:animEffect>
                                    <p:anim calcmode="lin" valueType="num">
                                      <p:cBhvr>
                                        <p:cTn id="36"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3D14C-6E05-AF0F-EDBE-90B2A2ECB76A}"/>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5C6270DF-7D88-3C06-94B6-8D79C0B41921}"/>
              </a:ext>
            </a:extLst>
          </p:cNvPr>
          <p:cNvSpPr>
            <a:spLocks noGrp="1"/>
          </p:cNvSpPr>
          <p:nvPr>
            <p:ph idx="1"/>
          </p:nvPr>
        </p:nvSpPr>
        <p:spPr/>
        <p:txBody>
          <a:bodyPr vert="horz" lIns="91440" tIns="45720" rIns="91440" bIns="45720" rtlCol="0" anchor="t">
            <a:normAutofit/>
          </a:bodyPr>
          <a:lstStyle/>
          <a:p>
            <a:r>
              <a:rPr lang="en-GB" sz="3200" dirty="0">
                <a:latin typeface="Calibri"/>
                <a:ea typeface="Calibri"/>
                <a:cs typeface="Calibri"/>
              </a:rPr>
              <a:t>To what extent did the Scarman Report successfully address the causes of tension between the police and ethnic minority communities?</a:t>
            </a:r>
          </a:p>
          <a:p>
            <a:r>
              <a:rPr lang="en-GB" sz="3200" dirty="0">
                <a:latin typeface="Calibri"/>
                <a:ea typeface="Calibri"/>
                <a:cs typeface="Calibri"/>
              </a:rPr>
              <a:t>How effective is neighbourhood policing in improving public confidence compared with traditional reactive policing methods?</a:t>
            </a:r>
          </a:p>
          <a:p>
            <a:endParaRPr lang="en-GB" sz="3200" dirty="0">
              <a:latin typeface="Calibri"/>
              <a:ea typeface="Calibri"/>
              <a:cs typeface="Calibri"/>
            </a:endParaRPr>
          </a:p>
        </p:txBody>
      </p:sp>
    </p:spTree>
    <p:extLst>
      <p:ext uri="{BB962C8B-B14F-4D97-AF65-F5344CB8AC3E}">
        <p14:creationId xmlns:p14="http://schemas.microsoft.com/office/powerpoint/2010/main" val="35466467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4C3AF-7BAF-3AEE-3FAF-A0A6C9BBA8AC}"/>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9981BDB6-CAA3-55FE-49B9-F34BE198F350}"/>
              </a:ext>
            </a:extLst>
          </p:cNvPr>
          <p:cNvSpPr>
            <a:spLocks noGrp="1"/>
          </p:cNvSpPr>
          <p:nvPr>
            <p:ph idx="1"/>
          </p:nvPr>
        </p:nvSpPr>
        <p:spPr>
          <a:xfrm>
            <a:off x="838200" y="1665851"/>
            <a:ext cx="10515600" cy="4799934"/>
          </a:xfrm>
        </p:spPr>
        <p:txBody>
          <a:bodyPr vert="horz" lIns="91440" tIns="45720" rIns="91440" bIns="45720" rtlCol="0" anchor="t">
            <a:noAutofit/>
          </a:bodyPr>
          <a:lstStyle/>
          <a:p>
            <a:pPr marL="0" indent="0">
              <a:buNone/>
            </a:pPr>
            <a:r>
              <a:rPr lang="en-GB" sz="2000" dirty="0">
                <a:latin typeface="Calibri"/>
                <a:ea typeface="Calibri"/>
                <a:cs typeface="Calibri"/>
              </a:rPr>
              <a:t>Your assignment is based on a neighbourhood policing incident.</a:t>
            </a:r>
          </a:p>
          <a:p>
            <a:r>
              <a:rPr lang="en-GB" sz="2000" dirty="0">
                <a:latin typeface="Calibri"/>
                <a:ea typeface="Calibri"/>
                <a:cs typeface="Calibri"/>
              </a:rPr>
              <a:t>You will be playing the role of a constable (or PCSO).  </a:t>
            </a:r>
          </a:p>
          <a:p>
            <a:r>
              <a:rPr lang="en-GB" sz="2000" dirty="0">
                <a:latin typeface="Calibri"/>
                <a:ea typeface="Calibri"/>
                <a:cs typeface="Calibri"/>
              </a:rPr>
              <a:t>You will be faced with a neighbourhood problem which you will need to work towards resolving.</a:t>
            </a:r>
          </a:p>
          <a:p>
            <a:r>
              <a:rPr lang="en-GB" sz="2000" dirty="0">
                <a:latin typeface="Calibri"/>
                <a:ea typeface="Calibri"/>
                <a:cs typeface="Calibri"/>
              </a:rPr>
              <a:t>Working knowledge of theft, assaults, criminal damage and harassment need to be given.</a:t>
            </a:r>
          </a:p>
          <a:p>
            <a:r>
              <a:rPr lang="en-GB" sz="2000" dirty="0">
                <a:latin typeface="Calibri"/>
                <a:ea typeface="Calibri"/>
                <a:cs typeface="Calibri"/>
              </a:rPr>
              <a:t>Your communication and problem solving skills are being tested together with ability to make decisions on information available to you (this includes you asking for information), and then how you problem solve.</a:t>
            </a:r>
          </a:p>
          <a:p>
            <a:r>
              <a:rPr lang="en-GB" sz="2000" dirty="0">
                <a:latin typeface="Calibri"/>
                <a:ea typeface="Calibri"/>
                <a:cs typeface="Calibri"/>
              </a:rPr>
              <a:t>A working knowledge of the following is also essential:</a:t>
            </a:r>
          </a:p>
          <a:p>
            <a:r>
              <a:rPr lang="en-GB" sz="2000" dirty="0">
                <a:latin typeface="Calibri"/>
                <a:ea typeface="Calibri"/>
                <a:cs typeface="Calibri"/>
              </a:rPr>
              <a:t>NDM</a:t>
            </a:r>
          </a:p>
          <a:p>
            <a:r>
              <a:rPr lang="en-GB" sz="2000" dirty="0">
                <a:latin typeface="Calibri"/>
                <a:ea typeface="Calibri"/>
                <a:cs typeface="Calibri"/>
              </a:rPr>
              <a:t>PAT</a:t>
            </a:r>
          </a:p>
          <a:p>
            <a:r>
              <a:rPr lang="en-GB" sz="2000" dirty="0">
                <a:latin typeface="Calibri"/>
                <a:ea typeface="Calibri"/>
                <a:cs typeface="Calibri"/>
              </a:rPr>
              <a:t>SARA.</a:t>
            </a:r>
          </a:p>
          <a:p>
            <a:endParaRPr lang="en-GB" dirty="0"/>
          </a:p>
        </p:txBody>
      </p:sp>
    </p:spTree>
    <p:extLst>
      <p:ext uri="{BB962C8B-B14F-4D97-AF65-F5344CB8AC3E}">
        <p14:creationId xmlns:p14="http://schemas.microsoft.com/office/powerpoint/2010/main" val="33398179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8D52D-DE89-7B02-23E8-C93E30EFDC78}"/>
              </a:ext>
            </a:extLst>
          </p:cNvPr>
          <p:cNvSpPr>
            <a:spLocks noGrp="1"/>
          </p:cNvSpPr>
          <p:nvPr>
            <p:ph type="title"/>
          </p:nvPr>
        </p:nvSpPr>
        <p:spPr>
          <a:xfrm>
            <a:off x="609600" y="274638"/>
            <a:ext cx="10972800" cy="715347"/>
          </a:xfrm>
        </p:spPr>
        <p:txBody>
          <a:bodyPr>
            <a:normAutofit fontScale="90000"/>
          </a:bodyPr>
          <a:lstStyle/>
          <a:p>
            <a:r>
              <a:rPr lang="en-GB" dirty="0"/>
              <a:t>Case Exercise 1</a:t>
            </a:r>
          </a:p>
        </p:txBody>
      </p:sp>
      <p:sp>
        <p:nvSpPr>
          <p:cNvPr id="3" name="Content Placeholder 2">
            <a:extLst>
              <a:ext uri="{FF2B5EF4-FFF2-40B4-BE49-F238E27FC236}">
                <a16:creationId xmlns:a16="http://schemas.microsoft.com/office/drawing/2014/main" id="{E2711071-CAEC-C6EE-5F13-7E3434949A82}"/>
              </a:ext>
            </a:extLst>
          </p:cNvPr>
          <p:cNvSpPr>
            <a:spLocks noGrp="1"/>
          </p:cNvSpPr>
          <p:nvPr>
            <p:ph idx="1"/>
          </p:nvPr>
        </p:nvSpPr>
        <p:spPr/>
        <p:txBody>
          <a:bodyPr vert="horz" lIns="91440" tIns="45720" rIns="91440" bIns="45720" rtlCol="0" anchor="t">
            <a:noAutofit/>
          </a:bodyPr>
          <a:lstStyle/>
          <a:p>
            <a:r>
              <a:rPr lang="en-GB" sz="2400" dirty="0">
                <a:highlight>
                  <a:srgbClr val="FFFFFF"/>
                </a:highlight>
                <a:latin typeface="Calibri"/>
                <a:ea typeface="Calibri"/>
                <a:cs typeface="Calibri"/>
              </a:rPr>
              <a:t>Anita and Andrew had been immediate neighbours for over two years and got on very well. Anita would occasionally cook for Andrew, and he had helped Anita with her decorating. They were very good neighbours.</a:t>
            </a:r>
            <a:endParaRPr lang="en-GB" sz="2400">
              <a:highlight>
                <a:srgbClr val="C6C6C6"/>
              </a:highlight>
              <a:latin typeface="Calibri"/>
              <a:ea typeface="Calibri"/>
              <a:cs typeface="Calibri"/>
            </a:endParaRPr>
          </a:p>
          <a:p>
            <a:r>
              <a:rPr lang="en-GB" sz="2400" dirty="0">
                <a:highlight>
                  <a:srgbClr val="FFFFFF"/>
                </a:highlight>
                <a:latin typeface="Calibri"/>
                <a:ea typeface="Calibri"/>
                <a:cs typeface="Calibri"/>
              </a:rPr>
              <a:t>Things however changed towards the end of the year when Anita got involved with, in her own words, a 'bad crowd'. Numerous visitors coming and going from her </a:t>
            </a:r>
            <a:r>
              <a:rPr lang="en-GB" sz="2400">
                <a:highlight>
                  <a:srgbClr val="FFFFFF"/>
                </a:highlight>
                <a:latin typeface="Calibri"/>
                <a:ea typeface="Calibri"/>
                <a:cs typeface="Calibri"/>
              </a:rPr>
              <a:t>house caused a nuisance by making a lot of noise. The police attended on more than one occasion. Andrew and his four-year-old son were afraid and intimidated by </a:t>
            </a:r>
            <a:r>
              <a:rPr lang="en-GB" sz="2400" dirty="0">
                <a:highlight>
                  <a:srgbClr val="FFFFFF"/>
                </a:highlight>
                <a:latin typeface="Calibri"/>
                <a:ea typeface="Calibri"/>
                <a:cs typeface="Calibri"/>
              </a:rPr>
              <a:t>the company Anita was keeping and were constantly disturbed by noise and banging.</a:t>
            </a:r>
            <a:endParaRPr lang="en-GB" sz="2400">
              <a:highlight>
                <a:srgbClr val="C6C6C6"/>
              </a:highlight>
              <a:latin typeface="Calibri"/>
              <a:ea typeface="Calibri"/>
              <a:cs typeface="Calibri"/>
            </a:endParaRPr>
          </a:p>
          <a:p>
            <a:endParaRPr lang="en-GB" sz="2400" dirty="0">
              <a:latin typeface="Calibri"/>
              <a:ea typeface="Calibri"/>
              <a:cs typeface="Calibri"/>
            </a:endParaRPr>
          </a:p>
        </p:txBody>
      </p:sp>
      <p:sp>
        <p:nvSpPr>
          <p:cNvPr id="4" name="Slide Number Placeholder 3">
            <a:extLst>
              <a:ext uri="{FF2B5EF4-FFF2-40B4-BE49-F238E27FC236}">
                <a16:creationId xmlns:a16="http://schemas.microsoft.com/office/drawing/2014/main" id="{EEE80B73-4B66-ABFE-EAD8-84299A0B2C0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27</a:t>
            </a:fld>
            <a:endParaRPr lang="en-GB">
              <a:solidFill>
                <a:prstClr val="black">
                  <a:tint val="75000"/>
                </a:prstClr>
              </a:solidFill>
            </a:endParaRPr>
          </a:p>
        </p:txBody>
      </p:sp>
    </p:spTree>
    <p:extLst>
      <p:ext uri="{BB962C8B-B14F-4D97-AF65-F5344CB8AC3E}">
        <p14:creationId xmlns:p14="http://schemas.microsoft.com/office/powerpoint/2010/main" val="34459955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956B24-7FDB-13B5-94A7-691E1C6DF2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4C4792-D065-F997-8332-AD5F81CD3EF5}"/>
              </a:ext>
            </a:extLst>
          </p:cNvPr>
          <p:cNvSpPr>
            <a:spLocks noGrp="1"/>
          </p:cNvSpPr>
          <p:nvPr>
            <p:ph type="title"/>
          </p:nvPr>
        </p:nvSpPr>
        <p:spPr>
          <a:xfrm>
            <a:off x="609600" y="274638"/>
            <a:ext cx="10972800" cy="715347"/>
          </a:xfrm>
        </p:spPr>
        <p:txBody>
          <a:bodyPr>
            <a:normAutofit fontScale="90000"/>
          </a:bodyPr>
          <a:lstStyle/>
          <a:p>
            <a:r>
              <a:rPr lang="en-GB" dirty="0"/>
              <a:t>Case Exercise 2</a:t>
            </a:r>
          </a:p>
        </p:txBody>
      </p:sp>
      <p:sp>
        <p:nvSpPr>
          <p:cNvPr id="3" name="Content Placeholder 2">
            <a:extLst>
              <a:ext uri="{FF2B5EF4-FFF2-40B4-BE49-F238E27FC236}">
                <a16:creationId xmlns:a16="http://schemas.microsoft.com/office/drawing/2014/main" id="{7933E572-5BD0-E288-9499-B7E105B2DC75}"/>
              </a:ext>
            </a:extLst>
          </p:cNvPr>
          <p:cNvSpPr>
            <a:spLocks noGrp="1"/>
          </p:cNvSpPr>
          <p:nvPr>
            <p:ph idx="1"/>
          </p:nvPr>
        </p:nvSpPr>
        <p:spPr/>
        <p:txBody>
          <a:bodyPr vert="horz" lIns="91440" tIns="45720" rIns="91440" bIns="45720" rtlCol="0" anchor="t">
            <a:noAutofit/>
          </a:bodyPr>
          <a:lstStyle/>
          <a:p>
            <a:r>
              <a:rPr lang="en-GB" sz="2400" dirty="0">
                <a:latin typeface="Calibri"/>
                <a:ea typeface="Calibri"/>
                <a:cs typeface="Calibri"/>
              </a:rPr>
              <a:t>Residents have reported groups of 20-30 teenagers gathering in a park every evening. Complaints include:</a:t>
            </a:r>
          </a:p>
          <a:p>
            <a:r>
              <a:rPr lang="en-GB" sz="2400" dirty="0">
                <a:latin typeface="Calibri"/>
                <a:ea typeface="Calibri"/>
                <a:cs typeface="Calibri"/>
              </a:rPr>
              <a:t>Loud music</a:t>
            </a:r>
          </a:p>
          <a:p>
            <a:r>
              <a:rPr lang="en-GB" sz="2400" dirty="0">
                <a:latin typeface="Calibri"/>
                <a:ea typeface="Calibri"/>
                <a:cs typeface="Calibri"/>
              </a:rPr>
              <a:t>Swearing and intimidation</a:t>
            </a:r>
          </a:p>
          <a:p>
            <a:r>
              <a:rPr lang="en-GB" sz="2400" dirty="0">
                <a:latin typeface="Calibri"/>
                <a:ea typeface="Calibri"/>
                <a:cs typeface="Calibri"/>
              </a:rPr>
              <a:t>Littering</a:t>
            </a:r>
          </a:p>
          <a:p>
            <a:r>
              <a:rPr lang="en-GB" sz="2400" dirty="0">
                <a:latin typeface="Calibri"/>
                <a:ea typeface="Calibri"/>
                <a:cs typeface="Calibri"/>
              </a:rPr>
              <a:t>Drinking alcohol</a:t>
            </a:r>
          </a:p>
          <a:p>
            <a:r>
              <a:rPr lang="en-GB" sz="2400" dirty="0">
                <a:latin typeface="Calibri"/>
                <a:ea typeface="Calibri"/>
                <a:cs typeface="Calibri"/>
              </a:rPr>
              <a:t>Damage to playground equipment</a:t>
            </a:r>
          </a:p>
          <a:p>
            <a:r>
              <a:rPr lang="en-GB" sz="2400" dirty="0">
                <a:latin typeface="Calibri"/>
                <a:ea typeface="Calibri"/>
                <a:cs typeface="Calibri"/>
              </a:rPr>
              <a:t>No serious offences have been reported, but local residents say they no longer feel comfortable using the park.</a:t>
            </a:r>
          </a:p>
          <a:p>
            <a:endParaRPr lang="en-GB" sz="2400" dirty="0">
              <a:highlight>
                <a:srgbClr val="FFFFFF"/>
              </a:highlight>
              <a:latin typeface="Calibri"/>
              <a:ea typeface="Calibri"/>
              <a:cs typeface="Calibri"/>
            </a:endParaRPr>
          </a:p>
          <a:p>
            <a:endParaRPr lang="en-GB" sz="2400" dirty="0">
              <a:latin typeface="Calibri"/>
              <a:ea typeface="Calibri"/>
              <a:cs typeface="Calibri"/>
            </a:endParaRPr>
          </a:p>
        </p:txBody>
      </p:sp>
      <p:sp>
        <p:nvSpPr>
          <p:cNvPr id="4" name="Slide Number Placeholder 3">
            <a:extLst>
              <a:ext uri="{FF2B5EF4-FFF2-40B4-BE49-F238E27FC236}">
                <a16:creationId xmlns:a16="http://schemas.microsoft.com/office/drawing/2014/main" id="{6E7A7C47-8EA6-F43E-6525-1B6D41DAB85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28</a:t>
            </a:fld>
            <a:endParaRPr lang="en-GB">
              <a:solidFill>
                <a:prstClr val="black">
                  <a:tint val="75000"/>
                </a:prstClr>
              </a:solidFill>
            </a:endParaRPr>
          </a:p>
        </p:txBody>
      </p:sp>
    </p:spTree>
    <p:extLst>
      <p:ext uri="{BB962C8B-B14F-4D97-AF65-F5344CB8AC3E}">
        <p14:creationId xmlns:p14="http://schemas.microsoft.com/office/powerpoint/2010/main" val="23281875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7C2E61-0B04-3C10-1D7B-001D93D8D9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5C95C0-0C07-59B7-A49B-D6117FC2D2ED}"/>
              </a:ext>
            </a:extLst>
          </p:cNvPr>
          <p:cNvSpPr>
            <a:spLocks noGrp="1"/>
          </p:cNvSpPr>
          <p:nvPr>
            <p:ph type="title"/>
          </p:nvPr>
        </p:nvSpPr>
        <p:spPr/>
        <p:txBody>
          <a:bodyPr/>
          <a:lstStyle/>
          <a:p>
            <a:r>
              <a:rPr lang="en-GB" dirty="0"/>
              <a:t>Case Exercise 3 </a:t>
            </a:r>
          </a:p>
        </p:txBody>
      </p:sp>
      <p:sp>
        <p:nvSpPr>
          <p:cNvPr id="3" name="Content Placeholder 2">
            <a:extLst>
              <a:ext uri="{FF2B5EF4-FFF2-40B4-BE49-F238E27FC236}">
                <a16:creationId xmlns:a16="http://schemas.microsoft.com/office/drawing/2014/main" id="{B0CE2F9B-94B3-4A80-22B2-AB66CE60095D}"/>
              </a:ext>
            </a:extLst>
          </p:cNvPr>
          <p:cNvSpPr>
            <a:spLocks noGrp="1"/>
          </p:cNvSpPr>
          <p:nvPr>
            <p:ph idx="1"/>
          </p:nvPr>
        </p:nvSpPr>
        <p:spPr/>
        <p:txBody>
          <a:bodyPr vert="horz" lIns="91440" tIns="45720" rIns="91440" bIns="45720" rtlCol="0" anchor="t">
            <a:normAutofit/>
          </a:bodyPr>
          <a:lstStyle/>
          <a:p>
            <a:r>
              <a:rPr lang="en-GB" sz="2400" dirty="0">
                <a:latin typeface="Calibri"/>
                <a:ea typeface="Calibri"/>
                <a:cs typeface="Calibri"/>
              </a:rPr>
              <a:t>A family with a child aged 9 with learning needs report ongoing problems including:</a:t>
            </a:r>
            <a:endParaRPr lang="en-US" dirty="0"/>
          </a:p>
          <a:p>
            <a:r>
              <a:rPr lang="en-GB" sz="2400" dirty="0">
                <a:latin typeface="Calibri"/>
                <a:ea typeface="Calibri"/>
                <a:cs typeface="Calibri"/>
              </a:rPr>
              <a:t>Hate comments</a:t>
            </a:r>
          </a:p>
          <a:p>
            <a:r>
              <a:rPr lang="en-GB" sz="2400" dirty="0">
                <a:latin typeface="Calibri"/>
                <a:ea typeface="Calibri"/>
                <a:cs typeface="Calibri"/>
              </a:rPr>
              <a:t>Damage to property</a:t>
            </a:r>
          </a:p>
          <a:p>
            <a:r>
              <a:rPr lang="en-GB" sz="2400" dirty="0">
                <a:latin typeface="Calibri"/>
                <a:ea typeface="Calibri"/>
                <a:cs typeface="Calibri"/>
              </a:rPr>
              <a:t>Eggs thrown at their house and car</a:t>
            </a:r>
          </a:p>
          <a:p>
            <a:r>
              <a:rPr lang="en-GB" sz="2400" dirty="0">
                <a:latin typeface="Calibri"/>
                <a:ea typeface="Calibri"/>
                <a:cs typeface="Calibri"/>
              </a:rPr>
              <a:t>Offensive social media posts</a:t>
            </a:r>
          </a:p>
          <a:p>
            <a:r>
              <a:rPr lang="en-GB" sz="2400" dirty="0">
                <a:latin typeface="Calibri"/>
                <a:ea typeface="Calibri"/>
                <a:cs typeface="Calibri"/>
              </a:rPr>
              <a:t>The family are considering moving away from the area.</a:t>
            </a:r>
          </a:p>
          <a:p>
            <a:endParaRPr lang="en-GB" dirty="0"/>
          </a:p>
        </p:txBody>
      </p:sp>
      <p:sp>
        <p:nvSpPr>
          <p:cNvPr id="4" name="Slide Number Placeholder 3">
            <a:extLst>
              <a:ext uri="{FF2B5EF4-FFF2-40B4-BE49-F238E27FC236}">
                <a16:creationId xmlns:a16="http://schemas.microsoft.com/office/drawing/2014/main" id="{BFEEA020-AC94-EA86-5E68-8F80CD1EC2CA}"/>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5985026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BB890-8142-5787-B5E4-7D637252259A}"/>
              </a:ext>
            </a:extLst>
          </p:cNvPr>
          <p:cNvSpPr>
            <a:spLocks noGrp="1"/>
          </p:cNvSpPr>
          <p:nvPr>
            <p:ph type="title"/>
          </p:nvPr>
        </p:nvSpPr>
        <p:spPr/>
        <p:txBody>
          <a:bodyPr/>
          <a:lstStyle/>
          <a:p>
            <a:r>
              <a:rPr lang="en-GB" dirty="0"/>
              <a:t>Case Exercise 4</a:t>
            </a:r>
          </a:p>
        </p:txBody>
      </p:sp>
      <p:sp>
        <p:nvSpPr>
          <p:cNvPr id="3" name="Content Placeholder 2">
            <a:extLst>
              <a:ext uri="{FF2B5EF4-FFF2-40B4-BE49-F238E27FC236}">
                <a16:creationId xmlns:a16="http://schemas.microsoft.com/office/drawing/2014/main" id="{9C8987E2-EB3D-8C45-BA7B-36BCA3E68626}"/>
              </a:ext>
            </a:extLst>
          </p:cNvPr>
          <p:cNvSpPr>
            <a:spLocks noGrp="1"/>
          </p:cNvSpPr>
          <p:nvPr>
            <p:ph idx="1"/>
          </p:nvPr>
        </p:nvSpPr>
        <p:spPr/>
        <p:txBody>
          <a:bodyPr vert="horz" lIns="91440" tIns="45720" rIns="91440" bIns="45720" rtlCol="0" anchor="t">
            <a:noAutofit/>
          </a:bodyPr>
          <a:lstStyle/>
          <a:p>
            <a:r>
              <a:rPr lang="en-GB" sz="2800" dirty="0">
                <a:latin typeface="Calibri"/>
                <a:ea typeface="Calibri"/>
                <a:cs typeface="Calibri"/>
              </a:rPr>
              <a:t>A group regularly gathers outside local shops. Residents complain about:</a:t>
            </a:r>
          </a:p>
          <a:p>
            <a:r>
              <a:rPr lang="en-GB" sz="2800" dirty="0">
                <a:latin typeface="Calibri"/>
                <a:ea typeface="Calibri"/>
                <a:cs typeface="Calibri"/>
              </a:rPr>
              <a:t>Public drinking</a:t>
            </a:r>
          </a:p>
          <a:p>
            <a:r>
              <a:rPr lang="en-GB" sz="2800" dirty="0">
                <a:latin typeface="Calibri"/>
                <a:ea typeface="Calibri"/>
                <a:cs typeface="Calibri"/>
              </a:rPr>
              <a:t>Begging</a:t>
            </a:r>
          </a:p>
          <a:p>
            <a:r>
              <a:rPr lang="en-GB" sz="2800" dirty="0">
                <a:latin typeface="Calibri"/>
                <a:ea typeface="Calibri"/>
                <a:cs typeface="Calibri"/>
              </a:rPr>
              <a:t>Verbal abuse</a:t>
            </a:r>
          </a:p>
          <a:p>
            <a:r>
              <a:rPr lang="en-GB" sz="2800" dirty="0">
                <a:latin typeface="Calibri"/>
                <a:ea typeface="Calibri"/>
                <a:cs typeface="Calibri"/>
              </a:rPr>
              <a:t>Intimidating behaviour</a:t>
            </a:r>
          </a:p>
          <a:p>
            <a:r>
              <a:rPr lang="en-GB" sz="2800" dirty="0">
                <a:latin typeface="Calibri"/>
                <a:ea typeface="Calibri"/>
                <a:cs typeface="Calibri"/>
              </a:rPr>
              <a:t>Shop owners claim customers are staying away.</a:t>
            </a:r>
          </a:p>
          <a:p>
            <a:endParaRPr lang="en-GB" dirty="0"/>
          </a:p>
        </p:txBody>
      </p:sp>
      <p:sp>
        <p:nvSpPr>
          <p:cNvPr id="4" name="Slide Number Placeholder 3">
            <a:extLst>
              <a:ext uri="{FF2B5EF4-FFF2-40B4-BE49-F238E27FC236}">
                <a16:creationId xmlns:a16="http://schemas.microsoft.com/office/drawing/2014/main" id="{1F3491D3-3A94-5689-FE95-EBF38FCA02B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30</a:t>
            </a:fld>
            <a:endParaRPr lang="en-GB">
              <a:solidFill>
                <a:prstClr val="black">
                  <a:tint val="75000"/>
                </a:prstClr>
              </a:solidFill>
            </a:endParaRPr>
          </a:p>
        </p:txBody>
      </p:sp>
    </p:spTree>
    <p:extLst>
      <p:ext uri="{BB962C8B-B14F-4D97-AF65-F5344CB8AC3E}">
        <p14:creationId xmlns:p14="http://schemas.microsoft.com/office/powerpoint/2010/main" val="9193520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C5346-708E-D3FF-2B1A-603F36056CA7}"/>
              </a:ext>
            </a:extLst>
          </p:cNvPr>
          <p:cNvSpPr>
            <a:spLocks noGrp="1"/>
          </p:cNvSpPr>
          <p:nvPr>
            <p:ph type="title"/>
          </p:nvPr>
        </p:nvSpPr>
        <p:spPr/>
        <p:txBody>
          <a:bodyPr/>
          <a:lstStyle/>
          <a:p>
            <a:r>
              <a:rPr lang="en-GB" dirty="0"/>
              <a:t>Case Exercise 5</a:t>
            </a:r>
          </a:p>
        </p:txBody>
      </p:sp>
      <p:sp>
        <p:nvSpPr>
          <p:cNvPr id="3" name="Content Placeholder 2">
            <a:extLst>
              <a:ext uri="{FF2B5EF4-FFF2-40B4-BE49-F238E27FC236}">
                <a16:creationId xmlns:a16="http://schemas.microsoft.com/office/drawing/2014/main" id="{32062776-FFDE-5058-892E-72B74A0EAE78}"/>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Calibri"/>
                <a:ea typeface="Calibri"/>
                <a:cs typeface="Calibri"/>
              </a:rPr>
              <a:t>Scenario</a:t>
            </a:r>
            <a:endParaRPr lang="en-US" sz="2400">
              <a:latin typeface="Calibri"/>
              <a:ea typeface="Calibri"/>
              <a:cs typeface="Calibri"/>
            </a:endParaRPr>
          </a:p>
          <a:p>
            <a:r>
              <a:rPr lang="en-GB" sz="2400" dirty="0">
                <a:latin typeface="Calibri"/>
                <a:ea typeface="Calibri"/>
                <a:cs typeface="Calibri"/>
              </a:rPr>
              <a:t>A family from an ethnic minority background report ongoing problems including:</a:t>
            </a:r>
          </a:p>
          <a:p>
            <a:r>
              <a:rPr lang="en-GB" sz="2400" dirty="0">
                <a:latin typeface="Calibri"/>
                <a:ea typeface="Calibri"/>
                <a:cs typeface="Calibri"/>
              </a:rPr>
              <a:t>Racist comments</a:t>
            </a:r>
          </a:p>
          <a:p>
            <a:r>
              <a:rPr lang="en-GB" sz="2400" dirty="0">
                <a:latin typeface="Calibri"/>
                <a:ea typeface="Calibri"/>
                <a:cs typeface="Calibri"/>
              </a:rPr>
              <a:t>Damage to property</a:t>
            </a:r>
          </a:p>
          <a:p>
            <a:r>
              <a:rPr lang="en-GB" sz="2400" dirty="0">
                <a:latin typeface="Calibri"/>
                <a:ea typeface="Calibri"/>
                <a:cs typeface="Calibri"/>
              </a:rPr>
              <a:t>Eggs thrown at their house</a:t>
            </a:r>
          </a:p>
          <a:p>
            <a:r>
              <a:rPr lang="en-GB" sz="2400" dirty="0">
                <a:latin typeface="Calibri"/>
                <a:ea typeface="Calibri"/>
                <a:cs typeface="Calibri"/>
              </a:rPr>
              <a:t>Offensive social media posts</a:t>
            </a:r>
          </a:p>
          <a:p>
            <a:r>
              <a:rPr lang="en-GB" sz="2400" dirty="0">
                <a:latin typeface="Calibri"/>
                <a:ea typeface="Calibri"/>
                <a:cs typeface="Calibri"/>
              </a:rPr>
              <a:t>The family are considering moving away from the area.</a:t>
            </a:r>
          </a:p>
          <a:p>
            <a:endParaRPr lang="en-GB" dirty="0"/>
          </a:p>
        </p:txBody>
      </p:sp>
      <p:sp>
        <p:nvSpPr>
          <p:cNvPr id="4" name="Slide Number Placeholder 3">
            <a:extLst>
              <a:ext uri="{FF2B5EF4-FFF2-40B4-BE49-F238E27FC236}">
                <a16:creationId xmlns:a16="http://schemas.microsoft.com/office/drawing/2014/main" id="{647D5B3E-073C-AC81-58F8-465F3D3AD751}"/>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31</a:t>
            </a:fld>
            <a:endParaRPr lang="en-GB">
              <a:solidFill>
                <a:prstClr val="black">
                  <a:tint val="75000"/>
                </a:prstClr>
              </a:solidFill>
            </a:endParaRPr>
          </a:p>
        </p:txBody>
      </p:sp>
    </p:spTree>
    <p:extLst>
      <p:ext uri="{BB962C8B-B14F-4D97-AF65-F5344CB8AC3E}">
        <p14:creationId xmlns:p14="http://schemas.microsoft.com/office/powerpoint/2010/main" val="18969335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5FDD-DE2F-BC51-06A9-12987E49CF81}"/>
              </a:ext>
            </a:extLst>
          </p:cNvPr>
          <p:cNvSpPr>
            <a:spLocks noGrp="1"/>
          </p:cNvSpPr>
          <p:nvPr>
            <p:ph type="title"/>
          </p:nvPr>
        </p:nvSpPr>
        <p:spPr/>
        <p:txBody>
          <a:bodyPr/>
          <a:lstStyle/>
          <a:p>
            <a:r>
              <a:rPr lang="en-GB" dirty="0"/>
              <a:t>Case exercise 6</a:t>
            </a:r>
          </a:p>
        </p:txBody>
      </p:sp>
      <p:sp>
        <p:nvSpPr>
          <p:cNvPr id="3" name="Content Placeholder 2">
            <a:extLst>
              <a:ext uri="{FF2B5EF4-FFF2-40B4-BE49-F238E27FC236}">
                <a16:creationId xmlns:a16="http://schemas.microsoft.com/office/drawing/2014/main" id="{7A1C43DE-C3D8-580B-681F-5D08062DA597}"/>
              </a:ext>
            </a:extLst>
          </p:cNvPr>
          <p:cNvSpPr>
            <a:spLocks noGrp="1"/>
          </p:cNvSpPr>
          <p:nvPr>
            <p:ph idx="1"/>
          </p:nvPr>
        </p:nvSpPr>
        <p:spPr/>
        <p:txBody>
          <a:bodyPr vert="horz" lIns="91440" tIns="45720" rIns="91440" bIns="45720" rtlCol="0" anchor="t">
            <a:normAutofit/>
          </a:bodyPr>
          <a:lstStyle/>
          <a:p>
            <a:r>
              <a:rPr lang="en-GB" sz="2000" dirty="0">
                <a:latin typeface="Calibri"/>
                <a:ea typeface="Calibri"/>
                <a:cs typeface="Calibri"/>
              </a:rPr>
              <a:t>Two neighbours have been involved in an ongoing dispute for six months.</a:t>
            </a:r>
          </a:p>
          <a:p>
            <a:r>
              <a:rPr lang="en-GB" sz="2000" dirty="0">
                <a:latin typeface="Calibri"/>
                <a:ea typeface="Calibri"/>
                <a:cs typeface="Calibri"/>
              </a:rPr>
              <a:t>Incidents include:</a:t>
            </a:r>
          </a:p>
          <a:p>
            <a:r>
              <a:rPr lang="en-GB" sz="2000" dirty="0">
                <a:latin typeface="Calibri"/>
                <a:ea typeface="Calibri"/>
                <a:cs typeface="Calibri"/>
              </a:rPr>
              <a:t>Verbal abuse</a:t>
            </a:r>
          </a:p>
          <a:p>
            <a:r>
              <a:rPr lang="en-GB" sz="2000" dirty="0">
                <a:latin typeface="Calibri"/>
                <a:ea typeface="Calibri"/>
                <a:cs typeface="Calibri"/>
              </a:rPr>
              <a:t>Complaints about noise</a:t>
            </a:r>
          </a:p>
          <a:p>
            <a:r>
              <a:rPr lang="en-GB" sz="2000" dirty="0">
                <a:latin typeface="Calibri"/>
                <a:ea typeface="Calibri"/>
                <a:cs typeface="Calibri"/>
              </a:rPr>
              <a:t>Offensive messages on social media</a:t>
            </a:r>
          </a:p>
          <a:p>
            <a:r>
              <a:rPr lang="en-GB" sz="2000" dirty="0">
                <a:latin typeface="Calibri"/>
                <a:ea typeface="Calibri"/>
                <a:cs typeface="Calibri"/>
              </a:rPr>
              <a:t>Allegations of intimidation</a:t>
            </a:r>
          </a:p>
          <a:p>
            <a:r>
              <a:rPr lang="en-GB" sz="2000" dirty="0">
                <a:latin typeface="Calibri"/>
                <a:ea typeface="Calibri"/>
                <a:cs typeface="Calibri"/>
              </a:rPr>
              <a:t>Each neighbour repeatedly contacts police demanding action.</a:t>
            </a:r>
          </a:p>
          <a:p>
            <a:endParaRPr lang="en-GB" sz="2000" dirty="0">
              <a:latin typeface="Calibri"/>
              <a:ea typeface="Calibri"/>
              <a:cs typeface="Calibri"/>
            </a:endParaRPr>
          </a:p>
        </p:txBody>
      </p:sp>
      <p:sp>
        <p:nvSpPr>
          <p:cNvPr id="4" name="Slide Number Placeholder 3">
            <a:extLst>
              <a:ext uri="{FF2B5EF4-FFF2-40B4-BE49-F238E27FC236}">
                <a16:creationId xmlns:a16="http://schemas.microsoft.com/office/drawing/2014/main" id="{305B49A3-F214-B514-39C2-47FFF5D168D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32</a:t>
            </a:fld>
            <a:endParaRPr lang="en-GB">
              <a:solidFill>
                <a:prstClr val="black">
                  <a:tint val="75000"/>
                </a:prstClr>
              </a:solidFill>
            </a:endParaRPr>
          </a:p>
        </p:txBody>
      </p:sp>
    </p:spTree>
    <p:extLst>
      <p:ext uri="{BB962C8B-B14F-4D97-AF65-F5344CB8AC3E}">
        <p14:creationId xmlns:p14="http://schemas.microsoft.com/office/powerpoint/2010/main" val="21096241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39BDD-9354-C556-3052-716DEB9B2D70}"/>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C337720B-B5C4-A2D3-59F9-2B35EAFCEA3C}"/>
              </a:ext>
            </a:extLst>
          </p:cNvPr>
          <p:cNvSpPr>
            <a:spLocks noGrp="1"/>
          </p:cNvSpPr>
          <p:nvPr>
            <p:ph idx="1"/>
          </p:nvPr>
        </p:nvSpPr>
        <p:spPr/>
        <p:txBody>
          <a:bodyPr vert="horz" lIns="91440" tIns="45720" rIns="91440" bIns="45720" rtlCol="0" anchor="t">
            <a:normAutofit/>
          </a:bodyPr>
          <a:lstStyle/>
          <a:p>
            <a:r>
              <a:rPr lang="en-GB" dirty="0"/>
              <a:t>Is NHP strategy applied in your area?</a:t>
            </a:r>
          </a:p>
          <a:p>
            <a:r>
              <a:rPr lang="en-GB" dirty="0"/>
              <a:t>How does it work?</a:t>
            </a:r>
          </a:p>
          <a:p>
            <a:r>
              <a:rPr lang="en-GB" dirty="0"/>
              <a:t>What partners are involved?</a:t>
            </a:r>
          </a:p>
        </p:txBody>
      </p:sp>
      <p:sp>
        <p:nvSpPr>
          <p:cNvPr id="4" name="Slide Number Placeholder 3">
            <a:extLst>
              <a:ext uri="{FF2B5EF4-FFF2-40B4-BE49-F238E27FC236}">
                <a16:creationId xmlns:a16="http://schemas.microsoft.com/office/drawing/2014/main" id="{F74724CA-BF87-D262-094B-56B77934DF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33</a:t>
            </a:fld>
            <a:endParaRPr lang="en-GB">
              <a:solidFill>
                <a:prstClr val="black">
                  <a:tint val="75000"/>
                </a:prstClr>
              </a:solidFill>
            </a:endParaRPr>
          </a:p>
        </p:txBody>
      </p:sp>
    </p:spTree>
    <p:extLst>
      <p:ext uri="{BB962C8B-B14F-4D97-AF65-F5344CB8AC3E}">
        <p14:creationId xmlns:p14="http://schemas.microsoft.com/office/powerpoint/2010/main" val="5782703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51BF-B582-105A-9616-B445966E3584}"/>
              </a:ext>
            </a:extLst>
          </p:cNvPr>
          <p:cNvSpPr>
            <a:spLocks noGrp="1"/>
          </p:cNvSpPr>
          <p:nvPr>
            <p:ph type="title"/>
          </p:nvPr>
        </p:nvSpPr>
        <p:spPr>
          <a:xfrm>
            <a:off x="839788" y="365125"/>
            <a:ext cx="10515600" cy="2139950"/>
          </a:xfrm>
        </p:spPr>
        <p:txBody>
          <a:bodyPr>
            <a:noAutofit/>
          </a:bodyPr>
          <a:lstStyle/>
          <a:p>
            <a:r>
              <a:rPr lang="en-GB" sz="3200"/>
              <a:t>Case exercises – in your groups 1, 2 and 3 consider the previous slides and discuss the identified ASB within your area and how the police and community are working together to overcome?</a:t>
            </a:r>
            <a:br>
              <a:rPr lang="en-GB" sz="3200"/>
            </a:br>
            <a:endParaRPr lang="en-GB" sz="3200"/>
          </a:p>
        </p:txBody>
      </p:sp>
      <p:sp>
        <p:nvSpPr>
          <p:cNvPr id="4" name="Content Placeholder 3">
            <a:extLst>
              <a:ext uri="{FF2B5EF4-FFF2-40B4-BE49-F238E27FC236}">
                <a16:creationId xmlns:a16="http://schemas.microsoft.com/office/drawing/2014/main" id="{97CB5B10-56B1-0D02-F13A-8D9B405ED55C}"/>
              </a:ext>
            </a:extLst>
          </p:cNvPr>
          <p:cNvSpPr>
            <a:spLocks noGrp="1"/>
          </p:cNvSpPr>
          <p:nvPr>
            <p:ph sz="half" idx="2"/>
          </p:nvPr>
        </p:nvSpPr>
        <p:spPr/>
        <p:txBody>
          <a:bodyPr/>
          <a:lstStyle/>
          <a:p>
            <a:r>
              <a:rPr lang="en-GB"/>
              <a:t>Mumbles Ward</a:t>
            </a:r>
          </a:p>
          <a:p>
            <a:endParaRPr lang="en-GB"/>
          </a:p>
          <a:p>
            <a:r>
              <a:rPr lang="en-GB"/>
              <a:t>Morriston and Clydach</a:t>
            </a:r>
          </a:p>
          <a:p>
            <a:endParaRPr lang="en-GB"/>
          </a:p>
          <a:p>
            <a:r>
              <a:rPr lang="en-GB" err="1"/>
              <a:t>Bonymaen</a:t>
            </a:r>
            <a:endParaRPr lang="en-GB"/>
          </a:p>
        </p:txBody>
      </p:sp>
    </p:spTree>
    <p:extLst>
      <p:ext uri="{BB962C8B-B14F-4D97-AF65-F5344CB8AC3E}">
        <p14:creationId xmlns:p14="http://schemas.microsoft.com/office/powerpoint/2010/main" val="6837316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34</Slides>
  <Notes>12</Notes>
  <HiddenSlides>0</HiddenSlides>
  <ScaleCrop>false</ScaleCrop>
  <HeadingPairs>
    <vt:vector size="4" baseType="variant">
      <vt:variant>
        <vt:lpstr>Theme</vt:lpstr>
      </vt:variant>
      <vt:variant>
        <vt:i4>2</vt:i4>
      </vt:variant>
      <vt:variant>
        <vt:lpstr>Slide Titles</vt:lpstr>
      </vt:variant>
      <vt:variant>
        <vt:i4>34</vt:i4>
      </vt:variant>
    </vt:vector>
  </HeadingPairs>
  <TitlesOfParts>
    <vt:vector size="36" baseType="lpstr">
      <vt:lpstr>20140311PresentationUWTSDTemplate</vt:lpstr>
      <vt:lpstr>Office Theme</vt:lpstr>
      <vt:lpstr>BMPL5019A  Communities and Neighbourhoods</vt:lpstr>
      <vt:lpstr>Task set last week</vt:lpstr>
      <vt:lpstr>NHP in Context</vt:lpstr>
      <vt:lpstr>NHP – Not New Method</vt:lpstr>
      <vt:lpstr>Historical Context</vt:lpstr>
      <vt:lpstr>Where did it all begin?</vt:lpstr>
      <vt:lpstr>Community Policing</vt:lpstr>
      <vt:lpstr>The Scarman Report 1981</vt:lpstr>
      <vt:lpstr> National Reassurance Policing Programme (NRPP) </vt:lpstr>
      <vt:lpstr>  National Reassurance Policing Programme (NRPP) </vt:lpstr>
      <vt:lpstr>  Models of neighbourhood policing </vt:lpstr>
      <vt:lpstr>Models of NHP cont.....</vt:lpstr>
      <vt:lpstr> Models of NHP cont..... </vt:lpstr>
      <vt:lpstr>UK Government 2006</vt:lpstr>
      <vt:lpstr>Relationships</vt:lpstr>
      <vt:lpstr>Engaging communities</vt:lpstr>
      <vt:lpstr>Foot Patrols</vt:lpstr>
      <vt:lpstr>Clarifying the Purpose of Engagement</vt:lpstr>
      <vt:lpstr>Community Mapping</vt:lpstr>
      <vt:lpstr>Police Reform and Social Responsibility Act 2011</vt:lpstr>
      <vt:lpstr>Communities are not simple</vt:lpstr>
      <vt:lpstr> Key challenges of engagement </vt:lpstr>
      <vt:lpstr> Key challenges of engagement </vt:lpstr>
      <vt:lpstr>Class and Deprivation</vt:lpstr>
      <vt:lpstr>Task</vt:lpstr>
      <vt:lpstr>Assignment 1</vt:lpstr>
      <vt:lpstr>Case Exercise 1</vt:lpstr>
      <vt:lpstr>Case Exercise 2</vt:lpstr>
      <vt:lpstr>Case Exercise 3 </vt:lpstr>
      <vt:lpstr>Case Exercise 4</vt:lpstr>
      <vt:lpstr>Case Exercise 5</vt:lpstr>
      <vt:lpstr>Case exercise 6</vt:lpstr>
      <vt:lpstr>Task</vt:lpstr>
      <vt:lpstr>Case exercises – in your groups 1, 2 and 3 consider the previous slides and discuss the identified ASB within your area and how the police and community are working together to overcome?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BMPL5013 2. Communities and Neighbourhoods</dc:title>
  <dc:creator>Mike Durke</dc:creator>
  <cp:revision>220</cp:revision>
  <dcterms:created xsi:type="dcterms:W3CDTF">2024-09-16T13:45:05Z</dcterms:created>
  <dcterms:modified xsi:type="dcterms:W3CDTF">2026-10-05T08:27:46Z</dcterms:modified>
</cp:coreProperties>
</file>