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71" r:id="rId5"/>
    <p:sldId id="290" r:id="rId6"/>
    <p:sldId id="295" r:id="rId7"/>
    <p:sldId id="296" r:id="rId8"/>
    <p:sldId id="297" r:id="rId9"/>
    <p:sldId id="298" r:id="rId10"/>
    <p:sldId id="299" r:id="rId11"/>
    <p:sldId id="300" r:id="rId12"/>
    <p:sldId id="301" r:id="rId13"/>
    <p:sldId id="286" r:id="rId14"/>
    <p:sldId id="302" r:id="rId15"/>
    <p:sldId id="303" r:id="rId16"/>
    <p:sldId id="304" r:id="rId17"/>
    <p:sldId id="305" r:id="rId18"/>
    <p:sldId id="306" r:id="rId19"/>
    <p:sldId id="307" r:id="rId20"/>
    <p:sldId id="308" r:id="rId21"/>
    <p:sldId id="309" r:id="rId22"/>
    <p:sldId id="310" r:id="rId23"/>
    <p:sldId id="311" r:id="rId24"/>
    <p:sldId id="312" r:id="rId25"/>
    <p:sldId id="291" r:id="rId26"/>
    <p:sldId id="294" r:id="rId27"/>
    <p:sldId id="292" r:id="rId2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450" y="86"/>
      </p:cViewPr>
      <p:guideLst>
        <p:guide orient="horz" pos="2160"/>
        <p:guide pos="2880"/>
      </p:guideLst>
    </p:cSldViewPr>
  </p:slideViewPr>
  <p:notesTextViewPr>
    <p:cViewPr>
      <p:scale>
        <a:sx n="1" d="1"/>
        <a:sy n="1" d="1"/>
      </p:scale>
      <p:origin x="0" y="0"/>
    </p:cViewPr>
  </p:notesTextViewPr>
  <p:sorterViewPr>
    <p:cViewPr>
      <p:scale>
        <a:sx n="100" d="100"/>
        <a:sy n="100" d="100"/>
      </p:scale>
      <p:origin x="0" y="-3149"/>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30/04/2018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30/04/2018</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8143743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00F1D9D0-B45F-4463-A1C5-AE7CB6A3FE7F}" type="slidenum">
              <a:rPr lang="en-GB" altLang="en-US" sz="1200"/>
              <a:pPr/>
              <a:t>3</a:t>
            </a:fld>
            <a:endParaRPr lang="en-GB" altLang="en-US" sz="1200"/>
          </a:p>
        </p:txBody>
      </p:sp>
      <p:sp>
        <p:nvSpPr>
          <p:cNvPr id="12291" name="Rectangle 2"/>
          <p:cNvSpPr>
            <a:spLocks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725469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31B56C3E-5EFA-48FE-9F36-9988F15C71BF}" type="slidenum">
              <a:rPr lang="en-GB" altLang="en-US" sz="1200"/>
              <a:pPr/>
              <a:t>4</a:t>
            </a:fld>
            <a:endParaRPr lang="en-GB" altLang="en-US" sz="1200"/>
          </a:p>
        </p:txBody>
      </p:sp>
      <p:sp>
        <p:nvSpPr>
          <p:cNvPr id="14339" name="Rectangle 2"/>
          <p:cNvSpPr>
            <a:spLocks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216338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2900A68-C248-4453-A73A-4535DCFCD311}" type="slidenum">
              <a:rPr lang="en-GB" altLang="en-US" sz="1200"/>
              <a:pPr/>
              <a:t>6</a:t>
            </a:fld>
            <a:endParaRPr lang="en-GB" altLang="en-US" sz="1200"/>
          </a:p>
        </p:txBody>
      </p:sp>
      <p:sp>
        <p:nvSpPr>
          <p:cNvPr id="17411" name="Rectangle 2"/>
          <p:cNvSpPr>
            <a:spLocks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860638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7D954B0C-3699-48DA-9867-A974FB301A86}" type="slidenum">
              <a:rPr lang="en-GB" altLang="en-US" sz="1200"/>
              <a:pPr/>
              <a:t>7</a:t>
            </a:fld>
            <a:endParaRPr lang="en-GB" altLang="en-US" sz="1200"/>
          </a:p>
        </p:txBody>
      </p:sp>
      <p:sp>
        <p:nvSpPr>
          <p:cNvPr id="19459" name="Rectangle 2"/>
          <p:cNvSpPr>
            <a:spLocks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298052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08BF9234-5257-4C19-810C-2D4040386569}" type="slidenum">
              <a:rPr lang="en-GB" altLang="en-US" sz="1200"/>
              <a:pPr/>
              <a:t>8</a:t>
            </a:fld>
            <a:endParaRPr lang="en-GB" altLang="en-US" sz="1200"/>
          </a:p>
        </p:txBody>
      </p:sp>
      <p:sp>
        <p:nvSpPr>
          <p:cNvPr id="21507" name="Rectangle 2"/>
          <p:cNvSpPr>
            <a:spLocks noChangeArrowheads="1" noTextEdit="1"/>
          </p:cNvSpPr>
          <p:nvPr>
            <p:ph type="sldImg"/>
          </p:nvPr>
        </p:nvSpPr>
        <p:spPr>
          <a:ln/>
        </p:spPr>
      </p:sp>
      <p:sp>
        <p:nvSpPr>
          <p:cNvPr id="2150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1086967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64D08713-557D-4233-A0E2-24D1A1F67DF1}" type="slidenum">
              <a:rPr lang="en-GB" altLang="en-US" sz="1200"/>
              <a:pPr/>
              <a:t>9</a:t>
            </a:fld>
            <a:endParaRPr lang="en-GB" altLang="en-US" sz="1200"/>
          </a:p>
        </p:txBody>
      </p:sp>
      <p:sp>
        <p:nvSpPr>
          <p:cNvPr id="23555" name="Rectangle 2"/>
          <p:cNvSpPr>
            <a:spLocks noChangeArrowheads="1" noTextEdit="1"/>
          </p:cNvSpPr>
          <p:nvPr>
            <p:ph type="sldImg"/>
          </p:nvPr>
        </p:nvSpPr>
        <p:spPr>
          <a:ln/>
        </p:spPr>
      </p:sp>
      <p:sp>
        <p:nvSpPr>
          <p:cNvPr id="2355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44612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E63615E2-43F5-4828-9EDF-97D0F663DA07}" type="slidenum">
              <a:rPr lang="en-GB" altLang="en-US" sz="1200"/>
              <a:pPr/>
              <a:t>11</a:t>
            </a:fld>
            <a:endParaRPr lang="en-GB" altLang="en-US" sz="1200"/>
          </a:p>
        </p:txBody>
      </p:sp>
      <p:sp>
        <p:nvSpPr>
          <p:cNvPr id="25603" name="Rectangle 2"/>
          <p:cNvSpPr>
            <a:spLocks noChangeArrowheads="1" noTextEdit="1"/>
          </p:cNvSpPr>
          <p:nvPr>
            <p:ph type="sldImg"/>
          </p:nvPr>
        </p:nvSpPr>
        <p:spPr>
          <a:ln/>
        </p:spPr>
      </p:sp>
      <p:sp>
        <p:nvSpPr>
          <p:cNvPr id="25604"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4170136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D6AAF7D-3040-42E9-9A24-5F04DD8FCB09}" type="slidenum">
              <a:rPr lang="en-GB" altLang="en-US" sz="1200"/>
              <a:pPr/>
              <a:t>12</a:t>
            </a:fld>
            <a:endParaRPr lang="en-GB" altLang="en-US" sz="1200"/>
          </a:p>
        </p:txBody>
      </p:sp>
      <p:sp>
        <p:nvSpPr>
          <p:cNvPr id="27651" name="Rectangle 2"/>
          <p:cNvSpPr>
            <a:spLocks noChangeArrowheads="1" noTextEdit="1"/>
          </p:cNvSpPr>
          <p:nvPr>
            <p:ph type="sldImg"/>
          </p:nvPr>
        </p:nvSpPr>
        <p:spPr>
          <a:ln/>
        </p:spPr>
      </p:sp>
      <p:sp>
        <p:nvSpPr>
          <p:cNvPr id="27652"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1104404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BB684DF-77BA-4D63-B596-CD13AC8729D5}" type="slidenum">
              <a:rPr lang="en-GB" altLang="en-US" sz="1200"/>
              <a:pPr/>
              <a:t>13</a:t>
            </a:fld>
            <a:endParaRPr lang="en-GB" altLang="en-US" sz="1200"/>
          </a:p>
        </p:txBody>
      </p:sp>
      <p:sp>
        <p:nvSpPr>
          <p:cNvPr id="29699" name="Rectangle 2"/>
          <p:cNvSpPr>
            <a:spLocks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7034730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685C0D33-47B6-4641-9CF1-9C8F7F501A0A}" type="slidenum">
              <a:rPr lang="en-GB" altLang="en-US" sz="1200"/>
              <a:pPr/>
              <a:t>14</a:t>
            </a:fld>
            <a:endParaRPr lang="en-GB" altLang="en-US" sz="1200"/>
          </a:p>
        </p:txBody>
      </p:sp>
      <p:sp>
        <p:nvSpPr>
          <p:cNvPr id="31747" name="Rectangle 2"/>
          <p:cNvSpPr>
            <a:spLocks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7272403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200818E-97C4-47CD-BBDC-38D264BFEBCA}" type="slidenum">
              <a:rPr lang="en-GB" altLang="en-US" sz="1200"/>
              <a:pPr/>
              <a:t>15</a:t>
            </a:fld>
            <a:endParaRPr lang="en-GB" altLang="en-US" sz="1200"/>
          </a:p>
        </p:txBody>
      </p:sp>
      <p:sp>
        <p:nvSpPr>
          <p:cNvPr id="33795" name="Rectangle 2"/>
          <p:cNvSpPr>
            <a:spLocks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17340474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AA1AC711-5E39-4E2C-9380-953C2229D163}" type="slidenum">
              <a:rPr lang="en-GB" altLang="en-US" sz="1200"/>
              <a:pPr/>
              <a:t>16</a:t>
            </a:fld>
            <a:endParaRPr lang="en-GB" altLang="en-US" sz="1200"/>
          </a:p>
        </p:txBody>
      </p:sp>
      <p:sp>
        <p:nvSpPr>
          <p:cNvPr id="35843" name="Rectangle 2"/>
          <p:cNvSpPr>
            <a:spLocks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3156718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4C6E6FB5-CE93-47E2-9F0C-4E670C4CBF92}" type="slidenum">
              <a:rPr lang="en-GB" altLang="en-US" sz="1200"/>
              <a:pPr/>
              <a:t>17</a:t>
            </a:fld>
            <a:endParaRPr lang="en-GB" altLang="en-US" sz="1200"/>
          </a:p>
        </p:txBody>
      </p:sp>
      <p:sp>
        <p:nvSpPr>
          <p:cNvPr id="37891" name="Rectangle 2"/>
          <p:cNvSpPr>
            <a:spLocks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517783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314D697C-0AE6-4D08-9029-F2CBBEC25D6B}" type="slidenum">
              <a:rPr lang="en-GB" altLang="en-US" sz="1200"/>
              <a:pPr/>
              <a:t>18</a:t>
            </a:fld>
            <a:endParaRPr lang="en-GB" altLang="en-US" sz="1200"/>
          </a:p>
        </p:txBody>
      </p:sp>
      <p:sp>
        <p:nvSpPr>
          <p:cNvPr id="39939" name="Rectangle 2"/>
          <p:cNvSpPr>
            <a:spLocks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7630413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1EE0DCBC-42D6-4B1D-8353-8BB9E0DB8F3E}" type="slidenum">
              <a:rPr lang="en-GB" altLang="en-US" sz="1200"/>
              <a:pPr/>
              <a:t>19</a:t>
            </a:fld>
            <a:endParaRPr lang="en-GB" altLang="en-US" sz="1200"/>
          </a:p>
        </p:txBody>
      </p:sp>
      <p:sp>
        <p:nvSpPr>
          <p:cNvPr id="41987" name="Rectangle 2"/>
          <p:cNvSpPr>
            <a:spLocks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35624644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91F9A7AD-D0F1-4952-89E1-104C7B6F149A}" type="slidenum">
              <a:rPr lang="en-GB" altLang="en-US" sz="1200"/>
              <a:pPr/>
              <a:t>20</a:t>
            </a:fld>
            <a:endParaRPr lang="en-GB" altLang="en-US" sz="1200"/>
          </a:p>
        </p:txBody>
      </p:sp>
      <p:sp>
        <p:nvSpPr>
          <p:cNvPr id="44035" name="Rectangle 2"/>
          <p:cNvSpPr>
            <a:spLocks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7304980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What obstacles are you likely to face in implementing more flexible work patterns and what are the potential issues associated with remote working?</a:t>
            </a:r>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21</a:t>
            </a:fld>
            <a:endParaRPr lang="en-GB"/>
          </a:p>
        </p:txBody>
      </p:sp>
    </p:spTree>
    <p:extLst>
      <p:ext uri="{BB962C8B-B14F-4D97-AF65-F5344CB8AC3E}">
        <p14:creationId xmlns:p14="http://schemas.microsoft.com/office/powerpoint/2010/main" val="5528101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30/04/2018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30/04/2018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30/04/2018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30/04/2018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30/04/2018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30/04/2018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30/04/2018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30/04/2018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30/04/2018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30/04/2018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30/04/2018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150256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91772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30/04/2018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G11t6XAIce0"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a:bodyPr>
          <a:lstStyle/>
          <a:p>
            <a:r>
              <a:rPr lang="en-GB" dirty="0" smtClean="0">
                <a:solidFill>
                  <a:schemeClr val="accent4"/>
                </a:solidFill>
              </a:rPr>
              <a:t>LMTP: </a:t>
            </a:r>
            <a:br>
              <a:rPr lang="en-GB" dirty="0" smtClean="0">
                <a:solidFill>
                  <a:schemeClr val="accent4"/>
                </a:solidFill>
              </a:rPr>
            </a:br>
            <a:r>
              <a:rPr lang="en-GB" dirty="0" smtClean="0">
                <a:solidFill>
                  <a:schemeClr val="bg1"/>
                </a:solidFill>
              </a:rPr>
              <a:t>Flexible Working</a:t>
            </a:r>
            <a:endParaRPr lang="en-GB" sz="4400" dirty="0">
              <a:solidFill>
                <a:schemeClr val="bg1"/>
              </a:solidFill>
            </a:endParaRPr>
          </a:p>
        </p:txBody>
      </p:sp>
      <p:sp>
        <p:nvSpPr>
          <p:cNvPr id="2" name="TextBox 1"/>
          <p:cNvSpPr txBox="1"/>
          <p:nvPr/>
        </p:nvSpPr>
        <p:spPr>
          <a:xfrm>
            <a:off x="5148064" y="4725144"/>
            <a:ext cx="3312368" cy="369332"/>
          </a:xfrm>
          <a:prstGeom prst="rect">
            <a:avLst/>
          </a:prstGeom>
          <a:noFill/>
        </p:spPr>
        <p:txBody>
          <a:bodyPr wrap="square" rtlCol="0">
            <a:spAutoFit/>
          </a:bodyPr>
          <a:lstStyle/>
          <a:p>
            <a:pPr algn="r"/>
            <a:r>
              <a:rPr lang="en-GB" dirty="0" smtClean="0">
                <a:solidFill>
                  <a:schemeClr val="bg1"/>
                </a:solidFill>
              </a:rPr>
              <a:t>Julie Potter: </a:t>
            </a:r>
            <a:r>
              <a:rPr lang="en-GB" dirty="0" smtClean="0">
                <a:solidFill>
                  <a:schemeClr val="bg1"/>
                </a:solidFill>
              </a:rPr>
              <a:t>April 2018</a:t>
            </a:r>
            <a:endParaRPr lang="en-GB"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1442902801"/>
              </p:ext>
            </p:extLst>
          </p:nvPr>
        </p:nvGraphicFramePr>
        <p:xfrm>
          <a:off x="385887" y="2636912"/>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Define and describe </a:t>
                      </a:r>
                      <a:r>
                        <a:rPr lang="en-US" sz="1700" b="0" dirty="0" smtClean="0">
                          <a:solidFill>
                            <a:schemeClr val="tx1"/>
                          </a:solidFill>
                        </a:rPr>
                        <a:t>different approaches to flexibility.</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Explain the</a:t>
                      </a:r>
                      <a:r>
                        <a:rPr lang="en-US" sz="1700" b="0" baseline="0" dirty="0" smtClean="0">
                          <a:solidFill>
                            <a:schemeClr val="tx1"/>
                          </a:solidFill>
                        </a:rPr>
                        <a:t> benefits of greater flexibility to individuals and organisations </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Advise on</a:t>
                      </a:r>
                      <a:r>
                        <a:rPr lang="en-US" sz="1700" baseline="0" dirty="0" smtClean="0"/>
                        <a:t> how organisations can better support the aging workforce population</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dirty="0"/>
          </a:p>
        </p:txBody>
      </p:sp>
      <p:sp>
        <p:nvSpPr>
          <p:cNvPr id="3" name="TextBox 2"/>
          <p:cNvSpPr txBox="1"/>
          <p:nvPr/>
        </p:nvSpPr>
        <p:spPr>
          <a:xfrm>
            <a:off x="467544" y="1052736"/>
            <a:ext cx="8147248" cy="1200329"/>
          </a:xfrm>
          <a:prstGeom prst="rect">
            <a:avLst/>
          </a:prstGeom>
          <a:noFill/>
        </p:spPr>
        <p:txBody>
          <a:bodyPr wrap="square" rtlCol="0">
            <a:spAutoFit/>
          </a:bodyPr>
          <a:lstStyle/>
          <a:p>
            <a:r>
              <a:rPr lang="en-GB" dirty="0" smtClean="0"/>
              <a:t>The aim of this session is to explain how flexibility can enhance the psychological contract and organisational performance.</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2944743073"/>
      </p:ext>
    </p:extLst>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11267" name="Text Box 3"/>
          <p:cNvSpPr txBox="1">
            <a:spLocks noChangeArrowheads="1"/>
          </p:cNvSpPr>
          <p:nvPr/>
        </p:nvSpPr>
        <p:spPr bwMode="auto">
          <a:xfrm>
            <a:off x="685800" y="685800"/>
            <a:ext cx="7924800" cy="684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a:latin typeface="Arial Unicode MS" pitchFamily="34" charset="-128"/>
              </a:rPr>
              <a:t>Increasing interest in issues of flexibility at work in recent years – due to a belief that this can link to sustained competitive advantage:</a:t>
            </a:r>
          </a:p>
          <a:p>
            <a:pPr eaLnBrk="1" hangingPunct="1">
              <a:spcBef>
                <a:spcPct val="50000"/>
              </a:spcBef>
              <a:buFontTx/>
              <a:buChar char="•"/>
            </a:pPr>
            <a:r>
              <a:rPr lang="en-GB" altLang="en-US">
                <a:latin typeface="Arial Unicode MS" pitchFamily="34" charset="-128"/>
              </a:rPr>
              <a:t> An organisation that is flexible is able to deploy its     people and make use of their talents more effectively and efficiently.</a:t>
            </a:r>
          </a:p>
          <a:p>
            <a:pPr eaLnBrk="1" hangingPunct="1">
              <a:spcBef>
                <a:spcPct val="50000"/>
              </a:spcBef>
              <a:buFontTx/>
              <a:buChar char="•"/>
            </a:pPr>
            <a:r>
              <a:rPr lang="en-GB" altLang="en-US">
                <a:latin typeface="Arial Unicode MS" pitchFamily="34" charset="-128"/>
              </a:rPr>
              <a:t> The more flexible an organisation becomes, the better able it is to respond to and embrace change.</a:t>
            </a:r>
          </a:p>
          <a:p>
            <a:pPr eaLnBrk="1" hangingPunct="1">
              <a:spcBef>
                <a:spcPct val="50000"/>
              </a:spcBef>
              <a:buFontTx/>
              <a:buChar char="•"/>
            </a:pPr>
            <a:r>
              <a:rPr lang="en-GB" altLang="en-US">
                <a:latin typeface="Arial Unicode MS" pitchFamily="34" charset="-128"/>
              </a:rPr>
              <a:t> Flexibility, particularly in terms of hours of work, is valued by employees and can thus help with recruitment and retention.</a:t>
            </a:r>
          </a:p>
          <a:p>
            <a:pPr eaLnBrk="1" hangingPunct="1">
              <a:spcBef>
                <a:spcPct val="50000"/>
              </a:spcBef>
            </a:pPr>
            <a:endParaRPr lang="en-GB" altLang="en-US">
              <a:latin typeface="Arial Unicode MS" pitchFamily="34" charset="-128"/>
            </a:endParaRPr>
          </a:p>
          <a:p>
            <a:pPr eaLnBrk="1" hangingPunct="1">
              <a:spcBef>
                <a:spcPct val="50000"/>
              </a:spcBef>
              <a:buFontTx/>
              <a:buChar char="•"/>
            </a:pPr>
            <a:endParaRPr lang="en-GB" altLang="en-US">
              <a:latin typeface="Arial Unicode MS" pitchFamily="34" charset="-128"/>
            </a:endParaRPr>
          </a:p>
          <a:p>
            <a:pPr eaLnBrk="1" hangingPunct="1">
              <a:spcBef>
                <a:spcPct val="50000"/>
              </a:spcBef>
              <a:buFontTx/>
              <a:buChar char="•"/>
            </a:pPr>
            <a:endParaRPr lang="en-GB" altLang="en-US">
              <a:latin typeface="Arial Unicode MS" pitchFamily="34" charset="-128"/>
            </a:endParaRPr>
          </a:p>
          <a:p>
            <a:pPr eaLnBrk="1" hangingPunct="1">
              <a:spcBef>
                <a:spcPct val="50000"/>
              </a:spcBef>
            </a:pPr>
            <a:endParaRPr lang="en-GB" altLang="en-US">
              <a:latin typeface="Arial Unicode MS" pitchFamily="34" charset="-128"/>
            </a:endParaRPr>
          </a:p>
        </p:txBody>
      </p:sp>
    </p:spTree>
    <p:extLst>
      <p:ext uri="{BB962C8B-B14F-4D97-AF65-F5344CB8AC3E}">
        <p14:creationId xmlns:p14="http://schemas.microsoft.com/office/powerpoint/2010/main" val="2640920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13315" name="Text Box 3"/>
          <p:cNvSpPr txBox="1">
            <a:spLocks noChangeArrowheads="1"/>
          </p:cNvSpPr>
          <p:nvPr/>
        </p:nvSpPr>
        <p:spPr bwMode="auto">
          <a:xfrm>
            <a:off x="685800" y="685800"/>
            <a:ext cx="7924800" cy="5262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a:latin typeface="Arial Unicode MS" pitchFamily="34" charset="-128"/>
              </a:rPr>
              <a:t>Defining flexibility</a:t>
            </a:r>
          </a:p>
          <a:p>
            <a:pPr eaLnBrk="1" hangingPunct="1">
              <a:spcBef>
                <a:spcPct val="50000"/>
              </a:spcBef>
            </a:pPr>
            <a:r>
              <a:rPr lang="en-GB" altLang="en-US">
                <a:latin typeface="Arial Unicode MS" pitchFamily="34" charset="-128"/>
              </a:rPr>
              <a:t>Much derives from John Atkinson’s (1984) model of the ‘flexible firm’, which suggests a workforce composed of three basic groups: core workers, peripheral workers and subcontracted workers.</a:t>
            </a:r>
          </a:p>
          <a:p>
            <a:pPr eaLnBrk="1" hangingPunct="1">
              <a:spcBef>
                <a:spcPct val="50000"/>
              </a:spcBef>
            </a:pPr>
            <a:r>
              <a:rPr lang="en-GB" altLang="en-US">
                <a:latin typeface="Arial Unicode MS" pitchFamily="34" charset="-128"/>
              </a:rPr>
              <a:t>Central to the model are two types of flexibility: functional and numerical.</a:t>
            </a:r>
          </a:p>
          <a:p>
            <a:pPr eaLnBrk="1" hangingPunct="1">
              <a:spcBef>
                <a:spcPct val="50000"/>
              </a:spcBef>
            </a:pPr>
            <a:endParaRPr lang="en-GB" altLang="en-US">
              <a:latin typeface="Arial Unicode MS" pitchFamily="34" charset="-128"/>
            </a:endParaRPr>
          </a:p>
          <a:p>
            <a:pPr eaLnBrk="1" hangingPunct="1">
              <a:spcBef>
                <a:spcPct val="50000"/>
              </a:spcBef>
              <a:buFontTx/>
              <a:buChar char="•"/>
            </a:pPr>
            <a:endParaRPr lang="en-GB" altLang="en-US">
              <a:latin typeface="Arial Unicode MS" pitchFamily="34" charset="-128"/>
            </a:endParaRPr>
          </a:p>
          <a:p>
            <a:pPr eaLnBrk="1" hangingPunct="1">
              <a:spcBef>
                <a:spcPct val="50000"/>
              </a:spcBef>
              <a:buFontTx/>
              <a:buChar char="•"/>
            </a:pPr>
            <a:endParaRPr lang="en-GB" altLang="en-US">
              <a:latin typeface="Arial Unicode MS" pitchFamily="34" charset="-128"/>
            </a:endParaRPr>
          </a:p>
          <a:p>
            <a:pPr eaLnBrk="1" hangingPunct="1">
              <a:spcBef>
                <a:spcPct val="50000"/>
              </a:spcBef>
            </a:pPr>
            <a:endParaRPr lang="en-GB" altLang="en-US">
              <a:latin typeface="Arial Unicode MS" pitchFamily="34" charset="-128"/>
            </a:endParaRPr>
          </a:p>
        </p:txBody>
      </p:sp>
    </p:spTree>
    <p:extLst>
      <p:ext uri="{BB962C8B-B14F-4D97-AF65-F5344CB8AC3E}">
        <p14:creationId xmlns:p14="http://schemas.microsoft.com/office/powerpoint/2010/main" val="1014191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54150" y="-100013"/>
            <a:ext cx="6235700" cy="6858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454150" y="0"/>
            <a:ext cx="6070600" cy="3333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20689173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16387" name="Text Box 3"/>
          <p:cNvSpPr txBox="1">
            <a:spLocks noChangeArrowheads="1"/>
          </p:cNvSpPr>
          <p:nvPr/>
        </p:nvSpPr>
        <p:spPr bwMode="auto">
          <a:xfrm>
            <a:off x="685800" y="685800"/>
            <a:ext cx="7924800" cy="4894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a:latin typeface="Arial Unicode MS" pitchFamily="34" charset="-128"/>
              </a:rPr>
              <a:t>Functional flexibility is applied specifically to the core workers (permanent, full-time staff) and means that instead of working to rigid job descriptions, individuals are capable of undertaking a broad range of duties, at different levels.</a:t>
            </a:r>
          </a:p>
          <a:p>
            <a:pPr eaLnBrk="1" hangingPunct="1">
              <a:spcBef>
                <a:spcPct val="50000"/>
              </a:spcBef>
            </a:pPr>
            <a:r>
              <a:rPr lang="en-GB" altLang="en-US">
                <a:latin typeface="Arial Unicode MS" pitchFamily="34" charset="-128"/>
              </a:rPr>
              <a:t>Numerical flexibility is applied to the peripheral group (part-time/temporary staff) and subcontracted staff. These individuals are less central to the organisation’s success because their skills are more widely available. They enjoy less job security than core workers and will be among the first to have their hours cut or to be laid off.</a:t>
            </a:r>
          </a:p>
          <a:p>
            <a:pPr eaLnBrk="1" hangingPunct="1">
              <a:spcBef>
                <a:spcPct val="50000"/>
              </a:spcBef>
            </a:pPr>
            <a:endParaRPr lang="en-GB" altLang="en-US">
              <a:latin typeface="Arial Unicode MS" pitchFamily="34" charset="-128"/>
            </a:endParaRPr>
          </a:p>
        </p:txBody>
      </p:sp>
    </p:spTree>
    <p:extLst>
      <p:ext uri="{BB962C8B-B14F-4D97-AF65-F5344CB8AC3E}">
        <p14:creationId xmlns:p14="http://schemas.microsoft.com/office/powerpoint/2010/main" val="216031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18435" name="Text Box 3"/>
          <p:cNvSpPr txBox="1">
            <a:spLocks noChangeArrowheads="1"/>
          </p:cNvSpPr>
          <p:nvPr/>
        </p:nvSpPr>
        <p:spPr bwMode="auto">
          <a:xfrm>
            <a:off x="685800" y="685800"/>
            <a:ext cx="7924800" cy="337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a:latin typeface="Arial Unicode MS" pitchFamily="34" charset="-128"/>
              </a:rPr>
              <a:t>In recent years, it has been suggested that the notion of the ‘core worker’ is no longer appropriate. The suggestion is that employers will increasingly wish to buy a specific service from a worker rather than that person’s time. </a:t>
            </a:r>
          </a:p>
          <a:p>
            <a:pPr eaLnBrk="1" hangingPunct="1">
              <a:spcBef>
                <a:spcPct val="50000"/>
              </a:spcBef>
            </a:pPr>
            <a:r>
              <a:rPr lang="en-GB" altLang="en-US">
                <a:latin typeface="Arial Unicode MS" pitchFamily="34" charset="-128"/>
              </a:rPr>
              <a:t>Instead of seeking job security, people will focus more on employability and develop portfolio careers.</a:t>
            </a:r>
          </a:p>
          <a:p>
            <a:pPr eaLnBrk="1" hangingPunct="1">
              <a:spcBef>
                <a:spcPct val="50000"/>
              </a:spcBef>
            </a:pPr>
            <a:r>
              <a:rPr lang="en-GB" altLang="en-US">
                <a:latin typeface="Arial Unicode MS" pitchFamily="34" charset="-128"/>
              </a:rPr>
              <a:t>Organisations will become increasingly ‘virtual’ and society increasingly ‘jobless’.</a:t>
            </a:r>
          </a:p>
        </p:txBody>
      </p:sp>
    </p:spTree>
    <p:extLst>
      <p:ext uri="{BB962C8B-B14F-4D97-AF65-F5344CB8AC3E}">
        <p14:creationId xmlns:p14="http://schemas.microsoft.com/office/powerpoint/2010/main" val="2934652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0483" name="Text Box 3"/>
          <p:cNvSpPr txBox="1">
            <a:spLocks noChangeArrowheads="1"/>
          </p:cNvSpPr>
          <p:nvPr/>
        </p:nvSpPr>
        <p:spPr bwMode="auto">
          <a:xfrm>
            <a:off x="685800" y="685800"/>
            <a:ext cx="7924800" cy="5275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a:latin typeface="Arial Unicode MS" pitchFamily="34" charset="-128"/>
              </a:rPr>
              <a:t>Reasons for increased interest</a:t>
            </a:r>
          </a:p>
          <a:p>
            <a:pPr eaLnBrk="1" hangingPunct="1">
              <a:spcBef>
                <a:spcPct val="50000"/>
              </a:spcBef>
              <a:buFontTx/>
              <a:buChar char="•"/>
            </a:pPr>
            <a:r>
              <a:rPr lang="en-GB" altLang="en-US" sz="2200">
                <a:latin typeface="Arial Unicode MS" pitchFamily="34" charset="-128"/>
              </a:rPr>
              <a:t> A response to increased volatility in product markets.</a:t>
            </a:r>
          </a:p>
          <a:p>
            <a:pPr eaLnBrk="1" hangingPunct="1">
              <a:spcBef>
                <a:spcPct val="50000"/>
              </a:spcBef>
              <a:buFontTx/>
              <a:buChar char="•"/>
            </a:pPr>
            <a:r>
              <a:rPr lang="en-GB" altLang="en-US" sz="2200">
                <a:latin typeface="Arial Unicode MS" pitchFamily="34" charset="-128"/>
              </a:rPr>
              <a:t> New technologies.</a:t>
            </a:r>
          </a:p>
          <a:p>
            <a:pPr eaLnBrk="1" hangingPunct="1">
              <a:spcBef>
                <a:spcPct val="50000"/>
              </a:spcBef>
              <a:buFontTx/>
              <a:buChar char="•"/>
            </a:pPr>
            <a:r>
              <a:rPr lang="en-GB" altLang="en-US" sz="2200">
                <a:latin typeface="Arial Unicode MS" pitchFamily="34" charset="-128"/>
              </a:rPr>
              <a:t> Interest in established Japanese management techniques.</a:t>
            </a:r>
          </a:p>
          <a:p>
            <a:pPr eaLnBrk="1" hangingPunct="1">
              <a:spcBef>
                <a:spcPct val="50000"/>
              </a:spcBef>
              <a:buFontTx/>
              <a:buChar char="•"/>
            </a:pPr>
            <a:r>
              <a:rPr lang="en-GB" altLang="en-US" sz="2200">
                <a:latin typeface="Arial Unicode MS" pitchFamily="34" charset="-128"/>
              </a:rPr>
              <a:t> Decline in the size and influence of trade unions.</a:t>
            </a:r>
          </a:p>
          <a:p>
            <a:pPr eaLnBrk="1" hangingPunct="1">
              <a:spcBef>
                <a:spcPct val="50000"/>
              </a:spcBef>
              <a:buFontTx/>
              <a:buChar char="•"/>
            </a:pPr>
            <a:r>
              <a:rPr lang="en-GB" altLang="en-US" sz="2200">
                <a:latin typeface="Arial Unicode MS" pitchFamily="34" charset="-128"/>
              </a:rPr>
              <a:t> Increased female participation in the labour market – resulting in greater interest in work-life balance issues.</a:t>
            </a:r>
          </a:p>
          <a:p>
            <a:pPr eaLnBrk="1" hangingPunct="1">
              <a:spcBef>
                <a:spcPct val="50000"/>
              </a:spcBef>
              <a:buFontTx/>
              <a:buChar char="•"/>
            </a:pPr>
            <a:r>
              <a:rPr lang="en-GB" altLang="en-US" sz="2200">
                <a:latin typeface="Arial Unicode MS" pitchFamily="34" charset="-128"/>
              </a:rPr>
              <a:t> Government encouragement.</a:t>
            </a:r>
          </a:p>
          <a:p>
            <a:pPr eaLnBrk="1" hangingPunct="1">
              <a:spcBef>
                <a:spcPct val="50000"/>
              </a:spcBef>
              <a:buFontTx/>
              <a:buChar char="•"/>
            </a:pPr>
            <a:r>
              <a:rPr lang="en-GB" altLang="en-US" sz="2200">
                <a:latin typeface="Arial Unicode MS" pitchFamily="34" charset="-128"/>
              </a:rPr>
              <a:t> Short-term thinking in financial markets.</a:t>
            </a:r>
          </a:p>
          <a:p>
            <a:pPr eaLnBrk="1" hangingPunct="1">
              <a:spcBef>
                <a:spcPct val="50000"/>
              </a:spcBef>
              <a:buFontTx/>
              <a:buChar char="•"/>
            </a:pPr>
            <a:r>
              <a:rPr lang="en-GB" altLang="en-US" sz="2200">
                <a:latin typeface="Arial Unicode MS" pitchFamily="34" charset="-128"/>
              </a:rPr>
              <a:t> Growth of service sector and evolution of a ‘24-hour society’.</a:t>
            </a:r>
          </a:p>
          <a:p>
            <a:pPr eaLnBrk="1" hangingPunct="1">
              <a:spcBef>
                <a:spcPct val="50000"/>
              </a:spcBef>
              <a:buFontTx/>
              <a:buChar char="•"/>
            </a:pPr>
            <a:endParaRPr lang="en-GB" altLang="en-US" sz="2000" u="sng">
              <a:latin typeface="Arial Unicode MS" pitchFamily="34" charset="-128"/>
            </a:endParaRPr>
          </a:p>
        </p:txBody>
      </p:sp>
    </p:spTree>
    <p:extLst>
      <p:ext uri="{BB962C8B-B14F-4D97-AF65-F5344CB8AC3E}">
        <p14:creationId xmlns:p14="http://schemas.microsoft.com/office/powerpoint/2010/main" val="4099360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2531" name="Text Box 3"/>
          <p:cNvSpPr txBox="1">
            <a:spLocks noChangeArrowheads="1"/>
          </p:cNvSpPr>
          <p:nvPr/>
        </p:nvSpPr>
        <p:spPr bwMode="auto">
          <a:xfrm>
            <a:off x="685800" y="685800"/>
            <a:ext cx="6982544" cy="4890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1800" u="sng">
                <a:latin typeface="Arial Unicode MS" pitchFamily="34" charset="-128"/>
              </a:rPr>
              <a:t>Functional flexibility</a:t>
            </a:r>
          </a:p>
          <a:p>
            <a:pPr eaLnBrk="1" hangingPunct="1">
              <a:spcBef>
                <a:spcPct val="30000"/>
              </a:spcBef>
            </a:pPr>
            <a:r>
              <a:rPr lang="en-GB" altLang="en-US" sz="1800" dirty="0">
                <a:latin typeface="Arial Unicode MS" pitchFamily="34" charset="-128"/>
              </a:rPr>
              <a:t>Associated with the following:</a:t>
            </a:r>
          </a:p>
          <a:p>
            <a:pPr eaLnBrk="1" hangingPunct="1">
              <a:spcBef>
                <a:spcPct val="30000"/>
              </a:spcBef>
              <a:buFontTx/>
              <a:buChar char="•"/>
            </a:pPr>
            <a:r>
              <a:rPr lang="en-GB" altLang="en-US" sz="1800" dirty="0">
                <a:latin typeface="Arial Unicode MS" pitchFamily="34" charset="-128"/>
              </a:rPr>
              <a:t> </a:t>
            </a:r>
            <a:r>
              <a:rPr lang="en-GB" altLang="en-US" sz="1600" dirty="0">
                <a:latin typeface="Arial Unicode MS" pitchFamily="34" charset="-128"/>
              </a:rPr>
              <a:t>Reduction in the number of job descriptions.</a:t>
            </a:r>
          </a:p>
          <a:p>
            <a:pPr eaLnBrk="1" hangingPunct="1">
              <a:spcBef>
                <a:spcPct val="30000"/>
              </a:spcBef>
              <a:buFontTx/>
              <a:buChar char="•"/>
            </a:pPr>
            <a:r>
              <a:rPr lang="en-GB" altLang="en-US" sz="1600" dirty="0">
                <a:latin typeface="Arial Unicode MS" pitchFamily="34" charset="-128"/>
              </a:rPr>
              <a:t> More </a:t>
            </a:r>
            <a:r>
              <a:rPr lang="en-GB" altLang="en-US" sz="1600" dirty="0" err="1">
                <a:latin typeface="Arial Unicode MS" pitchFamily="34" charset="-128"/>
              </a:rPr>
              <a:t>teamworking</a:t>
            </a:r>
            <a:r>
              <a:rPr lang="en-GB" altLang="en-US" sz="1600" dirty="0">
                <a:latin typeface="Arial Unicode MS" pitchFamily="34" charset="-128"/>
              </a:rPr>
              <a:t>.</a:t>
            </a:r>
          </a:p>
          <a:p>
            <a:pPr eaLnBrk="1" hangingPunct="1">
              <a:spcBef>
                <a:spcPct val="30000"/>
              </a:spcBef>
              <a:buFontTx/>
              <a:buChar char="•"/>
            </a:pPr>
            <a:r>
              <a:rPr lang="en-GB" altLang="en-US" sz="1600" dirty="0">
                <a:latin typeface="Arial Unicode MS" pitchFamily="34" charset="-128"/>
              </a:rPr>
              <a:t> Flatter hierarchies.</a:t>
            </a:r>
          </a:p>
          <a:p>
            <a:pPr eaLnBrk="1" hangingPunct="1">
              <a:spcBef>
                <a:spcPct val="30000"/>
              </a:spcBef>
              <a:buFontTx/>
              <a:buChar char="•"/>
            </a:pPr>
            <a:r>
              <a:rPr lang="en-GB" altLang="en-US" sz="1600" dirty="0">
                <a:latin typeface="Arial Unicode MS" pitchFamily="34" charset="-128"/>
              </a:rPr>
              <a:t> Job rotation schemes.</a:t>
            </a:r>
          </a:p>
          <a:p>
            <a:pPr eaLnBrk="1" hangingPunct="1">
              <a:spcBef>
                <a:spcPct val="50000"/>
              </a:spcBef>
            </a:pPr>
            <a:r>
              <a:rPr lang="en-GB" altLang="en-US" sz="1800" dirty="0">
                <a:latin typeface="Arial Unicode MS" pitchFamily="34" charset="-128"/>
              </a:rPr>
              <a:t>Advantages –</a:t>
            </a:r>
          </a:p>
          <a:p>
            <a:pPr eaLnBrk="1" hangingPunct="1">
              <a:spcBef>
                <a:spcPct val="30000"/>
              </a:spcBef>
              <a:buFontTx/>
              <a:buChar char="•"/>
            </a:pPr>
            <a:r>
              <a:rPr lang="en-GB" altLang="en-US" sz="1600" dirty="0">
                <a:latin typeface="Arial Unicode MS" pitchFamily="34" charset="-128"/>
              </a:rPr>
              <a:t> People deployed where they are most needed.</a:t>
            </a:r>
          </a:p>
          <a:p>
            <a:pPr eaLnBrk="1" hangingPunct="1">
              <a:spcBef>
                <a:spcPct val="30000"/>
              </a:spcBef>
              <a:buFontTx/>
              <a:buChar char="•"/>
            </a:pPr>
            <a:r>
              <a:rPr lang="en-GB" altLang="en-US" sz="1600" dirty="0">
                <a:latin typeface="Arial Unicode MS" pitchFamily="34" charset="-128"/>
              </a:rPr>
              <a:t> Allows a faster response to change.</a:t>
            </a:r>
            <a:r>
              <a:rPr lang="en-GB" altLang="en-US" sz="1800" dirty="0">
                <a:latin typeface="Arial Unicode MS" pitchFamily="34" charset="-128"/>
              </a:rPr>
              <a:t> </a:t>
            </a:r>
          </a:p>
          <a:p>
            <a:pPr eaLnBrk="1" hangingPunct="1">
              <a:spcBef>
                <a:spcPct val="50000"/>
              </a:spcBef>
            </a:pPr>
            <a:r>
              <a:rPr lang="en-GB" altLang="en-US" sz="1800" dirty="0">
                <a:latin typeface="Arial Unicode MS" pitchFamily="34" charset="-128"/>
              </a:rPr>
              <a:t>Disadvantages – </a:t>
            </a:r>
          </a:p>
          <a:p>
            <a:pPr eaLnBrk="1" hangingPunct="1">
              <a:spcBef>
                <a:spcPct val="30000"/>
              </a:spcBef>
              <a:buFontTx/>
              <a:buChar char="•"/>
            </a:pPr>
            <a:r>
              <a:rPr lang="en-GB" altLang="en-US" sz="1600" dirty="0">
                <a:latin typeface="Arial Unicode MS" pitchFamily="34" charset="-128"/>
              </a:rPr>
              <a:t> Costly (training and administration costs).</a:t>
            </a:r>
          </a:p>
          <a:p>
            <a:pPr eaLnBrk="1" hangingPunct="1">
              <a:spcBef>
                <a:spcPct val="30000"/>
              </a:spcBef>
              <a:buFontTx/>
              <a:buChar char="•"/>
            </a:pPr>
            <a:r>
              <a:rPr lang="en-GB" altLang="en-US" sz="1600" dirty="0">
                <a:latin typeface="Arial Unicode MS" pitchFamily="34" charset="-128"/>
              </a:rPr>
              <a:t> There may be resistance from employees.</a:t>
            </a:r>
          </a:p>
          <a:p>
            <a:pPr eaLnBrk="1" hangingPunct="1">
              <a:spcBef>
                <a:spcPct val="30000"/>
              </a:spcBef>
              <a:buFontTx/>
              <a:buChar char="•"/>
            </a:pPr>
            <a:r>
              <a:rPr lang="en-GB" altLang="en-US" sz="1600" dirty="0">
                <a:latin typeface="Arial Unicode MS" pitchFamily="34" charset="-128"/>
              </a:rPr>
              <a:t> Some skills are too complex/specialised to be shared.</a:t>
            </a:r>
          </a:p>
          <a:p>
            <a:pPr eaLnBrk="1" hangingPunct="1">
              <a:spcBef>
                <a:spcPct val="50000"/>
              </a:spcBef>
            </a:pPr>
            <a:endParaRPr lang="en-GB" altLang="en-US" sz="1600" dirty="0">
              <a:latin typeface="Arial Unicode MS" pitchFamily="34" charset="-128"/>
            </a:endParaRPr>
          </a:p>
        </p:txBody>
      </p:sp>
    </p:spTree>
    <p:extLst>
      <p:ext uri="{BB962C8B-B14F-4D97-AF65-F5344CB8AC3E}">
        <p14:creationId xmlns:p14="http://schemas.microsoft.com/office/powerpoint/2010/main" val="894692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Approaches to Flexible Working</a:t>
            </a:r>
            <a:endParaRPr lang="en-GB" dirty="0"/>
          </a:p>
        </p:txBody>
      </p:sp>
      <p:sp>
        <p:nvSpPr>
          <p:cNvPr id="5" name="Vertical Text Placeholder 4"/>
          <p:cNvSpPr>
            <a:spLocks noGrp="1"/>
          </p:cNvSpPr>
          <p:nvPr>
            <p:ph type="body" orient="vert" idx="1"/>
          </p:nvPr>
        </p:nvSpPr>
        <p:spPr>
          <a:xfrm>
            <a:off x="405584" y="1586673"/>
            <a:ext cx="3878384" cy="3210479"/>
          </a:xfrm>
        </p:spPr>
        <p:txBody>
          <a:bodyPr>
            <a:normAutofit/>
          </a:bodyPr>
          <a:lstStyle/>
          <a:p>
            <a:r>
              <a:rPr lang="en-GB" sz="2400" dirty="0" smtClean="0"/>
              <a:t>Part-time working</a:t>
            </a:r>
          </a:p>
          <a:p>
            <a:r>
              <a:rPr lang="en-GB" sz="2400" dirty="0" smtClean="0"/>
              <a:t>Term-time working</a:t>
            </a:r>
          </a:p>
          <a:p>
            <a:r>
              <a:rPr lang="en-GB" sz="2400" dirty="0" smtClean="0"/>
              <a:t>Job-sharing</a:t>
            </a:r>
          </a:p>
          <a:p>
            <a:r>
              <a:rPr lang="en-GB" sz="2400" dirty="0" smtClean="0"/>
              <a:t>Flexitime</a:t>
            </a:r>
          </a:p>
          <a:p>
            <a:r>
              <a:rPr lang="en-GB" sz="2400" dirty="0" smtClean="0"/>
              <a:t>Compressed hours</a:t>
            </a:r>
          </a:p>
          <a:p>
            <a:r>
              <a:rPr lang="en-GB" sz="2400" dirty="0" smtClean="0"/>
              <a:t>Annual hours</a:t>
            </a:r>
          </a:p>
          <a:p>
            <a:r>
              <a:rPr lang="en-GB" sz="2400" dirty="0" smtClean="0"/>
              <a:t>Shift swapping</a:t>
            </a:r>
          </a:p>
          <a:p>
            <a:pPr marL="0" indent="0">
              <a:buNone/>
            </a:pPr>
            <a:endParaRPr lang="en-GB" sz="2400" dirty="0" smtClean="0"/>
          </a:p>
          <a:p>
            <a:pPr marL="0" indent="0">
              <a:buNone/>
            </a:pPr>
            <a:endParaRPr lang="en-GB" sz="2400" dirty="0"/>
          </a:p>
        </p:txBody>
      </p:sp>
      <p:sp>
        <p:nvSpPr>
          <p:cNvPr id="6" name="Vertical Text Placeholder 5"/>
          <p:cNvSpPr>
            <a:spLocks noGrp="1"/>
          </p:cNvSpPr>
          <p:nvPr>
            <p:ph type="body" orient="vert" idx="13"/>
          </p:nvPr>
        </p:nvSpPr>
        <p:spPr/>
        <p:txBody>
          <a:bodyPr/>
          <a:lstStyle/>
          <a:p>
            <a:pPr marL="0" indent="0">
              <a:buNone/>
            </a:pPr>
            <a:r>
              <a:rPr lang="en-GB" sz="2400" dirty="0" smtClean="0"/>
              <a:t>What is flexible working?</a:t>
            </a:r>
            <a:endParaRPr lang="en-GB" sz="2400" dirty="0"/>
          </a:p>
        </p:txBody>
      </p:sp>
      <p:sp>
        <p:nvSpPr>
          <p:cNvPr id="7" name="Vertical Text Placeholder 4"/>
          <p:cNvSpPr txBox="1">
            <a:spLocks/>
          </p:cNvSpPr>
          <p:nvPr/>
        </p:nvSpPr>
        <p:spPr>
          <a:xfrm>
            <a:off x="4283968" y="1579784"/>
            <a:ext cx="4860032" cy="3210479"/>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Working form home</a:t>
            </a:r>
          </a:p>
          <a:p>
            <a:r>
              <a:rPr lang="en-GB" sz="2400" dirty="0"/>
              <a:t>Mobile working</a:t>
            </a:r>
          </a:p>
          <a:p>
            <a:r>
              <a:rPr lang="en-GB" sz="2400" dirty="0"/>
              <a:t>Career breaks</a:t>
            </a:r>
          </a:p>
          <a:p>
            <a:r>
              <a:rPr lang="en-GB" sz="2400" dirty="0"/>
              <a:t>Commissioned outcomes</a:t>
            </a:r>
          </a:p>
          <a:p>
            <a:r>
              <a:rPr lang="en-GB" sz="2400" dirty="0"/>
              <a:t>Zero-hours contract</a:t>
            </a:r>
          </a:p>
          <a:p>
            <a:r>
              <a:rPr lang="en-GB" sz="2400" dirty="0"/>
              <a:t>Self-rostering</a:t>
            </a:r>
          </a:p>
          <a:p>
            <a:r>
              <a:rPr lang="en-GB" sz="2400" dirty="0"/>
              <a:t>Time off for </a:t>
            </a:r>
            <a:r>
              <a:rPr lang="en-GB" sz="2400" dirty="0" smtClean="0"/>
              <a:t>training</a:t>
            </a:r>
            <a:endParaRPr lang="en-GB" sz="2400" dirty="0"/>
          </a:p>
          <a:p>
            <a:endParaRPr lang="en-GB" sz="2400" dirty="0" smtClean="0"/>
          </a:p>
        </p:txBody>
      </p:sp>
      <p:sp>
        <p:nvSpPr>
          <p:cNvPr id="2" name="TextBox 1"/>
          <p:cNvSpPr txBox="1"/>
          <p:nvPr/>
        </p:nvSpPr>
        <p:spPr>
          <a:xfrm>
            <a:off x="467544" y="5013176"/>
            <a:ext cx="8064896" cy="523220"/>
          </a:xfrm>
          <a:prstGeom prst="rect">
            <a:avLst/>
          </a:prstGeom>
          <a:noFill/>
        </p:spPr>
        <p:txBody>
          <a:bodyPr wrap="square" rtlCol="0">
            <a:spAutoFit/>
          </a:bodyPr>
          <a:lstStyle/>
          <a:p>
            <a:pPr algn="ctr"/>
            <a:r>
              <a:rPr lang="en-GB" sz="2800" dirty="0" smtClean="0"/>
              <a:t>Can be formal or informal.</a:t>
            </a:r>
            <a:endParaRPr lang="en-GB" sz="2800" dirty="0"/>
          </a:p>
        </p:txBody>
      </p:sp>
    </p:spTree>
    <p:extLst>
      <p:ext uri="{BB962C8B-B14F-4D97-AF65-F5344CB8AC3E}">
        <p14:creationId xmlns:p14="http://schemas.microsoft.com/office/powerpoint/2010/main" val="936202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4579" name="Text Box 3"/>
          <p:cNvSpPr txBox="1">
            <a:spLocks noChangeArrowheads="1"/>
          </p:cNvSpPr>
          <p:nvPr/>
        </p:nvSpPr>
        <p:spPr bwMode="auto">
          <a:xfrm>
            <a:off x="685800" y="685800"/>
            <a:ext cx="7924800" cy="3925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a:latin typeface="Arial Unicode MS" pitchFamily="34" charset="-128"/>
              </a:rPr>
              <a:t>Numerical flexibility</a:t>
            </a:r>
          </a:p>
          <a:p>
            <a:pPr eaLnBrk="1" hangingPunct="1">
              <a:spcBef>
                <a:spcPct val="50000"/>
              </a:spcBef>
            </a:pPr>
            <a:r>
              <a:rPr lang="en-GB" altLang="en-US">
                <a:latin typeface="Arial Unicode MS" pitchFamily="34" charset="-128"/>
              </a:rPr>
              <a:t>People are employed on different forms of ‘atypical contract’ so they can be deployed where they are most needed at the times they are needed.</a:t>
            </a:r>
          </a:p>
          <a:p>
            <a:pPr eaLnBrk="1" hangingPunct="1">
              <a:spcBef>
                <a:spcPct val="50000"/>
              </a:spcBef>
              <a:buFontTx/>
              <a:buChar char="•"/>
            </a:pPr>
            <a:r>
              <a:rPr lang="en-GB" altLang="en-US">
                <a:latin typeface="Arial Unicode MS" pitchFamily="34" charset="-128"/>
              </a:rPr>
              <a:t> Part-time contracts.</a:t>
            </a:r>
          </a:p>
          <a:p>
            <a:pPr eaLnBrk="1" hangingPunct="1">
              <a:spcBef>
                <a:spcPct val="50000"/>
              </a:spcBef>
              <a:buFontTx/>
              <a:buChar char="•"/>
            </a:pPr>
            <a:r>
              <a:rPr lang="en-GB" altLang="en-US">
                <a:latin typeface="Arial Unicode MS" pitchFamily="34" charset="-128"/>
              </a:rPr>
              <a:t> Temporary contracts.</a:t>
            </a:r>
          </a:p>
          <a:p>
            <a:pPr eaLnBrk="1" hangingPunct="1">
              <a:spcBef>
                <a:spcPct val="50000"/>
              </a:spcBef>
              <a:buFontTx/>
              <a:buChar char="•"/>
            </a:pPr>
            <a:r>
              <a:rPr lang="en-GB" altLang="en-US">
                <a:latin typeface="Arial Unicode MS" pitchFamily="34" charset="-128"/>
              </a:rPr>
              <a:t> Subcontractors.</a:t>
            </a:r>
          </a:p>
          <a:p>
            <a:pPr eaLnBrk="1" hangingPunct="1">
              <a:spcBef>
                <a:spcPct val="50000"/>
              </a:spcBef>
              <a:buFontTx/>
              <a:buChar char="•"/>
            </a:pPr>
            <a:r>
              <a:rPr lang="en-GB" altLang="en-US">
                <a:latin typeface="Arial Unicode MS" pitchFamily="34" charset="-128"/>
              </a:rPr>
              <a:t> Homeworking.</a:t>
            </a:r>
          </a:p>
        </p:txBody>
      </p:sp>
    </p:spTree>
    <p:extLst>
      <p:ext uri="{BB962C8B-B14F-4D97-AF65-F5344CB8AC3E}">
        <p14:creationId xmlns:p14="http://schemas.microsoft.com/office/powerpoint/2010/main" val="2249166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6627" name="Text Box 3"/>
          <p:cNvSpPr txBox="1">
            <a:spLocks noChangeArrowheads="1"/>
          </p:cNvSpPr>
          <p:nvPr/>
        </p:nvSpPr>
        <p:spPr bwMode="auto">
          <a:xfrm>
            <a:off x="685800" y="685800"/>
            <a:ext cx="7924800" cy="5186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i="1" u="sng" dirty="0">
                <a:latin typeface="Arial Unicode MS" pitchFamily="34" charset="-128"/>
              </a:rPr>
              <a:t>Part-time contracts</a:t>
            </a:r>
          </a:p>
          <a:p>
            <a:pPr eaLnBrk="1" hangingPunct="1">
              <a:spcBef>
                <a:spcPct val="50000"/>
              </a:spcBef>
            </a:pPr>
            <a:r>
              <a:rPr lang="en-GB" altLang="en-US" sz="2000" dirty="0">
                <a:latin typeface="Arial Unicode MS" pitchFamily="34" charset="-128"/>
              </a:rPr>
              <a:t>Just over a quarter of the UK workforce are part-timers, 80% of which are women.  Other key groups are the retired and students.</a:t>
            </a:r>
          </a:p>
          <a:p>
            <a:pPr eaLnBrk="1" hangingPunct="1">
              <a:spcBef>
                <a:spcPct val="50000"/>
              </a:spcBef>
            </a:pPr>
            <a:r>
              <a:rPr lang="en-GB" altLang="en-US" sz="2000" dirty="0">
                <a:latin typeface="Arial Unicode MS" pitchFamily="34" charset="-128"/>
              </a:rPr>
              <a:t>Main reasons for the creation of part-time posts:</a:t>
            </a:r>
          </a:p>
          <a:p>
            <a:pPr eaLnBrk="1" hangingPunct="1">
              <a:spcBef>
                <a:spcPct val="50000"/>
              </a:spcBef>
              <a:buFontTx/>
              <a:buChar char="•"/>
            </a:pPr>
            <a:r>
              <a:rPr lang="en-GB" altLang="en-US" sz="1800" dirty="0">
                <a:latin typeface="Arial Unicode MS" pitchFamily="34" charset="-128"/>
              </a:rPr>
              <a:t> To respond more efficiently to peaks and troughs in demand.</a:t>
            </a:r>
          </a:p>
          <a:p>
            <a:pPr eaLnBrk="1" hangingPunct="1">
              <a:spcBef>
                <a:spcPct val="50000"/>
              </a:spcBef>
              <a:buFontTx/>
              <a:buChar char="•"/>
            </a:pPr>
            <a:r>
              <a:rPr lang="en-GB" altLang="en-US" sz="1800" dirty="0">
                <a:latin typeface="Arial Unicode MS" pitchFamily="34" charset="-128"/>
              </a:rPr>
              <a:t> In response to a demand from employees.</a:t>
            </a:r>
          </a:p>
          <a:p>
            <a:pPr eaLnBrk="1" hangingPunct="1">
              <a:spcBef>
                <a:spcPct val="50000"/>
              </a:spcBef>
            </a:pPr>
            <a:r>
              <a:rPr lang="en-GB" altLang="en-US" sz="2000" dirty="0">
                <a:latin typeface="Arial Unicode MS" pitchFamily="34" charset="-128"/>
              </a:rPr>
              <a:t>Disadvantages:</a:t>
            </a:r>
          </a:p>
          <a:p>
            <a:pPr eaLnBrk="1" hangingPunct="1">
              <a:spcBef>
                <a:spcPct val="50000"/>
              </a:spcBef>
              <a:buFontTx/>
              <a:buChar char="•"/>
            </a:pPr>
            <a:r>
              <a:rPr lang="en-GB" altLang="en-US" sz="1800" dirty="0">
                <a:latin typeface="Arial Unicode MS" pitchFamily="34" charset="-128"/>
              </a:rPr>
              <a:t> Workers may show less commitment to the organisation.</a:t>
            </a:r>
          </a:p>
          <a:p>
            <a:pPr eaLnBrk="1" hangingPunct="1">
              <a:spcBef>
                <a:spcPct val="50000"/>
              </a:spcBef>
              <a:buFontTx/>
              <a:buChar char="•"/>
            </a:pPr>
            <a:r>
              <a:rPr lang="en-GB" altLang="en-US" sz="1800" dirty="0">
                <a:latin typeface="Arial Unicode MS" pitchFamily="34" charset="-128"/>
              </a:rPr>
              <a:t> Inflexibility in terms of the hours individuals are available for work (as other commitments are often a priority).</a:t>
            </a:r>
          </a:p>
          <a:p>
            <a:pPr eaLnBrk="1" hangingPunct="1">
              <a:spcBef>
                <a:spcPct val="50000"/>
              </a:spcBef>
              <a:buFontTx/>
              <a:buChar char="•"/>
            </a:pPr>
            <a:r>
              <a:rPr lang="en-GB" altLang="en-US" sz="1800" dirty="0">
                <a:latin typeface="Arial Unicode MS" pitchFamily="34" charset="-128"/>
              </a:rPr>
              <a:t> Increase in training time and costs when 2-3 individuals are employed in place of one full-timer.</a:t>
            </a:r>
          </a:p>
          <a:p>
            <a:pPr eaLnBrk="1" hangingPunct="1">
              <a:spcBef>
                <a:spcPct val="50000"/>
              </a:spcBef>
            </a:pPr>
            <a:endParaRPr lang="en-GB" altLang="en-US" sz="2000" dirty="0">
              <a:latin typeface="Arial Unicode MS" pitchFamily="34" charset="-128"/>
            </a:endParaRPr>
          </a:p>
        </p:txBody>
      </p:sp>
    </p:spTree>
    <p:extLst>
      <p:ext uri="{BB962C8B-B14F-4D97-AF65-F5344CB8AC3E}">
        <p14:creationId xmlns:p14="http://schemas.microsoft.com/office/powerpoint/2010/main" val="1559762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8675" name="Text Box 3"/>
          <p:cNvSpPr txBox="1">
            <a:spLocks noChangeArrowheads="1"/>
          </p:cNvSpPr>
          <p:nvPr/>
        </p:nvSpPr>
        <p:spPr bwMode="auto">
          <a:xfrm>
            <a:off x="685800" y="685800"/>
            <a:ext cx="7924800" cy="5287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i="1" u="sng" dirty="0">
                <a:latin typeface="Arial Unicode MS" pitchFamily="34" charset="-128"/>
              </a:rPr>
              <a:t>Temporary contracts</a:t>
            </a:r>
          </a:p>
          <a:p>
            <a:pPr eaLnBrk="1" hangingPunct="1">
              <a:spcBef>
                <a:spcPct val="50000"/>
              </a:spcBef>
            </a:pPr>
            <a:r>
              <a:rPr lang="en-GB" altLang="en-US" sz="2000" dirty="0">
                <a:latin typeface="Arial Unicode MS" pitchFamily="34" charset="-128"/>
              </a:rPr>
              <a:t>These can either be for a fixed term or on a seasonal basis to carry out a specific job, or for an indefinite period.</a:t>
            </a:r>
          </a:p>
          <a:p>
            <a:pPr eaLnBrk="1" hangingPunct="1">
              <a:spcBef>
                <a:spcPct val="50000"/>
              </a:spcBef>
            </a:pPr>
            <a:r>
              <a:rPr lang="en-GB" altLang="en-US" sz="2000" dirty="0">
                <a:latin typeface="Arial Unicode MS" pitchFamily="34" charset="-128"/>
              </a:rPr>
              <a:t>Main reasons for employing temporary staff:</a:t>
            </a:r>
          </a:p>
          <a:p>
            <a:pPr eaLnBrk="1" hangingPunct="1">
              <a:spcBef>
                <a:spcPct val="20000"/>
              </a:spcBef>
              <a:buFontTx/>
              <a:buChar char="•"/>
            </a:pPr>
            <a:r>
              <a:rPr lang="en-GB" altLang="en-US" sz="1800" dirty="0">
                <a:latin typeface="Arial Unicode MS" pitchFamily="34" charset="-128"/>
              </a:rPr>
              <a:t> To cover for absent staff.</a:t>
            </a:r>
          </a:p>
          <a:p>
            <a:pPr eaLnBrk="1" hangingPunct="1">
              <a:spcBef>
                <a:spcPct val="20000"/>
              </a:spcBef>
              <a:buFontTx/>
              <a:buChar char="•"/>
            </a:pPr>
            <a:r>
              <a:rPr lang="en-GB" altLang="en-US" sz="1800" dirty="0">
                <a:latin typeface="Arial Unicode MS" pitchFamily="34" charset="-128"/>
              </a:rPr>
              <a:t> To match staffing levels to peaks in demand.</a:t>
            </a:r>
          </a:p>
          <a:p>
            <a:pPr eaLnBrk="1" hangingPunct="1">
              <a:spcBef>
                <a:spcPct val="20000"/>
              </a:spcBef>
              <a:buFontTx/>
              <a:buChar char="•"/>
            </a:pPr>
            <a:r>
              <a:rPr lang="en-GB" altLang="en-US" sz="1800" dirty="0">
                <a:latin typeface="Arial Unicode MS" pitchFamily="34" charset="-128"/>
              </a:rPr>
              <a:t> To deal with one-off tasks.</a:t>
            </a:r>
          </a:p>
          <a:p>
            <a:pPr eaLnBrk="1" hangingPunct="1">
              <a:spcBef>
                <a:spcPct val="20000"/>
              </a:spcBef>
              <a:buFontTx/>
              <a:buChar char="•"/>
            </a:pPr>
            <a:r>
              <a:rPr lang="en-GB" altLang="en-US" sz="1800" dirty="0">
                <a:latin typeface="Arial Unicode MS" pitchFamily="34" charset="-128"/>
              </a:rPr>
              <a:t> To adjust staffing levels/provide cover whilst levels are changed.</a:t>
            </a:r>
          </a:p>
          <a:p>
            <a:pPr eaLnBrk="1" hangingPunct="1">
              <a:spcBef>
                <a:spcPct val="20000"/>
              </a:spcBef>
              <a:buFontTx/>
              <a:buChar char="•"/>
            </a:pPr>
            <a:r>
              <a:rPr lang="en-GB" altLang="en-US" sz="1800" dirty="0">
                <a:latin typeface="Arial Unicode MS" pitchFamily="34" charset="-128"/>
              </a:rPr>
              <a:t> To provide specialist skills.</a:t>
            </a:r>
          </a:p>
          <a:p>
            <a:pPr eaLnBrk="1" hangingPunct="1">
              <a:spcBef>
                <a:spcPct val="20000"/>
              </a:spcBef>
              <a:buFontTx/>
              <a:buChar char="•"/>
            </a:pPr>
            <a:r>
              <a:rPr lang="en-GB" altLang="en-US" sz="1800" dirty="0">
                <a:latin typeface="Arial Unicode MS" pitchFamily="34" charset="-128"/>
              </a:rPr>
              <a:t> Because applicants have requested temporary work.</a:t>
            </a:r>
          </a:p>
          <a:p>
            <a:pPr eaLnBrk="1" hangingPunct="1">
              <a:spcBef>
                <a:spcPct val="20000"/>
              </a:spcBef>
              <a:buFontTx/>
              <a:buChar char="•"/>
            </a:pPr>
            <a:r>
              <a:rPr lang="en-GB" altLang="en-US" sz="1800" dirty="0">
                <a:latin typeface="Arial Unicode MS" pitchFamily="34" charset="-128"/>
              </a:rPr>
              <a:t> To screen for permanent jobs.</a:t>
            </a:r>
          </a:p>
          <a:p>
            <a:pPr eaLnBrk="1" hangingPunct="1">
              <a:spcBef>
                <a:spcPct val="20000"/>
              </a:spcBef>
              <a:buFontTx/>
              <a:buChar char="•"/>
            </a:pPr>
            <a:r>
              <a:rPr lang="en-GB" altLang="en-US" sz="1800" dirty="0">
                <a:latin typeface="Arial Unicode MS" pitchFamily="34" charset="-128"/>
              </a:rPr>
              <a:t> Because they are easier to recruit.</a:t>
            </a:r>
          </a:p>
          <a:p>
            <a:pPr eaLnBrk="1" hangingPunct="1">
              <a:spcBef>
                <a:spcPct val="20000"/>
              </a:spcBef>
              <a:buFontTx/>
              <a:buChar char="•"/>
            </a:pPr>
            <a:r>
              <a:rPr lang="en-GB" altLang="en-US" sz="1800" dirty="0">
                <a:latin typeface="Arial Unicode MS" pitchFamily="34" charset="-128"/>
              </a:rPr>
              <a:t> To reduce wage costs.</a:t>
            </a:r>
          </a:p>
          <a:p>
            <a:pPr eaLnBrk="1" hangingPunct="1">
              <a:spcBef>
                <a:spcPct val="20000"/>
              </a:spcBef>
              <a:buFontTx/>
              <a:buChar char="•"/>
            </a:pPr>
            <a:r>
              <a:rPr lang="en-GB" altLang="en-US" sz="1800" dirty="0">
                <a:latin typeface="Arial Unicode MS" pitchFamily="34" charset="-128"/>
              </a:rPr>
              <a:t> To reduce non-wage costs.</a:t>
            </a:r>
          </a:p>
          <a:p>
            <a:pPr eaLnBrk="1" hangingPunct="1">
              <a:spcBef>
                <a:spcPct val="20000"/>
              </a:spcBef>
              <a:buFontTx/>
              <a:buChar char="•"/>
            </a:pPr>
            <a:endParaRPr lang="en-GB" altLang="en-US" sz="1800" dirty="0">
              <a:latin typeface="Arial Unicode MS" pitchFamily="34" charset="-128"/>
            </a:endParaRPr>
          </a:p>
        </p:txBody>
      </p:sp>
    </p:spTree>
    <p:extLst>
      <p:ext uri="{BB962C8B-B14F-4D97-AF65-F5344CB8AC3E}">
        <p14:creationId xmlns:p14="http://schemas.microsoft.com/office/powerpoint/2010/main" val="2758833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0723" name="Text Box 3"/>
          <p:cNvSpPr txBox="1">
            <a:spLocks noChangeArrowheads="1"/>
          </p:cNvSpPr>
          <p:nvPr/>
        </p:nvSpPr>
        <p:spPr bwMode="auto">
          <a:xfrm>
            <a:off x="685800" y="685800"/>
            <a:ext cx="7924800"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Times New Roman" panose="02020603050405020304" pitchFamily="18" charset="0"/>
                <a:cs typeface="Times New Roman" panose="02020603050405020304" pitchFamily="18" charset="0"/>
              </a:defRPr>
            </a:lvl1pPr>
            <a:lvl2pPr marL="914400" indent="-457200">
              <a:defRPr sz="2400">
                <a:solidFill>
                  <a:schemeClr val="tx1"/>
                </a:solidFill>
                <a:latin typeface="Times New Roman" panose="02020603050405020304" pitchFamily="18" charset="0"/>
                <a:cs typeface="Times New Roman" panose="02020603050405020304" pitchFamily="18" charset="0"/>
              </a:defRPr>
            </a:lvl2pPr>
            <a:lvl3pPr marL="1371600" indent="-457200">
              <a:defRPr sz="2400">
                <a:solidFill>
                  <a:schemeClr val="tx1"/>
                </a:solidFill>
                <a:latin typeface="Times New Roman" panose="02020603050405020304" pitchFamily="18" charset="0"/>
                <a:cs typeface="Times New Roman" panose="02020603050405020304" pitchFamily="18" charset="0"/>
              </a:defRPr>
            </a:lvl3pPr>
            <a:lvl4pPr marL="1828800" indent="-457200">
              <a:defRPr sz="2400">
                <a:solidFill>
                  <a:schemeClr val="tx1"/>
                </a:solidFill>
                <a:latin typeface="Times New Roman" panose="02020603050405020304" pitchFamily="18" charset="0"/>
                <a:cs typeface="Times New Roman" panose="02020603050405020304" pitchFamily="18" charset="0"/>
              </a:defRPr>
            </a:lvl4pPr>
            <a:lvl5pPr marL="2286000" indent="-457200">
              <a:defRPr sz="2400">
                <a:solidFill>
                  <a:schemeClr val="tx1"/>
                </a:solidFill>
                <a:latin typeface="Times New Roman" panose="02020603050405020304" pitchFamily="18" charset="0"/>
                <a:cs typeface="Times New Roman" panose="02020603050405020304" pitchFamily="18" charset="0"/>
              </a:defRPr>
            </a:lvl5pPr>
            <a:lvl6pPr marL="27432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32004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6576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41148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i="1" u="sng" dirty="0">
                <a:latin typeface="Arial Unicode MS" pitchFamily="34" charset="-128"/>
              </a:rPr>
              <a:t>Subcontractors</a:t>
            </a:r>
          </a:p>
          <a:p>
            <a:pPr eaLnBrk="1" hangingPunct="1">
              <a:spcBef>
                <a:spcPct val="50000"/>
              </a:spcBef>
            </a:pPr>
            <a:r>
              <a:rPr lang="en-GB" altLang="en-US" sz="2000" dirty="0">
                <a:latin typeface="Arial Unicode MS" pitchFamily="34" charset="-128"/>
              </a:rPr>
              <a:t>Two basic forms:</a:t>
            </a:r>
          </a:p>
          <a:p>
            <a:pPr eaLnBrk="1" hangingPunct="1">
              <a:spcBef>
                <a:spcPct val="50000"/>
              </a:spcBef>
              <a:buFontTx/>
              <a:buAutoNum type="arabicPeriod"/>
            </a:pPr>
            <a:r>
              <a:rPr lang="en-GB" altLang="en-US" sz="2000" dirty="0">
                <a:latin typeface="Arial Unicode MS" pitchFamily="34" charset="-128"/>
              </a:rPr>
              <a:t>The use of consultants and other self-employed people to undertake specific, specialist work.</a:t>
            </a:r>
          </a:p>
          <a:p>
            <a:pPr eaLnBrk="1" hangingPunct="1">
              <a:spcBef>
                <a:spcPct val="50000"/>
              </a:spcBef>
              <a:buFontTx/>
              <a:buAutoNum type="arabicPeriod"/>
            </a:pPr>
            <a:r>
              <a:rPr lang="en-GB" altLang="en-US" sz="2000" dirty="0">
                <a:latin typeface="Arial Unicode MS" pitchFamily="34" charset="-128"/>
              </a:rPr>
              <a:t>The subcontracting out of a substantial body of work (such as cleaning or security) to a separate company – who can take advantage of economies of scale to carry out the work more efficiently.</a:t>
            </a:r>
          </a:p>
          <a:p>
            <a:pPr eaLnBrk="1" hangingPunct="1">
              <a:spcBef>
                <a:spcPct val="50000"/>
              </a:spcBef>
            </a:pPr>
            <a:r>
              <a:rPr lang="en-GB" altLang="en-US" sz="2000" dirty="0">
                <a:latin typeface="Arial Unicode MS" pitchFamily="34" charset="-128"/>
              </a:rPr>
              <a:t>Another possibility, which is becoming more common is the rehiring of retired employees on a self-employed basis.  This allows the organisation to draw on organisation-specific expertise, but only when there is a particular demand.</a:t>
            </a:r>
          </a:p>
        </p:txBody>
      </p:sp>
    </p:spTree>
    <p:extLst>
      <p:ext uri="{BB962C8B-B14F-4D97-AF65-F5344CB8AC3E}">
        <p14:creationId xmlns:p14="http://schemas.microsoft.com/office/powerpoint/2010/main" val="3879540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2771" name="Text Box 3"/>
          <p:cNvSpPr txBox="1">
            <a:spLocks noChangeArrowheads="1"/>
          </p:cNvSpPr>
          <p:nvPr/>
        </p:nvSpPr>
        <p:spPr bwMode="auto">
          <a:xfrm>
            <a:off x="685800" y="685800"/>
            <a:ext cx="7924800" cy="4233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i="1" u="sng">
                <a:latin typeface="Arial Unicode MS" pitchFamily="34" charset="-128"/>
              </a:rPr>
              <a:t>Homeworking</a:t>
            </a:r>
          </a:p>
          <a:p>
            <a:pPr eaLnBrk="1" hangingPunct="1">
              <a:spcBef>
                <a:spcPct val="50000"/>
              </a:spcBef>
            </a:pPr>
            <a:r>
              <a:rPr lang="en-GB" altLang="en-US">
                <a:latin typeface="Arial Unicode MS" pitchFamily="34" charset="-128"/>
              </a:rPr>
              <a:t>This can be an attractive option for both parties:</a:t>
            </a:r>
          </a:p>
          <a:p>
            <a:pPr eaLnBrk="1" hangingPunct="1">
              <a:spcBef>
                <a:spcPct val="50000"/>
              </a:spcBef>
              <a:buFontTx/>
              <a:buChar char="•"/>
            </a:pPr>
            <a:r>
              <a:rPr lang="en-GB" altLang="en-US" sz="2000">
                <a:latin typeface="Arial Unicode MS" pitchFamily="34" charset="-128"/>
              </a:rPr>
              <a:t> employees have more control over their hours of work, etc. </a:t>
            </a:r>
          </a:p>
          <a:p>
            <a:pPr eaLnBrk="1" hangingPunct="1">
              <a:spcBef>
                <a:spcPct val="50000"/>
              </a:spcBef>
              <a:buFontTx/>
              <a:buChar char="•"/>
            </a:pPr>
            <a:r>
              <a:rPr lang="en-GB" altLang="en-US" sz="2000">
                <a:latin typeface="Arial Unicode MS" pitchFamily="34" charset="-128"/>
              </a:rPr>
              <a:t> employers reduce costs in terms of office space, etc.</a:t>
            </a:r>
          </a:p>
          <a:p>
            <a:pPr eaLnBrk="1" hangingPunct="1">
              <a:spcBef>
                <a:spcPct val="50000"/>
              </a:spcBef>
            </a:pPr>
            <a:r>
              <a:rPr lang="en-GB" altLang="en-US">
                <a:latin typeface="Arial Unicode MS" pitchFamily="34" charset="-128"/>
              </a:rPr>
              <a:t>Employers should be wary of the potential drawbacks:</a:t>
            </a:r>
          </a:p>
          <a:p>
            <a:pPr eaLnBrk="1" hangingPunct="1">
              <a:spcBef>
                <a:spcPct val="50000"/>
              </a:spcBef>
              <a:buFontTx/>
              <a:buChar char="•"/>
            </a:pPr>
            <a:r>
              <a:rPr lang="en-GB" altLang="en-US">
                <a:latin typeface="Arial Unicode MS" pitchFamily="34" charset="-128"/>
              </a:rPr>
              <a:t> </a:t>
            </a:r>
            <a:r>
              <a:rPr lang="en-GB" altLang="en-US" sz="2000">
                <a:latin typeface="Arial Unicode MS" pitchFamily="34" charset="-128"/>
              </a:rPr>
              <a:t>Low morale as a result of isolation from co-workers.</a:t>
            </a:r>
          </a:p>
          <a:p>
            <a:pPr eaLnBrk="1" hangingPunct="1">
              <a:spcBef>
                <a:spcPct val="50000"/>
              </a:spcBef>
              <a:buFontTx/>
              <a:buChar char="•"/>
            </a:pPr>
            <a:r>
              <a:rPr lang="en-GB" altLang="en-US" sz="2000">
                <a:latin typeface="Arial Unicode MS" pitchFamily="34" charset="-128"/>
              </a:rPr>
              <a:t> Traditional performance management techniques and control systems are not appropriate.</a:t>
            </a:r>
          </a:p>
          <a:p>
            <a:pPr eaLnBrk="1" hangingPunct="1">
              <a:spcBef>
                <a:spcPct val="50000"/>
              </a:spcBef>
              <a:buFontTx/>
              <a:buChar char="•"/>
            </a:pPr>
            <a:r>
              <a:rPr lang="en-GB" altLang="en-US" sz="2000">
                <a:latin typeface="Arial Unicode MS" pitchFamily="34" charset="-128"/>
              </a:rPr>
              <a:t> Harder to maintain effective communication.</a:t>
            </a:r>
          </a:p>
        </p:txBody>
      </p:sp>
    </p:spTree>
    <p:extLst>
      <p:ext uri="{BB962C8B-B14F-4D97-AF65-F5344CB8AC3E}">
        <p14:creationId xmlns:p14="http://schemas.microsoft.com/office/powerpoint/2010/main" val="4287398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4819" name="Text Box 3"/>
          <p:cNvSpPr txBox="1">
            <a:spLocks noChangeArrowheads="1"/>
          </p:cNvSpPr>
          <p:nvPr/>
        </p:nvSpPr>
        <p:spPr bwMode="auto">
          <a:xfrm>
            <a:off x="685800" y="685800"/>
            <a:ext cx="7924800" cy="429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a:latin typeface="Arial Unicode MS" pitchFamily="34" charset="-128"/>
              </a:rPr>
              <a:t>Temporal flexibility</a:t>
            </a:r>
          </a:p>
          <a:p>
            <a:pPr eaLnBrk="1" hangingPunct="1">
              <a:spcBef>
                <a:spcPct val="50000"/>
              </a:spcBef>
            </a:pPr>
            <a:r>
              <a:rPr lang="en-GB" altLang="en-US">
                <a:latin typeface="Arial Unicode MS" pitchFamily="34" charset="-128"/>
              </a:rPr>
              <a:t>Involves a move away from setting specific hours of work: </a:t>
            </a:r>
          </a:p>
          <a:p>
            <a:pPr eaLnBrk="1" hangingPunct="1">
              <a:spcBef>
                <a:spcPct val="50000"/>
              </a:spcBef>
              <a:buFontTx/>
              <a:buChar char="•"/>
            </a:pPr>
            <a:r>
              <a:rPr lang="en-GB" altLang="en-US">
                <a:latin typeface="Arial Unicode MS" pitchFamily="34" charset="-128"/>
              </a:rPr>
              <a:t> Flexitime.</a:t>
            </a:r>
          </a:p>
          <a:p>
            <a:pPr eaLnBrk="1" hangingPunct="1">
              <a:spcBef>
                <a:spcPct val="50000"/>
              </a:spcBef>
              <a:buFontTx/>
              <a:buChar char="•"/>
            </a:pPr>
            <a:r>
              <a:rPr lang="en-GB" altLang="en-US">
                <a:latin typeface="Arial Unicode MS" pitchFamily="34" charset="-128"/>
              </a:rPr>
              <a:t> Annual hours.</a:t>
            </a:r>
          </a:p>
          <a:p>
            <a:pPr eaLnBrk="1" hangingPunct="1">
              <a:spcBef>
                <a:spcPct val="50000"/>
              </a:spcBef>
              <a:buFontTx/>
              <a:buChar char="•"/>
            </a:pPr>
            <a:r>
              <a:rPr lang="en-GB" altLang="en-US">
                <a:latin typeface="Arial Unicode MS" pitchFamily="34" charset="-128"/>
              </a:rPr>
              <a:t> Zero hours.</a:t>
            </a:r>
          </a:p>
          <a:p>
            <a:pPr eaLnBrk="1" hangingPunct="1">
              <a:spcBef>
                <a:spcPct val="50000"/>
              </a:spcBef>
              <a:buFontTx/>
              <a:buChar char="•"/>
            </a:pPr>
            <a:r>
              <a:rPr lang="en-GB" altLang="en-US">
                <a:latin typeface="Arial Unicode MS" pitchFamily="34" charset="-128"/>
              </a:rPr>
              <a:t> Term-time working.</a:t>
            </a:r>
          </a:p>
          <a:p>
            <a:pPr eaLnBrk="1" hangingPunct="1">
              <a:spcBef>
                <a:spcPct val="50000"/>
              </a:spcBef>
              <a:buFontTx/>
              <a:buChar char="•"/>
            </a:pPr>
            <a:r>
              <a:rPr lang="en-GB" altLang="en-US">
                <a:latin typeface="Arial Unicode MS" pitchFamily="34" charset="-128"/>
              </a:rPr>
              <a:t> Compressed hours.</a:t>
            </a:r>
          </a:p>
          <a:p>
            <a:pPr eaLnBrk="1" hangingPunct="1">
              <a:spcBef>
                <a:spcPct val="50000"/>
              </a:spcBef>
              <a:buFontTx/>
              <a:buChar char="•"/>
            </a:pPr>
            <a:endParaRPr lang="en-GB" altLang="en-US">
              <a:latin typeface="Arial Unicode MS" pitchFamily="34" charset="-128"/>
            </a:endParaRPr>
          </a:p>
        </p:txBody>
      </p:sp>
    </p:spTree>
    <p:extLst>
      <p:ext uri="{BB962C8B-B14F-4D97-AF65-F5344CB8AC3E}">
        <p14:creationId xmlns:p14="http://schemas.microsoft.com/office/powerpoint/2010/main" val="34626407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6867" name="Text Box 3"/>
          <p:cNvSpPr txBox="1">
            <a:spLocks noChangeArrowheads="1"/>
          </p:cNvSpPr>
          <p:nvPr/>
        </p:nvSpPr>
        <p:spPr bwMode="auto">
          <a:xfrm>
            <a:off x="685800" y="685800"/>
            <a:ext cx="7924800" cy="4431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u="sng" dirty="0">
                <a:latin typeface="Arial Unicode MS" pitchFamily="34" charset="-128"/>
              </a:rPr>
              <a:t>Outsourcing</a:t>
            </a:r>
          </a:p>
          <a:p>
            <a:pPr eaLnBrk="1" hangingPunct="1">
              <a:spcBef>
                <a:spcPct val="50000"/>
              </a:spcBef>
            </a:pPr>
            <a:r>
              <a:rPr lang="en-GB" altLang="en-US" sz="2000" dirty="0">
                <a:latin typeface="Arial Unicode MS" pitchFamily="34" charset="-128"/>
              </a:rPr>
              <a:t>The situation in which an organisational function that is customarily carried out on an in-house basis by the organisation’s own employees is instead purchased from a specialist provider.</a:t>
            </a:r>
          </a:p>
          <a:p>
            <a:pPr eaLnBrk="1" hangingPunct="1">
              <a:spcBef>
                <a:spcPct val="50000"/>
              </a:spcBef>
            </a:pPr>
            <a:r>
              <a:rPr lang="en-GB" altLang="en-US" sz="2000" dirty="0">
                <a:latin typeface="Arial Unicode MS" pitchFamily="34" charset="-128"/>
              </a:rPr>
              <a:t>Reasons for outsourcing:</a:t>
            </a:r>
          </a:p>
          <a:p>
            <a:pPr eaLnBrk="1" hangingPunct="1">
              <a:spcBef>
                <a:spcPct val="50000"/>
              </a:spcBef>
              <a:buFontTx/>
              <a:buChar char="•"/>
            </a:pPr>
            <a:r>
              <a:rPr lang="en-GB" altLang="en-US" sz="1800" dirty="0">
                <a:latin typeface="Arial Unicode MS" pitchFamily="34" charset="-128"/>
              </a:rPr>
              <a:t> Some companies are not large enough to be able to justify the employment of specialists (accountants, </a:t>
            </a:r>
            <a:r>
              <a:rPr lang="en-GB" altLang="en-US" sz="1800" dirty="0" err="1">
                <a:latin typeface="Arial Unicode MS" pitchFamily="34" charset="-128"/>
              </a:rPr>
              <a:t>etc</a:t>
            </a:r>
            <a:r>
              <a:rPr lang="en-GB" altLang="en-US" sz="1800" dirty="0">
                <a:latin typeface="Arial Unicode MS" pitchFamily="34" charset="-128"/>
              </a:rPr>
              <a:t>).</a:t>
            </a:r>
          </a:p>
          <a:p>
            <a:pPr eaLnBrk="1" hangingPunct="1">
              <a:spcBef>
                <a:spcPct val="50000"/>
              </a:spcBef>
              <a:buFontTx/>
              <a:buChar char="•"/>
            </a:pPr>
            <a:r>
              <a:rPr lang="en-GB" altLang="en-US" sz="1800" dirty="0">
                <a:latin typeface="Arial Unicode MS" pitchFamily="34" charset="-128"/>
              </a:rPr>
              <a:t> Enables the organisation to focus on its ‘core activities’.</a:t>
            </a:r>
          </a:p>
          <a:p>
            <a:pPr eaLnBrk="1" hangingPunct="1">
              <a:spcBef>
                <a:spcPct val="50000"/>
              </a:spcBef>
              <a:buFontTx/>
              <a:buChar char="•"/>
            </a:pPr>
            <a:r>
              <a:rPr lang="en-GB" altLang="en-US" sz="1800" dirty="0">
                <a:latin typeface="Arial Unicode MS" pitchFamily="34" charset="-128"/>
              </a:rPr>
              <a:t> Can result in substantial costs savings, due to economies of scale.</a:t>
            </a:r>
          </a:p>
          <a:p>
            <a:pPr eaLnBrk="1" hangingPunct="1">
              <a:spcBef>
                <a:spcPct val="50000"/>
              </a:spcBef>
              <a:buFontTx/>
              <a:buChar char="•"/>
            </a:pPr>
            <a:r>
              <a:rPr lang="en-GB" altLang="en-US" sz="1800" dirty="0">
                <a:latin typeface="Arial Unicode MS" pitchFamily="34" charset="-128"/>
              </a:rPr>
              <a:t> Quality assurance: when there are problems with performance, it is easier to threaten a provider with the loss of a contract than it is to manage an in-house performance improvement programme.</a:t>
            </a:r>
          </a:p>
        </p:txBody>
      </p:sp>
    </p:spTree>
    <p:extLst>
      <p:ext uri="{BB962C8B-B14F-4D97-AF65-F5344CB8AC3E}">
        <p14:creationId xmlns:p14="http://schemas.microsoft.com/office/powerpoint/2010/main" val="581818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8915" name="Text Box 3"/>
          <p:cNvSpPr txBox="1">
            <a:spLocks noChangeArrowheads="1"/>
          </p:cNvSpPr>
          <p:nvPr/>
        </p:nvSpPr>
        <p:spPr bwMode="auto">
          <a:xfrm>
            <a:off x="685800" y="685800"/>
            <a:ext cx="7924800" cy="45166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dirty="0">
                <a:latin typeface="Arial Unicode MS" pitchFamily="34" charset="-128"/>
              </a:rPr>
              <a:t>Problems with outsourcing:</a:t>
            </a:r>
          </a:p>
          <a:p>
            <a:pPr eaLnBrk="1" hangingPunct="1">
              <a:spcBef>
                <a:spcPct val="50000"/>
              </a:spcBef>
              <a:buFontTx/>
              <a:buChar char="•"/>
            </a:pPr>
            <a:r>
              <a:rPr lang="en-GB" altLang="en-US" sz="1800" dirty="0">
                <a:latin typeface="Arial Unicode MS" pitchFamily="34" charset="-128"/>
              </a:rPr>
              <a:t> Legal disputes over the meaning of contractual terms.</a:t>
            </a:r>
          </a:p>
          <a:p>
            <a:pPr eaLnBrk="1" hangingPunct="1">
              <a:spcBef>
                <a:spcPct val="50000"/>
              </a:spcBef>
              <a:buFontTx/>
              <a:buChar char="•"/>
            </a:pPr>
            <a:r>
              <a:rPr lang="en-GB" altLang="en-US" sz="1800" dirty="0">
                <a:latin typeface="Arial Unicode MS" pitchFamily="34" charset="-128"/>
              </a:rPr>
              <a:t> Problems in managing the relationship effectively.</a:t>
            </a:r>
          </a:p>
          <a:p>
            <a:pPr eaLnBrk="1" hangingPunct="1">
              <a:spcBef>
                <a:spcPct val="50000"/>
              </a:spcBef>
              <a:buFontTx/>
              <a:buChar char="•"/>
            </a:pPr>
            <a:r>
              <a:rPr lang="en-GB" altLang="en-US" sz="1800" dirty="0">
                <a:latin typeface="Arial Unicode MS" pitchFamily="34" charset="-128"/>
              </a:rPr>
              <a:t> Poor levels of service.</a:t>
            </a:r>
          </a:p>
          <a:p>
            <a:pPr eaLnBrk="1" hangingPunct="1">
              <a:spcBef>
                <a:spcPct val="50000"/>
              </a:spcBef>
              <a:buFontTx/>
              <a:buChar char="•"/>
            </a:pPr>
            <a:r>
              <a:rPr lang="en-GB" altLang="en-US" sz="1800" dirty="0">
                <a:latin typeface="Arial Unicode MS" pitchFamily="34" charset="-128"/>
              </a:rPr>
              <a:t> Communication difficulties.</a:t>
            </a:r>
          </a:p>
          <a:p>
            <a:pPr eaLnBrk="1" hangingPunct="1">
              <a:spcBef>
                <a:spcPct val="50000"/>
              </a:spcBef>
              <a:buFontTx/>
              <a:buChar char="•"/>
            </a:pPr>
            <a:r>
              <a:rPr lang="en-GB" altLang="en-US" sz="1800" dirty="0">
                <a:latin typeface="Arial Unicode MS" pitchFamily="34" charset="-128"/>
              </a:rPr>
              <a:t> Problems in evaluating/monitoring performance levels.</a:t>
            </a:r>
          </a:p>
          <a:p>
            <a:pPr eaLnBrk="1" hangingPunct="1">
              <a:spcBef>
                <a:spcPct val="50000"/>
              </a:spcBef>
            </a:pPr>
            <a:endParaRPr lang="en-GB" altLang="en-US" sz="700" dirty="0">
              <a:latin typeface="Arial Unicode MS" pitchFamily="34" charset="-128"/>
            </a:endParaRPr>
          </a:p>
          <a:p>
            <a:pPr eaLnBrk="1" hangingPunct="1">
              <a:spcBef>
                <a:spcPct val="50000"/>
              </a:spcBef>
            </a:pPr>
            <a:r>
              <a:rPr lang="en-GB" altLang="en-US" sz="2000" dirty="0">
                <a:latin typeface="Arial Unicode MS" pitchFamily="34" charset="-128"/>
              </a:rPr>
              <a:t>At the base of the issue is the fundamental issue of a difference of interest between the two parties:</a:t>
            </a:r>
          </a:p>
          <a:p>
            <a:pPr eaLnBrk="1" hangingPunct="1">
              <a:spcBef>
                <a:spcPct val="50000"/>
              </a:spcBef>
              <a:buFontTx/>
              <a:buChar char="•"/>
            </a:pPr>
            <a:r>
              <a:rPr lang="en-GB" altLang="en-US" sz="1800" dirty="0">
                <a:latin typeface="Arial Unicode MS" pitchFamily="34" charset="-128"/>
              </a:rPr>
              <a:t> The client wants a decent level of service provided on an ongoing basis at a reasonable cost.</a:t>
            </a:r>
          </a:p>
          <a:p>
            <a:pPr eaLnBrk="1" hangingPunct="1">
              <a:spcBef>
                <a:spcPct val="50000"/>
              </a:spcBef>
              <a:buFontTx/>
              <a:buChar char="•"/>
            </a:pPr>
            <a:r>
              <a:rPr lang="en-GB" altLang="en-US" sz="1800" dirty="0">
                <a:latin typeface="Arial Unicode MS" pitchFamily="34" charset="-128"/>
              </a:rPr>
              <a:t> The contractor wishes to maximise profits and reduce costs.</a:t>
            </a:r>
          </a:p>
        </p:txBody>
      </p:sp>
    </p:spTree>
    <p:extLst>
      <p:ext uri="{BB962C8B-B14F-4D97-AF65-F5344CB8AC3E}">
        <p14:creationId xmlns:p14="http://schemas.microsoft.com/office/powerpoint/2010/main" val="889399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40963" name="Text Box 3"/>
          <p:cNvSpPr txBox="1">
            <a:spLocks noChangeArrowheads="1"/>
          </p:cNvSpPr>
          <p:nvPr/>
        </p:nvSpPr>
        <p:spPr bwMode="auto">
          <a:xfrm>
            <a:off x="685800" y="685800"/>
            <a:ext cx="7924800"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Times New Roman" panose="02020603050405020304" pitchFamily="18" charset="0"/>
                <a:cs typeface="Times New Roman" panose="02020603050405020304" pitchFamily="18" charset="0"/>
              </a:defRPr>
            </a:lvl1pPr>
            <a:lvl2pPr marL="914400" indent="-457200">
              <a:defRPr sz="2400">
                <a:solidFill>
                  <a:schemeClr val="tx1"/>
                </a:solidFill>
                <a:latin typeface="Times New Roman" panose="02020603050405020304" pitchFamily="18" charset="0"/>
                <a:cs typeface="Times New Roman" panose="02020603050405020304" pitchFamily="18" charset="0"/>
              </a:defRPr>
            </a:lvl2pPr>
            <a:lvl3pPr marL="1371600" indent="-457200">
              <a:defRPr sz="2400">
                <a:solidFill>
                  <a:schemeClr val="tx1"/>
                </a:solidFill>
                <a:latin typeface="Times New Roman" panose="02020603050405020304" pitchFamily="18" charset="0"/>
                <a:cs typeface="Times New Roman" panose="02020603050405020304" pitchFamily="18" charset="0"/>
              </a:defRPr>
            </a:lvl3pPr>
            <a:lvl4pPr marL="1828800" indent="-457200">
              <a:defRPr sz="2400">
                <a:solidFill>
                  <a:schemeClr val="tx1"/>
                </a:solidFill>
                <a:latin typeface="Times New Roman" panose="02020603050405020304" pitchFamily="18" charset="0"/>
                <a:cs typeface="Times New Roman" panose="02020603050405020304" pitchFamily="18" charset="0"/>
              </a:defRPr>
            </a:lvl4pPr>
            <a:lvl5pPr marL="2286000" indent="-457200">
              <a:defRPr sz="2400">
                <a:solidFill>
                  <a:schemeClr val="tx1"/>
                </a:solidFill>
                <a:latin typeface="Times New Roman" panose="02020603050405020304" pitchFamily="18" charset="0"/>
                <a:cs typeface="Times New Roman" panose="02020603050405020304" pitchFamily="18" charset="0"/>
              </a:defRPr>
            </a:lvl5pPr>
            <a:lvl6pPr marL="27432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32004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6576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41148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u="sng" dirty="0">
                <a:latin typeface="Arial Unicode MS" pitchFamily="34" charset="-128"/>
              </a:rPr>
              <a:t>Criticisms of flexibility</a:t>
            </a:r>
          </a:p>
          <a:p>
            <a:pPr eaLnBrk="1" hangingPunct="1">
              <a:spcBef>
                <a:spcPct val="50000"/>
              </a:spcBef>
              <a:buFontTx/>
              <a:buAutoNum type="arabicPeriod"/>
            </a:pPr>
            <a:r>
              <a:rPr lang="en-GB" altLang="en-US" sz="2000" dirty="0">
                <a:latin typeface="Arial Unicode MS" pitchFamily="34" charset="-128"/>
              </a:rPr>
              <a:t>The main criticisms are characterised by a tendency to equate the concept of ‘flexibility’ with that of ‘employment insecurity’. There is a supposed incompatibility between the principles of the flexible firm and high-commitment P&amp;D practices.</a:t>
            </a:r>
          </a:p>
          <a:p>
            <a:pPr eaLnBrk="1" hangingPunct="1">
              <a:spcBef>
                <a:spcPct val="50000"/>
              </a:spcBef>
              <a:buFontTx/>
              <a:buAutoNum type="arabicPeriod"/>
            </a:pPr>
            <a:r>
              <a:rPr lang="en-GB" altLang="en-US" sz="2000" dirty="0">
                <a:latin typeface="Arial Unicode MS" pitchFamily="34" charset="-128"/>
              </a:rPr>
              <a:t>Such employers tend to seek staff who are already trained, rather than developing people themselves. This would ultimately result in chronic skills shortages and thus damage the health of the national economy.</a:t>
            </a:r>
          </a:p>
          <a:p>
            <a:pPr eaLnBrk="1" hangingPunct="1">
              <a:spcBef>
                <a:spcPct val="50000"/>
              </a:spcBef>
              <a:buFontTx/>
              <a:buAutoNum type="arabicPeriod"/>
            </a:pPr>
            <a:r>
              <a:rPr lang="en-GB" altLang="en-US" sz="2000" dirty="0">
                <a:latin typeface="Arial Unicode MS" pitchFamily="34" charset="-128"/>
              </a:rPr>
              <a:t>Ethical considerations. Developing a peripheral workforce allows employers to exercise a greater degree of power – exploiting these individuals’ desire for greater stability.</a:t>
            </a:r>
          </a:p>
          <a:p>
            <a:pPr eaLnBrk="1" hangingPunct="1">
              <a:spcBef>
                <a:spcPct val="50000"/>
              </a:spcBef>
              <a:buFontTx/>
              <a:buAutoNum type="arabicPeriod"/>
            </a:pPr>
            <a:r>
              <a:rPr lang="en-GB" altLang="en-US" sz="2000" dirty="0">
                <a:latin typeface="Arial Unicode MS" pitchFamily="34" charset="-128"/>
              </a:rPr>
              <a:t>Widespread adoption of the flexible firm model would result in an unequal society.</a:t>
            </a:r>
          </a:p>
        </p:txBody>
      </p:sp>
    </p:spTree>
    <p:extLst>
      <p:ext uri="{BB962C8B-B14F-4D97-AF65-F5344CB8AC3E}">
        <p14:creationId xmlns:p14="http://schemas.microsoft.com/office/powerpoint/2010/main" val="24269871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3"/>
          <p:cNvSpPr txBox="1">
            <a:spLocks noChangeArrowheads="1"/>
          </p:cNvSpPr>
          <p:nvPr/>
        </p:nvSpPr>
        <p:spPr bwMode="auto">
          <a:xfrm>
            <a:off x="685800" y="685800"/>
            <a:ext cx="7924800" cy="5299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a:latin typeface="Arial Unicode MS" pitchFamily="34" charset="-128"/>
              </a:rPr>
              <a:t>Employability and mutual flexibility</a:t>
            </a:r>
          </a:p>
          <a:p>
            <a:pPr eaLnBrk="1" hangingPunct="1">
              <a:spcBef>
                <a:spcPct val="50000"/>
              </a:spcBef>
            </a:pPr>
            <a:r>
              <a:rPr lang="en-GB" altLang="en-US">
                <a:latin typeface="Arial Unicode MS" pitchFamily="34" charset="-128"/>
              </a:rPr>
              <a:t>How can we reconcile the two positions: the commercial case for greater flexibility (greater efficiency and adaptability) versus the possible long-term hardship that results from the creation of insecurity?</a:t>
            </a:r>
          </a:p>
          <a:p>
            <a:pPr eaLnBrk="1" hangingPunct="1">
              <a:spcBef>
                <a:spcPct val="50000"/>
              </a:spcBef>
              <a:buFontTx/>
              <a:buChar char="•"/>
            </a:pPr>
            <a:r>
              <a:rPr lang="en-GB" altLang="en-US" sz="2000">
                <a:latin typeface="Arial Unicode MS" pitchFamily="34" charset="-128"/>
              </a:rPr>
              <a:t> The term ‘flexibility’ covers several very distinct types of employment practice – not all of which are associated with insecurity.</a:t>
            </a:r>
          </a:p>
          <a:p>
            <a:pPr eaLnBrk="1" hangingPunct="1">
              <a:spcBef>
                <a:spcPct val="50000"/>
              </a:spcBef>
              <a:buFontTx/>
              <a:buChar char="•"/>
            </a:pPr>
            <a:r>
              <a:rPr lang="en-GB" altLang="en-US" sz="2000">
                <a:latin typeface="Arial Unicode MS" pitchFamily="34" charset="-128"/>
              </a:rPr>
              <a:t> Staff have more to gain in the long term from improving their ‘employability’ than they do from remaining in employment with one organisation.</a:t>
            </a:r>
          </a:p>
          <a:p>
            <a:pPr eaLnBrk="1" hangingPunct="1">
              <a:spcBef>
                <a:spcPct val="50000"/>
              </a:spcBef>
            </a:pPr>
            <a:r>
              <a:rPr lang="en-GB" altLang="en-US">
                <a:latin typeface="Arial Unicode MS" pitchFamily="34" charset="-128"/>
              </a:rPr>
              <a:t>Reilly’s term ‘mutual flexibility’ refers to forms that bring benefits to both employers and employees. </a:t>
            </a:r>
          </a:p>
          <a:p>
            <a:pPr eaLnBrk="1" hangingPunct="1">
              <a:spcBef>
                <a:spcPct val="50000"/>
              </a:spcBef>
              <a:buFontTx/>
              <a:buChar char="•"/>
            </a:pPr>
            <a:endParaRPr lang="en-GB" altLang="en-US" sz="2000">
              <a:latin typeface="Arial Unicode MS" pitchFamily="34" charset="-128"/>
            </a:endParaRPr>
          </a:p>
        </p:txBody>
      </p:sp>
    </p:spTree>
    <p:extLst>
      <p:ext uri="{BB962C8B-B14F-4D97-AF65-F5344CB8AC3E}">
        <p14:creationId xmlns:p14="http://schemas.microsoft.com/office/powerpoint/2010/main" val="37794669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a:blip r:embed="rId4"/>
          <a:stretch>
            <a:fillRect/>
          </a:stretch>
        </p:blipFill>
        <p:spPr>
          <a:xfrm>
            <a:off x="683568" y="692696"/>
            <a:ext cx="7635577" cy="4639956"/>
          </a:xfrm>
          <a:prstGeom prst="rect">
            <a:avLst/>
          </a:prstGeom>
        </p:spPr>
      </p:pic>
    </p:spTree>
    <p:extLst>
      <p:ext uri="{BB962C8B-B14F-4D97-AF65-F5344CB8AC3E}">
        <p14:creationId xmlns:p14="http://schemas.microsoft.com/office/powerpoint/2010/main" val="12581409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Approaches to Flexible Working</a:t>
            </a:r>
            <a:endParaRPr lang="en-GB" dirty="0"/>
          </a:p>
        </p:txBody>
      </p:sp>
      <p:sp>
        <p:nvSpPr>
          <p:cNvPr id="3" name="Vertical Text Placeholder 2"/>
          <p:cNvSpPr>
            <a:spLocks noGrp="1"/>
          </p:cNvSpPr>
          <p:nvPr>
            <p:ph type="body" orient="vert" idx="1"/>
          </p:nvPr>
        </p:nvSpPr>
        <p:spPr/>
        <p:txBody>
          <a:bodyPr>
            <a:normAutofit fontScale="92500"/>
          </a:bodyPr>
          <a:lstStyle/>
          <a:p>
            <a:r>
              <a:rPr lang="en-GB" dirty="0" smtClean="0"/>
              <a:t>54% of employees use at least one form of flexible working (UK) of which 29% are part-time workers.</a:t>
            </a:r>
          </a:p>
          <a:p>
            <a:pPr marL="0" indent="0">
              <a:buNone/>
            </a:pPr>
            <a:r>
              <a:rPr lang="en-GB" dirty="0" smtClean="0"/>
              <a:t>Employers offering:</a:t>
            </a:r>
            <a:endParaRPr lang="en-GB" dirty="0"/>
          </a:p>
          <a:p>
            <a:r>
              <a:rPr lang="en-GB" dirty="0" smtClean="0"/>
              <a:t>Part-time work – 62%</a:t>
            </a:r>
          </a:p>
          <a:p>
            <a:r>
              <a:rPr lang="en-GB" dirty="0" smtClean="0"/>
              <a:t>Flexitime – 34%</a:t>
            </a:r>
          </a:p>
          <a:p>
            <a:r>
              <a:rPr lang="en-GB" dirty="0" smtClean="0"/>
              <a:t>Working from home on a regular basis -24%</a:t>
            </a:r>
          </a:p>
          <a:p>
            <a:endParaRPr lang="en-GB" dirty="0" smtClean="0"/>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Flexible working uptake</a:t>
            </a:r>
            <a:endParaRPr lang="en-GB" dirty="0"/>
          </a:p>
        </p:txBody>
      </p:sp>
      <p:sp>
        <p:nvSpPr>
          <p:cNvPr id="5" name="TextBox 4"/>
          <p:cNvSpPr txBox="1"/>
          <p:nvPr/>
        </p:nvSpPr>
        <p:spPr>
          <a:xfrm>
            <a:off x="3995936" y="5328572"/>
            <a:ext cx="5190523" cy="369332"/>
          </a:xfrm>
          <a:prstGeom prst="rect">
            <a:avLst/>
          </a:prstGeom>
          <a:noFill/>
        </p:spPr>
        <p:txBody>
          <a:bodyPr wrap="none" rtlCol="0">
            <a:spAutoFit/>
          </a:bodyPr>
          <a:lstStyle/>
          <a:p>
            <a:r>
              <a:rPr lang="en-GB" dirty="0" smtClean="0"/>
              <a:t>(CIPD, 2016, Employee Views on Working Lives)</a:t>
            </a:r>
            <a:endParaRPr lang="en-GB" dirty="0"/>
          </a:p>
        </p:txBody>
      </p:sp>
    </p:spTree>
    <p:extLst>
      <p:ext uri="{BB962C8B-B14F-4D97-AF65-F5344CB8AC3E}">
        <p14:creationId xmlns:p14="http://schemas.microsoft.com/office/powerpoint/2010/main" val="156173147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Approaches to Flexible Working</a:t>
            </a:r>
            <a:endParaRPr lang="en-GB" dirty="0"/>
          </a:p>
        </p:txBody>
      </p:sp>
      <p:sp>
        <p:nvSpPr>
          <p:cNvPr id="3" name="Vertical Text Placeholder 2"/>
          <p:cNvSpPr>
            <a:spLocks noGrp="1"/>
          </p:cNvSpPr>
          <p:nvPr>
            <p:ph type="body" orient="vert" idx="1"/>
          </p:nvPr>
        </p:nvSpPr>
        <p:spPr/>
        <p:txBody>
          <a:bodyPr>
            <a:normAutofit/>
          </a:bodyPr>
          <a:lstStyle/>
          <a:p>
            <a:r>
              <a:rPr lang="en-GB" dirty="0" smtClean="0"/>
              <a:t>44% of women work part-time compared to 13% of men (Fatherhood Forfeit, PM, April 2017)</a:t>
            </a:r>
          </a:p>
          <a:p>
            <a:r>
              <a:rPr lang="en-GB" dirty="0" smtClean="0"/>
              <a:t>Senior (31%) and middle (24%) managers are most likely to report they work form home compared to only 9% of employees. </a:t>
            </a:r>
          </a:p>
          <a:p>
            <a:endParaRPr lang="en-GB" dirty="0" smtClean="0"/>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Flexible working uptake</a:t>
            </a:r>
            <a:endParaRPr lang="en-GB" dirty="0"/>
          </a:p>
        </p:txBody>
      </p:sp>
      <p:sp>
        <p:nvSpPr>
          <p:cNvPr id="5" name="TextBox 4"/>
          <p:cNvSpPr txBox="1"/>
          <p:nvPr/>
        </p:nvSpPr>
        <p:spPr>
          <a:xfrm>
            <a:off x="3995936" y="5301208"/>
            <a:ext cx="5190523" cy="369332"/>
          </a:xfrm>
          <a:prstGeom prst="rect">
            <a:avLst/>
          </a:prstGeom>
          <a:noFill/>
        </p:spPr>
        <p:txBody>
          <a:bodyPr wrap="none" rtlCol="0">
            <a:spAutoFit/>
          </a:bodyPr>
          <a:lstStyle/>
          <a:p>
            <a:r>
              <a:rPr lang="en-GB" dirty="0" smtClean="0"/>
              <a:t>(CIPD, 2016, Employee Views on Working Lives)</a:t>
            </a:r>
            <a:endParaRPr lang="en-GB" dirty="0"/>
          </a:p>
        </p:txBody>
      </p:sp>
    </p:spTree>
    <p:extLst>
      <p:ext uri="{BB962C8B-B14F-4D97-AF65-F5344CB8AC3E}">
        <p14:creationId xmlns:p14="http://schemas.microsoft.com/office/powerpoint/2010/main" val="24879467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Barriers and Benefits</a:t>
            </a:r>
            <a:endParaRPr lang="en-GB" dirty="0"/>
          </a:p>
        </p:txBody>
      </p:sp>
      <p:sp>
        <p:nvSpPr>
          <p:cNvPr id="3" name="Vertical Text Placeholder 2"/>
          <p:cNvSpPr>
            <a:spLocks noGrp="1"/>
          </p:cNvSpPr>
          <p:nvPr>
            <p:ph type="body" orient="vert" idx="1"/>
          </p:nvPr>
        </p:nvSpPr>
        <p:spPr/>
        <p:txBody>
          <a:bodyPr>
            <a:normAutofit fontScale="77500" lnSpcReduction="20000"/>
          </a:bodyPr>
          <a:lstStyle/>
          <a:p>
            <a:pPr marL="0" indent="0">
              <a:buNone/>
            </a:pPr>
            <a:r>
              <a:rPr lang="en-GB" dirty="0" smtClean="0"/>
              <a:t>In your group address </a:t>
            </a:r>
            <a:r>
              <a:rPr lang="en-GB" dirty="0" smtClean="0"/>
              <a:t>the </a:t>
            </a:r>
            <a:r>
              <a:rPr lang="en-GB" dirty="0" smtClean="0"/>
              <a:t>following questions:</a:t>
            </a:r>
          </a:p>
          <a:p>
            <a:pPr marL="514350" indent="-514350">
              <a:buAutoNum type="arabicPeriod"/>
            </a:pPr>
            <a:r>
              <a:rPr lang="en-GB" dirty="0" smtClean="0"/>
              <a:t>What </a:t>
            </a:r>
            <a:r>
              <a:rPr lang="en-GB" dirty="0" smtClean="0"/>
              <a:t>are the benefits associated with flexible working for </a:t>
            </a:r>
            <a:r>
              <a:rPr lang="en-GB" dirty="0" smtClean="0"/>
              <a:t>individuals? </a:t>
            </a:r>
          </a:p>
          <a:p>
            <a:pPr marL="514350" indent="-514350">
              <a:buFont typeface="Arial" pitchFamily="34" charset="0"/>
              <a:buAutoNum type="arabicPeriod"/>
            </a:pPr>
            <a:r>
              <a:rPr lang="en-GB" dirty="0"/>
              <a:t>What are the benefits associated with flexible working for </a:t>
            </a:r>
            <a:r>
              <a:rPr lang="en-GB" dirty="0" smtClean="0"/>
              <a:t>organisations</a:t>
            </a:r>
            <a:r>
              <a:rPr lang="en-GB" dirty="0"/>
              <a:t>? </a:t>
            </a:r>
            <a:endParaRPr lang="en-GB" dirty="0" smtClean="0"/>
          </a:p>
          <a:p>
            <a:pPr marL="514350" indent="-514350">
              <a:buAutoNum type="arabicPeriod"/>
            </a:pPr>
            <a:r>
              <a:rPr lang="en-GB" dirty="0" smtClean="0"/>
              <a:t>How can organisations better prepare themselves for the demands of an aging workforce </a:t>
            </a:r>
            <a:r>
              <a:rPr lang="en-GB" dirty="0" smtClean="0"/>
              <a:t>population</a:t>
            </a:r>
            <a:r>
              <a:rPr lang="en-GB" dirty="0"/>
              <a:t>?</a:t>
            </a:r>
            <a:endParaRPr lang="en-GB" dirty="0" smtClean="0"/>
          </a:p>
          <a:p>
            <a:pPr marL="514350" indent="-514350">
              <a:buAutoNum type="arabicPeriod"/>
            </a:pPr>
            <a:r>
              <a:rPr lang="en-GB" dirty="0" smtClean="0"/>
              <a:t>What evidence is there that millennials value flexibility?</a:t>
            </a:r>
            <a:endParaRPr lang="en-GB" dirty="0" smtClean="0"/>
          </a:p>
          <a:p>
            <a:pPr marL="0" indent="0">
              <a:buNone/>
            </a:pPr>
            <a:r>
              <a:rPr lang="en-GB" dirty="0" smtClean="0"/>
              <a:t>Refer to CIPD </a:t>
            </a:r>
            <a:r>
              <a:rPr lang="en-GB" dirty="0" smtClean="0"/>
              <a:t>reports, MIT </a:t>
            </a:r>
            <a:r>
              <a:rPr lang="en-GB" dirty="0" smtClean="0"/>
              <a:t>article </a:t>
            </a:r>
            <a:r>
              <a:rPr lang="en-GB" dirty="0" smtClean="0"/>
              <a:t>and journal articles.</a:t>
            </a: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Activity</a:t>
            </a:r>
            <a:endParaRPr lang="en-GB" dirty="0"/>
          </a:p>
        </p:txBody>
      </p:sp>
    </p:spTree>
    <p:extLst>
      <p:ext uri="{BB962C8B-B14F-4D97-AF65-F5344CB8AC3E}">
        <p14:creationId xmlns:p14="http://schemas.microsoft.com/office/powerpoint/2010/main" val="31733763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documentManagement/types"/>
    <ds:schemaRef ds:uri="303dbf9b-b85b-46a0-94f1-894078c07ecd"/>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564</TotalTime>
  <Words>1728</Words>
  <Application>Microsoft Office PowerPoint</Application>
  <PresentationFormat>On-screen Show (4:3)</PresentationFormat>
  <Paragraphs>185</Paragraphs>
  <Slides>24</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 Unicode MS</vt:lpstr>
      <vt:lpstr>Arial</vt:lpstr>
      <vt:lpstr>Calibri</vt:lpstr>
      <vt:lpstr>Myriad Pro</vt:lpstr>
      <vt:lpstr>Tahoma</vt:lpstr>
      <vt:lpstr>Times New Roman</vt:lpstr>
      <vt:lpstr>20140311PresentationUWTSDTemplate</vt:lpstr>
      <vt:lpstr>LMTP:  Flexible Working</vt:lpstr>
      <vt:lpstr>Session Overview: Part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Approaches to Flexible Working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Approaches to Flexible Working</vt:lpstr>
      <vt:lpstr>Approaches to Flexible Working</vt:lpstr>
      <vt:lpstr>Barriers and Benefits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Potter</cp:lastModifiedBy>
  <cp:revision>25</cp:revision>
  <cp:lastPrinted>2016-11-03T10:04:23Z</cp:lastPrinted>
  <dcterms:created xsi:type="dcterms:W3CDTF">2015-04-14T15:21:28Z</dcterms:created>
  <dcterms:modified xsi:type="dcterms:W3CDTF">2018-04-30T16:10:10Z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