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1375"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A90A17D-B636-4FB2-8234-C4325BA5C782}" type="datetimeFigureOut">
              <a:rPr lang="en-US" smtClean="0"/>
              <a:pPr/>
              <a:t>10/29/2013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4302D3-0AE6-4CB3-A161-AAD99F7960A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1962CC9-FE74-48FF-9A9D-E99D5446FE71}" type="datetimeFigureOut">
              <a:rPr lang="en-US" smtClean="0"/>
              <a:pPr/>
              <a:t>10/29/2013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5C81ADC-689E-4E99-8CD9-AABCB9C2FAD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C81ADC-689E-4E99-8CD9-AABCB9C2FAD9}"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C81ADC-689E-4E99-8CD9-AABCB9C2FAD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5C81ADC-689E-4E99-8CD9-AABCB9C2FAD9}"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75C81ADC-689E-4E99-8CD9-AABCB9C2FAD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75C81ADC-689E-4E99-8CD9-AABCB9C2FAD9}"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75C81ADC-689E-4E99-8CD9-AABCB9C2FAD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1962CC9-FE74-48FF-9A9D-E99D5446FE71}" type="datetimeFigureOut">
              <a:rPr lang="en-US" smtClean="0"/>
              <a:pPr/>
              <a:t>10/29/2013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5C81ADC-689E-4E99-8CD9-AABCB9C2FAD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1962CC9-FE74-48FF-9A9D-E99D5446FE71}" type="datetimeFigureOut">
              <a:rPr lang="en-US" smtClean="0"/>
              <a:pPr/>
              <a:t>10/29/2013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5C81ADC-689E-4E99-8CD9-AABCB9C2FAD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C81ADC-689E-4E99-8CD9-AABCB9C2FAD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962CC9-FE74-48FF-9A9D-E99D5446FE71}" type="datetimeFigureOut">
              <a:rPr lang="en-US" smtClean="0"/>
              <a:pPr/>
              <a:t>10/29/2013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5C81ADC-689E-4E99-8CD9-AABCB9C2FAD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1962CC9-FE74-48FF-9A9D-E99D5446FE71}" type="datetimeFigureOut">
              <a:rPr lang="en-US" smtClean="0"/>
              <a:pPr/>
              <a:t>10/29/2013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75C81ADC-689E-4E99-8CD9-AABCB9C2FAD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4000" dirty="0" smtClean="0"/>
              <a:t>Finite State Machines-2</a:t>
            </a:r>
            <a:endParaRPr lang="en-GB" sz="4000"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162382"/>
          </a:xfrm>
        </p:spPr>
        <p:txBody>
          <a:bodyPr>
            <a:normAutofit fontScale="85000" lnSpcReduction="20000"/>
          </a:bodyPr>
          <a:lstStyle/>
          <a:p>
            <a:r>
              <a:rPr lang="en-GB" sz="2100" dirty="0" smtClean="0"/>
              <a:t>The following design method is acceptable for circuits having less than or equal to two inputs and a possible number of states  leas than or equal to 16.</a:t>
            </a:r>
          </a:p>
          <a:p>
            <a:endParaRPr lang="en-GB" sz="2000" dirty="0" smtClean="0"/>
          </a:p>
          <a:p>
            <a:r>
              <a:rPr lang="en-GB" sz="2400" dirty="0" smtClean="0"/>
              <a:t>Step 1:</a:t>
            </a:r>
          </a:p>
          <a:p>
            <a:pPr lvl="1"/>
            <a:r>
              <a:rPr lang="en-GB" sz="2100" dirty="0" smtClean="0"/>
              <a:t>Receive design specifications</a:t>
            </a:r>
          </a:p>
          <a:p>
            <a:pPr marL="603504" lvl="2" indent="-256032">
              <a:spcBef>
                <a:spcPts val="400"/>
              </a:spcBef>
              <a:buSzPct val="68000"/>
              <a:buFont typeface="Wingdings 3"/>
              <a:buChar char=""/>
            </a:pPr>
            <a:endParaRPr lang="en-GB" sz="1900" dirty="0" smtClean="0"/>
          </a:p>
          <a:p>
            <a:r>
              <a:rPr lang="en-GB" sz="2400" dirty="0" smtClean="0"/>
              <a:t>Step 2:</a:t>
            </a:r>
          </a:p>
          <a:p>
            <a:pPr lvl="1"/>
            <a:r>
              <a:rPr lang="en-GB" sz="2100" dirty="0" smtClean="0"/>
              <a:t>Spend time studying the specification sufficiently to gain an insight into the ‘real’ operational behaviour of the circuit.</a:t>
            </a:r>
          </a:p>
          <a:p>
            <a:pPr lvl="1"/>
            <a:endParaRPr lang="en-GB" sz="1900" dirty="0" smtClean="0"/>
          </a:p>
          <a:p>
            <a:r>
              <a:rPr lang="en-GB" sz="2400" dirty="0" smtClean="0"/>
              <a:t>Step 3:</a:t>
            </a:r>
          </a:p>
          <a:p>
            <a:pPr lvl="1"/>
            <a:r>
              <a:rPr lang="en-GB" sz="2100" dirty="0" smtClean="0"/>
              <a:t>Make a block diagram of your design. Identify all inputs and outputs. Note: make certain  that you completely understand when and under what conditions outputs are to be generated.</a:t>
            </a:r>
          </a:p>
          <a:p>
            <a:pPr lvl="1"/>
            <a:endParaRPr lang="en-GB" dirty="0" smtClean="0"/>
          </a:p>
          <a:p>
            <a:r>
              <a:rPr lang="en-GB" sz="2400" dirty="0" smtClean="0"/>
              <a:t>Step 4:</a:t>
            </a:r>
          </a:p>
          <a:p>
            <a:pPr lvl="1"/>
            <a:r>
              <a:rPr lang="en-GB" sz="2100" dirty="0" smtClean="0"/>
              <a:t>Design a primitive state diagram based on the information obtained from steps 2 and 3.</a:t>
            </a:r>
          </a:p>
          <a:p>
            <a:endParaRPr lang="en-GB" dirty="0" smtClean="0"/>
          </a:p>
          <a:p>
            <a:endParaRPr lang="en-GB" dirty="0" smtClean="0"/>
          </a:p>
          <a:p>
            <a:pPr lvl="1"/>
            <a:endParaRPr lang="en-GB" dirty="0" smtClean="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162382"/>
          </a:xfrm>
        </p:spPr>
        <p:txBody>
          <a:bodyPr>
            <a:normAutofit fontScale="85000" lnSpcReduction="20000"/>
          </a:bodyPr>
          <a:lstStyle/>
          <a:p>
            <a:r>
              <a:rPr lang="en-GB" sz="2400" dirty="0" smtClean="0"/>
              <a:t>Step 5:</a:t>
            </a:r>
          </a:p>
          <a:p>
            <a:pPr lvl="1"/>
            <a:r>
              <a:rPr lang="en-GB" sz="2100" dirty="0" smtClean="0"/>
              <a:t>Develop a primitive state table from the primitive state diagram and check the truth table systematically for possible redundant states in the state diagram.</a:t>
            </a:r>
          </a:p>
          <a:p>
            <a:endParaRPr lang="en-GB" dirty="0" smtClean="0"/>
          </a:p>
          <a:p>
            <a:r>
              <a:rPr lang="en-GB" sz="2400" dirty="0" smtClean="0"/>
              <a:t>Step 6:</a:t>
            </a:r>
          </a:p>
          <a:p>
            <a:pPr lvl="1"/>
            <a:r>
              <a:rPr lang="en-GB" sz="2100" dirty="0" smtClean="0"/>
              <a:t>If necessary, develop a simplified state diagram from the simplified primitive state table.</a:t>
            </a:r>
          </a:p>
          <a:p>
            <a:pPr lvl="1"/>
            <a:endParaRPr lang="en-GB" dirty="0" smtClean="0"/>
          </a:p>
          <a:p>
            <a:r>
              <a:rPr lang="en-GB" sz="2400" dirty="0" smtClean="0"/>
              <a:t>Step 7:</a:t>
            </a:r>
          </a:p>
          <a:p>
            <a:pPr lvl="1"/>
            <a:r>
              <a:rPr lang="en-GB" sz="2100" dirty="0" smtClean="0"/>
              <a:t>Make a state assignment using rules assigned in the states in the simplified diagram. Document your state assignment in a state map. This step may be optional if a state assignment is specified in the design.</a:t>
            </a:r>
          </a:p>
          <a:p>
            <a:pPr lvl="1"/>
            <a:endParaRPr lang="en-GB" dirty="0" smtClean="0"/>
          </a:p>
          <a:p>
            <a:r>
              <a:rPr lang="en-GB" sz="2400" dirty="0" smtClean="0"/>
              <a:t>Step 8:</a:t>
            </a:r>
          </a:p>
          <a:p>
            <a:pPr lvl="1"/>
            <a:r>
              <a:rPr lang="en-GB" sz="2100" dirty="0" smtClean="0"/>
              <a:t>Develop a PRESENT/NEXT STATE TABLE using assignments from the simplified state diagram with state assignments.</a:t>
            </a:r>
          </a:p>
          <a:p>
            <a:pPr lvl="1"/>
            <a:endParaRPr lang="en-GB" dirty="0" smtClean="0"/>
          </a:p>
          <a:p>
            <a:endParaRPr lang="en-GB" dirty="0" smtClean="0"/>
          </a:p>
          <a:p>
            <a:endParaRPr lang="en-GB" dirty="0" smtClean="0"/>
          </a:p>
          <a:p>
            <a:endParaRPr lang="en-GB" dirty="0" smtClean="0"/>
          </a:p>
          <a:p>
            <a:endParaRPr lang="en-GB" dirty="0" smtClean="0"/>
          </a:p>
          <a:p>
            <a:endParaRPr lang="en-GB" dirty="0" smtClean="0"/>
          </a:p>
          <a:p>
            <a:pPr lvl="1"/>
            <a:endParaRPr lang="en-GB" dirty="0" smtClean="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33753"/>
          </a:xfrm>
        </p:spPr>
        <p:txBody>
          <a:bodyPr>
            <a:normAutofit/>
          </a:bodyPr>
          <a:lstStyle/>
          <a:p>
            <a:r>
              <a:rPr lang="en-GB" sz="2000" dirty="0" smtClean="0"/>
              <a:t>Step 9:</a:t>
            </a:r>
          </a:p>
          <a:p>
            <a:pPr lvl="1"/>
            <a:r>
              <a:rPr lang="en-GB" sz="1800" dirty="0" smtClean="0"/>
              <a:t>Develop the NEXT STATE maps using the PRESENT/NEXT state table with state assignments. From these maps derive the NEXT STATE DECODER logic for D, T and JK flip flops.</a:t>
            </a:r>
          </a:p>
          <a:p>
            <a:endParaRPr lang="en-GB" sz="2000" dirty="0" smtClean="0"/>
          </a:p>
          <a:p>
            <a:r>
              <a:rPr lang="en-GB" sz="2000" dirty="0" smtClean="0"/>
              <a:t>Step 10:</a:t>
            </a:r>
          </a:p>
          <a:p>
            <a:pPr lvl="1"/>
            <a:r>
              <a:rPr lang="en-GB" sz="1800" dirty="0" smtClean="0"/>
              <a:t>Make a selection for your memory elements (flip flops)</a:t>
            </a:r>
          </a:p>
          <a:p>
            <a:pPr marL="365760" lvl="1" indent="-256032">
              <a:spcBef>
                <a:spcPts val="400"/>
              </a:spcBef>
              <a:buSzPct val="68000"/>
              <a:buFont typeface="Wingdings 3"/>
              <a:buChar char=""/>
            </a:pPr>
            <a:endParaRPr lang="en-GB" sz="2000" dirty="0" smtClean="0"/>
          </a:p>
          <a:p>
            <a:pPr marL="365760" lvl="1" indent="-256032">
              <a:spcBef>
                <a:spcPts val="400"/>
              </a:spcBef>
              <a:buSzPct val="68000"/>
              <a:buFont typeface="Wingdings 3"/>
              <a:buChar char=""/>
            </a:pPr>
            <a:r>
              <a:rPr lang="en-GB" sz="2000" dirty="0" smtClean="0"/>
              <a:t>Step 11:</a:t>
            </a:r>
          </a:p>
          <a:p>
            <a:pPr lvl="1"/>
            <a:r>
              <a:rPr lang="en-GB" sz="1800" dirty="0" smtClean="0"/>
              <a:t>From step 3 and the state diagram with assignments, develop the output decoder logic by plotting the output maps.</a:t>
            </a:r>
          </a:p>
          <a:p>
            <a:endParaRPr lang="en-GB" sz="2200" dirty="0" smtClean="0"/>
          </a:p>
          <a:p>
            <a:r>
              <a:rPr lang="en-GB" sz="2000" dirty="0" smtClean="0"/>
              <a:t>Step 12:</a:t>
            </a:r>
          </a:p>
          <a:p>
            <a:pPr lvl="1"/>
            <a:r>
              <a:rPr lang="en-GB" sz="1800" dirty="0" smtClean="0"/>
              <a:t>Draw the schematic diagram.</a:t>
            </a:r>
            <a:endParaRPr lang="en-GB" sz="1800" dirty="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gary\Documents\fsm2 f1.jpg"/>
          <p:cNvPicPr>
            <a:picLocks noChangeAspect="1" noChangeArrowheads="1"/>
          </p:cNvPicPr>
          <p:nvPr/>
        </p:nvPicPr>
        <p:blipFill>
          <a:blip r:embed="rId2"/>
          <a:srcRect/>
          <a:stretch>
            <a:fillRect/>
          </a:stretch>
        </p:blipFill>
        <p:spPr bwMode="auto">
          <a:xfrm>
            <a:off x="2857488" y="3857628"/>
            <a:ext cx="5889566" cy="2786082"/>
          </a:xfrm>
          <a:prstGeom prst="rect">
            <a:avLst/>
          </a:prstGeom>
          <a:noFill/>
        </p:spPr>
      </p:pic>
      <p:sp>
        <p:nvSpPr>
          <p:cNvPr id="2" name="Content Placeholder 1"/>
          <p:cNvSpPr>
            <a:spLocks noGrp="1"/>
          </p:cNvSpPr>
          <p:nvPr>
            <p:ph idx="1"/>
          </p:nvPr>
        </p:nvSpPr>
        <p:spPr>
          <a:xfrm>
            <a:off x="457200" y="1481328"/>
            <a:ext cx="8229600" cy="4733753"/>
          </a:xfrm>
        </p:spPr>
        <p:txBody>
          <a:bodyPr>
            <a:normAutofit/>
          </a:bodyPr>
          <a:lstStyle/>
          <a:p>
            <a:r>
              <a:rPr lang="en-GB" sz="2000" dirty="0" smtClean="0"/>
              <a:t>Worked Example 1</a:t>
            </a:r>
          </a:p>
          <a:p>
            <a:pPr algn="just"/>
            <a:r>
              <a:rPr lang="en-GB" sz="1800" dirty="0" smtClean="0"/>
              <a:t>The circuit below is to control the code on the outputs Z and W based on the position of the control switch (CS). This control is prescribed as follows: When the switch is in the up position (CSUP=1) the code equals 00. When the circuit senses that the switch has been moved to the down position, the output is to sequence, with the rising edge of the clk, from ZW=00 to ZW=01 to ZW=11 to ZW=10 and then stop and hold until the switch is back to the up position once more, at which time the ZW code reverts to ZW=00.</a:t>
            </a:r>
          </a:p>
          <a:p>
            <a:endParaRPr lang="en-GB" sz="1800" dirty="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gary\Documents\fsm2 f2.jpg"/>
          <p:cNvPicPr>
            <a:picLocks noChangeAspect="1" noChangeArrowheads="1"/>
          </p:cNvPicPr>
          <p:nvPr/>
        </p:nvPicPr>
        <p:blipFill>
          <a:blip r:embed="rId2"/>
          <a:srcRect/>
          <a:stretch>
            <a:fillRect/>
          </a:stretch>
        </p:blipFill>
        <p:spPr bwMode="auto">
          <a:xfrm>
            <a:off x="3571868" y="1448853"/>
            <a:ext cx="2714644" cy="4664819"/>
          </a:xfrm>
          <a:prstGeom prst="rect">
            <a:avLst/>
          </a:prstGeom>
          <a:noFill/>
        </p:spPr>
      </p:pic>
      <p:sp>
        <p:nvSpPr>
          <p:cNvPr id="2" name="Content Placeholder 1"/>
          <p:cNvSpPr>
            <a:spLocks noGrp="1"/>
          </p:cNvSpPr>
          <p:nvPr>
            <p:ph idx="1"/>
          </p:nvPr>
        </p:nvSpPr>
        <p:spPr>
          <a:xfrm>
            <a:off x="457200" y="1481328"/>
            <a:ext cx="3471858" cy="4733753"/>
          </a:xfrm>
        </p:spPr>
        <p:txBody>
          <a:bodyPr>
            <a:normAutofit fontScale="92500" lnSpcReduction="20000"/>
          </a:bodyPr>
          <a:lstStyle/>
          <a:p>
            <a:r>
              <a:rPr lang="en-GB" sz="2200" dirty="0" smtClean="0"/>
              <a:t>Design Steps</a:t>
            </a:r>
          </a:p>
          <a:p>
            <a:endParaRPr lang="en-GB" sz="2200" dirty="0" smtClean="0"/>
          </a:p>
          <a:p>
            <a:r>
              <a:rPr lang="en-GB" sz="2000" dirty="0" smtClean="0"/>
              <a:t>A state Diagram and state table are generated to define the sequence behaviour of the circuit. Next the state diagram and state table are checked for possible state redundancy, that is, checked to determine if any an unnecessary states have been introduced to run the state diagram design.  By inspection you find that each state is necessary. </a:t>
            </a:r>
            <a:endParaRPr lang="en-GB" sz="1800" dirty="0" smtClean="0"/>
          </a:p>
          <a:p>
            <a:endParaRPr lang="en-GB" sz="1800" dirty="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graphicFrame>
        <p:nvGraphicFramePr>
          <p:cNvPr id="6" name="Table 5"/>
          <p:cNvGraphicFramePr>
            <a:graphicFrameLocks noGrp="1"/>
          </p:cNvGraphicFramePr>
          <p:nvPr/>
        </p:nvGraphicFramePr>
        <p:xfrm>
          <a:off x="5786446" y="2214554"/>
          <a:ext cx="3071836" cy="3018712"/>
        </p:xfrm>
        <a:graphic>
          <a:graphicData uri="http://schemas.openxmlformats.org/drawingml/2006/table">
            <a:tbl>
              <a:tblPr firstRow="1" bandRow="1">
                <a:tableStyleId>{5C22544A-7EE6-4342-B048-85BDC9FD1C3A}</a:tableStyleId>
              </a:tblPr>
              <a:tblGrid>
                <a:gridCol w="767959"/>
                <a:gridCol w="767959"/>
                <a:gridCol w="767959"/>
                <a:gridCol w="767959"/>
              </a:tblGrid>
              <a:tr h="372821">
                <a:tc>
                  <a:txBody>
                    <a:bodyPr/>
                    <a:lstStyle/>
                    <a:p>
                      <a:pPr algn="ctr"/>
                      <a:r>
                        <a:rPr lang="en-GB" sz="1100" dirty="0" smtClean="0"/>
                        <a:t>Present State</a:t>
                      </a:r>
                      <a:endParaRPr lang="en-GB" sz="1100" dirty="0"/>
                    </a:p>
                  </a:txBody>
                  <a:tcPr/>
                </a:tc>
                <a:tc>
                  <a:txBody>
                    <a:bodyPr/>
                    <a:lstStyle/>
                    <a:p>
                      <a:pPr algn="ctr"/>
                      <a:r>
                        <a:rPr lang="en-GB" sz="1100" dirty="0" smtClean="0"/>
                        <a:t>Input CSUP</a:t>
                      </a:r>
                      <a:endParaRPr lang="en-GB" sz="1100" dirty="0"/>
                    </a:p>
                  </a:txBody>
                  <a:tcPr/>
                </a:tc>
                <a:tc>
                  <a:txBody>
                    <a:bodyPr/>
                    <a:lstStyle/>
                    <a:p>
                      <a:pPr algn="ctr"/>
                      <a:r>
                        <a:rPr lang="en-GB" sz="1100" dirty="0" smtClean="0"/>
                        <a:t>Next State</a:t>
                      </a:r>
                      <a:endParaRPr lang="en-GB" sz="1100" dirty="0"/>
                    </a:p>
                  </a:txBody>
                  <a:tcPr/>
                </a:tc>
                <a:tc>
                  <a:txBody>
                    <a:bodyPr/>
                    <a:lstStyle/>
                    <a:p>
                      <a:pPr algn="ctr"/>
                      <a:r>
                        <a:rPr lang="en-GB" sz="1100" dirty="0" smtClean="0"/>
                        <a:t>Outputs</a:t>
                      </a:r>
                    </a:p>
                    <a:p>
                      <a:pPr algn="ctr"/>
                      <a:r>
                        <a:rPr lang="en-GB" sz="1100" baseline="0" dirty="0" smtClean="0"/>
                        <a:t>Z  W</a:t>
                      </a:r>
                      <a:endParaRPr lang="en-GB" sz="1100" dirty="0"/>
                    </a:p>
                  </a:txBody>
                  <a:tcPr/>
                </a:tc>
              </a:tr>
              <a:tr h="323999">
                <a:tc rowSpan="2">
                  <a:txBody>
                    <a:bodyPr/>
                    <a:lstStyle/>
                    <a:p>
                      <a:pPr algn="ctr"/>
                      <a:endParaRPr lang="en-GB" sz="1200" dirty="0" smtClean="0"/>
                    </a:p>
                    <a:p>
                      <a:pPr algn="ctr"/>
                      <a:r>
                        <a:rPr lang="en-GB" sz="1200" dirty="0" smtClean="0"/>
                        <a:t>a</a:t>
                      </a:r>
                      <a:endParaRPr lang="en-GB" sz="1200" dirty="0"/>
                    </a:p>
                  </a:txBody>
                  <a:tcPr/>
                </a:tc>
                <a:tc>
                  <a:txBody>
                    <a:bodyPr/>
                    <a:lstStyle/>
                    <a:p>
                      <a:pPr algn="ctr"/>
                      <a:r>
                        <a:rPr lang="en-GB" sz="1200" dirty="0" smtClean="0"/>
                        <a:t>0</a:t>
                      </a:r>
                      <a:endParaRPr lang="en-GB" sz="1200" dirty="0"/>
                    </a:p>
                  </a:txBody>
                  <a:tcPr/>
                </a:tc>
                <a:tc>
                  <a:txBody>
                    <a:bodyPr/>
                    <a:lstStyle/>
                    <a:p>
                      <a:pPr algn="ctr"/>
                      <a:r>
                        <a:rPr lang="en-GB" sz="1200" dirty="0" smtClean="0"/>
                        <a:t>b</a:t>
                      </a:r>
                      <a:endParaRPr lang="en-GB" sz="1200" dirty="0"/>
                    </a:p>
                  </a:txBody>
                  <a:tcPr/>
                </a:tc>
                <a:tc>
                  <a:txBody>
                    <a:bodyPr/>
                    <a:lstStyle/>
                    <a:p>
                      <a:pPr algn="ctr"/>
                      <a:r>
                        <a:rPr lang="en-GB" sz="1200" dirty="0" smtClean="0"/>
                        <a:t>0  0</a:t>
                      </a:r>
                      <a:endParaRPr lang="en-GB" sz="1200" dirty="0"/>
                    </a:p>
                  </a:txBody>
                  <a:tcPr/>
                </a:tc>
              </a:tr>
              <a:tr h="323999">
                <a:tc vMerge="1">
                  <a:txBody>
                    <a:bodyPr/>
                    <a:lstStyle/>
                    <a:p>
                      <a:pPr algn="ctr"/>
                      <a:endParaRPr lang="en-GB" dirty="0"/>
                    </a:p>
                  </a:txBody>
                  <a:tcPr/>
                </a:tc>
                <a:tc>
                  <a:txBody>
                    <a:bodyPr/>
                    <a:lstStyle/>
                    <a:p>
                      <a:pPr algn="ctr"/>
                      <a:r>
                        <a:rPr lang="en-GB" sz="1200" dirty="0" smtClean="0"/>
                        <a:t>1</a:t>
                      </a:r>
                      <a:endParaRPr lang="en-GB" sz="1200" dirty="0"/>
                    </a:p>
                  </a:txBody>
                  <a:tcPr/>
                </a:tc>
                <a:tc>
                  <a:txBody>
                    <a:bodyPr/>
                    <a:lstStyle/>
                    <a:p>
                      <a:pPr algn="ctr"/>
                      <a:r>
                        <a:rPr lang="en-GB" sz="1200" dirty="0" smtClean="0"/>
                        <a:t>a</a:t>
                      </a:r>
                      <a:endParaRPr lang="en-GB" sz="1200" dirty="0"/>
                    </a:p>
                  </a:txBody>
                  <a:tcPr/>
                </a:tc>
                <a:tc>
                  <a:txBody>
                    <a:bodyPr/>
                    <a:lstStyle/>
                    <a:p>
                      <a:pPr algn="ctr"/>
                      <a:r>
                        <a:rPr lang="en-GB" sz="1200" dirty="0" smtClean="0"/>
                        <a:t>0  0</a:t>
                      </a:r>
                      <a:endParaRPr lang="en-GB" sz="1200" dirty="0"/>
                    </a:p>
                  </a:txBody>
                  <a:tcPr/>
                </a:tc>
              </a:tr>
              <a:tr h="323999">
                <a:tc rowSpan="2">
                  <a:txBody>
                    <a:bodyPr/>
                    <a:lstStyle/>
                    <a:p>
                      <a:pPr algn="ctr"/>
                      <a:endParaRPr lang="en-GB" sz="1200" dirty="0" smtClean="0"/>
                    </a:p>
                    <a:p>
                      <a:pPr algn="ctr"/>
                      <a:r>
                        <a:rPr lang="en-GB" sz="1200" dirty="0" smtClean="0"/>
                        <a:t>b</a:t>
                      </a:r>
                      <a:endParaRPr lang="en-GB" sz="1200" dirty="0"/>
                    </a:p>
                  </a:txBody>
                  <a:tcPr/>
                </a:tc>
                <a:tc>
                  <a:txBody>
                    <a:bodyPr/>
                    <a:lstStyle/>
                    <a:p>
                      <a:pPr algn="ctr"/>
                      <a:r>
                        <a:rPr lang="en-GB" sz="1200" dirty="0" smtClean="0"/>
                        <a:t>0</a:t>
                      </a:r>
                      <a:endParaRPr lang="en-GB" sz="1200" dirty="0"/>
                    </a:p>
                  </a:txBody>
                  <a:tcPr/>
                </a:tc>
                <a:tc>
                  <a:txBody>
                    <a:bodyPr/>
                    <a:lstStyle/>
                    <a:p>
                      <a:pPr algn="ctr"/>
                      <a:r>
                        <a:rPr lang="en-GB" sz="1200" dirty="0" smtClean="0"/>
                        <a:t>c</a:t>
                      </a:r>
                      <a:endParaRPr lang="en-GB" sz="1200" dirty="0"/>
                    </a:p>
                  </a:txBody>
                  <a:tcPr/>
                </a:tc>
                <a:tc>
                  <a:txBody>
                    <a:bodyPr/>
                    <a:lstStyle/>
                    <a:p>
                      <a:pPr algn="ctr"/>
                      <a:r>
                        <a:rPr lang="en-GB" sz="1200" dirty="0" smtClean="0"/>
                        <a:t>0  1</a:t>
                      </a:r>
                      <a:endParaRPr lang="en-GB" sz="1200" dirty="0"/>
                    </a:p>
                  </a:txBody>
                  <a:tcPr/>
                </a:tc>
              </a:tr>
              <a:tr h="323999">
                <a:tc vMerge="1">
                  <a:txBody>
                    <a:bodyPr/>
                    <a:lstStyle/>
                    <a:p>
                      <a:pPr algn="ctr"/>
                      <a:endParaRPr lang="en-GB" dirty="0"/>
                    </a:p>
                  </a:txBody>
                  <a:tcPr/>
                </a:tc>
                <a:tc>
                  <a:txBody>
                    <a:bodyPr/>
                    <a:lstStyle/>
                    <a:p>
                      <a:pPr algn="ctr"/>
                      <a:r>
                        <a:rPr lang="en-GB" sz="1200" dirty="0" smtClean="0"/>
                        <a:t>1</a:t>
                      </a:r>
                      <a:endParaRPr lang="en-GB" sz="1200" dirty="0"/>
                    </a:p>
                  </a:txBody>
                  <a:tcPr/>
                </a:tc>
                <a:tc>
                  <a:txBody>
                    <a:bodyPr/>
                    <a:lstStyle/>
                    <a:p>
                      <a:pPr algn="ctr"/>
                      <a:r>
                        <a:rPr lang="en-GB" sz="1200" dirty="0" smtClean="0"/>
                        <a:t>c</a:t>
                      </a:r>
                      <a:endParaRPr lang="en-GB" sz="1200" dirty="0"/>
                    </a:p>
                  </a:txBody>
                  <a:tcPr/>
                </a:tc>
                <a:tc>
                  <a:txBody>
                    <a:bodyPr/>
                    <a:lstStyle/>
                    <a:p>
                      <a:pPr algn="ctr"/>
                      <a:r>
                        <a:rPr lang="en-GB" sz="1200" dirty="0" smtClean="0"/>
                        <a:t>0  1</a:t>
                      </a:r>
                      <a:endParaRPr lang="en-GB" sz="1200" dirty="0"/>
                    </a:p>
                  </a:txBody>
                  <a:tcPr/>
                </a:tc>
              </a:tr>
              <a:tr h="323999">
                <a:tc rowSpan="2">
                  <a:txBody>
                    <a:bodyPr/>
                    <a:lstStyle/>
                    <a:p>
                      <a:pPr algn="ctr"/>
                      <a:endParaRPr lang="en-GB" sz="1200" dirty="0" smtClean="0"/>
                    </a:p>
                    <a:p>
                      <a:pPr algn="ctr"/>
                      <a:r>
                        <a:rPr lang="en-GB" sz="1200" dirty="0" smtClean="0"/>
                        <a:t>c</a:t>
                      </a:r>
                      <a:endParaRPr lang="en-GB" sz="1200" dirty="0"/>
                    </a:p>
                  </a:txBody>
                  <a:tcPr/>
                </a:tc>
                <a:tc>
                  <a:txBody>
                    <a:bodyPr/>
                    <a:lstStyle/>
                    <a:p>
                      <a:pPr algn="ctr"/>
                      <a:r>
                        <a:rPr lang="en-GB" sz="1200" dirty="0" smtClean="0"/>
                        <a:t>0</a:t>
                      </a:r>
                      <a:endParaRPr lang="en-GB" sz="1200" dirty="0"/>
                    </a:p>
                  </a:txBody>
                  <a:tcPr/>
                </a:tc>
                <a:tc>
                  <a:txBody>
                    <a:bodyPr/>
                    <a:lstStyle/>
                    <a:p>
                      <a:pPr algn="ctr"/>
                      <a:r>
                        <a:rPr lang="en-GB" sz="1200" dirty="0" smtClean="0"/>
                        <a:t>d</a:t>
                      </a:r>
                      <a:endParaRPr lang="en-GB" sz="1200" dirty="0"/>
                    </a:p>
                  </a:txBody>
                  <a:tcPr/>
                </a:tc>
                <a:tc>
                  <a:txBody>
                    <a:bodyPr/>
                    <a:lstStyle/>
                    <a:p>
                      <a:pPr algn="ctr"/>
                      <a:r>
                        <a:rPr lang="en-GB" sz="1200" dirty="0" smtClean="0"/>
                        <a:t>1  1</a:t>
                      </a:r>
                      <a:endParaRPr lang="en-GB" sz="1200" dirty="0"/>
                    </a:p>
                  </a:txBody>
                  <a:tcPr/>
                </a:tc>
              </a:tr>
              <a:tr h="323999">
                <a:tc vMerge="1">
                  <a:txBody>
                    <a:bodyPr/>
                    <a:lstStyle/>
                    <a:p>
                      <a:pPr algn="ctr"/>
                      <a:endParaRPr lang="en-GB" dirty="0"/>
                    </a:p>
                  </a:txBody>
                  <a:tcPr/>
                </a:tc>
                <a:tc>
                  <a:txBody>
                    <a:bodyPr/>
                    <a:lstStyle/>
                    <a:p>
                      <a:pPr algn="ctr"/>
                      <a:r>
                        <a:rPr lang="en-GB" sz="1200" dirty="0" smtClean="0"/>
                        <a:t>1</a:t>
                      </a:r>
                      <a:endParaRPr lang="en-GB" sz="1200" dirty="0"/>
                    </a:p>
                  </a:txBody>
                  <a:tcPr/>
                </a:tc>
                <a:tc>
                  <a:txBody>
                    <a:bodyPr/>
                    <a:lstStyle/>
                    <a:p>
                      <a:pPr algn="ctr"/>
                      <a:r>
                        <a:rPr lang="en-GB" sz="1200" dirty="0" smtClean="0"/>
                        <a:t>d</a:t>
                      </a:r>
                      <a:endParaRPr lang="en-GB" sz="1200" dirty="0"/>
                    </a:p>
                  </a:txBody>
                  <a:tcPr/>
                </a:tc>
                <a:tc>
                  <a:txBody>
                    <a:bodyPr/>
                    <a:lstStyle/>
                    <a:p>
                      <a:pPr algn="ctr"/>
                      <a:r>
                        <a:rPr lang="en-GB" sz="1200" dirty="0" smtClean="0"/>
                        <a:t>1  1</a:t>
                      </a:r>
                      <a:endParaRPr lang="en-GB" sz="1200" dirty="0"/>
                    </a:p>
                  </a:txBody>
                  <a:tcPr/>
                </a:tc>
              </a:tr>
              <a:tr h="323999">
                <a:tc rowSpan="2">
                  <a:txBody>
                    <a:bodyPr/>
                    <a:lstStyle/>
                    <a:p>
                      <a:pPr algn="ctr"/>
                      <a:endParaRPr lang="en-GB" sz="1200" dirty="0" smtClean="0"/>
                    </a:p>
                    <a:p>
                      <a:pPr algn="ctr"/>
                      <a:r>
                        <a:rPr lang="en-GB" sz="1200" dirty="0" smtClean="0"/>
                        <a:t>d</a:t>
                      </a:r>
                      <a:endParaRPr lang="en-GB" sz="1200" dirty="0"/>
                    </a:p>
                  </a:txBody>
                  <a:tcPr/>
                </a:tc>
                <a:tc>
                  <a:txBody>
                    <a:bodyPr/>
                    <a:lstStyle/>
                    <a:p>
                      <a:pPr algn="ctr"/>
                      <a:r>
                        <a:rPr lang="en-GB" sz="1200" dirty="0" smtClean="0"/>
                        <a:t>0</a:t>
                      </a:r>
                      <a:endParaRPr lang="en-GB" sz="1200" dirty="0"/>
                    </a:p>
                  </a:txBody>
                  <a:tcPr/>
                </a:tc>
                <a:tc>
                  <a:txBody>
                    <a:bodyPr/>
                    <a:lstStyle/>
                    <a:p>
                      <a:pPr algn="ctr"/>
                      <a:r>
                        <a:rPr lang="en-GB" sz="1200" dirty="0" smtClean="0"/>
                        <a:t>d</a:t>
                      </a:r>
                      <a:endParaRPr lang="en-GB" sz="1200" dirty="0"/>
                    </a:p>
                  </a:txBody>
                  <a:tcPr/>
                </a:tc>
                <a:tc>
                  <a:txBody>
                    <a:bodyPr/>
                    <a:lstStyle/>
                    <a:p>
                      <a:pPr algn="ctr"/>
                      <a:r>
                        <a:rPr lang="en-GB" sz="1200" dirty="0" smtClean="0"/>
                        <a:t>1  0</a:t>
                      </a:r>
                      <a:endParaRPr lang="en-GB" sz="1200" dirty="0"/>
                    </a:p>
                  </a:txBody>
                  <a:tcPr/>
                </a:tc>
              </a:tr>
              <a:tr h="323999">
                <a:tc vMerge="1">
                  <a:txBody>
                    <a:bodyPr/>
                    <a:lstStyle/>
                    <a:p>
                      <a:pPr algn="ctr"/>
                      <a:endParaRPr lang="en-GB" dirty="0"/>
                    </a:p>
                  </a:txBody>
                  <a:tcPr/>
                </a:tc>
                <a:tc>
                  <a:txBody>
                    <a:bodyPr/>
                    <a:lstStyle/>
                    <a:p>
                      <a:pPr algn="ctr"/>
                      <a:r>
                        <a:rPr lang="en-GB" sz="1200" dirty="0" smtClean="0"/>
                        <a:t>1</a:t>
                      </a:r>
                      <a:endParaRPr lang="en-GB" sz="1200" dirty="0"/>
                    </a:p>
                  </a:txBody>
                  <a:tcPr/>
                </a:tc>
                <a:tc>
                  <a:txBody>
                    <a:bodyPr/>
                    <a:lstStyle/>
                    <a:p>
                      <a:pPr algn="ctr"/>
                      <a:r>
                        <a:rPr lang="en-GB" sz="1200" dirty="0" smtClean="0"/>
                        <a:t>a</a:t>
                      </a:r>
                      <a:endParaRPr lang="en-GB" sz="1200" dirty="0"/>
                    </a:p>
                  </a:txBody>
                  <a:tcPr/>
                </a:tc>
                <a:tc>
                  <a:txBody>
                    <a:bodyPr/>
                    <a:lstStyle/>
                    <a:p>
                      <a:pPr algn="ctr"/>
                      <a:r>
                        <a:rPr lang="en-GB" sz="1200" dirty="0" smtClean="0"/>
                        <a:t>1  0</a:t>
                      </a:r>
                      <a:endParaRPr lang="en-GB" sz="1200" dirty="0"/>
                    </a:p>
                  </a:txBody>
                  <a:tcPr/>
                </a:tc>
              </a:tr>
            </a:tbl>
          </a:graphicData>
        </a:graphic>
      </p:graphicFrame>
      <p:sp>
        <p:nvSpPr>
          <p:cNvPr id="7" name="TextBox 6"/>
          <p:cNvSpPr txBox="1"/>
          <p:nvPr/>
        </p:nvSpPr>
        <p:spPr>
          <a:xfrm>
            <a:off x="6500826" y="5429264"/>
            <a:ext cx="1785950" cy="646331"/>
          </a:xfrm>
          <a:prstGeom prst="rect">
            <a:avLst/>
          </a:prstGeom>
          <a:noFill/>
        </p:spPr>
        <p:txBody>
          <a:bodyPr wrap="square" rtlCol="0">
            <a:spAutoFit/>
          </a:bodyPr>
          <a:lstStyle/>
          <a:p>
            <a:pPr algn="ctr"/>
            <a:r>
              <a:rPr lang="en-GB" sz="1200" dirty="0" smtClean="0"/>
              <a:t>This table is made directly from the state diagram</a:t>
            </a:r>
            <a:endParaRPr lang="en-GB" sz="1200" dirty="0"/>
          </a:p>
        </p:txBody>
      </p:sp>
      <p:sp>
        <p:nvSpPr>
          <p:cNvPr id="9" name="TextBox 8"/>
          <p:cNvSpPr txBox="1"/>
          <p:nvPr/>
        </p:nvSpPr>
        <p:spPr>
          <a:xfrm>
            <a:off x="4071934" y="1428736"/>
            <a:ext cx="1444626" cy="276999"/>
          </a:xfrm>
          <a:prstGeom prst="rect">
            <a:avLst/>
          </a:prstGeom>
          <a:noFill/>
        </p:spPr>
        <p:txBody>
          <a:bodyPr wrap="none" rtlCol="0">
            <a:spAutoFit/>
          </a:bodyPr>
          <a:lstStyle/>
          <a:p>
            <a:r>
              <a:rPr lang="en-GB" sz="1200" dirty="0" smtClean="0"/>
              <a:t>Format CSUP/ZW</a:t>
            </a:r>
            <a:endParaRPr lang="en-GB"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gary\Documents\fsm2 f3.jpg"/>
          <p:cNvPicPr>
            <a:picLocks noChangeAspect="1" noChangeArrowheads="1"/>
          </p:cNvPicPr>
          <p:nvPr/>
        </p:nvPicPr>
        <p:blipFill>
          <a:blip r:embed="rId2"/>
          <a:srcRect/>
          <a:stretch>
            <a:fillRect/>
          </a:stretch>
        </p:blipFill>
        <p:spPr bwMode="auto">
          <a:xfrm>
            <a:off x="5500694" y="1285860"/>
            <a:ext cx="2428960" cy="4341416"/>
          </a:xfrm>
          <a:prstGeom prst="rect">
            <a:avLst/>
          </a:prstGeom>
          <a:noFill/>
        </p:spPr>
      </p:pic>
      <p:sp>
        <p:nvSpPr>
          <p:cNvPr id="2" name="Content Placeholder 1"/>
          <p:cNvSpPr>
            <a:spLocks noGrp="1"/>
          </p:cNvSpPr>
          <p:nvPr>
            <p:ph idx="1"/>
          </p:nvPr>
        </p:nvSpPr>
        <p:spPr>
          <a:xfrm>
            <a:off x="457200" y="1481328"/>
            <a:ext cx="3471858" cy="4733753"/>
          </a:xfrm>
        </p:spPr>
        <p:txBody>
          <a:bodyPr>
            <a:normAutofit/>
          </a:bodyPr>
          <a:lstStyle/>
          <a:p>
            <a:r>
              <a:rPr lang="en-GB" sz="1800" dirty="0" smtClean="0"/>
              <a:t>Next a State Assignment is made on the state diagram such that each state is uniquely defined (Note: the state assignment code was made identical to the output code). From the state diagram the state table with state assignments is filled out. </a:t>
            </a:r>
          </a:p>
          <a:p>
            <a:r>
              <a:rPr lang="en-GB" sz="1800" dirty="0" smtClean="0"/>
              <a:t>Note the truth table form. </a:t>
            </a:r>
            <a:endParaRPr lang="en-GB" sz="1800" dirty="0"/>
          </a:p>
        </p:txBody>
      </p:sp>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8" name="TextBox 7"/>
          <p:cNvSpPr txBox="1"/>
          <p:nvPr/>
        </p:nvSpPr>
        <p:spPr>
          <a:xfrm>
            <a:off x="4857752" y="1428736"/>
            <a:ext cx="1444626" cy="276999"/>
          </a:xfrm>
          <a:prstGeom prst="rect">
            <a:avLst/>
          </a:prstGeom>
          <a:noFill/>
        </p:spPr>
        <p:txBody>
          <a:bodyPr wrap="none" rtlCol="0">
            <a:spAutoFit/>
          </a:bodyPr>
          <a:lstStyle/>
          <a:p>
            <a:r>
              <a:rPr lang="en-GB" sz="1200" dirty="0" smtClean="0"/>
              <a:t>Format CSUP/ZW</a:t>
            </a:r>
            <a:endParaRPr lang="en-GB"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gary\Documents\fsm2 f3.jpg"/>
          <p:cNvPicPr>
            <a:picLocks noChangeAspect="1" noChangeArrowheads="1"/>
          </p:cNvPicPr>
          <p:nvPr/>
        </p:nvPicPr>
        <p:blipFill>
          <a:blip r:embed="rId2"/>
          <a:srcRect/>
          <a:stretch>
            <a:fillRect/>
          </a:stretch>
        </p:blipFill>
        <p:spPr bwMode="auto">
          <a:xfrm>
            <a:off x="5500694" y="1285860"/>
            <a:ext cx="2428960" cy="4341416"/>
          </a:xfrm>
          <a:prstGeom prst="rect">
            <a:avLst/>
          </a:prstGeom>
          <a:noFill/>
        </p:spPr>
      </p:pic>
      <p:graphicFrame>
        <p:nvGraphicFramePr>
          <p:cNvPr id="7" name="Content Placeholder 6"/>
          <p:cNvGraphicFramePr>
            <a:graphicFrameLocks noGrp="1"/>
          </p:cNvGraphicFramePr>
          <p:nvPr>
            <p:ph idx="1"/>
          </p:nvPr>
        </p:nvGraphicFramePr>
        <p:xfrm>
          <a:off x="457200" y="1481138"/>
          <a:ext cx="4174808" cy="3789680"/>
        </p:xfrm>
        <a:graphic>
          <a:graphicData uri="http://schemas.openxmlformats.org/drawingml/2006/table">
            <a:tbl>
              <a:tblPr firstRow="1" bandRow="1">
                <a:tableStyleId>{5C22544A-7EE6-4342-B048-85BDC9FD1C3A}</a:tableStyleId>
              </a:tblPr>
              <a:tblGrid>
                <a:gridCol w="432912"/>
                <a:gridCol w="370040"/>
                <a:gridCol w="424008"/>
                <a:gridCol w="370040"/>
                <a:gridCol w="731850"/>
                <a:gridCol w="428628"/>
                <a:gridCol w="428628"/>
                <a:gridCol w="500066"/>
                <a:gridCol w="488636"/>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gridSpan="2">
                  <a:txBody>
                    <a:bodyPr/>
                    <a:lstStyle/>
                    <a:p>
                      <a:pPr algn="ctr"/>
                      <a:r>
                        <a:rPr lang="en-GB" sz="1200" dirty="0" smtClean="0"/>
                        <a:t>OUTPUT</a:t>
                      </a:r>
                      <a:endParaRPr lang="en-GB" sz="1200" dirty="0"/>
                    </a:p>
                  </a:txBody>
                  <a:tcPr/>
                </a:tc>
                <a:tc hMerge="1">
                  <a:txBody>
                    <a:bodyPr/>
                    <a:lstStyle/>
                    <a:p>
                      <a:endParaRPr lang="en-GB"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CSUP</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c>
                  <a:txBody>
                    <a:bodyPr/>
                    <a:lstStyle/>
                    <a:p>
                      <a:pPr algn="ctr"/>
                      <a:r>
                        <a:rPr lang="en-GB" sz="1600" dirty="0" smtClean="0"/>
                        <a:t>W</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8" name="TextBox 7"/>
          <p:cNvSpPr txBox="1"/>
          <p:nvPr/>
        </p:nvSpPr>
        <p:spPr>
          <a:xfrm>
            <a:off x="4857752" y="1428736"/>
            <a:ext cx="1444626" cy="276999"/>
          </a:xfrm>
          <a:prstGeom prst="rect">
            <a:avLst/>
          </a:prstGeom>
          <a:noFill/>
        </p:spPr>
        <p:txBody>
          <a:bodyPr wrap="none" rtlCol="0">
            <a:spAutoFit/>
          </a:bodyPr>
          <a:lstStyle/>
          <a:p>
            <a:r>
              <a:rPr lang="en-GB" sz="1200" dirty="0" smtClean="0"/>
              <a:t>Format CSUP/ZW</a:t>
            </a:r>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nvGraphicFramePr>
        <p:xfrm>
          <a:off x="714348" y="3000372"/>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283844">
                <a:tc>
                  <a:txBody>
                    <a:bodyPr/>
                    <a:lstStyle/>
                    <a:p>
                      <a:r>
                        <a:rPr lang="en-GB" sz="1100" dirty="0" smtClean="0"/>
                        <a:t>       AB</a:t>
                      </a:r>
                    </a:p>
                    <a:p>
                      <a:r>
                        <a:rPr lang="en-GB" sz="1100" dirty="0" err="1" smtClean="0"/>
                        <a:t>Csup</a:t>
                      </a:r>
                      <a:r>
                        <a:rPr lang="en-GB" sz="1100" dirty="0" smtClean="0"/>
                        <a:t>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6" name="Content Placeholder 5"/>
          <p:cNvSpPr>
            <a:spLocks noGrp="1"/>
          </p:cNvSpPr>
          <p:nvPr>
            <p:ph idx="1"/>
          </p:nvPr>
        </p:nvSpPr>
        <p:spPr>
          <a:xfrm>
            <a:off x="457200" y="1481328"/>
            <a:ext cx="4257676" cy="4525963"/>
          </a:xfrm>
        </p:spPr>
        <p:txBody>
          <a:bodyPr>
            <a:normAutofit/>
          </a:bodyPr>
          <a:lstStyle/>
          <a:p>
            <a:r>
              <a:rPr lang="en-GB" sz="1800" dirty="0" smtClean="0"/>
              <a:t>Assuming two D type flip flops </a:t>
            </a:r>
            <a:r>
              <a:rPr lang="en-GB" sz="1800" dirty="0" smtClean="0"/>
              <a:t>are to be </a:t>
            </a:r>
            <a:r>
              <a:rPr lang="en-GB" sz="1800" dirty="0" smtClean="0"/>
              <a:t>used, the next state maps are filled out to directly from the state table with the state assignment . </a:t>
            </a:r>
            <a:endParaRPr lang="en-GB" sz="1800" dirty="0"/>
          </a:p>
        </p:txBody>
      </p:sp>
      <p:graphicFrame>
        <p:nvGraphicFramePr>
          <p:cNvPr id="11" name="Content Placeholder 6"/>
          <p:cNvGraphicFramePr>
            <a:graphicFrameLocks/>
          </p:cNvGraphicFramePr>
          <p:nvPr/>
        </p:nvGraphicFramePr>
        <p:xfrm>
          <a:off x="4572000" y="1643050"/>
          <a:ext cx="4174808" cy="3789680"/>
        </p:xfrm>
        <a:graphic>
          <a:graphicData uri="http://schemas.openxmlformats.org/drawingml/2006/table">
            <a:tbl>
              <a:tblPr firstRow="1" bandRow="1">
                <a:tableStyleId>{5C22544A-7EE6-4342-B048-85BDC9FD1C3A}</a:tableStyleId>
              </a:tblPr>
              <a:tblGrid>
                <a:gridCol w="432912"/>
                <a:gridCol w="370040"/>
                <a:gridCol w="424008"/>
                <a:gridCol w="370040"/>
                <a:gridCol w="731850"/>
                <a:gridCol w="428628"/>
                <a:gridCol w="428628"/>
                <a:gridCol w="500066"/>
                <a:gridCol w="488636"/>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gridSpan="2">
                  <a:txBody>
                    <a:bodyPr/>
                    <a:lstStyle/>
                    <a:p>
                      <a:pPr algn="ctr"/>
                      <a:r>
                        <a:rPr lang="en-GB" sz="1200" dirty="0" smtClean="0"/>
                        <a:t>OUTPUT</a:t>
                      </a:r>
                      <a:endParaRPr lang="en-GB" sz="1200" dirty="0"/>
                    </a:p>
                  </a:txBody>
                  <a:tcPr/>
                </a:tc>
                <a:tc hMerge="1">
                  <a:txBody>
                    <a:bodyPr/>
                    <a:lstStyle/>
                    <a:p>
                      <a:endParaRPr lang="en-GB"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CSUP</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c>
                  <a:txBody>
                    <a:bodyPr/>
                    <a:lstStyle/>
                    <a:p>
                      <a:pPr algn="ctr"/>
                      <a:r>
                        <a:rPr lang="en-GB" sz="1600" dirty="0" smtClean="0"/>
                        <a:t>W</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bl>
          </a:graphicData>
        </a:graphic>
      </p:graphicFrame>
      <p:graphicFrame>
        <p:nvGraphicFramePr>
          <p:cNvPr id="12" name="Table 11"/>
          <p:cNvGraphicFramePr>
            <a:graphicFrameLocks noGrp="1"/>
          </p:cNvGraphicFramePr>
          <p:nvPr/>
        </p:nvGraphicFramePr>
        <p:xfrm>
          <a:off x="714348" y="4786322"/>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370840">
                <a:tc>
                  <a:txBody>
                    <a:bodyPr/>
                    <a:lstStyle/>
                    <a:p>
                      <a:r>
                        <a:rPr lang="en-GB" sz="1100" dirty="0" smtClean="0"/>
                        <a:t>       AB</a:t>
                      </a:r>
                    </a:p>
                    <a:p>
                      <a:r>
                        <a:rPr lang="en-GB" sz="1100" dirty="0" err="1" smtClean="0"/>
                        <a:t>Csup</a:t>
                      </a:r>
                      <a:r>
                        <a:rPr lang="en-GB" sz="1100" dirty="0" smtClean="0"/>
                        <a:t>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bl>
          </a:graphicData>
        </a:graphic>
      </p:graphicFrame>
      <p:sp>
        <p:nvSpPr>
          <p:cNvPr id="13" name="TextBox 12"/>
          <p:cNvSpPr txBox="1"/>
          <p:nvPr/>
        </p:nvSpPr>
        <p:spPr>
          <a:xfrm>
            <a:off x="2285984" y="4214818"/>
            <a:ext cx="1882247" cy="338554"/>
          </a:xfrm>
          <a:prstGeom prst="rect">
            <a:avLst/>
          </a:prstGeom>
          <a:noFill/>
        </p:spPr>
        <p:txBody>
          <a:bodyPr wrap="none" rtlCol="0">
            <a:spAutoFit/>
          </a:bodyPr>
          <a:lstStyle/>
          <a:p>
            <a:r>
              <a:rPr lang="en-GB" sz="1600" dirty="0" smtClean="0"/>
              <a:t>D</a:t>
            </a:r>
            <a:r>
              <a:rPr lang="en-GB" sz="1200" dirty="0" smtClean="0"/>
              <a:t>A</a:t>
            </a:r>
            <a:r>
              <a:rPr lang="en-GB" sz="1600" dirty="0" smtClean="0"/>
              <a:t>= B+A./CSUP)</a:t>
            </a:r>
            <a:endParaRPr lang="en-GB" sz="1600" dirty="0"/>
          </a:p>
        </p:txBody>
      </p:sp>
      <p:sp>
        <p:nvSpPr>
          <p:cNvPr id="14" name="TextBox 13"/>
          <p:cNvSpPr txBox="1"/>
          <p:nvPr/>
        </p:nvSpPr>
        <p:spPr>
          <a:xfrm>
            <a:off x="1928794" y="6072206"/>
            <a:ext cx="2250937" cy="338554"/>
          </a:xfrm>
          <a:prstGeom prst="rect">
            <a:avLst/>
          </a:prstGeom>
          <a:noFill/>
        </p:spPr>
        <p:txBody>
          <a:bodyPr wrap="none" rtlCol="0">
            <a:spAutoFit/>
          </a:bodyPr>
          <a:lstStyle/>
          <a:p>
            <a:r>
              <a:rPr lang="en-GB" sz="1600" dirty="0" smtClean="0"/>
              <a:t>D</a:t>
            </a:r>
            <a:r>
              <a:rPr lang="en-GB" sz="1200" dirty="0" smtClean="0"/>
              <a:t>B</a:t>
            </a:r>
            <a:r>
              <a:rPr lang="en-GB" sz="1600" dirty="0" smtClean="0"/>
              <a:t>= /A.B+/A./CSUP)</a:t>
            </a:r>
            <a:endParaRPr lang="en-GB"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6" name="Content Placeholder 5"/>
          <p:cNvSpPr>
            <a:spLocks noGrp="1"/>
          </p:cNvSpPr>
          <p:nvPr>
            <p:ph idx="1"/>
          </p:nvPr>
        </p:nvSpPr>
        <p:spPr>
          <a:xfrm>
            <a:off x="457200" y="1481329"/>
            <a:ext cx="7901014" cy="947540"/>
          </a:xfrm>
        </p:spPr>
        <p:txBody>
          <a:bodyPr>
            <a:normAutofit/>
          </a:bodyPr>
          <a:lstStyle/>
          <a:p>
            <a:r>
              <a:rPr lang="en-GB" sz="1800" dirty="0" smtClean="0"/>
              <a:t>Next the schematic diagram is drawn showing that the outputs Z and W are taken directly from the state variables A and B using a special notation for the re-definition of A=Z and B=W</a:t>
            </a:r>
            <a:endParaRPr lang="en-GB" sz="1800" dirty="0"/>
          </a:p>
        </p:txBody>
      </p:sp>
      <p:graphicFrame>
        <p:nvGraphicFramePr>
          <p:cNvPr id="15" name="Table 14"/>
          <p:cNvGraphicFramePr>
            <a:graphicFrameLocks noGrp="1"/>
          </p:cNvGraphicFramePr>
          <p:nvPr/>
        </p:nvGraphicFramePr>
        <p:xfrm>
          <a:off x="142844" y="2500306"/>
          <a:ext cx="2857520" cy="1168400"/>
        </p:xfrm>
        <a:graphic>
          <a:graphicData uri="http://schemas.openxmlformats.org/drawingml/2006/table">
            <a:tbl>
              <a:tblPr firstRow="1" bandRow="1">
                <a:tableStyleId>{5C22544A-7EE6-4342-B048-85BDC9FD1C3A}</a:tableStyleId>
              </a:tblPr>
              <a:tblGrid>
                <a:gridCol w="1071570"/>
                <a:gridCol w="428628"/>
                <a:gridCol w="428628"/>
                <a:gridCol w="428628"/>
                <a:gridCol w="500066"/>
              </a:tblGrid>
              <a:tr h="283844">
                <a:tc>
                  <a:txBody>
                    <a:bodyPr/>
                    <a:lstStyle/>
                    <a:p>
                      <a:r>
                        <a:rPr lang="en-GB" sz="1100" dirty="0" smtClean="0"/>
                        <a:t>       AB</a:t>
                      </a:r>
                    </a:p>
                    <a:p>
                      <a:r>
                        <a:rPr lang="en-GB" sz="1100" dirty="0" err="1" smtClean="0"/>
                        <a:t>Csup</a:t>
                      </a:r>
                      <a:r>
                        <a:rPr lang="en-GB" sz="1100" dirty="0" smtClean="0"/>
                        <a:t>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r>
            </a:tbl>
          </a:graphicData>
        </a:graphic>
      </p:graphicFrame>
      <p:graphicFrame>
        <p:nvGraphicFramePr>
          <p:cNvPr id="16" name="Table 15"/>
          <p:cNvGraphicFramePr>
            <a:graphicFrameLocks noGrp="1"/>
          </p:cNvGraphicFramePr>
          <p:nvPr/>
        </p:nvGraphicFramePr>
        <p:xfrm>
          <a:off x="142845" y="4286256"/>
          <a:ext cx="2857520" cy="1168400"/>
        </p:xfrm>
        <a:graphic>
          <a:graphicData uri="http://schemas.openxmlformats.org/drawingml/2006/table">
            <a:tbl>
              <a:tblPr firstRow="1" bandRow="1">
                <a:tableStyleId>{5C22544A-7EE6-4342-B048-85BDC9FD1C3A}</a:tableStyleId>
              </a:tblPr>
              <a:tblGrid>
                <a:gridCol w="1071569"/>
                <a:gridCol w="428628"/>
                <a:gridCol w="428628"/>
                <a:gridCol w="428628"/>
                <a:gridCol w="500067"/>
              </a:tblGrid>
              <a:tr h="370840">
                <a:tc>
                  <a:txBody>
                    <a:bodyPr/>
                    <a:lstStyle/>
                    <a:p>
                      <a:r>
                        <a:rPr lang="en-GB" sz="1100" dirty="0" smtClean="0"/>
                        <a:t>       AB</a:t>
                      </a:r>
                    </a:p>
                    <a:p>
                      <a:r>
                        <a:rPr lang="en-GB" sz="1100" dirty="0" err="1" smtClean="0"/>
                        <a:t>Csup</a:t>
                      </a:r>
                      <a:r>
                        <a:rPr lang="en-GB" sz="1100" dirty="0" smtClean="0"/>
                        <a:t>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bl>
          </a:graphicData>
        </a:graphic>
      </p:graphicFrame>
      <p:sp>
        <p:nvSpPr>
          <p:cNvPr id="17" name="TextBox 16"/>
          <p:cNvSpPr txBox="1"/>
          <p:nvPr/>
        </p:nvSpPr>
        <p:spPr>
          <a:xfrm>
            <a:off x="1214414" y="3714752"/>
            <a:ext cx="2157917" cy="338554"/>
          </a:xfrm>
          <a:prstGeom prst="rect">
            <a:avLst/>
          </a:prstGeom>
          <a:noFill/>
        </p:spPr>
        <p:txBody>
          <a:bodyPr wrap="square" rtlCol="0">
            <a:spAutoFit/>
          </a:bodyPr>
          <a:lstStyle/>
          <a:p>
            <a:r>
              <a:rPr lang="en-GB" sz="1600" dirty="0" smtClean="0"/>
              <a:t>D</a:t>
            </a:r>
            <a:r>
              <a:rPr lang="en-GB" sz="1200" dirty="0" smtClean="0"/>
              <a:t>A</a:t>
            </a:r>
            <a:r>
              <a:rPr lang="en-GB" sz="1600" dirty="0" smtClean="0"/>
              <a:t>= B+A./CSUP)</a:t>
            </a:r>
            <a:endParaRPr lang="en-GB" sz="1600" dirty="0"/>
          </a:p>
        </p:txBody>
      </p:sp>
      <p:sp>
        <p:nvSpPr>
          <p:cNvPr id="18" name="TextBox 17"/>
          <p:cNvSpPr txBox="1"/>
          <p:nvPr/>
        </p:nvSpPr>
        <p:spPr>
          <a:xfrm>
            <a:off x="785786" y="5572140"/>
            <a:ext cx="2571768" cy="338554"/>
          </a:xfrm>
          <a:prstGeom prst="rect">
            <a:avLst/>
          </a:prstGeom>
          <a:noFill/>
        </p:spPr>
        <p:txBody>
          <a:bodyPr wrap="square" rtlCol="0">
            <a:spAutoFit/>
          </a:bodyPr>
          <a:lstStyle/>
          <a:p>
            <a:r>
              <a:rPr lang="en-GB" sz="1600" dirty="0" smtClean="0"/>
              <a:t>D</a:t>
            </a:r>
            <a:r>
              <a:rPr lang="en-GB" sz="1200" dirty="0" smtClean="0"/>
              <a:t>A</a:t>
            </a:r>
            <a:r>
              <a:rPr lang="en-GB" sz="1600" dirty="0" smtClean="0"/>
              <a:t>= /A.B+/A./CSUP)</a:t>
            </a:r>
            <a:endParaRPr lang="en-GB" sz="1600" dirty="0"/>
          </a:p>
        </p:txBody>
      </p:sp>
      <p:pic>
        <p:nvPicPr>
          <p:cNvPr id="3074" name="Picture 2"/>
          <p:cNvPicPr>
            <a:picLocks noChangeAspect="1" noChangeArrowheads="1"/>
          </p:cNvPicPr>
          <p:nvPr/>
        </p:nvPicPr>
        <p:blipFill>
          <a:blip r:embed="rId2"/>
          <a:srcRect/>
          <a:stretch>
            <a:fillRect/>
          </a:stretch>
        </p:blipFill>
        <p:spPr bwMode="auto">
          <a:xfrm>
            <a:off x="3071801" y="2500306"/>
            <a:ext cx="5786479" cy="3305427"/>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6" name="Content Placeholder 5"/>
          <p:cNvSpPr>
            <a:spLocks noGrp="1"/>
          </p:cNvSpPr>
          <p:nvPr>
            <p:ph idx="1"/>
          </p:nvPr>
        </p:nvSpPr>
        <p:spPr>
          <a:xfrm>
            <a:off x="457200" y="1481328"/>
            <a:ext cx="3900486" cy="4805191"/>
          </a:xfrm>
        </p:spPr>
        <p:txBody>
          <a:bodyPr>
            <a:normAutofit/>
          </a:bodyPr>
          <a:lstStyle/>
          <a:p>
            <a:r>
              <a:rPr lang="en-GB" sz="2000" dirty="0" smtClean="0"/>
              <a:t>Worked example 2</a:t>
            </a:r>
          </a:p>
          <a:p>
            <a:r>
              <a:rPr lang="en-GB" sz="1800" dirty="0" smtClean="0"/>
              <a:t>Problem: design a sequential logic circuit that will detect the sequence 101 in a stream of serial data, input at the rate of 1 bit per clock pulse. </a:t>
            </a:r>
          </a:p>
          <a:p>
            <a:r>
              <a:rPr lang="en-GB" sz="1800" dirty="0" smtClean="0"/>
              <a:t>The circuit has a single input variable which is either 0 or 1 and a single output Z that becomes a 1 when the input sequence 101 has been received. </a:t>
            </a:r>
            <a:endParaRPr lang="en-GB" sz="1800" dirty="0"/>
          </a:p>
        </p:txBody>
      </p:sp>
      <p:pic>
        <p:nvPicPr>
          <p:cNvPr id="5122" name="Picture 2" descr="C:\Users\gary\Documents\fsm2 f5.jpg"/>
          <p:cNvPicPr>
            <a:picLocks noChangeAspect="1" noChangeArrowheads="1"/>
          </p:cNvPicPr>
          <p:nvPr/>
        </p:nvPicPr>
        <p:blipFill>
          <a:blip r:embed="rId2"/>
          <a:srcRect/>
          <a:stretch>
            <a:fillRect/>
          </a:stretch>
        </p:blipFill>
        <p:spPr bwMode="auto">
          <a:xfrm>
            <a:off x="5143504" y="1428735"/>
            <a:ext cx="2571768" cy="4827453"/>
          </a:xfrm>
          <a:prstGeom prst="rect">
            <a:avLst/>
          </a:prstGeom>
          <a:noFill/>
        </p:spPr>
      </p:pic>
      <p:sp>
        <p:nvSpPr>
          <p:cNvPr id="7" name="TextBox 6"/>
          <p:cNvSpPr txBox="1"/>
          <p:nvPr/>
        </p:nvSpPr>
        <p:spPr>
          <a:xfrm>
            <a:off x="4857752" y="1428736"/>
            <a:ext cx="976549" cy="276999"/>
          </a:xfrm>
          <a:prstGeom prst="rect">
            <a:avLst/>
          </a:prstGeom>
          <a:noFill/>
        </p:spPr>
        <p:txBody>
          <a:bodyPr wrap="none" rtlCol="0">
            <a:spAutoFit/>
          </a:bodyPr>
          <a:lstStyle/>
          <a:p>
            <a:r>
              <a:rPr lang="en-GB" sz="1200" dirty="0" smtClean="0"/>
              <a:t>Format I/Z</a:t>
            </a:r>
            <a:endParaRPr lang="en-GB"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gary\Documents\fsm2 f5.jpg"/>
          <p:cNvPicPr>
            <a:picLocks noChangeAspect="1" noChangeArrowheads="1"/>
          </p:cNvPicPr>
          <p:nvPr/>
        </p:nvPicPr>
        <p:blipFill>
          <a:blip r:embed="rId2"/>
          <a:srcRect/>
          <a:stretch>
            <a:fillRect/>
          </a:stretch>
        </p:blipFill>
        <p:spPr bwMode="auto">
          <a:xfrm>
            <a:off x="5500694" y="1428736"/>
            <a:ext cx="2571768" cy="4827453"/>
          </a:xfrm>
          <a:prstGeom prst="rect">
            <a:avLst/>
          </a:prstGeom>
          <a:noFill/>
        </p:spPr>
      </p:pic>
      <p:graphicFrame>
        <p:nvGraphicFramePr>
          <p:cNvPr id="7" name="Content Placeholder 6"/>
          <p:cNvGraphicFramePr>
            <a:graphicFrameLocks noGrp="1"/>
          </p:cNvGraphicFramePr>
          <p:nvPr>
            <p:ph idx="1"/>
          </p:nvPr>
        </p:nvGraphicFramePr>
        <p:xfrm>
          <a:off x="457200" y="1481138"/>
          <a:ext cx="4043361" cy="3789680"/>
        </p:xfrm>
        <a:graphic>
          <a:graphicData uri="http://schemas.openxmlformats.org/drawingml/2006/table">
            <a:tbl>
              <a:tblPr firstRow="1" bandRow="1">
                <a:tableStyleId>{5C22544A-7EE6-4342-B048-85BDC9FD1C3A}</a:tableStyleId>
              </a:tblPr>
              <a:tblGrid>
                <a:gridCol w="474861"/>
                <a:gridCol w="210915"/>
                <a:gridCol w="500066"/>
                <a:gridCol w="428628"/>
                <a:gridCol w="571504"/>
                <a:gridCol w="500066"/>
                <a:gridCol w="500066"/>
                <a:gridCol w="857255"/>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a:txBody>
                    <a:bodyPr/>
                    <a:lstStyle/>
                    <a:p>
                      <a:pPr algn="ctr"/>
                      <a:r>
                        <a:rPr lang="en-GB" sz="1200" dirty="0" smtClean="0"/>
                        <a:t>OUTPUT</a:t>
                      </a:r>
                      <a:endParaRPr lang="en-GB" sz="1200"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I</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8" name="TextBox 7"/>
          <p:cNvSpPr txBox="1"/>
          <p:nvPr/>
        </p:nvSpPr>
        <p:spPr>
          <a:xfrm>
            <a:off x="5572132" y="1643050"/>
            <a:ext cx="976549" cy="276999"/>
          </a:xfrm>
          <a:prstGeom prst="rect">
            <a:avLst/>
          </a:prstGeom>
          <a:noFill/>
        </p:spPr>
        <p:txBody>
          <a:bodyPr wrap="none" rtlCol="0">
            <a:spAutoFit/>
          </a:bodyPr>
          <a:lstStyle/>
          <a:p>
            <a:r>
              <a:rPr lang="en-GB" sz="1200" dirty="0" smtClean="0"/>
              <a:t>Format I/Z</a:t>
            </a:r>
            <a:endParaRPr lang="en-GB"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786314" y="2071678"/>
          <a:ext cx="4043361" cy="3789680"/>
        </p:xfrm>
        <a:graphic>
          <a:graphicData uri="http://schemas.openxmlformats.org/drawingml/2006/table">
            <a:tbl>
              <a:tblPr firstRow="1" bandRow="1">
                <a:tableStyleId>{5C22544A-7EE6-4342-B048-85BDC9FD1C3A}</a:tableStyleId>
              </a:tblPr>
              <a:tblGrid>
                <a:gridCol w="474861"/>
                <a:gridCol w="210915"/>
                <a:gridCol w="500066"/>
                <a:gridCol w="428628"/>
                <a:gridCol w="571504"/>
                <a:gridCol w="500066"/>
                <a:gridCol w="500066"/>
                <a:gridCol w="857255"/>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a:txBody>
                    <a:bodyPr/>
                    <a:lstStyle/>
                    <a:p>
                      <a:pPr algn="ctr"/>
                      <a:r>
                        <a:rPr lang="en-GB" sz="1200" dirty="0" smtClean="0"/>
                        <a:t>OUTPUT</a:t>
                      </a:r>
                      <a:endParaRPr lang="en-GB" sz="1200"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I</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9" name="TextBox 8"/>
          <p:cNvSpPr txBox="1"/>
          <p:nvPr/>
        </p:nvSpPr>
        <p:spPr>
          <a:xfrm>
            <a:off x="500034" y="1142984"/>
            <a:ext cx="3937296" cy="369332"/>
          </a:xfrm>
          <a:prstGeom prst="rect">
            <a:avLst/>
          </a:prstGeom>
          <a:noFill/>
        </p:spPr>
        <p:txBody>
          <a:bodyPr wrap="none" rtlCol="0">
            <a:spAutoFit/>
          </a:bodyPr>
          <a:lstStyle/>
          <a:p>
            <a:r>
              <a:rPr lang="en-GB" dirty="0" smtClean="0"/>
              <a:t>Implement using D type flip flops</a:t>
            </a:r>
            <a:endParaRPr lang="en-GB" dirty="0"/>
          </a:p>
        </p:txBody>
      </p:sp>
      <p:graphicFrame>
        <p:nvGraphicFramePr>
          <p:cNvPr id="10" name="Table 9"/>
          <p:cNvGraphicFramePr>
            <a:graphicFrameLocks noGrp="1"/>
          </p:cNvGraphicFramePr>
          <p:nvPr/>
        </p:nvGraphicFramePr>
        <p:xfrm>
          <a:off x="642910" y="1571612"/>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283844">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r>
            </a:tbl>
          </a:graphicData>
        </a:graphic>
      </p:graphicFrame>
      <p:graphicFrame>
        <p:nvGraphicFramePr>
          <p:cNvPr id="11" name="Table 10"/>
          <p:cNvGraphicFramePr>
            <a:graphicFrameLocks noGrp="1"/>
          </p:cNvGraphicFramePr>
          <p:nvPr/>
        </p:nvGraphicFramePr>
        <p:xfrm>
          <a:off x="642910" y="3143248"/>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370840">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r>
            </a:tbl>
          </a:graphicData>
        </a:graphic>
      </p:graphicFrame>
      <p:sp>
        <p:nvSpPr>
          <p:cNvPr id="12" name="TextBox 11"/>
          <p:cNvSpPr txBox="1"/>
          <p:nvPr/>
        </p:nvSpPr>
        <p:spPr>
          <a:xfrm>
            <a:off x="2214546" y="2786058"/>
            <a:ext cx="2018501" cy="338554"/>
          </a:xfrm>
          <a:prstGeom prst="rect">
            <a:avLst/>
          </a:prstGeom>
          <a:noFill/>
        </p:spPr>
        <p:txBody>
          <a:bodyPr wrap="none" rtlCol="0">
            <a:spAutoFit/>
          </a:bodyPr>
          <a:lstStyle/>
          <a:p>
            <a:r>
              <a:rPr lang="en-GB" sz="1600" dirty="0" smtClean="0"/>
              <a:t>D</a:t>
            </a:r>
            <a:r>
              <a:rPr lang="en-GB" sz="1200" dirty="0" smtClean="0"/>
              <a:t>A</a:t>
            </a:r>
            <a:r>
              <a:rPr lang="en-GB" sz="1600" dirty="0" smtClean="0"/>
              <a:t>= /A.B./I +A.B.I</a:t>
            </a:r>
            <a:endParaRPr lang="en-GB" sz="1600" dirty="0"/>
          </a:p>
        </p:txBody>
      </p:sp>
      <p:sp>
        <p:nvSpPr>
          <p:cNvPr id="13" name="TextBox 12"/>
          <p:cNvSpPr txBox="1"/>
          <p:nvPr/>
        </p:nvSpPr>
        <p:spPr>
          <a:xfrm>
            <a:off x="2500298" y="4357694"/>
            <a:ext cx="1603324" cy="338554"/>
          </a:xfrm>
          <a:prstGeom prst="rect">
            <a:avLst/>
          </a:prstGeom>
          <a:noFill/>
        </p:spPr>
        <p:txBody>
          <a:bodyPr wrap="none" rtlCol="0">
            <a:spAutoFit/>
          </a:bodyPr>
          <a:lstStyle/>
          <a:p>
            <a:r>
              <a:rPr lang="en-GB" sz="1600" dirty="0" smtClean="0"/>
              <a:t>D</a:t>
            </a:r>
            <a:r>
              <a:rPr lang="en-GB" sz="1200" dirty="0"/>
              <a:t>B</a:t>
            </a:r>
            <a:r>
              <a:rPr lang="en-GB" sz="1600" dirty="0" smtClean="0"/>
              <a:t>= /A.B+/B.I</a:t>
            </a:r>
            <a:endParaRPr lang="en-GB" sz="1600" dirty="0"/>
          </a:p>
        </p:txBody>
      </p:sp>
      <p:graphicFrame>
        <p:nvGraphicFramePr>
          <p:cNvPr id="14" name="Table 13"/>
          <p:cNvGraphicFramePr>
            <a:graphicFrameLocks noGrp="1"/>
          </p:cNvGraphicFramePr>
          <p:nvPr/>
        </p:nvGraphicFramePr>
        <p:xfrm>
          <a:off x="642910" y="4714884"/>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370840">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r>
            </a:tbl>
          </a:graphicData>
        </a:graphic>
      </p:graphicFrame>
      <p:sp>
        <p:nvSpPr>
          <p:cNvPr id="15" name="TextBox 14"/>
          <p:cNvSpPr txBox="1"/>
          <p:nvPr/>
        </p:nvSpPr>
        <p:spPr>
          <a:xfrm>
            <a:off x="3071802" y="6000768"/>
            <a:ext cx="1053494" cy="338554"/>
          </a:xfrm>
          <a:prstGeom prst="rect">
            <a:avLst/>
          </a:prstGeom>
          <a:noFill/>
        </p:spPr>
        <p:txBody>
          <a:bodyPr wrap="none" rtlCol="0">
            <a:spAutoFit/>
          </a:bodyPr>
          <a:lstStyle/>
          <a:p>
            <a:r>
              <a:rPr lang="en-GB" sz="1600" dirty="0" smtClean="0"/>
              <a:t>Z = A.B.I</a:t>
            </a:r>
            <a:endParaRPr lang="en-GB"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16" name="Content Placeholder 15"/>
          <p:cNvSpPr>
            <a:spLocks noGrp="1"/>
          </p:cNvSpPr>
          <p:nvPr>
            <p:ph idx="1"/>
          </p:nvPr>
        </p:nvSpPr>
        <p:spPr>
          <a:xfrm>
            <a:off x="571472" y="1071547"/>
            <a:ext cx="4143404" cy="571503"/>
          </a:xfrm>
        </p:spPr>
        <p:txBody>
          <a:bodyPr>
            <a:normAutofit fontScale="40000" lnSpcReduction="20000"/>
          </a:bodyPr>
          <a:lstStyle/>
          <a:p>
            <a:r>
              <a:rPr lang="en-GB" sz="4500" dirty="0" smtClean="0"/>
              <a:t>Implement using D type flip flops</a:t>
            </a:r>
          </a:p>
          <a:p>
            <a:endParaRPr lang="en-GB" dirty="0"/>
          </a:p>
        </p:txBody>
      </p:sp>
      <p:pic>
        <p:nvPicPr>
          <p:cNvPr id="2050" name="Picture 2"/>
          <p:cNvPicPr>
            <a:picLocks noChangeAspect="1" noChangeArrowheads="1"/>
          </p:cNvPicPr>
          <p:nvPr/>
        </p:nvPicPr>
        <p:blipFill>
          <a:blip r:embed="rId2"/>
          <a:srcRect/>
          <a:stretch>
            <a:fillRect/>
          </a:stretch>
        </p:blipFill>
        <p:spPr bwMode="auto">
          <a:xfrm>
            <a:off x="857224" y="1571612"/>
            <a:ext cx="8034160" cy="4429156"/>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16" name="Content Placeholder 15"/>
          <p:cNvSpPr>
            <a:spLocks noGrp="1"/>
          </p:cNvSpPr>
          <p:nvPr>
            <p:ph idx="1"/>
          </p:nvPr>
        </p:nvSpPr>
        <p:spPr>
          <a:xfrm>
            <a:off x="571472" y="1071547"/>
            <a:ext cx="3786214" cy="4786345"/>
          </a:xfrm>
        </p:spPr>
        <p:txBody>
          <a:bodyPr>
            <a:normAutofit/>
          </a:bodyPr>
          <a:lstStyle/>
          <a:p>
            <a:r>
              <a:rPr lang="en-GB" sz="1800" dirty="0" smtClean="0"/>
              <a:t>The circuit could, however, have been simplified with a little care at the initial specification of the state diagram.  The diagram right performs the same function. </a:t>
            </a:r>
            <a:endParaRPr lang="en-GB" sz="1800" dirty="0"/>
          </a:p>
        </p:txBody>
      </p:sp>
      <p:pic>
        <p:nvPicPr>
          <p:cNvPr id="7170" name="Picture 2" descr="C:\Users\gary\Documents\fsm2 f7.jpg"/>
          <p:cNvPicPr>
            <a:picLocks noChangeAspect="1" noChangeArrowheads="1"/>
          </p:cNvPicPr>
          <p:nvPr/>
        </p:nvPicPr>
        <p:blipFill>
          <a:blip r:embed="rId2"/>
          <a:srcRect/>
          <a:stretch>
            <a:fillRect/>
          </a:stretch>
        </p:blipFill>
        <p:spPr bwMode="auto">
          <a:xfrm>
            <a:off x="5286870" y="1571612"/>
            <a:ext cx="2110339" cy="3714776"/>
          </a:xfrm>
          <a:prstGeom prst="rect">
            <a:avLst/>
          </a:prstGeom>
          <a:noFill/>
        </p:spPr>
      </p:pic>
      <p:sp>
        <p:nvSpPr>
          <p:cNvPr id="6" name="TextBox 5"/>
          <p:cNvSpPr txBox="1"/>
          <p:nvPr/>
        </p:nvSpPr>
        <p:spPr>
          <a:xfrm>
            <a:off x="5572132" y="1643050"/>
            <a:ext cx="976549" cy="276999"/>
          </a:xfrm>
          <a:prstGeom prst="rect">
            <a:avLst/>
          </a:prstGeom>
          <a:noFill/>
        </p:spPr>
        <p:txBody>
          <a:bodyPr wrap="none" rtlCol="0">
            <a:spAutoFit/>
          </a:bodyPr>
          <a:lstStyle/>
          <a:p>
            <a:r>
              <a:rPr lang="en-GB" sz="1200" dirty="0" smtClean="0"/>
              <a:t>Format I/Z</a:t>
            </a:r>
            <a:endParaRPr lang="en-GB" sz="1200" dirty="0"/>
          </a:p>
        </p:txBody>
      </p:sp>
      <p:sp>
        <p:nvSpPr>
          <p:cNvPr id="7" name="TextBox 6"/>
          <p:cNvSpPr txBox="1"/>
          <p:nvPr/>
        </p:nvSpPr>
        <p:spPr>
          <a:xfrm>
            <a:off x="5643570" y="5357826"/>
            <a:ext cx="1385444" cy="461665"/>
          </a:xfrm>
          <a:prstGeom prst="rect">
            <a:avLst/>
          </a:prstGeom>
          <a:noFill/>
        </p:spPr>
        <p:txBody>
          <a:bodyPr wrap="none" rtlCol="0">
            <a:spAutoFit/>
          </a:bodyPr>
          <a:lstStyle/>
          <a:p>
            <a:r>
              <a:rPr lang="en-GB" sz="1200" dirty="0" smtClean="0"/>
              <a:t>Minimised state</a:t>
            </a:r>
          </a:p>
          <a:p>
            <a:pPr algn="ctr"/>
            <a:r>
              <a:rPr lang="en-GB" sz="1200" dirty="0" smtClean="0"/>
              <a:t>diagram</a:t>
            </a:r>
            <a:endParaRPr lang="en-GB"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1071538" y="2000240"/>
          <a:ext cx="4043361" cy="3789680"/>
        </p:xfrm>
        <a:graphic>
          <a:graphicData uri="http://schemas.openxmlformats.org/drawingml/2006/table">
            <a:tbl>
              <a:tblPr firstRow="1" bandRow="1">
                <a:tableStyleId>{5C22544A-7EE6-4342-B048-85BDC9FD1C3A}</a:tableStyleId>
              </a:tblPr>
              <a:tblGrid>
                <a:gridCol w="474861"/>
                <a:gridCol w="210915"/>
                <a:gridCol w="500066"/>
                <a:gridCol w="428628"/>
                <a:gridCol w="571504"/>
                <a:gridCol w="500066"/>
                <a:gridCol w="500066"/>
                <a:gridCol w="857255"/>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a:txBody>
                    <a:bodyPr/>
                    <a:lstStyle/>
                    <a:p>
                      <a:pPr algn="ctr"/>
                      <a:r>
                        <a:rPr lang="en-GB" sz="1200" dirty="0" smtClean="0"/>
                        <a:t>OUTPUT</a:t>
                      </a:r>
                      <a:endParaRPr lang="en-GB" sz="1200"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I</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8" name="TextBox 7"/>
          <p:cNvSpPr txBox="1"/>
          <p:nvPr/>
        </p:nvSpPr>
        <p:spPr>
          <a:xfrm>
            <a:off x="5572132" y="1643050"/>
            <a:ext cx="976549" cy="276999"/>
          </a:xfrm>
          <a:prstGeom prst="rect">
            <a:avLst/>
          </a:prstGeom>
          <a:noFill/>
        </p:spPr>
        <p:txBody>
          <a:bodyPr wrap="none" rtlCol="0">
            <a:spAutoFit/>
          </a:bodyPr>
          <a:lstStyle/>
          <a:p>
            <a:r>
              <a:rPr lang="en-GB" sz="1200" dirty="0" smtClean="0"/>
              <a:t>Format I/Z</a:t>
            </a:r>
            <a:endParaRPr lang="en-GB" sz="1200" dirty="0"/>
          </a:p>
        </p:txBody>
      </p:sp>
      <p:pic>
        <p:nvPicPr>
          <p:cNvPr id="9" name="Picture 2" descr="C:\Users\gary\Documents\fsm2 f7.jpg"/>
          <p:cNvPicPr>
            <a:picLocks noChangeAspect="1" noChangeArrowheads="1"/>
          </p:cNvPicPr>
          <p:nvPr/>
        </p:nvPicPr>
        <p:blipFill>
          <a:blip r:embed="rId2"/>
          <a:srcRect/>
          <a:stretch>
            <a:fillRect/>
          </a:stretch>
        </p:blipFill>
        <p:spPr bwMode="auto">
          <a:xfrm>
            <a:off x="5715008" y="1857364"/>
            <a:ext cx="2110339" cy="3714776"/>
          </a:xfrm>
          <a:prstGeom prst="rect">
            <a:avLst/>
          </a:prstGeom>
          <a:noFill/>
        </p:spPr>
      </p:pic>
      <p:sp>
        <p:nvSpPr>
          <p:cNvPr id="10" name="TextBox 9"/>
          <p:cNvSpPr txBox="1"/>
          <p:nvPr/>
        </p:nvSpPr>
        <p:spPr>
          <a:xfrm>
            <a:off x="500034" y="1142984"/>
            <a:ext cx="4000528" cy="923330"/>
          </a:xfrm>
          <a:prstGeom prst="rect">
            <a:avLst/>
          </a:prstGeom>
          <a:noFill/>
        </p:spPr>
        <p:txBody>
          <a:bodyPr wrap="square" rtlCol="0">
            <a:spAutoFit/>
          </a:bodyPr>
          <a:lstStyle/>
          <a:p>
            <a:r>
              <a:rPr lang="en-GB" dirty="0" smtClean="0"/>
              <a:t>Proceeding with the design (Note: state 1 0 is not used so can be assigned don’t care states).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786314" y="2071678"/>
          <a:ext cx="4043361" cy="3789680"/>
        </p:xfrm>
        <a:graphic>
          <a:graphicData uri="http://schemas.openxmlformats.org/drawingml/2006/table">
            <a:tbl>
              <a:tblPr firstRow="1" bandRow="1">
                <a:tableStyleId>{5C22544A-7EE6-4342-B048-85BDC9FD1C3A}</a:tableStyleId>
              </a:tblPr>
              <a:tblGrid>
                <a:gridCol w="474861"/>
                <a:gridCol w="210915"/>
                <a:gridCol w="500066"/>
                <a:gridCol w="428628"/>
                <a:gridCol w="571504"/>
                <a:gridCol w="500066"/>
                <a:gridCol w="500066"/>
                <a:gridCol w="857255"/>
              </a:tblGrid>
              <a:tr h="370840">
                <a:tc rowSpan="2" gridSpan="2">
                  <a:txBody>
                    <a:bodyPr/>
                    <a:lstStyle/>
                    <a:p>
                      <a:pPr algn="ctr"/>
                      <a:endParaRPr lang="en-GB" sz="800" dirty="0"/>
                    </a:p>
                  </a:txBody>
                  <a:tcPr/>
                </a:tc>
                <a:tc rowSpan="2" hMerge="1">
                  <a:txBody>
                    <a:bodyPr/>
                    <a:lstStyle/>
                    <a:p>
                      <a:pPr algn="ctr"/>
                      <a:endParaRPr lang="en-GB" sz="800" dirty="0"/>
                    </a:p>
                  </a:txBody>
                  <a:tcPr/>
                </a:tc>
                <a:tc gridSpan="2">
                  <a:txBody>
                    <a:bodyPr/>
                    <a:lstStyle/>
                    <a:p>
                      <a:pPr algn="ctr"/>
                      <a:r>
                        <a:rPr lang="en-GB" sz="1200" dirty="0" smtClean="0"/>
                        <a:t>Present</a:t>
                      </a:r>
                    </a:p>
                    <a:p>
                      <a:pPr algn="ctr"/>
                      <a:r>
                        <a:rPr lang="en-GB" sz="1200" dirty="0" smtClean="0"/>
                        <a:t>State</a:t>
                      </a:r>
                      <a:endParaRPr lang="en-GB" sz="1200" dirty="0"/>
                    </a:p>
                  </a:txBody>
                  <a:tcPr/>
                </a:tc>
                <a:tc hMerge="1">
                  <a:txBody>
                    <a:bodyPr/>
                    <a:lstStyle/>
                    <a:p>
                      <a:endParaRPr lang="en-GB" sz="800" dirty="0"/>
                    </a:p>
                  </a:txBody>
                  <a:tcPr/>
                </a:tc>
                <a:tc>
                  <a:txBody>
                    <a:bodyPr/>
                    <a:lstStyle/>
                    <a:p>
                      <a:pPr algn="ctr"/>
                      <a:r>
                        <a:rPr lang="en-GB" sz="1200" dirty="0" smtClean="0"/>
                        <a:t>Input</a:t>
                      </a:r>
                      <a:endParaRPr lang="en-GB" sz="1200" dirty="0"/>
                    </a:p>
                  </a:txBody>
                  <a:tcPr/>
                </a:tc>
                <a:tc gridSpan="2">
                  <a:txBody>
                    <a:bodyPr/>
                    <a:lstStyle/>
                    <a:p>
                      <a:pPr algn="ctr"/>
                      <a:r>
                        <a:rPr lang="en-GB" sz="1200" dirty="0" smtClean="0"/>
                        <a:t>Next </a:t>
                      </a:r>
                    </a:p>
                    <a:p>
                      <a:pPr algn="ctr"/>
                      <a:r>
                        <a:rPr lang="en-GB" sz="1200" dirty="0" smtClean="0"/>
                        <a:t>States</a:t>
                      </a:r>
                      <a:endParaRPr lang="en-GB" sz="1200" dirty="0"/>
                    </a:p>
                  </a:txBody>
                  <a:tcPr/>
                </a:tc>
                <a:tc hMerge="1">
                  <a:txBody>
                    <a:bodyPr/>
                    <a:lstStyle/>
                    <a:p>
                      <a:endParaRPr lang="en-GB" dirty="0"/>
                    </a:p>
                  </a:txBody>
                  <a:tcPr/>
                </a:tc>
                <a:tc>
                  <a:txBody>
                    <a:bodyPr/>
                    <a:lstStyle/>
                    <a:p>
                      <a:pPr algn="ctr"/>
                      <a:r>
                        <a:rPr lang="en-GB" sz="1200" dirty="0" smtClean="0"/>
                        <a:t>OUTPUT</a:t>
                      </a:r>
                      <a:endParaRPr lang="en-GB" sz="1200" dirty="0"/>
                    </a:p>
                  </a:txBody>
                  <a:tcPr/>
                </a:tc>
              </a:tr>
              <a:tr h="370840">
                <a:tc gridSpan="2" vMerge="1">
                  <a:txBody>
                    <a:bodyPr/>
                    <a:lstStyle/>
                    <a:p>
                      <a:pPr algn="ctr"/>
                      <a:endParaRPr lang="en-GB" sz="800"/>
                    </a:p>
                  </a:txBody>
                  <a:tcPr/>
                </a:tc>
                <a:tc hMerge="1" vMerge="1">
                  <a:txBody>
                    <a:bodyPr/>
                    <a:lstStyle/>
                    <a:p>
                      <a:pPr algn="ctr"/>
                      <a:endParaRPr lang="en-GB" sz="1600" dirty="0"/>
                    </a:p>
                  </a:txBody>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I</a:t>
                      </a:r>
                      <a:endParaRPr lang="en-GB" sz="1600" dirty="0"/>
                    </a:p>
                  </a:txBody>
                  <a:tcPr>
                    <a:solidFill>
                      <a:srgbClr val="FFFF00"/>
                    </a:solidFill>
                  </a:tcPr>
                </a:tc>
                <a:tc>
                  <a:txBody>
                    <a:bodyPr/>
                    <a:lstStyle/>
                    <a:p>
                      <a:pPr algn="ctr"/>
                      <a:r>
                        <a:rPr lang="en-GB" sz="1600" dirty="0" smtClean="0"/>
                        <a:t>A</a:t>
                      </a:r>
                      <a:endParaRPr lang="en-GB" sz="1600" dirty="0"/>
                    </a:p>
                  </a:txBody>
                  <a:tcPr>
                    <a:solidFill>
                      <a:srgbClr val="FFFF00"/>
                    </a:solidFill>
                  </a:tcPr>
                </a:tc>
                <a:tc>
                  <a:txBody>
                    <a:bodyPr/>
                    <a:lstStyle/>
                    <a:p>
                      <a:pPr algn="ctr"/>
                      <a:r>
                        <a:rPr lang="en-GB" sz="1600" dirty="0" smtClean="0"/>
                        <a:t>B</a:t>
                      </a:r>
                      <a:endParaRPr lang="en-GB" sz="1600" dirty="0"/>
                    </a:p>
                  </a:txBody>
                  <a:tcPr>
                    <a:solidFill>
                      <a:srgbClr val="FFFF00"/>
                    </a:solidFill>
                  </a:tcPr>
                </a:tc>
                <a:tc>
                  <a:txBody>
                    <a:bodyPr/>
                    <a:lstStyle/>
                    <a:p>
                      <a:pPr algn="ctr"/>
                      <a:r>
                        <a:rPr lang="en-GB" sz="1600" dirty="0" smtClean="0"/>
                        <a:t>Z</a:t>
                      </a:r>
                      <a:endParaRPr lang="en-GB" sz="1600" dirty="0"/>
                    </a:p>
                  </a:txBody>
                  <a:tcPr>
                    <a:solidFill>
                      <a:srgbClr val="FFFF00"/>
                    </a:solidFill>
                  </a:tcPr>
                </a:tc>
              </a:tr>
              <a:tr h="370840">
                <a:tc rowSpan="2">
                  <a:txBody>
                    <a:bodyPr/>
                    <a:lstStyle/>
                    <a:p>
                      <a:pPr algn="ctr"/>
                      <a:endParaRPr lang="en-GB" dirty="0" smtClean="0"/>
                    </a:p>
                    <a:p>
                      <a:pPr algn="ctr"/>
                      <a:r>
                        <a:rPr lang="en-GB" dirty="0" smtClean="0"/>
                        <a:t>a</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b</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r>
              <a:tr h="370840">
                <a:tc rowSpan="2">
                  <a:txBody>
                    <a:bodyPr/>
                    <a:lstStyle/>
                    <a:p>
                      <a:pPr algn="ctr"/>
                      <a:endParaRPr lang="en-GB" dirty="0" smtClean="0"/>
                    </a:p>
                    <a:p>
                      <a:pPr algn="ctr"/>
                      <a:r>
                        <a:rPr lang="en-GB" dirty="0" smtClean="0"/>
                        <a:t>c</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r>
              <a:tr h="370840">
                <a:tc rowSpan="2">
                  <a:txBody>
                    <a:bodyPr/>
                    <a:lstStyle/>
                    <a:p>
                      <a:pPr algn="ctr"/>
                      <a:endParaRPr lang="en-GB" dirty="0" smtClean="0"/>
                    </a:p>
                    <a:p>
                      <a:pPr algn="ctr"/>
                      <a:r>
                        <a:rPr lang="en-GB" dirty="0" smtClean="0"/>
                        <a:t>d</a:t>
                      </a:r>
                      <a:endParaRPr lang="en-GB" dirty="0"/>
                    </a:p>
                  </a:txBody>
                  <a:tcPr>
                    <a:solidFill>
                      <a:srgbClr val="FFFF00"/>
                    </a:solidFill>
                  </a:tcPr>
                </a:tc>
                <a:tc>
                  <a:txBody>
                    <a:bodyPr/>
                    <a:lstStyle/>
                    <a:p>
                      <a:pPr algn="ctr"/>
                      <a:r>
                        <a:rPr lang="en-GB" sz="1400" dirty="0" smtClean="0"/>
                        <a:t>0</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r>
              <a:tr h="370840">
                <a:tc vMerge="1">
                  <a:txBody>
                    <a:bodyPr/>
                    <a:lstStyle/>
                    <a:p>
                      <a:endParaRPr lang="en-GB" dirty="0"/>
                    </a:p>
                  </a:txBody>
                  <a:tcPr/>
                </a:tc>
                <a:tc>
                  <a:txBody>
                    <a:bodyPr/>
                    <a:lstStyle/>
                    <a:p>
                      <a:pPr algn="ctr"/>
                      <a:r>
                        <a:rPr lang="en-GB" sz="1400" dirty="0" smtClean="0"/>
                        <a:t>1</a:t>
                      </a:r>
                      <a:endParaRPr lang="en-GB" sz="1400" dirty="0"/>
                    </a:p>
                  </a:txBody>
                  <a:tcPr>
                    <a:solidFill>
                      <a:srgbClr val="FFFF00"/>
                    </a:solidFill>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r>
            </a:tbl>
          </a:graphicData>
        </a:graphic>
      </p:graphicFrame>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9" name="TextBox 8"/>
          <p:cNvSpPr txBox="1"/>
          <p:nvPr/>
        </p:nvSpPr>
        <p:spPr>
          <a:xfrm>
            <a:off x="500034" y="1142984"/>
            <a:ext cx="3937296" cy="369332"/>
          </a:xfrm>
          <a:prstGeom prst="rect">
            <a:avLst/>
          </a:prstGeom>
          <a:noFill/>
        </p:spPr>
        <p:txBody>
          <a:bodyPr wrap="none" rtlCol="0">
            <a:spAutoFit/>
          </a:bodyPr>
          <a:lstStyle/>
          <a:p>
            <a:r>
              <a:rPr lang="en-GB" dirty="0" smtClean="0"/>
              <a:t>Implement using D type flip flops</a:t>
            </a:r>
            <a:endParaRPr lang="en-GB" dirty="0"/>
          </a:p>
        </p:txBody>
      </p:sp>
      <p:graphicFrame>
        <p:nvGraphicFramePr>
          <p:cNvPr id="10" name="Table 9"/>
          <p:cNvGraphicFramePr>
            <a:graphicFrameLocks noGrp="1"/>
          </p:cNvGraphicFramePr>
          <p:nvPr/>
        </p:nvGraphicFramePr>
        <p:xfrm>
          <a:off x="642910" y="1571612"/>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283844">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X</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X</a:t>
                      </a:r>
                      <a:endParaRPr lang="en-GB" sz="1100" dirty="0"/>
                    </a:p>
                  </a:txBody>
                  <a:tcPr/>
                </a:tc>
              </a:tr>
            </a:tbl>
          </a:graphicData>
        </a:graphic>
      </p:graphicFrame>
      <p:graphicFrame>
        <p:nvGraphicFramePr>
          <p:cNvPr id="11" name="Table 10"/>
          <p:cNvGraphicFramePr>
            <a:graphicFrameLocks noGrp="1"/>
          </p:cNvGraphicFramePr>
          <p:nvPr/>
        </p:nvGraphicFramePr>
        <p:xfrm>
          <a:off x="642910" y="3143248"/>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370840">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X</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X</a:t>
                      </a:r>
                      <a:endParaRPr lang="en-GB" sz="1100" dirty="0"/>
                    </a:p>
                  </a:txBody>
                  <a:tcPr/>
                </a:tc>
              </a:tr>
            </a:tbl>
          </a:graphicData>
        </a:graphic>
      </p:graphicFrame>
      <p:sp>
        <p:nvSpPr>
          <p:cNvPr id="12" name="TextBox 11"/>
          <p:cNvSpPr txBox="1"/>
          <p:nvPr/>
        </p:nvSpPr>
        <p:spPr>
          <a:xfrm>
            <a:off x="2786050" y="2786058"/>
            <a:ext cx="1338828" cy="338554"/>
          </a:xfrm>
          <a:prstGeom prst="rect">
            <a:avLst/>
          </a:prstGeom>
          <a:noFill/>
        </p:spPr>
        <p:txBody>
          <a:bodyPr wrap="none" rtlCol="0">
            <a:spAutoFit/>
          </a:bodyPr>
          <a:lstStyle/>
          <a:p>
            <a:r>
              <a:rPr lang="en-GB" sz="1600" dirty="0" smtClean="0"/>
              <a:t>D</a:t>
            </a:r>
            <a:r>
              <a:rPr lang="en-GB" sz="1200" dirty="0" smtClean="0"/>
              <a:t>A</a:t>
            </a:r>
            <a:r>
              <a:rPr lang="en-GB" sz="1600" dirty="0" smtClean="0"/>
              <a:t>= /A.B./I</a:t>
            </a:r>
            <a:endParaRPr lang="en-GB" sz="1600" dirty="0"/>
          </a:p>
        </p:txBody>
      </p:sp>
      <p:sp>
        <p:nvSpPr>
          <p:cNvPr id="13" name="TextBox 12"/>
          <p:cNvSpPr txBox="1"/>
          <p:nvPr/>
        </p:nvSpPr>
        <p:spPr>
          <a:xfrm>
            <a:off x="2500298" y="4357694"/>
            <a:ext cx="1625766" cy="338554"/>
          </a:xfrm>
          <a:prstGeom prst="rect">
            <a:avLst/>
          </a:prstGeom>
          <a:noFill/>
        </p:spPr>
        <p:txBody>
          <a:bodyPr wrap="none" rtlCol="0">
            <a:spAutoFit/>
          </a:bodyPr>
          <a:lstStyle/>
          <a:p>
            <a:r>
              <a:rPr lang="en-GB" sz="1600" dirty="0" smtClean="0"/>
              <a:t>D</a:t>
            </a:r>
            <a:r>
              <a:rPr lang="en-GB" sz="1200" dirty="0"/>
              <a:t>B</a:t>
            </a:r>
            <a:r>
              <a:rPr lang="en-GB" sz="1600" dirty="0" smtClean="0"/>
              <a:t>= /A.B+/</a:t>
            </a:r>
            <a:r>
              <a:rPr lang="en-GB" sz="1600" dirty="0"/>
              <a:t>A</a:t>
            </a:r>
            <a:r>
              <a:rPr lang="en-GB" sz="1600" dirty="0" smtClean="0"/>
              <a:t>.I</a:t>
            </a:r>
            <a:endParaRPr lang="en-GB" sz="1600" dirty="0"/>
          </a:p>
        </p:txBody>
      </p:sp>
      <p:graphicFrame>
        <p:nvGraphicFramePr>
          <p:cNvPr id="14" name="Table 13"/>
          <p:cNvGraphicFramePr>
            <a:graphicFrameLocks noGrp="1"/>
          </p:cNvGraphicFramePr>
          <p:nvPr/>
        </p:nvGraphicFramePr>
        <p:xfrm>
          <a:off x="642910" y="4714884"/>
          <a:ext cx="3500460" cy="1168400"/>
        </p:xfrm>
        <a:graphic>
          <a:graphicData uri="http://schemas.openxmlformats.org/drawingml/2006/table">
            <a:tbl>
              <a:tblPr firstRow="1" bandRow="1">
                <a:tableStyleId>{5C22544A-7EE6-4342-B048-85BDC9FD1C3A}</a:tableStyleId>
              </a:tblPr>
              <a:tblGrid>
                <a:gridCol w="700092"/>
                <a:gridCol w="700092"/>
                <a:gridCol w="700092"/>
                <a:gridCol w="700092"/>
                <a:gridCol w="700092"/>
              </a:tblGrid>
              <a:tr h="370840">
                <a:tc>
                  <a:txBody>
                    <a:bodyPr/>
                    <a:lstStyle/>
                    <a:p>
                      <a:r>
                        <a:rPr lang="en-GB" sz="1100" dirty="0" smtClean="0"/>
                        <a:t>       AB</a:t>
                      </a:r>
                    </a:p>
                    <a:p>
                      <a:r>
                        <a:rPr lang="en-GB" sz="1100" dirty="0" smtClean="0"/>
                        <a:t>     I \</a:t>
                      </a:r>
                      <a:endParaRPr lang="en-GB" sz="1100" dirty="0"/>
                    </a:p>
                  </a:txBody>
                  <a:tcPr/>
                </a:tc>
                <a:tc>
                  <a:txBody>
                    <a:bodyPr/>
                    <a:lstStyle/>
                    <a:p>
                      <a:pPr algn="ctr"/>
                      <a:r>
                        <a:rPr lang="en-GB" sz="1100" dirty="0" smtClean="0"/>
                        <a:t>00</a:t>
                      </a:r>
                      <a:endParaRPr lang="en-GB" sz="1100" dirty="0"/>
                    </a:p>
                  </a:txBody>
                  <a:tcPr/>
                </a:tc>
                <a:tc>
                  <a:txBody>
                    <a:bodyPr/>
                    <a:lstStyle/>
                    <a:p>
                      <a:pPr algn="ctr"/>
                      <a:r>
                        <a:rPr lang="en-GB" sz="1100" dirty="0" smtClean="0"/>
                        <a:t>01</a:t>
                      </a:r>
                      <a:endParaRPr lang="en-GB" sz="1100" dirty="0"/>
                    </a:p>
                  </a:txBody>
                  <a:tcPr/>
                </a:tc>
                <a:tc>
                  <a:txBody>
                    <a:bodyPr/>
                    <a:lstStyle/>
                    <a:p>
                      <a:pPr algn="ctr"/>
                      <a:r>
                        <a:rPr lang="en-GB" sz="1100" dirty="0" smtClean="0"/>
                        <a:t>11</a:t>
                      </a:r>
                      <a:endParaRPr lang="en-GB" sz="1100" dirty="0"/>
                    </a:p>
                  </a:txBody>
                  <a:tcPr/>
                </a:tc>
                <a:tc>
                  <a:txBody>
                    <a:bodyPr/>
                    <a:lstStyle/>
                    <a:p>
                      <a:pPr algn="ctr"/>
                      <a:r>
                        <a:rPr lang="en-GB" sz="1100" dirty="0" smtClean="0"/>
                        <a:t>10</a:t>
                      </a:r>
                      <a:endParaRPr lang="en-GB" sz="1100" dirty="0"/>
                    </a:p>
                  </a:txBody>
                  <a:tcPr/>
                </a:tc>
              </a:tr>
              <a:tr h="370840">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X</a:t>
                      </a:r>
                      <a:endParaRPr lang="en-GB" sz="1100" dirty="0"/>
                    </a:p>
                  </a:txBody>
                  <a:tcPr/>
                </a:tc>
              </a:tr>
              <a:tr h="370840">
                <a:tc>
                  <a:txBody>
                    <a:bodyPr/>
                    <a:lstStyle/>
                    <a:p>
                      <a:pPr algn="ctr"/>
                      <a:r>
                        <a:rPr lang="en-GB" sz="1100" dirty="0" smtClean="0"/>
                        <a:t>1</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0</a:t>
                      </a:r>
                      <a:endParaRPr lang="en-GB" sz="1100" dirty="0"/>
                    </a:p>
                  </a:txBody>
                  <a:tcPr/>
                </a:tc>
                <a:tc>
                  <a:txBody>
                    <a:bodyPr/>
                    <a:lstStyle/>
                    <a:p>
                      <a:pPr algn="ctr"/>
                      <a:r>
                        <a:rPr lang="en-GB" sz="1100" dirty="0" smtClean="0"/>
                        <a:t>1</a:t>
                      </a:r>
                      <a:endParaRPr lang="en-GB" sz="1100" dirty="0"/>
                    </a:p>
                  </a:txBody>
                  <a:tcPr/>
                </a:tc>
                <a:tc>
                  <a:txBody>
                    <a:bodyPr/>
                    <a:lstStyle/>
                    <a:p>
                      <a:pPr algn="ctr"/>
                      <a:r>
                        <a:rPr lang="en-GB" sz="1100" dirty="0" smtClean="0"/>
                        <a:t>X</a:t>
                      </a:r>
                      <a:endParaRPr lang="en-GB" sz="1100" dirty="0"/>
                    </a:p>
                  </a:txBody>
                  <a:tcPr/>
                </a:tc>
              </a:tr>
            </a:tbl>
          </a:graphicData>
        </a:graphic>
      </p:graphicFrame>
      <p:sp>
        <p:nvSpPr>
          <p:cNvPr id="15" name="TextBox 14"/>
          <p:cNvSpPr txBox="1"/>
          <p:nvPr/>
        </p:nvSpPr>
        <p:spPr>
          <a:xfrm>
            <a:off x="3286116" y="5929330"/>
            <a:ext cx="869149" cy="338554"/>
          </a:xfrm>
          <a:prstGeom prst="rect">
            <a:avLst/>
          </a:prstGeom>
          <a:noFill/>
        </p:spPr>
        <p:txBody>
          <a:bodyPr wrap="none" rtlCol="0">
            <a:spAutoFit/>
          </a:bodyPr>
          <a:lstStyle/>
          <a:p>
            <a:r>
              <a:rPr lang="en-GB" sz="1600" dirty="0" smtClean="0"/>
              <a:t>Z = A.I</a:t>
            </a:r>
            <a:endParaRPr lang="en-GB"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16" name="Content Placeholder 15"/>
          <p:cNvSpPr>
            <a:spLocks noGrp="1"/>
          </p:cNvSpPr>
          <p:nvPr>
            <p:ph idx="1"/>
          </p:nvPr>
        </p:nvSpPr>
        <p:spPr>
          <a:xfrm>
            <a:off x="571472" y="1071547"/>
            <a:ext cx="4143404" cy="571503"/>
          </a:xfrm>
        </p:spPr>
        <p:txBody>
          <a:bodyPr>
            <a:normAutofit fontScale="40000" lnSpcReduction="20000"/>
          </a:bodyPr>
          <a:lstStyle/>
          <a:p>
            <a:r>
              <a:rPr lang="en-GB" sz="4500" dirty="0" smtClean="0"/>
              <a:t>Implement using D type flip flops</a:t>
            </a:r>
          </a:p>
          <a:p>
            <a:endParaRPr lang="en-GB" dirty="0"/>
          </a:p>
        </p:txBody>
      </p:sp>
      <p:pic>
        <p:nvPicPr>
          <p:cNvPr id="1026" name="Picture 2"/>
          <p:cNvPicPr>
            <a:picLocks noChangeAspect="1" noChangeArrowheads="1"/>
          </p:cNvPicPr>
          <p:nvPr/>
        </p:nvPicPr>
        <p:blipFill>
          <a:blip r:embed="rId2"/>
          <a:srcRect/>
          <a:stretch>
            <a:fillRect/>
          </a:stretch>
        </p:blipFill>
        <p:spPr bwMode="auto">
          <a:xfrm>
            <a:off x="785786" y="1857364"/>
            <a:ext cx="7715304" cy="4151331"/>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Design of Synchronous sequential circuits</a:t>
            </a:r>
            <a:endParaRPr lang="en-GB" sz="2200" dirty="0"/>
          </a:p>
        </p:txBody>
      </p:sp>
      <p:sp>
        <p:nvSpPr>
          <p:cNvPr id="16" name="Content Placeholder 15"/>
          <p:cNvSpPr>
            <a:spLocks noGrp="1"/>
          </p:cNvSpPr>
          <p:nvPr>
            <p:ph idx="1"/>
          </p:nvPr>
        </p:nvSpPr>
        <p:spPr>
          <a:xfrm>
            <a:off x="571472" y="1357298"/>
            <a:ext cx="4143404" cy="785817"/>
          </a:xfrm>
        </p:spPr>
        <p:txBody>
          <a:bodyPr>
            <a:normAutofit fontScale="62500" lnSpcReduction="20000"/>
          </a:bodyPr>
          <a:lstStyle/>
          <a:p>
            <a:r>
              <a:rPr lang="en-GB" sz="2900" dirty="0" smtClean="0"/>
              <a:t>Converting a D flip flop design to a JK flip flop design</a:t>
            </a:r>
          </a:p>
          <a:p>
            <a:endParaRPr lang="en-GB" dirty="0"/>
          </a:p>
        </p:txBody>
      </p:sp>
      <p:pic>
        <p:nvPicPr>
          <p:cNvPr id="9219" name="Picture 3"/>
          <p:cNvPicPr>
            <a:picLocks noChangeAspect="1" noChangeArrowheads="1"/>
          </p:cNvPicPr>
          <p:nvPr/>
        </p:nvPicPr>
        <p:blipFill>
          <a:blip r:embed="rId2"/>
          <a:srcRect/>
          <a:stretch>
            <a:fillRect/>
          </a:stretch>
        </p:blipFill>
        <p:spPr bwMode="auto">
          <a:xfrm>
            <a:off x="785786" y="2000240"/>
            <a:ext cx="7500990" cy="2249072"/>
          </a:xfrm>
          <a:prstGeom prst="rect">
            <a:avLst/>
          </a:prstGeom>
          <a:noFill/>
          <a:ln w="9525">
            <a:noFill/>
            <a:miter lim="800000"/>
            <a:headEnd/>
            <a:tailEnd/>
          </a:ln>
          <a:effectLst/>
        </p:spPr>
      </p:pic>
      <p:graphicFrame>
        <p:nvGraphicFramePr>
          <p:cNvPr id="8" name="Table 7"/>
          <p:cNvGraphicFramePr>
            <a:graphicFrameLocks noGrp="1"/>
          </p:cNvGraphicFramePr>
          <p:nvPr/>
        </p:nvGraphicFramePr>
        <p:xfrm>
          <a:off x="6143636" y="4357694"/>
          <a:ext cx="2190744" cy="1483360"/>
        </p:xfrm>
        <a:graphic>
          <a:graphicData uri="http://schemas.openxmlformats.org/drawingml/2006/table">
            <a:tbl>
              <a:tblPr firstRow="1" bandRow="1">
                <a:tableStyleId>{5C22544A-7EE6-4342-B048-85BDC9FD1C3A}</a:tableStyleId>
              </a:tblPr>
              <a:tblGrid>
                <a:gridCol w="1095372"/>
                <a:gridCol w="1095372"/>
              </a:tblGrid>
              <a:tr h="370840">
                <a:tc gridSpan="2">
                  <a:txBody>
                    <a:bodyPr/>
                    <a:lstStyle/>
                    <a:p>
                      <a:pPr algn="ctr"/>
                      <a:r>
                        <a:rPr lang="en-GB" dirty="0" smtClean="0"/>
                        <a:t>D type</a:t>
                      </a:r>
                      <a:endParaRPr lang="en-GB" dirty="0"/>
                    </a:p>
                  </a:txBody>
                  <a:tcPr/>
                </a:tc>
                <a:tc hMerge="1">
                  <a:txBody>
                    <a:bodyPr/>
                    <a:lstStyle/>
                    <a:p>
                      <a:endParaRPr lang="en-GB" dirty="0"/>
                    </a:p>
                  </a:txBody>
                  <a:tcPr/>
                </a:tc>
              </a:tr>
              <a:tr h="370840">
                <a:tc>
                  <a:txBody>
                    <a:bodyPr/>
                    <a:lstStyle/>
                    <a:p>
                      <a:pPr algn="ctr"/>
                      <a:r>
                        <a:rPr lang="en-GB" dirty="0" smtClean="0"/>
                        <a:t>D (t)</a:t>
                      </a:r>
                      <a:endParaRPr lang="en-GB" dirty="0"/>
                    </a:p>
                  </a:txBody>
                  <a:tcPr/>
                </a:tc>
                <a:tc>
                  <a:txBody>
                    <a:bodyPr/>
                    <a:lstStyle/>
                    <a:p>
                      <a:pPr algn="ctr"/>
                      <a:r>
                        <a:rPr lang="en-GB" dirty="0" smtClean="0"/>
                        <a:t>Q(t+1)</a:t>
                      </a:r>
                      <a:endParaRPr lang="en-GB" dirty="0"/>
                    </a:p>
                  </a:txBody>
                  <a:tcPr/>
                </a:tc>
              </a:tr>
              <a:tr h="370840">
                <a:tc>
                  <a:txBody>
                    <a:bodyPr/>
                    <a:lstStyle/>
                    <a:p>
                      <a:pPr algn="ctr"/>
                      <a:r>
                        <a:rPr lang="en-GB" dirty="0" smtClean="0"/>
                        <a:t>0</a:t>
                      </a:r>
                      <a:endParaRPr lang="en-GB" dirty="0"/>
                    </a:p>
                  </a:txBody>
                  <a:tcPr/>
                </a:tc>
                <a:tc>
                  <a:txBody>
                    <a:bodyPr/>
                    <a:lstStyle/>
                    <a:p>
                      <a:pPr algn="ctr"/>
                      <a:r>
                        <a:rPr lang="en-GB" dirty="0" smtClean="0"/>
                        <a:t>0</a:t>
                      </a:r>
                      <a:endParaRPr lang="en-GB" dirty="0"/>
                    </a:p>
                  </a:txBody>
                  <a:tcPr/>
                </a:tc>
              </a:tr>
              <a:tr h="370840">
                <a:tc>
                  <a:txBody>
                    <a:bodyPr/>
                    <a:lstStyle/>
                    <a:p>
                      <a:pPr algn="ctr"/>
                      <a:r>
                        <a:rPr lang="en-GB" dirty="0" smtClean="0"/>
                        <a:t>1</a:t>
                      </a:r>
                      <a:endParaRPr lang="en-GB" dirty="0"/>
                    </a:p>
                  </a:txBody>
                  <a:tcPr/>
                </a:tc>
                <a:tc>
                  <a:txBody>
                    <a:bodyPr/>
                    <a:lstStyle/>
                    <a:p>
                      <a:pPr algn="ctr"/>
                      <a:r>
                        <a:rPr lang="en-GB" dirty="0" smtClean="0"/>
                        <a:t>1</a:t>
                      </a:r>
                      <a:endParaRPr lang="en-GB" dirty="0"/>
                    </a:p>
                  </a:txBody>
                  <a:tcPr/>
                </a:tc>
              </a:tr>
            </a:tbl>
          </a:graphicData>
        </a:graphic>
      </p:graphicFrame>
      <p:graphicFrame>
        <p:nvGraphicFramePr>
          <p:cNvPr id="9" name="Table 8"/>
          <p:cNvGraphicFramePr>
            <a:graphicFrameLocks noGrp="1"/>
          </p:cNvGraphicFramePr>
          <p:nvPr/>
        </p:nvGraphicFramePr>
        <p:xfrm>
          <a:off x="1643042" y="4357694"/>
          <a:ext cx="4214841" cy="2133600"/>
        </p:xfrm>
        <a:graphic>
          <a:graphicData uri="http://schemas.openxmlformats.org/drawingml/2006/table">
            <a:tbl>
              <a:tblPr firstRow="1" bandRow="1">
                <a:tableStyleId>{5C22544A-7EE6-4342-B048-85BDC9FD1C3A}</a:tableStyleId>
              </a:tblPr>
              <a:tblGrid>
                <a:gridCol w="571504"/>
                <a:gridCol w="571504"/>
                <a:gridCol w="571504"/>
                <a:gridCol w="857256"/>
                <a:gridCol w="1643073"/>
              </a:tblGrid>
              <a:tr h="0">
                <a:tc gridSpan="5">
                  <a:txBody>
                    <a:bodyPr/>
                    <a:lstStyle/>
                    <a:p>
                      <a:pPr algn="ctr"/>
                      <a:r>
                        <a:rPr lang="en-GB" dirty="0" smtClean="0"/>
                        <a:t>JK TYPE</a:t>
                      </a:r>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r>
              <a:tr h="0">
                <a:tc>
                  <a:txBody>
                    <a:bodyPr/>
                    <a:lstStyle/>
                    <a:p>
                      <a:pPr algn="ctr"/>
                      <a:r>
                        <a:rPr lang="en-GB" sz="1400" dirty="0" smtClean="0"/>
                        <a:t>J(t)</a:t>
                      </a:r>
                      <a:endParaRPr lang="en-GB" sz="1400" dirty="0"/>
                    </a:p>
                  </a:txBody>
                  <a:tcPr/>
                </a:tc>
                <a:tc>
                  <a:txBody>
                    <a:bodyPr/>
                    <a:lstStyle/>
                    <a:p>
                      <a:pPr algn="ctr"/>
                      <a:r>
                        <a:rPr lang="en-GB" sz="1400" dirty="0" smtClean="0"/>
                        <a:t>K(t)</a:t>
                      </a:r>
                      <a:endParaRPr lang="en-GB" sz="1400" dirty="0"/>
                    </a:p>
                  </a:txBody>
                  <a:tcPr/>
                </a:tc>
                <a:tc>
                  <a:txBody>
                    <a:bodyPr/>
                    <a:lstStyle/>
                    <a:p>
                      <a:pPr algn="ctr"/>
                      <a:r>
                        <a:rPr lang="en-GB" sz="1400" dirty="0" smtClean="0"/>
                        <a:t>Q(t)</a:t>
                      </a:r>
                      <a:endParaRPr lang="en-GB" sz="1400" dirty="0"/>
                    </a:p>
                  </a:txBody>
                  <a:tcPr/>
                </a:tc>
                <a:tc>
                  <a:txBody>
                    <a:bodyPr/>
                    <a:lstStyle/>
                    <a:p>
                      <a:pPr algn="ctr"/>
                      <a:r>
                        <a:rPr lang="en-GB" sz="1400" dirty="0" smtClean="0"/>
                        <a:t>Q(t+1)</a:t>
                      </a:r>
                      <a:endParaRPr lang="en-GB" sz="1400" dirty="0"/>
                    </a:p>
                  </a:txBody>
                  <a:tcPr/>
                </a:tc>
                <a:tc>
                  <a:txBody>
                    <a:bodyPr/>
                    <a:lstStyle/>
                    <a:p>
                      <a:pPr algn="ctr"/>
                      <a:r>
                        <a:rPr lang="en-GB" sz="1400" dirty="0" smtClean="0"/>
                        <a:t>Description</a:t>
                      </a:r>
                      <a:endParaRPr lang="en-GB" sz="1400" dirty="0"/>
                    </a:p>
                  </a:txBody>
                  <a:tcPr/>
                </a:tc>
              </a:tr>
              <a:tr h="0">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x</a:t>
                      </a:r>
                      <a:endParaRPr lang="en-GB" dirty="0"/>
                    </a:p>
                  </a:txBody>
                  <a:tcPr/>
                </a:tc>
                <a:tc>
                  <a:txBody>
                    <a:bodyPr/>
                    <a:lstStyle/>
                    <a:p>
                      <a:pPr algn="ctr"/>
                      <a:r>
                        <a:rPr lang="en-GB" dirty="0" smtClean="0"/>
                        <a:t>x</a:t>
                      </a:r>
                      <a:endParaRPr lang="en-GB" dirty="0"/>
                    </a:p>
                  </a:txBody>
                  <a:tcPr/>
                </a:tc>
                <a:tc>
                  <a:txBody>
                    <a:bodyPr/>
                    <a:lstStyle/>
                    <a:p>
                      <a:pPr algn="ctr"/>
                      <a:r>
                        <a:rPr lang="en-GB" dirty="0" smtClean="0"/>
                        <a:t>unchanged</a:t>
                      </a:r>
                      <a:endParaRPr lang="en-GB" dirty="0"/>
                    </a:p>
                  </a:txBody>
                  <a:tcPr/>
                </a:tc>
              </a:tr>
              <a:tr h="0">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reset</a:t>
                      </a:r>
                      <a:endParaRPr lang="en-GB" dirty="0"/>
                    </a:p>
                  </a:txBody>
                  <a:tcPr/>
                </a:tc>
              </a:tr>
              <a:tr h="0">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set</a:t>
                      </a:r>
                      <a:endParaRPr lang="en-GB" dirty="0"/>
                    </a:p>
                  </a:txBody>
                  <a:tcPr/>
                </a:tc>
              </a:tr>
              <a:tr h="0">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0</a:t>
                      </a:r>
                      <a:endParaRPr lang="en-GB" dirty="0"/>
                    </a:p>
                  </a:txBody>
                  <a:tcPr/>
                </a:tc>
                <a:tc>
                  <a:txBody>
                    <a:bodyPr/>
                    <a:lstStyle/>
                    <a:p>
                      <a:pPr algn="ctr"/>
                      <a:r>
                        <a:rPr lang="en-GB" dirty="0" smtClean="0"/>
                        <a:t>toggle</a:t>
                      </a:r>
                      <a:endParaRPr lang="en-GB" dirty="0"/>
                    </a:p>
                  </a:txBody>
                  <a:tcPr/>
                </a:tc>
              </a:tr>
            </a:tbl>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1495</TotalTime>
  <Words>1653</Words>
  <Application>Microsoft Office PowerPoint</Application>
  <PresentationFormat>On-screen Show (4:3)</PresentationFormat>
  <Paragraphs>803</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Concourse</vt:lpstr>
      <vt:lpstr>Finite State Machines-2</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lpstr>Design of Synchronous sequential circuits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Finite State Machines-2</dc:title>
  <dc:creator>gary</dc:creator>
  <cp:lastModifiedBy>gary</cp:lastModifiedBy>
  <cp:revision>58</cp:revision>
  <dcterms:created xsi:type="dcterms:W3CDTF">2013-10-26T17:21:40Z</dcterms:created>
  <dcterms:modified xsi:type="dcterms:W3CDTF">2013-10-29T08:16:40Z</dcterms:modified>
</cp:coreProperties>
</file>