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A1A1A"/>
    <a:srgbClr val="1B1B1B"/>
    <a:srgbClr val="151515"/>
    <a:srgbClr val="0F0F0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274" autoAdjust="0"/>
  </p:normalViewPr>
  <p:slideViewPr>
    <p:cSldViewPr>
      <p:cViewPr varScale="1">
        <p:scale>
          <a:sx n="61" d="100"/>
          <a:sy n="61" d="100"/>
        </p:scale>
        <p:origin x="-1626"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32"/>
    </mc:Choice>
    <mc:Fallback>
      <c:style val="32"/>
    </mc:Fallback>
  </mc:AlternateContent>
  <c:chart>
    <c:title>
      <c:layout/>
      <c:overlay val="0"/>
    </c:title>
    <c:autoTitleDeleted val="0"/>
    <c:plotArea>
      <c:layout/>
      <c:lineChart>
        <c:grouping val="stacked"/>
        <c:varyColors val="0"/>
        <c:ser>
          <c:idx val="0"/>
          <c:order val="0"/>
          <c:tx>
            <c:strRef>
              <c:f>Sheet1!$B$1</c:f>
              <c:strCache>
                <c:ptCount val="1"/>
                <c:pt idx="0">
                  <c:v>Craft Beer Share in China %</c:v>
                </c:pt>
              </c:strCache>
            </c:strRef>
          </c:tx>
          <c:marker>
            <c:symbol val="none"/>
          </c:marker>
          <c:cat>
            <c:numRef>
              <c:f>Sheet1!$A$2:$A$10</c:f>
              <c:numCache>
                <c:formatCode>General</c:formatCode>
                <c:ptCount val="9"/>
                <c:pt idx="0">
                  <c:v>2009</c:v>
                </c:pt>
                <c:pt idx="1">
                  <c:v>2010</c:v>
                </c:pt>
                <c:pt idx="2">
                  <c:v>2011</c:v>
                </c:pt>
                <c:pt idx="3">
                  <c:v>2012</c:v>
                </c:pt>
                <c:pt idx="4">
                  <c:v>2013</c:v>
                </c:pt>
                <c:pt idx="5">
                  <c:v>2014</c:v>
                </c:pt>
                <c:pt idx="6">
                  <c:v>2015</c:v>
                </c:pt>
                <c:pt idx="7">
                  <c:v>2016</c:v>
                </c:pt>
                <c:pt idx="8">
                  <c:v>2017</c:v>
                </c:pt>
              </c:numCache>
            </c:numRef>
          </c:cat>
          <c:val>
            <c:numRef>
              <c:f>Sheet1!$B$2:$B$10</c:f>
              <c:numCache>
                <c:formatCode>General</c:formatCode>
                <c:ptCount val="9"/>
                <c:pt idx="0">
                  <c:v>0.04</c:v>
                </c:pt>
                <c:pt idx="1">
                  <c:v>4.1000000000000002E-2</c:v>
                </c:pt>
                <c:pt idx="2">
                  <c:v>3.7999999999999999E-2</c:v>
                </c:pt>
                <c:pt idx="3">
                  <c:v>3.5999999999999997E-2</c:v>
                </c:pt>
                <c:pt idx="4">
                  <c:v>5.3999999999999999E-2</c:v>
                </c:pt>
                <c:pt idx="5">
                  <c:v>5.6000000000000001E-2</c:v>
                </c:pt>
                <c:pt idx="6">
                  <c:v>6.2E-2</c:v>
                </c:pt>
                <c:pt idx="7">
                  <c:v>6.3E-2</c:v>
                </c:pt>
                <c:pt idx="8">
                  <c:v>7.0000000000000007E-2</c:v>
                </c:pt>
              </c:numCache>
            </c:numRef>
          </c:val>
          <c:smooth val="0"/>
        </c:ser>
        <c:dLbls>
          <c:showLegendKey val="0"/>
          <c:showVal val="0"/>
          <c:showCatName val="0"/>
          <c:showSerName val="0"/>
          <c:showPercent val="0"/>
          <c:showBubbleSize val="0"/>
        </c:dLbls>
        <c:marker val="1"/>
        <c:smooth val="0"/>
        <c:axId val="12361728"/>
        <c:axId val="12363264"/>
      </c:lineChart>
      <c:catAx>
        <c:axId val="12361728"/>
        <c:scaling>
          <c:orientation val="minMax"/>
        </c:scaling>
        <c:delete val="0"/>
        <c:axPos val="b"/>
        <c:numFmt formatCode="General" sourceLinked="1"/>
        <c:majorTickMark val="out"/>
        <c:minorTickMark val="none"/>
        <c:tickLblPos val="nextTo"/>
        <c:crossAx val="12363264"/>
        <c:crosses val="autoZero"/>
        <c:auto val="1"/>
        <c:lblAlgn val="ctr"/>
        <c:lblOffset val="100"/>
        <c:noMultiLvlLbl val="0"/>
      </c:catAx>
      <c:valAx>
        <c:axId val="12363264"/>
        <c:scaling>
          <c:orientation val="minMax"/>
        </c:scaling>
        <c:delete val="0"/>
        <c:axPos val="l"/>
        <c:majorGridlines/>
        <c:numFmt formatCode="General" sourceLinked="1"/>
        <c:majorTickMark val="out"/>
        <c:minorTickMark val="none"/>
        <c:tickLblPos val="nextTo"/>
        <c:crossAx val="12361728"/>
        <c:crosses val="autoZero"/>
        <c:crossBetween val="between"/>
      </c:valAx>
    </c:plotArea>
    <c:legend>
      <c:legendPos val="r"/>
      <c:layout/>
      <c:overlay val="0"/>
    </c:legend>
    <c:plotVisOnly val="1"/>
    <c:dispBlanksAs val="gap"/>
    <c:showDLblsOverMax val="0"/>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5551E5-3BFC-45CC-A64C-04CE1F2A2803}" type="datetimeFigureOut">
              <a:rPr lang="en-GB" smtClean="0"/>
              <a:t>11/03/2019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75080C-2D0D-4CFF-AEAA-F1648D1A372E}" type="slidenum">
              <a:rPr lang="en-GB" smtClean="0"/>
              <a:t>‹#›</a:t>
            </a:fld>
            <a:endParaRPr lang="en-GB"/>
          </a:p>
        </p:txBody>
      </p:sp>
    </p:spTree>
    <p:extLst>
      <p:ext uri="{BB962C8B-B14F-4D97-AF65-F5344CB8AC3E}">
        <p14:creationId xmlns:p14="http://schemas.microsoft.com/office/powerpoint/2010/main" val="4256016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a:t>
            </a:r>
            <a:r>
              <a:rPr lang="en-GB" baseline="0" dirty="0" smtClean="0"/>
              <a:t> morning, I am here today to discuss the International market research and risk assessment of expanding into the new market of China. As you all know, in the last meeting it was suggested that there would be additional opportunities for us if we decided to increase our market reach internationally. This presentation will show in depth information on the new market as well as the potential risks and opportunities that this area could bring. </a:t>
            </a:r>
            <a:endParaRPr lang="en-GB" dirty="0"/>
          </a:p>
        </p:txBody>
      </p:sp>
      <p:sp>
        <p:nvSpPr>
          <p:cNvPr id="4" name="Slide Number Placeholder 3"/>
          <p:cNvSpPr>
            <a:spLocks noGrp="1"/>
          </p:cNvSpPr>
          <p:nvPr>
            <p:ph type="sldNum" sz="quarter" idx="10"/>
          </p:nvPr>
        </p:nvSpPr>
        <p:spPr/>
        <p:txBody>
          <a:bodyPr/>
          <a:lstStyle/>
          <a:p>
            <a:fld id="{CF75080C-2D0D-4CFF-AEAA-F1648D1A372E}" type="slidenum">
              <a:rPr lang="en-GB" smtClean="0"/>
              <a:t>1</a:t>
            </a:fld>
            <a:endParaRPr lang="en-GB"/>
          </a:p>
        </p:txBody>
      </p:sp>
    </p:spTree>
    <p:extLst>
      <p:ext uri="{BB962C8B-B14F-4D97-AF65-F5344CB8AC3E}">
        <p14:creationId xmlns:p14="http://schemas.microsoft.com/office/powerpoint/2010/main" val="3684431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So why import into China. I think the first thing to say about China in terms of its beer market, is that it is the largest in the world. This is predominantly due to its sheer size and population but it actually has double the market size than </a:t>
            </a:r>
            <a:r>
              <a:rPr lang="en-GB" baseline="0" dirty="0" smtClean="0"/>
              <a:t>USA </a:t>
            </a:r>
            <a:r>
              <a:rPr lang="en-GB" sz="1200" dirty="0" smtClean="0">
                <a:latin typeface="Century Gothic" panose="020B0502020202020204" pitchFamily="34" charset="0"/>
              </a:rPr>
              <a:t>(EU SME Centres, 2017).</a:t>
            </a:r>
            <a:r>
              <a:rPr lang="en-GB" baseline="0" dirty="0" smtClean="0"/>
              <a:t> </a:t>
            </a:r>
            <a:r>
              <a:rPr lang="en-GB" baseline="0" dirty="0" smtClean="0"/>
              <a:t>To try and take advantage of this massive market beer imports have rocketed and in 2017 beer imports totalled $750,000,000 and Europe was the largest importer, in fact about ¾ of beer imports into China come from the </a:t>
            </a:r>
            <a:r>
              <a:rPr lang="en-GB" baseline="0" dirty="0" smtClean="0"/>
              <a:t>EU </a:t>
            </a:r>
            <a:r>
              <a:rPr lang="en-GB" sz="1200" dirty="0" smtClean="0">
                <a:latin typeface="Century Gothic" panose="020B0502020202020204" pitchFamily="34" charset="0"/>
              </a:rPr>
              <a:t>(EU SME Centres, 2017).</a:t>
            </a:r>
            <a:r>
              <a:rPr lang="en-GB" baseline="0" dirty="0" smtClean="0"/>
              <a:t> </a:t>
            </a:r>
            <a:endParaRPr lang="en-GB" baseline="0" dirty="0" smtClean="0"/>
          </a:p>
          <a:p>
            <a:r>
              <a:rPr lang="en-GB" baseline="0" dirty="0" smtClean="0"/>
              <a:t>One reason for this trend is that China has a perception that European beers are actually higher </a:t>
            </a:r>
            <a:r>
              <a:rPr lang="en-GB" baseline="0" dirty="0" smtClean="0"/>
              <a:t>quality and of course, we have the best beers in the world. This renowned reputation means that there is a higher demand for European products and innovation</a:t>
            </a: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Due to the influx of imports and the new entrants in China, </a:t>
            </a:r>
            <a:r>
              <a:rPr lang="en-GB" baseline="0" dirty="0" smtClean="0"/>
              <a:t>data shows that the </a:t>
            </a:r>
            <a:r>
              <a:rPr lang="en-GB" baseline="0" dirty="0" smtClean="0"/>
              <a:t>market for mass produced Beer is </a:t>
            </a:r>
            <a:r>
              <a:rPr lang="en-GB" baseline="0" dirty="0" smtClean="0"/>
              <a:t>stagnating </a:t>
            </a:r>
            <a:r>
              <a:rPr lang="en-GB" sz="1200" dirty="0" smtClean="0">
                <a:latin typeface="Century Gothic" panose="020B0502020202020204" pitchFamily="34" charset="0"/>
              </a:rPr>
              <a:t>(EU SME Centres, 2017).</a:t>
            </a:r>
          </a:p>
          <a:p>
            <a:r>
              <a:rPr lang="en-GB" baseline="0" dirty="0" smtClean="0"/>
              <a:t> </a:t>
            </a:r>
            <a:r>
              <a:rPr lang="en-GB" baseline="0" dirty="0" smtClean="0"/>
              <a:t>So I wonder if you are all thinking.. Why move to a market that is stagnating? Well here at Siren Craft </a:t>
            </a:r>
            <a:r>
              <a:rPr lang="en-GB" baseline="0" dirty="0" smtClean="0"/>
              <a:t>Brew we create unique craft beer at impeccable quality (Siren Craft Brew, 2018) and the craft beer market is operating in a very different way. </a:t>
            </a:r>
            <a:endParaRPr lang="en-GB" dirty="0"/>
          </a:p>
        </p:txBody>
      </p:sp>
      <p:sp>
        <p:nvSpPr>
          <p:cNvPr id="4" name="Slide Number Placeholder 3"/>
          <p:cNvSpPr>
            <a:spLocks noGrp="1"/>
          </p:cNvSpPr>
          <p:nvPr>
            <p:ph type="sldNum" sz="quarter" idx="10"/>
          </p:nvPr>
        </p:nvSpPr>
        <p:spPr/>
        <p:txBody>
          <a:bodyPr/>
          <a:lstStyle/>
          <a:p>
            <a:fld id="{CF75080C-2D0D-4CFF-AEAA-F1648D1A372E}" type="slidenum">
              <a:rPr lang="en-GB" smtClean="0"/>
              <a:t>2</a:t>
            </a:fld>
            <a:endParaRPr lang="en-GB"/>
          </a:p>
        </p:txBody>
      </p:sp>
    </p:spTree>
    <p:extLst>
      <p:ext uri="{BB962C8B-B14F-4D97-AF65-F5344CB8AC3E}">
        <p14:creationId xmlns:p14="http://schemas.microsoft.com/office/powerpoint/2010/main" val="2377277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With this</a:t>
            </a:r>
            <a:r>
              <a:rPr lang="en-GB" baseline="0" dirty="0" smtClean="0"/>
              <a:t> huge market for beer in China, Craft Beer has been muscling into market share slowly. From 2012 to 2017 craft beer has increase its market share by almost </a:t>
            </a:r>
            <a:r>
              <a:rPr lang="en-GB" baseline="0" dirty="0" smtClean="0"/>
              <a:t>double</a:t>
            </a:r>
            <a:r>
              <a:rPr lang="en-GB" sz="1200" dirty="0" smtClean="0"/>
              <a:t> (Rabobank </a:t>
            </a:r>
            <a:r>
              <a:rPr lang="en-GB" sz="1200" dirty="0" err="1" smtClean="0"/>
              <a:t>Canadean</a:t>
            </a:r>
            <a:r>
              <a:rPr lang="en-GB" sz="1200" dirty="0" smtClean="0"/>
              <a:t>, 2016)</a:t>
            </a:r>
            <a:r>
              <a:rPr lang="en-GB" baseline="0" dirty="0" smtClean="0"/>
              <a:t>. </a:t>
            </a:r>
            <a:r>
              <a:rPr lang="en-GB" baseline="0" dirty="0" smtClean="0"/>
              <a:t>Although still small, with such a sizeable market and a growing trend increasing year on year, in </a:t>
            </a:r>
            <a:r>
              <a:rPr lang="en-GB" baseline="0" dirty="0" smtClean="0"/>
              <a:t>2018 </a:t>
            </a:r>
            <a:r>
              <a:rPr lang="en-GB" baseline="0" dirty="0" smtClean="0"/>
              <a:t>the craft beer business was worth $350,000,000 </a:t>
            </a:r>
            <a:r>
              <a:rPr lang="en-GB" baseline="0" dirty="0" smtClean="0"/>
              <a:t>dollars (</a:t>
            </a:r>
            <a:r>
              <a:rPr lang="en-GB" sz="1200" dirty="0" smtClean="0"/>
              <a:t>Rabobank </a:t>
            </a:r>
            <a:r>
              <a:rPr lang="en-GB" sz="1200" dirty="0" err="1" smtClean="0"/>
              <a:t>Canadean</a:t>
            </a:r>
            <a:r>
              <a:rPr lang="en-GB" sz="1200" dirty="0" smtClean="0"/>
              <a:t>, 2016)</a:t>
            </a:r>
            <a:r>
              <a:rPr lang="en-GB" baseline="0" dirty="0" smtClean="0"/>
              <a:t>. </a:t>
            </a:r>
            <a:r>
              <a:rPr lang="en-GB" baseline="0" dirty="0" smtClean="0"/>
              <a:t>This trend is set to continue. </a:t>
            </a:r>
            <a:endParaRPr lang="en-GB" dirty="0"/>
          </a:p>
        </p:txBody>
      </p:sp>
      <p:sp>
        <p:nvSpPr>
          <p:cNvPr id="4" name="Slide Number Placeholder 3"/>
          <p:cNvSpPr>
            <a:spLocks noGrp="1"/>
          </p:cNvSpPr>
          <p:nvPr>
            <p:ph type="sldNum" sz="quarter" idx="10"/>
          </p:nvPr>
        </p:nvSpPr>
        <p:spPr/>
        <p:txBody>
          <a:bodyPr/>
          <a:lstStyle/>
          <a:p>
            <a:fld id="{CF75080C-2D0D-4CFF-AEAA-F1648D1A372E}" type="slidenum">
              <a:rPr lang="en-GB" smtClean="0"/>
              <a:t>3</a:t>
            </a:fld>
            <a:endParaRPr lang="en-GB"/>
          </a:p>
        </p:txBody>
      </p:sp>
    </p:spTree>
    <p:extLst>
      <p:ext uri="{BB962C8B-B14F-4D97-AF65-F5344CB8AC3E}">
        <p14:creationId xmlns:p14="http://schemas.microsoft.com/office/powerpoint/2010/main" val="568602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a:r>
            <a:r>
              <a:rPr lang="en-GB" sz="1200" b="0" i="0" kern="1200" dirty="0" smtClean="0">
                <a:solidFill>
                  <a:schemeClr val="tx1"/>
                </a:solidFill>
                <a:effectLst/>
                <a:latin typeface="+mn-lt"/>
                <a:ea typeface="+mn-ea"/>
                <a:cs typeface="+mn-cs"/>
              </a:rPr>
              <a:t>In less than two decades the size of China’s middle class has risen from less than 300,000 to more than 500 </a:t>
            </a:r>
            <a:r>
              <a:rPr lang="en-GB" sz="1200" b="0" i="0" kern="1200" dirty="0" smtClean="0">
                <a:solidFill>
                  <a:schemeClr val="tx1"/>
                </a:solidFill>
                <a:effectLst/>
                <a:latin typeface="+mn-lt"/>
                <a:ea typeface="+mn-ea"/>
                <a:cs typeface="+mn-cs"/>
              </a:rPr>
              <a:t>million</a:t>
            </a:r>
            <a:r>
              <a:rPr lang="en-GB" sz="1200" b="0" i="0" kern="1200" baseline="0" dirty="0" smtClean="0">
                <a:solidFill>
                  <a:schemeClr val="tx1"/>
                </a:solidFill>
                <a:effectLst/>
                <a:latin typeface="+mn-lt"/>
                <a:ea typeface="+mn-ea"/>
                <a:cs typeface="+mn-cs"/>
              </a:rPr>
              <a:t>’ (Legal and General Investment Management, 2018). </a:t>
            </a:r>
            <a:r>
              <a:rPr lang="en-GB" sz="1200" b="0" i="0" kern="1200" baseline="0" dirty="0" smtClean="0">
                <a:solidFill>
                  <a:schemeClr val="tx1"/>
                </a:solidFill>
                <a:effectLst/>
                <a:latin typeface="+mn-lt"/>
                <a:ea typeface="+mn-ea"/>
                <a:cs typeface="+mn-cs"/>
              </a:rPr>
              <a:t>This increase in wages and disposable income means that there are a growing number of people </a:t>
            </a:r>
            <a:r>
              <a:rPr lang="en-GB" sz="1200" b="0" i="0" kern="1200" dirty="0" smtClean="0">
                <a:solidFill>
                  <a:schemeClr val="tx1"/>
                </a:solidFill>
                <a:effectLst/>
                <a:latin typeface="+mn-lt"/>
                <a:ea typeface="+mn-ea"/>
                <a:cs typeface="+mn-cs"/>
              </a:rPr>
              <a:t>who can spend more and more money on luxury items</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including premium beverage </a:t>
            </a:r>
            <a:r>
              <a:rPr lang="en-GB" sz="1200" b="0" i="0" kern="1200" dirty="0" smtClean="0">
                <a:solidFill>
                  <a:schemeClr val="tx1"/>
                </a:solidFill>
                <a:effectLst/>
                <a:latin typeface="+mn-lt"/>
                <a:ea typeface="+mn-ea"/>
                <a:cs typeface="+mn-cs"/>
              </a:rPr>
              <a:t>brands </a:t>
            </a:r>
            <a:r>
              <a:rPr lang="en-GB" sz="1200" b="0" i="0" kern="1200" baseline="0" dirty="0" smtClean="0">
                <a:solidFill>
                  <a:schemeClr val="tx1"/>
                </a:solidFill>
                <a:effectLst/>
                <a:latin typeface="+mn-lt"/>
                <a:ea typeface="+mn-ea"/>
                <a:cs typeface="+mn-cs"/>
              </a:rPr>
              <a:t>(Legal and General Investment Management, 2018)</a:t>
            </a:r>
            <a:r>
              <a:rPr lang="en-GB" sz="1200" b="0" i="0" kern="120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Siren</a:t>
            </a:r>
            <a:r>
              <a:rPr lang="en-GB" sz="1200" b="0" i="0" kern="1200" baseline="0" dirty="0" smtClean="0">
                <a:solidFill>
                  <a:schemeClr val="tx1"/>
                </a:solidFill>
                <a:effectLst/>
                <a:latin typeface="+mn-lt"/>
                <a:ea typeface="+mn-ea"/>
                <a:cs typeface="+mn-cs"/>
              </a:rPr>
              <a:t> fits into this genre of product and with its slightly higher price </a:t>
            </a:r>
            <a:r>
              <a:rPr lang="en-GB" sz="1200" b="0" i="0" kern="1200" baseline="0" dirty="0" smtClean="0">
                <a:solidFill>
                  <a:schemeClr val="tx1"/>
                </a:solidFill>
                <a:effectLst/>
                <a:latin typeface="+mn-lt"/>
                <a:ea typeface="+mn-ea"/>
                <a:cs typeface="+mn-cs"/>
              </a:rPr>
              <a:t>band, luxury taste and branding. Moreover, China </a:t>
            </a:r>
            <a:r>
              <a:rPr lang="en-GB" sz="1200" b="0" i="0" kern="1200" baseline="0" dirty="0" smtClean="0">
                <a:solidFill>
                  <a:schemeClr val="tx1"/>
                </a:solidFill>
                <a:effectLst/>
                <a:latin typeface="+mn-lt"/>
                <a:ea typeface="+mn-ea"/>
                <a:cs typeface="+mn-cs"/>
              </a:rPr>
              <a:t>millennials are also starting to look at quality over quantity, this generation loves </a:t>
            </a:r>
            <a:r>
              <a:rPr lang="en-GB" sz="1200" b="0" i="0" kern="1200" baseline="0" dirty="0" smtClean="0">
                <a:solidFill>
                  <a:schemeClr val="tx1"/>
                </a:solidFill>
                <a:effectLst/>
                <a:latin typeface="+mn-lt"/>
                <a:ea typeface="+mn-ea"/>
                <a:cs typeface="+mn-cs"/>
              </a:rPr>
              <a:t>vibrant and modern </a:t>
            </a:r>
            <a:r>
              <a:rPr lang="en-GB" sz="1200" b="0" i="0" kern="1200" baseline="0" dirty="0" smtClean="0">
                <a:solidFill>
                  <a:schemeClr val="tx1"/>
                </a:solidFill>
                <a:effectLst/>
                <a:latin typeface="+mn-lt"/>
                <a:ea typeface="+mn-ea"/>
                <a:cs typeface="+mn-cs"/>
              </a:rPr>
              <a:t>brands that are unusual and inspire the </a:t>
            </a:r>
            <a:r>
              <a:rPr lang="en-GB" sz="1200" b="0" i="0" kern="1200" baseline="0" dirty="0" smtClean="0">
                <a:solidFill>
                  <a:schemeClr val="tx1"/>
                </a:solidFill>
                <a:effectLst/>
                <a:latin typeface="+mn-lt"/>
                <a:ea typeface="+mn-ea"/>
                <a:cs typeface="+mn-cs"/>
              </a:rPr>
              <a:t>imagination (Pan, 2018). </a:t>
            </a:r>
            <a:r>
              <a:rPr lang="en-GB" sz="1200" b="0" i="0" kern="1200" baseline="0" dirty="0" smtClean="0">
                <a:solidFill>
                  <a:schemeClr val="tx1"/>
                </a:solidFill>
                <a:effectLst/>
                <a:latin typeface="+mn-lt"/>
                <a:ea typeface="+mn-ea"/>
                <a:cs typeface="+mn-cs"/>
              </a:rPr>
              <a:t>Siren Craft Brews mystical and modern branding would certainly align with this trend. Finally another strength that Siren Craft Brew would have while entering China is that we already have extensive experience in bottling our beers to a high standard. This is important as craft brews are prided on their excellent taste and </a:t>
            </a:r>
            <a:r>
              <a:rPr lang="en-GB" sz="1200" b="0" i="0" kern="1200" baseline="0" dirty="0" smtClean="0">
                <a:solidFill>
                  <a:schemeClr val="tx1"/>
                </a:solidFill>
                <a:effectLst/>
                <a:latin typeface="+mn-lt"/>
                <a:ea typeface="+mn-ea"/>
                <a:cs typeface="+mn-cs"/>
              </a:rPr>
              <a:t>freshness (Siren Craft Brew, 2019). </a:t>
            </a:r>
            <a:r>
              <a:rPr lang="en-GB" sz="1200" b="0" i="0" kern="1200" baseline="0" dirty="0" smtClean="0">
                <a:solidFill>
                  <a:schemeClr val="tx1"/>
                </a:solidFill>
                <a:effectLst/>
                <a:latin typeface="+mn-lt"/>
                <a:ea typeface="+mn-ea"/>
                <a:cs typeface="+mn-cs"/>
              </a:rPr>
              <a:t>Due to the distance that the beer would need to travel to operate in China, bottling seems like the first sensible option. As we also have the facilities to bottle in house, an increase in </a:t>
            </a:r>
            <a:r>
              <a:rPr lang="en-GB" sz="1200" b="0" i="0" kern="1200" baseline="0" dirty="0" smtClean="0">
                <a:solidFill>
                  <a:schemeClr val="tx1"/>
                </a:solidFill>
                <a:effectLst/>
                <a:latin typeface="+mn-lt"/>
                <a:ea typeface="+mn-ea"/>
                <a:cs typeface="+mn-cs"/>
              </a:rPr>
              <a:t>production that would </a:t>
            </a:r>
            <a:r>
              <a:rPr lang="en-GB" sz="1200" b="0" i="0" kern="1200" baseline="0" dirty="0" smtClean="0">
                <a:solidFill>
                  <a:schemeClr val="tx1"/>
                </a:solidFill>
                <a:effectLst/>
                <a:latin typeface="+mn-lt"/>
                <a:ea typeface="+mn-ea"/>
                <a:cs typeface="+mn-cs"/>
              </a:rPr>
              <a:t>be required to enter </a:t>
            </a:r>
            <a:r>
              <a:rPr lang="en-GB" sz="1200" b="0" i="0" kern="1200" baseline="0" dirty="0" smtClean="0">
                <a:solidFill>
                  <a:schemeClr val="tx1"/>
                </a:solidFill>
                <a:effectLst/>
                <a:latin typeface="+mn-lt"/>
                <a:ea typeface="+mn-ea"/>
                <a:cs typeface="+mn-cs"/>
              </a:rPr>
              <a:t>China, </a:t>
            </a:r>
            <a:r>
              <a:rPr lang="en-GB" sz="1200" b="0" i="0" kern="1200" baseline="0" dirty="0" smtClean="0">
                <a:solidFill>
                  <a:schemeClr val="tx1"/>
                </a:solidFill>
                <a:effectLst/>
                <a:latin typeface="+mn-lt"/>
                <a:ea typeface="+mn-ea"/>
                <a:cs typeface="+mn-cs"/>
              </a:rPr>
              <a:t>can be completed quickly and efficiently keeping costs under control. </a:t>
            </a:r>
            <a:endParaRPr lang="en-GB" dirty="0"/>
          </a:p>
        </p:txBody>
      </p:sp>
      <p:sp>
        <p:nvSpPr>
          <p:cNvPr id="4" name="Slide Number Placeholder 3"/>
          <p:cNvSpPr>
            <a:spLocks noGrp="1"/>
          </p:cNvSpPr>
          <p:nvPr>
            <p:ph type="sldNum" sz="quarter" idx="10"/>
          </p:nvPr>
        </p:nvSpPr>
        <p:spPr/>
        <p:txBody>
          <a:bodyPr/>
          <a:lstStyle/>
          <a:p>
            <a:fld id="{CF75080C-2D0D-4CFF-AEAA-F1648D1A372E}" type="slidenum">
              <a:rPr lang="en-GB" smtClean="0"/>
              <a:t>4</a:t>
            </a:fld>
            <a:endParaRPr lang="en-GB"/>
          </a:p>
        </p:txBody>
      </p:sp>
    </p:spTree>
    <p:extLst>
      <p:ext uri="{BB962C8B-B14F-4D97-AF65-F5344CB8AC3E}">
        <p14:creationId xmlns:p14="http://schemas.microsoft.com/office/powerpoint/2010/main" val="52596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a:t>
            </a:r>
            <a:r>
              <a:rPr lang="en-GB" baseline="0" dirty="0" smtClean="0"/>
              <a:t> spite of all the strengths that Siren Craft Brew has entering China there are also some weaknesses that would need to be considered. Choosing to ship internationally of course presents challenges but shipping such long distance to China does exaggerate them. The shipping cost of sending beer will be extensive, this expense will need to be absorbed by economies of scale as well as increasing retail prices. There is also the challenge of keeping the bottles in appropriate storage to maintain quality and </a:t>
            </a:r>
            <a:r>
              <a:rPr lang="en-GB" baseline="0" dirty="0" smtClean="0"/>
              <a:t>freshness (Gentleman in China, 2018), </a:t>
            </a:r>
            <a:r>
              <a:rPr lang="en-GB" baseline="0" dirty="0" smtClean="0"/>
              <a:t>this is why it may be necessary for Siren Craft Brew to invest in distribution centres in China allowing storage and quality control to be kept to a high standard. </a:t>
            </a:r>
          </a:p>
          <a:p>
            <a:endParaRPr lang="en-GB" baseline="0" dirty="0" smtClean="0"/>
          </a:p>
          <a:p>
            <a:r>
              <a:rPr lang="en-GB" baseline="0" dirty="0" smtClean="0"/>
              <a:t>Another factor to consider when entering a new market is the cultural and geographical differences that occur. This is even </a:t>
            </a:r>
            <a:r>
              <a:rPr lang="en-GB" baseline="0" dirty="0" smtClean="0"/>
              <a:t>more prominent in China as the country is extremely expansive and diverse. For example; in Shanghai, consumers are more up to date with trends and tastes whereas in more rural areas they have much more traditional tastes (</a:t>
            </a:r>
            <a:r>
              <a:rPr lang="en-GB" sz="1200" b="0" i="0" kern="1200" dirty="0" err="1" smtClean="0">
                <a:solidFill>
                  <a:schemeClr val="tx1"/>
                </a:solidFill>
                <a:effectLst/>
                <a:latin typeface="+mn-lt"/>
                <a:ea typeface="+mn-ea"/>
                <a:cs typeface="+mn-cs"/>
              </a:rPr>
              <a:t>Ouwerkerk</a:t>
            </a:r>
            <a:r>
              <a:rPr lang="en-GB" sz="1200" b="0" i="0" kern="1200" dirty="0" smtClean="0">
                <a:solidFill>
                  <a:schemeClr val="tx1"/>
                </a:solidFill>
                <a:effectLst/>
                <a:latin typeface="+mn-lt"/>
                <a:ea typeface="+mn-ea"/>
                <a:cs typeface="+mn-cs"/>
              </a:rPr>
              <a:t>, 2014).  China also drink</a:t>
            </a:r>
            <a:r>
              <a:rPr lang="en-GB" sz="1200" b="0" i="0" kern="1200" baseline="0" dirty="0" smtClean="0">
                <a:solidFill>
                  <a:schemeClr val="tx1"/>
                </a:solidFill>
                <a:effectLst/>
                <a:latin typeface="+mn-lt"/>
                <a:ea typeface="+mn-ea"/>
                <a:cs typeface="+mn-cs"/>
              </a:rPr>
              <a:t> beer differently to Europeans. Instead of drinking beer in pints, people in China drink beer in small glasses with their meals called </a:t>
            </a:r>
            <a:r>
              <a:rPr lang="en-GB" sz="1200" b="0" i="0" kern="1200" baseline="0" dirty="0" err="1" smtClean="0">
                <a:solidFill>
                  <a:schemeClr val="tx1"/>
                </a:solidFill>
                <a:effectLst/>
                <a:latin typeface="+mn-lt"/>
                <a:ea typeface="+mn-ea"/>
                <a:cs typeface="+mn-cs"/>
              </a:rPr>
              <a:t>Ganbeis</a:t>
            </a:r>
            <a:r>
              <a:rPr lang="en-GB" sz="1200" b="0" i="0" kern="1200" baseline="0" dirty="0" smtClean="0">
                <a:solidFill>
                  <a:schemeClr val="tx1"/>
                </a:solidFill>
                <a:effectLst/>
                <a:latin typeface="+mn-lt"/>
                <a:ea typeface="+mn-ea"/>
                <a:cs typeface="+mn-cs"/>
              </a:rPr>
              <a:t> (</a:t>
            </a:r>
            <a:r>
              <a:rPr lang="en-GB" sz="1200" b="0" i="0" kern="1200" baseline="0" dirty="0" err="1" smtClean="0">
                <a:solidFill>
                  <a:schemeClr val="tx1"/>
                </a:solidFill>
                <a:effectLst/>
                <a:latin typeface="+mn-lt"/>
                <a:ea typeface="+mn-ea"/>
                <a:cs typeface="+mn-cs"/>
              </a:rPr>
              <a:t>Malin</a:t>
            </a:r>
            <a:r>
              <a:rPr lang="en-GB" sz="1200" b="0" i="0" kern="1200" baseline="0" dirty="0" smtClean="0">
                <a:solidFill>
                  <a:schemeClr val="tx1"/>
                </a:solidFill>
                <a:effectLst/>
                <a:latin typeface="+mn-lt"/>
                <a:ea typeface="+mn-ea"/>
                <a:cs typeface="+mn-cs"/>
              </a:rPr>
              <a:t>, 2015). This may mean a rethink in bottle sizes, maybe smaller for single portions or larger bottles for sharing. </a:t>
            </a:r>
            <a:endParaRPr lang="en-GB" baseline="0" dirty="0" smtClean="0"/>
          </a:p>
        </p:txBody>
      </p:sp>
      <p:sp>
        <p:nvSpPr>
          <p:cNvPr id="4" name="Slide Number Placeholder 3"/>
          <p:cNvSpPr>
            <a:spLocks noGrp="1"/>
          </p:cNvSpPr>
          <p:nvPr>
            <p:ph type="sldNum" sz="quarter" idx="10"/>
          </p:nvPr>
        </p:nvSpPr>
        <p:spPr/>
        <p:txBody>
          <a:bodyPr/>
          <a:lstStyle/>
          <a:p>
            <a:fld id="{CF75080C-2D0D-4CFF-AEAA-F1648D1A372E}" type="slidenum">
              <a:rPr lang="en-GB" smtClean="0"/>
              <a:t>5</a:t>
            </a:fld>
            <a:endParaRPr lang="en-GB"/>
          </a:p>
        </p:txBody>
      </p:sp>
    </p:spTree>
    <p:extLst>
      <p:ext uri="{BB962C8B-B14F-4D97-AF65-F5344CB8AC3E}">
        <p14:creationId xmlns:p14="http://schemas.microsoft.com/office/powerpoint/2010/main" val="3309568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mentioned</a:t>
            </a:r>
            <a:r>
              <a:rPr lang="en-GB" baseline="0" dirty="0" smtClean="0"/>
              <a:t> previously, Siren Craft Brews brand would fit into the China beer market well. With Millennials looking to spend their money on high end brands that are modern and vibrant Siren can maintain its standardisation in China </a:t>
            </a:r>
            <a:r>
              <a:rPr lang="en-GB" sz="1200" b="0" i="0" kern="1200" baseline="0" dirty="0" smtClean="0">
                <a:solidFill>
                  <a:schemeClr val="tx1"/>
                </a:solidFill>
                <a:effectLst/>
                <a:latin typeface="+mn-lt"/>
                <a:ea typeface="+mn-ea"/>
                <a:cs typeface="+mn-cs"/>
              </a:rPr>
              <a:t>(Legal and General Investment Management, 2018)</a:t>
            </a:r>
            <a:r>
              <a:rPr lang="en-GB" baseline="0" dirty="0" smtClean="0"/>
              <a:t>. However, this comes with a great opportunity. There is a gap in the market for beers that can be adapted to coincide with the Chinese cuisine </a:t>
            </a:r>
            <a:r>
              <a:rPr lang="en-GB" sz="1200" b="0" i="0" kern="1200" baseline="0" dirty="0" smtClean="0">
                <a:solidFill>
                  <a:schemeClr val="tx1"/>
                </a:solidFill>
                <a:effectLst/>
                <a:latin typeface="+mn-lt"/>
                <a:ea typeface="+mn-ea"/>
                <a:cs typeface="+mn-cs"/>
              </a:rPr>
              <a:t>(</a:t>
            </a:r>
            <a:r>
              <a:rPr lang="en-GB" sz="1200" b="0" i="0" kern="1200" baseline="0" dirty="0" err="1" smtClean="0">
                <a:solidFill>
                  <a:schemeClr val="tx1"/>
                </a:solidFill>
                <a:effectLst/>
                <a:latin typeface="+mn-lt"/>
                <a:ea typeface="+mn-ea"/>
                <a:cs typeface="+mn-cs"/>
              </a:rPr>
              <a:t>Malin</a:t>
            </a:r>
            <a:r>
              <a:rPr lang="en-GB" sz="1200" b="0" i="0" kern="1200" baseline="0" dirty="0" smtClean="0">
                <a:solidFill>
                  <a:schemeClr val="tx1"/>
                </a:solidFill>
                <a:effectLst/>
                <a:latin typeface="+mn-lt"/>
                <a:ea typeface="+mn-ea"/>
                <a:cs typeface="+mn-cs"/>
              </a:rPr>
              <a:t>, 2015). </a:t>
            </a:r>
            <a:r>
              <a:rPr lang="en-GB" baseline="0" dirty="0" smtClean="0"/>
              <a:t>. Here at Siren Craft Brews we are innovative and experimental with our flavours. A lot of time goes into research and development and it could be seen to be an exciting prospect to develop a craft beer especially for the China market. In addition, China’s consumers are very tech orientated. It would be the perfect time to experiment with different ecommerce strategies in China that can be adapted and brought back to the UK </a:t>
            </a:r>
            <a:r>
              <a:rPr lang="en-GB" baseline="0" dirty="0" smtClean="0"/>
              <a:t>(Gentleman in China, 2018)</a:t>
            </a:r>
            <a:r>
              <a:rPr lang="en-GB" baseline="0" dirty="0" smtClean="0"/>
              <a:t>. In conjunction with this, strengthening Siren’s online presence will appeal greatly to China and help them stand out from the European crowd. </a:t>
            </a:r>
            <a:endParaRPr lang="en-GB" dirty="0"/>
          </a:p>
        </p:txBody>
      </p:sp>
      <p:sp>
        <p:nvSpPr>
          <p:cNvPr id="4" name="Slide Number Placeholder 3"/>
          <p:cNvSpPr>
            <a:spLocks noGrp="1"/>
          </p:cNvSpPr>
          <p:nvPr>
            <p:ph type="sldNum" sz="quarter" idx="10"/>
          </p:nvPr>
        </p:nvSpPr>
        <p:spPr/>
        <p:txBody>
          <a:bodyPr/>
          <a:lstStyle/>
          <a:p>
            <a:fld id="{CF75080C-2D0D-4CFF-AEAA-F1648D1A372E}" type="slidenum">
              <a:rPr lang="en-GB" smtClean="0"/>
              <a:t>6</a:t>
            </a:fld>
            <a:endParaRPr lang="en-GB"/>
          </a:p>
        </p:txBody>
      </p:sp>
    </p:spTree>
    <p:extLst>
      <p:ext uri="{BB962C8B-B14F-4D97-AF65-F5344CB8AC3E}">
        <p14:creationId xmlns:p14="http://schemas.microsoft.com/office/powerpoint/2010/main" val="4249852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As with any big opportunity there are also serious threats to entering into China. Firstly, it is notoriously difficult to get authorisation to sell in China. The nation has strict selling guidelines as well as numerous laws that limit sales of some ingredients and products. It will take a large investment of time and resources to navigate around these barriers before Siren Craft Brew can sell in China (</a:t>
            </a:r>
            <a:r>
              <a:rPr lang="en-GB" baseline="0" dirty="0" err="1" smtClean="0"/>
              <a:t>Malin</a:t>
            </a:r>
            <a:r>
              <a:rPr lang="en-GB" baseline="0" dirty="0" smtClean="0"/>
              <a:t>, 2015). In addition to this, if there ever was a time that Siren wanted to expand its hold in China and actually produce in the country, they would need to source new yeast in China as bringing live yeast into the country is strictly prohibited (</a:t>
            </a:r>
            <a:r>
              <a:rPr lang="en-GB" baseline="0" dirty="0" err="1" smtClean="0"/>
              <a:t>Malin</a:t>
            </a:r>
            <a:r>
              <a:rPr lang="en-GB" baseline="0" dirty="0" smtClean="0"/>
              <a:t>, 2015). This could alter the flavour of the beer and be detrimental to the brand. </a:t>
            </a:r>
          </a:p>
          <a:p>
            <a:endParaRPr lang="en-GB" baseline="0" dirty="0" smtClean="0"/>
          </a:p>
          <a:p>
            <a:r>
              <a:rPr lang="en-GB" baseline="0" dirty="0" smtClean="0"/>
              <a:t>One of the biggest threats to entering China is the high financial risks. Siren Craft Brew would need to expand rapidly to make a dent in the market. If the risk of doing this doesn’t pay off, it could result in high losses that could impact significantly on the current business. </a:t>
            </a:r>
            <a:endParaRPr lang="en-GB" dirty="0"/>
          </a:p>
        </p:txBody>
      </p:sp>
      <p:sp>
        <p:nvSpPr>
          <p:cNvPr id="4" name="Slide Number Placeholder 3"/>
          <p:cNvSpPr>
            <a:spLocks noGrp="1"/>
          </p:cNvSpPr>
          <p:nvPr>
            <p:ph type="sldNum" sz="quarter" idx="10"/>
          </p:nvPr>
        </p:nvSpPr>
        <p:spPr/>
        <p:txBody>
          <a:bodyPr/>
          <a:lstStyle/>
          <a:p>
            <a:fld id="{CF75080C-2D0D-4CFF-AEAA-F1648D1A372E}" type="slidenum">
              <a:rPr lang="en-GB" smtClean="0"/>
              <a:t>7</a:t>
            </a:fld>
            <a:endParaRPr lang="en-GB"/>
          </a:p>
        </p:txBody>
      </p:sp>
    </p:spTree>
    <p:extLst>
      <p:ext uri="{BB962C8B-B14F-4D97-AF65-F5344CB8AC3E}">
        <p14:creationId xmlns:p14="http://schemas.microsoft.com/office/powerpoint/2010/main" val="1704648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E400231-6F7C-47F7-B15C-C2834EFF18F0}" type="datetime1">
              <a:rPr lang="en-GB" smtClean="0"/>
              <a:t>11/03/2019</a:t>
            </a:fld>
            <a:endParaRPr lang="en-GB"/>
          </a:p>
        </p:txBody>
      </p:sp>
      <p:sp>
        <p:nvSpPr>
          <p:cNvPr id="5" name="Footer Placeholder 4"/>
          <p:cNvSpPr>
            <a:spLocks noGrp="1"/>
          </p:cNvSpPr>
          <p:nvPr>
            <p:ph type="ftr" sz="quarter" idx="11"/>
          </p:nvPr>
        </p:nvSpPr>
        <p:spPr/>
        <p:txBody>
          <a:bodyPr/>
          <a:lstStyle/>
          <a:p>
            <a:r>
              <a:rPr lang="en-GB" smtClean="0"/>
              <a:t>Student: 1706958</a:t>
            </a:r>
            <a:endParaRPr lang="en-GB"/>
          </a:p>
        </p:txBody>
      </p:sp>
      <p:sp>
        <p:nvSpPr>
          <p:cNvPr id="6" name="Slide Number Placeholder 5"/>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3132200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59326EF-E23E-4E1F-B641-663A19F82803}" type="datetime1">
              <a:rPr lang="en-GB" smtClean="0"/>
              <a:t>11/03/2019</a:t>
            </a:fld>
            <a:endParaRPr lang="en-GB"/>
          </a:p>
        </p:txBody>
      </p:sp>
      <p:sp>
        <p:nvSpPr>
          <p:cNvPr id="5" name="Footer Placeholder 4"/>
          <p:cNvSpPr>
            <a:spLocks noGrp="1"/>
          </p:cNvSpPr>
          <p:nvPr>
            <p:ph type="ftr" sz="quarter" idx="11"/>
          </p:nvPr>
        </p:nvSpPr>
        <p:spPr/>
        <p:txBody>
          <a:bodyPr/>
          <a:lstStyle/>
          <a:p>
            <a:r>
              <a:rPr lang="en-GB" smtClean="0"/>
              <a:t>Student: 1706958</a:t>
            </a:r>
            <a:endParaRPr lang="en-GB"/>
          </a:p>
        </p:txBody>
      </p:sp>
      <p:sp>
        <p:nvSpPr>
          <p:cNvPr id="6" name="Slide Number Placeholder 5"/>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2579826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95BF498-3440-4376-8EC3-52AAB45213E8}" type="datetime1">
              <a:rPr lang="en-GB" smtClean="0"/>
              <a:t>11/03/2019</a:t>
            </a:fld>
            <a:endParaRPr lang="en-GB"/>
          </a:p>
        </p:txBody>
      </p:sp>
      <p:sp>
        <p:nvSpPr>
          <p:cNvPr id="5" name="Footer Placeholder 4"/>
          <p:cNvSpPr>
            <a:spLocks noGrp="1"/>
          </p:cNvSpPr>
          <p:nvPr>
            <p:ph type="ftr" sz="quarter" idx="11"/>
          </p:nvPr>
        </p:nvSpPr>
        <p:spPr/>
        <p:txBody>
          <a:bodyPr/>
          <a:lstStyle/>
          <a:p>
            <a:r>
              <a:rPr lang="en-GB" smtClean="0"/>
              <a:t>Student: 1706958</a:t>
            </a:r>
            <a:endParaRPr lang="en-GB"/>
          </a:p>
        </p:txBody>
      </p:sp>
      <p:sp>
        <p:nvSpPr>
          <p:cNvPr id="6" name="Slide Number Placeholder 5"/>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4192212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C000F4-80FF-433A-A8EA-DB8359AD3062}" type="datetime1">
              <a:rPr lang="en-GB" smtClean="0"/>
              <a:t>11/03/2019</a:t>
            </a:fld>
            <a:endParaRPr lang="en-GB"/>
          </a:p>
        </p:txBody>
      </p:sp>
      <p:sp>
        <p:nvSpPr>
          <p:cNvPr id="6" name="Footer Placeholder 5"/>
          <p:cNvSpPr>
            <a:spLocks noGrp="1"/>
          </p:cNvSpPr>
          <p:nvPr>
            <p:ph type="ftr" sz="quarter" idx="11"/>
          </p:nvPr>
        </p:nvSpPr>
        <p:spPr/>
        <p:txBody>
          <a:bodyPr/>
          <a:lstStyle/>
          <a:p>
            <a:r>
              <a:rPr lang="en-GB" smtClean="0"/>
              <a:t>Student: 1706958</a:t>
            </a:r>
            <a:endParaRPr lang="en-GB"/>
          </a:p>
        </p:txBody>
      </p:sp>
      <p:sp>
        <p:nvSpPr>
          <p:cNvPr id="7" name="Slide Number Placeholder 6"/>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3173616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64309C5-399D-4DF3-8761-943EBEDA265D}" type="datetime1">
              <a:rPr lang="en-GB" smtClean="0"/>
              <a:t>11/03/2019</a:t>
            </a:fld>
            <a:endParaRPr lang="en-GB"/>
          </a:p>
        </p:txBody>
      </p:sp>
      <p:sp>
        <p:nvSpPr>
          <p:cNvPr id="8" name="Footer Placeholder 7"/>
          <p:cNvSpPr>
            <a:spLocks noGrp="1"/>
          </p:cNvSpPr>
          <p:nvPr>
            <p:ph type="ftr" sz="quarter" idx="11"/>
          </p:nvPr>
        </p:nvSpPr>
        <p:spPr/>
        <p:txBody>
          <a:bodyPr/>
          <a:lstStyle/>
          <a:p>
            <a:r>
              <a:rPr lang="en-GB" smtClean="0"/>
              <a:t>Student: 1706958</a:t>
            </a:r>
            <a:endParaRPr lang="en-GB"/>
          </a:p>
        </p:txBody>
      </p:sp>
      <p:sp>
        <p:nvSpPr>
          <p:cNvPr id="9" name="Slide Number Placeholder 8"/>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196566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7B3968B-F120-426F-8B34-38DB196706C1}" type="datetime1">
              <a:rPr lang="en-GB" smtClean="0"/>
              <a:t>11/03/2019</a:t>
            </a:fld>
            <a:endParaRPr lang="en-GB"/>
          </a:p>
        </p:txBody>
      </p:sp>
      <p:sp>
        <p:nvSpPr>
          <p:cNvPr id="4" name="Footer Placeholder 3"/>
          <p:cNvSpPr>
            <a:spLocks noGrp="1"/>
          </p:cNvSpPr>
          <p:nvPr>
            <p:ph type="ftr" sz="quarter" idx="11"/>
          </p:nvPr>
        </p:nvSpPr>
        <p:spPr/>
        <p:txBody>
          <a:bodyPr/>
          <a:lstStyle/>
          <a:p>
            <a:r>
              <a:rPr lang="en-GB" smtClean="0"/>
              <a:t>Student: 1706958</a:t>
            </a:r>
            <a:endParaRPr lang="en-GB"/>
          </a:p>
        </p:txBody>
      </p:sp>
      <p:sp>
        <p:nvSpPr>
          <p:cNvPr id="5" name="Slide Number Placeholder 4"/>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587048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89B1DE-02F2-4545-9CD8-F63ED5D390C8}" type="datetime1">
              <a:rPr lang="en-GB" smtClean="0"/>
              <a:t>11/03/2019</a:t>
            </a:fld>
            <a:endParaRPr lang="en-GB"/>
          </a:p>
        </p:txBody>
      </p:sp>
      <p:sp>
        <p:nvSpPr>
          <p:cNvPr id="3" name="Footer Placeholder 2"/>
          <p:cNvSpPr>
            <a:spLocks noGrp="1"/>
          </p:cNvSpPr>
          <p:nvPr>
            <p:ph type="ftr" sz="quarter" idx="11"/>
          </p:nvPr>
        </p:nvSpPr>
        <p:spPr/>
        <p:txBody>
          <a:bodyPr/>
          <a:lstStyle/>
          <a:p>
            <a:r>
              <a:rPr lang="en-GB" smtClean="0"/>
              <a:t>Student: 1706958</a:t>
            </a:r>
            <a:endParaRPr lang="en-GB"/>
          </a:p>
        </p:txBody>
      </p:sp>
      <p:sp>
        <p:nvSpPr>
          <p:cNvPr id="4" name="Slide Number Placeholder 3"/>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3537808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4228B8-A379-4316-9FC9-D6EF52306BD3}" type="datetime1">
              <a:rPr lang="en-GB" smtClean="0"/>
              <a:t>11/03/2019</a:t>
            </a:fld>
            <a:endParaRPr lang="en-GB"/>
          </a:p>
        </p:txBody>
      </p:sp>
      <p:sp>
        <p:nvSpPr>
          <p:cNvPr id="6" name="Footer Placeholder 5"/>
          <p:cNvSpPr>
            <a:spLocks noGrp="1"/>
          </p:cNvSpPr>
          <p:nvPr>
            <p:ph type="ftr" sz="quarter" idx="11"/>
          </p:nvPr>
        </p:nvSpPr>
        <p:spPr/>
        <p:txBody>
          <a:bodyPr/>
          <a:lstStyle/>
          <a:p>
            <a:r>
              <a:rPr lang="en-GB" smtClean="0"/>
              <a:t>Student: 1706958</a:t>
            </a:r>
            <a:endParaRPr lang="en-GB"/>
          </a:p>
        </p:txBody>
      </p:sp>
      <p:sp>
        <p:nvSpPr>
          <p:cNvPr id="7" name="Slide Number Placeholder 6"/>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1930929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420D54-F5D2-4AFC-B777-991BF0790F18}" type="datetime1">
              <a:rPr lang="en-GB" smtClean="0"/>
              <a:t>11/03/2019</a:t>
            </a:fld>
            <a:endParaRPr lang="en-GB"/>
          </a:p>
        </p:txBody>
      </p:sp>
      <p:sp>
        <p:nvSpPr>
          <p:cNvPr id="6" name="Footer Placeholder 5"/>
          <p:cNvSpPr>
            <a:spLocks noGrp="1"/>
          </p:cNvSpPr>
          <p:nvPr>
            <p:ph type="ftr" sz="quarter" idx="11"/>
          </p:nvPr>
        </p:nvSpPr>
        <p:spPr/>
        <p:txBody>
          <a:bodyPr/>
          <a:lstStyle/>
          <a:p>
            <a:r>
              <a:rPr lang="en-GB" smtClean="0"/>
              <a:t>Student: 1706958</a:t>
            </a:r>
            <a:endParaRPr lang="en-GB"/>
          </a:p>
        </p:txBody>
      </p:sp>
      <p:sp>
        <p:nvSpPr>
          <p:cNvPr id="7" name="Slide Number Placeholder 6"/>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3072774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5F5EE8-DF43-46B2-9B61-C4C8AE13A5BD}" type="datetime1">
              <a:rPr lang="en-GB" smtClean="0"/>
              <a:t>11/03/2019</a:t>
            </a:fld>
            <a:endParaRPr lang="en-GB"/>
          </a:p>
        </p:txBody>
      </p:sp>
      <p:sp>
        <p:nvSpPr>
          <p:cNvPr id="5" name="Footer Placeholder 4"/>
          <p:cNvSpPr>
            <a:spLocks noGrp="1"/>
          </p:cNvSpPr>
          <p:nvPr>
            <p:ph type="ftr" sz="quarter" idx="11"/>
          </p:nvPr>
        </p:nvSpPr>
        <p:spPr/>
        <p:txBody>
          <a:bodyPr/>
          <a:lstStyle/>
          <a:p>
            <a:r>
              <a:rPr lang="en-GB" smtClean="0"/>
              <a:t>Student: 1706958</a:t>
            </a:r>
            <a:endParaRPr lang="en-GB"/>
          </a:p>
        </p:txBody>
      </p:sp>
      <p:sp>
        <p:nvSpPr>
          <p:cNvPr id="6" name="Slide Number Placeholder 5"/>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1894494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35C4949-976D-44AA-8DD4-425234B1235E}" type="datetime1">
              <a:rPr lang="en-GB" smtClean="0"/>
              <a:t>11/03/2019</a:t>
            </a:fld>
            <a:endParaRPr lang="en-GB"/>
          </a:p>
        </p:txBody>
      </p:sp>
      <p:sp>
        <p:nvSpPr>
          <p:cNvPr id="5" name="Footer Placeholder 4"/>
          <p:cNvSpPr>
            <a:spLocks noGrp="1"/>
          </p:cNvSpPr>
          <p:nvPr>
            <p:ph type="ftr" sz="quarter" idx="11"/>
          </p:nvPr>
        </p:nvSpPr>
        <p:spPr/>
        <p:txBody>
          <a:bodyPr/>
          <a:lstStyle/>
          <a:p>
            <a:r>
              <a:rPr lang="en-GB" smtClean="0"/>
              <a:t>Student: 1706958</a:t>
            </a:r>
            <a:endParaRPr lang="en-GB"/>
          </a:p>
        </p:txBody>
      </p:sp>
      <p:sp>
        <p:nvSpPr>
          <p:cNvPr id="6" name="Slide Number Placeholder 5"/>
          <p:cNvSpPr>
            <a:spLocks noGrp="1"/>
          </p:cNvSpPr>
          <p:nvPr>
            <p:ph type="sldNum" sz="quarter" idx="12"/>
          </p:nvPr>
        </p:nvSpPr>
        <p:spPr/>
        <p:txBody>
          <a:bodyPr/>
          <a:lstStyle/>
          <a:p>
            <a:fld id="{E62DD39E-48F8-4DF4-B44B-8472E6FDF571}" type="slidenum">
              <a:rPr lang="en-GB" smtClean="0"/>
              <a:t>‹#›</a:t>
            </a:fld>
            <a:endParaRPr lang="en-GB"/>
          </a:p>
        </p:txBody>
      </p:sp>
    </p:spTree>
    <p:extLst>
      <p:ext uri="{BB962C8B-B14F-4D97-AF65-F5344CB8AC3E}">
        <p14:creationId xmlns:p14="http://schemas.microsoft.com/office/powerpoint/2010/main" val="4031591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F0F0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60C9EE-E55D-4767-915E-7C7D64295047}" type="datetime1">
              <a:rPr lang="en-GB" smtClean="0"/>
              <a:t>11/03/2019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Student: 1706958</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2DD39E-48F8-4DF4-B44B-8472E6FDF571}" type="slidenum">
              <a:rPr lang="en-GB" smtClean="0"/>
              <a:t>‹#›</a:t>
            </a:fld>
            <a:endParaRPr lang="en-GB"/>
          </a:p>
        </p:txBody>
      </p:sp>
    </p:spTree>
    <p:extLst>
      <p:ext uri="{BB962C8B-B14F-4D97-AF65-F5344CB8AC3E}">
        <p14:creationId xmlns:p14="http://schemas.microsoft.com/office/powerpoint/2010/main" val="97514865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wav"/><Relationship Id="rId2" Type="http://schemas.microsoft.com/office/2007/relationships/media" Target="../media/media2.wav"/><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audio" Target="../media/media4.wav"/><Relationship Id="rId7" Type="http://schemas.openxmlformats.org/officeDocument/2006/relationships/image" Target="../media/image5.png"/><Relationship Id="rId2" Type="http://schemas.microsoft.com/office/2007/relationships/media" Target="../media/media4.wav"/><Relationship Id="rId1" Type="http://schemas.openxmlformats.org/officeDocument/2006/relationships/tags" Target="../tags/tag2.xml"/><Relationship Id="rId6" Type="http://schemas.openxmlformats.org/officeDocument/2006/relationships/image" Target="../media/image4.jpeg"/><Relationship Id="rId5" Type="http://schemas.openxmlformats.org/officeDocument/2006/relationships/notesSlide" Target="../notesSlides/notesSlide4.xml"/><Relationship Id="rId4" Type="http://schemas.openxmlformats.org/officeDocument/2006/relationships/slideLayout" Target="../slideLayouts/slideLayout2.xml"/><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audio" Target="../media/media5.wav"/><Relationship Id="rId7" Type="http://schemas.openxmlformats.org/officeDocument/2006/relationships/image" Target="../media/image9.png"/><Relationship Id="rId2" Type="http://schemas.microsoft.com/office/2007/relationships/media" Target="../media/media5.wav"/><Relationship Id="rId1" Type="http://schemas.openxmlformats.org/officeDocument/2006/relationships/tags" Target="../tags/tag3.xml"/><Relationship Id="rId6" Type="http://schemas.openxmlformats.org/officeDocument/2006/relationships/image" Target="../media/image8.jpe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image" Target="../media/image9.png"/><Relationship Id="rId5" Type="http://schemas.openxmlformats.org/officeDocument/2006/relationships/image" Target="../media/image10.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audio" Target="../media/media7.wav"/><Relationship Id="rId2" Type="http://schemas.microsoft.com/office/2007/relationships/media" Target="../media/media7.wav"/><Relationship Id="rId1" Type="http://schemas.openxmlformats.org/officeDocument/2006/relationships/tags" Target="../tags/tag4.xml"/><Relationship Id="rId6" Type="http://schemas.openxmlformats.org/officeDocument/2006/relationships/image" Target="../media/image11.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wav"/><Relationship Id="rId1" Type="http://schemas.microsoft.com/office/2007/relationships/media" Target="../media/media8.wav"/><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wav"/><Relationship Id="rId1" Type="http://schemas.microsoft.com/office/2007/relationships/media" Target="../media/media9.wav"/><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51515"/>
        </a:solidFill>
        <a:effectLst/>
      </p:bgPr>
    </p:bg>
    <p:spTree>
      <p:nvGrpSpPr>
        <p:cNvPr id="1" name=""/>
        <p:cNvGrpSpPr/>
        <p:nvPr/>
      </p:nvGrpSpPr>
      <p:grpSpPr>
        <a:xfrm>
          <a:off x="0" y="0"/>
          <a:ext cx="0" cy="0"/>
          <a:chOff x="0" y="0"/>
          <a:chExt cx="0" cy="0"/>
        </a:xfrm>
      </p:grpSpPr>
      <p:pic>
        <p:nvPicPr>
          <p:cNvPr id="1026" name="Picture 2" descr="Image result for siren craft bre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4200" y="685800"/>
            <a:ext cx="2895600" cy="2895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71945" y="4572000"/>
            <a:ext cx="7772400" cy="707886"/>
          </a:xfrm>
          <a:prstGeom prst="rect">
            <a:avLst/>
          </a:prstGeom>
          <a:noFill/>
        </p:spPr>
        <p:txBody>
          <a:bodyPr wrap="square" rtlCol="0">
            <a:spAutoFit/>
          </a:bodyPr>
          <a:lstStyle/>
          <a:p>
            <a:pPr algn="ctr"/>
            <a:r>
              <a:rPr lang="en-GB" sz="2000" b="1" dirty="0" smtClean="0">
                <a:latin typeface="Century Gothic" panose="020B0502020202020204" pitchFamily="34" charset="0"/>
              </a:rPr>
              <a:t>International market research and risk assessment of expanding into the new market of China.</a:t>
            </a:r>
            <a:endParaRPr lang="en-GB" sz="2000" b="1" dirty="0">
              <a:latin typeface="Century Gothic" panose="020B0502020202020204" pitchFamily="34" charset="0"/>
            </a:endParaRPr>
          </a:p>
        </p:txBody>
      </p:sp>
      <p:sp>
        <p:nvSpPr>
          <p:cNvPr id="5" name="TextBox 4"/>
          <p:cNvSpPr txBox="1"/>
          <p:nvPr/>
        </p:nvSpPr>
        <p:spPr>
          <a:xfrm>
            <a:off x="5105400" y="3713158"/>
            <a:ext cx="2438400" cy="307777"/>
          </a:xfrm>
          <a:prstGeom prst="rect">
            <a:avLst/>
          </a:prstGeom>
          <a:noFill/>
        </p:spPr>
        <p:txBody>
          <a:bodyPr wrap="square" rtlCol="0">
            <a:spAutoFit/>
          </a:bodyPr>
          <a:lstStyle/>
          <a:p>
            <a:r>
              <a:rPr lang="en-GB" sz="1400" dirty="0" smtClean="0"/>
              <a:t>Siren Craft Brew (2019)</a:t>
            </a:r>
            <a:endParaRPr lang="en-GB" sz="1400" dirty="0"/>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
        <p:nvSpPr>
          <p:cNvPr id="9" name="Footer Placeholder 8"/>
          <p:cNvSpPr>
            <a:spLocks noGrp="1"/>
          </p:cNvSpPr>
          <p:nvPr>
            <p:ph type="ftr" sz="quarter" idx="11"/>
          </p:nvPr>
        </p:nvSpPr>
        <p:spPr/>
        <p:txBody>
          <a:bodyPr/>
          <a:lstStyle/>
          <a:p>
            <a:r>
              <a:rPr lang="en-GB" smtClean="0"/>
              <a:t>Student: 1706958</a:t>
            </a:r>
            <a:endParaRPr lang="en-GB"/>
          </a:p>
        </p:txBody>
      </p:sp>
    </p:spTree>
    <p:extLst>
      <p:ext uri="{BB962C8B-B14F-4D97-AF65-F5344CB8AC3E}">
        <p14:creationId xmlns:p14="http://schemas.microsoft.com/office/powerpoint/2010/main" val="703661547"/>
      </p:ext>
    </p:extLst>
  </p:cSld>
  <p:clrMapOvr>
    <a:masterClrMapping/>
  </p:clrMapOvr>
  <mc:AlternateContent xmlns:mc="http://schemas.openxmlformats.org/markup-compatibility/2006">
    <mc:Choice xmlns:p14="http://schemas.microsoft.com/office/powerpoint/2010/main" Requires="p14">
      <p:transition spd="slow" p14:dur="2000" advTm="29003"/>
    </mc:Choice>
    <mc:Fallback>
      <p:transition spd="slow" advTm="29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B1B1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latin typeface="Century Gothic" panose="020B0502020202020204" pitchFamily="34" charset="0"/>
              </a:rPr>
              <a:t>Why China?</a:t>
            </a:r>
            <a:endParaRPr lang="en-GB" u="sng" dirty="0">
              <a:latin typeface="Century Gothic" panose="020B0502020202020204" pitchFamily="34" charset="0"/>
            </a:endParaRPr>
          </a:p>
        </p:txBody>
      </p:sp>
      <p:sp>
        <p:nvSpPr>
          <p:cNvPr id="3" name="Content Placeholder 2"/>
          <p:cNvSpPr>
            <a:spLocks noGrp="1"/>
          </p:cNvSpPr>
          <p:nvPr>
            <p:ph idx="1"/>
          </p:nvPr>
        </p:nvSpPr>
        <p:spPr>
          <a:xfrm>
            <a:off x="457200" y="2057400"/>
            <a:ext cx="8229600" cy="762000"/>
          </a:xfrm>
        </p:spPr>
        <p:txBody>
          <a:bodyPr>
            <a:normAutofit/>
          </a:bodyPr>
          <a:lstStyle/>
          <a:p>
            <a:r>
              <a:rPr lang="en-GB" sz="2000" dirty="0" smtClean="0">
                <a:latin typeface="Century Gothic" panose="020B0502020202020204" pitchFamily="34" charset="0"/>
              </a:rPr>
              <a:t>China is the biggest beer drinking market in the </a:t>
            </a:r>
            <a:r>
              <a:rPr lang="en-GB" sz="2000" dirty="0" smtClean="0">
                <a:latin typeface="Century Gothic" panose="020B0502020202020204" pitchFamily="34" charset="0"/>
              </a:rPr>
              <a:t>world</a:t>
            </a:r>
            <a:r>
              <a:rPr lang="en-GB" sz="2000" dirty="0">
                <a:latin typeface="Century Gothic" panose="020B0502020202020204" pitchFamily="34" charset="0"/>
              </a:rPr>
              <a:t> </a:t>
            </a:r>
            <a:r>
              <a:rPr lang="en-GB" sz="2000" dirty="0" smtClean="0">
                <a:latin typeface="Century Gothic" panose="020B0502020202020204" pitchFamily="34" charset="0"/>
              </a:rPr>
              <a:t>(EU SME Centres, 2017).</a:t>
            </a:r>
            <a:endParaRPr lang="en-GB" sz="2000" dirty="0">
              <a:latin typeface="Century Gothic" panose="020B0502020202020204" pitchFamily="34" charset="0"/>
            </a:endParaRPr>
          </a:p>
        </p:txBody>
      </p:sp>
      <p:sp>
        <p:nvSpPr>
          <p:cNvPr id="5" name="TextBox 4"/>
          <p:cNvSpPr txBox="1"/>
          <p:nvPr/>
        </p:nvSpPr>
        <p:spPr>
          <a:xfrm>
            <a:off x="430078" y="2895600"/>
            <a:ext cx="7924800"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latin typeface="Century Gothic" panose="020B0502020202020204" pitchFamily="34" charset="0"/>
              </a:rPr>
              <a:t>In 2017, beer imports into China totalled  $750,000,000 with an increase ongoing year on year with Europe being the largest </a:t>
            </a:r>
            <a:r>
              <a:rPr lang="en-GB" sz="2000" dirty="0" smtClean="0">
                <a:latin typeface="Century Gothic" panose="020B0502020202020204" pitchFamily="34" charset="0"/>
              </a:rPr>
              <a:t>importer (</a:t>
            </a:r>
            <a:r>
              <a:rPr lang="en-GB" sz="2000" dirty="0">
                <a:latin typeface="Century Gothic" panose="020B0502020202020204" pitchFamily="34" charset="0"/>
              </a:rPr>
              <a:t>EU SME Centres, 2017).</a:t>
            </a:r>
          </a:p>
          <a:p>
            <a:pPr marL="285750" indent="-285750">
              <a:buFont typeface="Arial" panose="020B0604020202020204" pitchFamily="34" charset="0"/>
              <a:buChar char="•"/>
            </a:pPr>
            <a:endParaRPr lang="en-GB" sz="2000" dirty="0">
              <a:latin typeface="Century Gothic" panose="020B0502020202020204" pitchFamily="34" charset="0"/>
            </a:endParaRPr>
          </a:p>
        </p:txBody>
      </p:sp>
      <p:sp>
        <p:nvSpPr>
          <p:cNvPr id="6" name="TextBox 5"/>
          <p:cNvSpPr txBox="1"/>
          <p:nvPr/>
        </p:nvSpPr>
        <p:spPr>
          <a:xfrm>
            <a:off x="430078" y="4343400"/>
            <a:ext cx="7924800"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latin typeface="Century Gothic" panose="020B0502020202020204" pitchFamily="34" charset="0"/>
              </a:rPr>
              <a:t>China has a perception that imports from Europe are higher quality (</a:t>
            </a:r>
            <a:r>
              <a:rPr lang="en-GB" sz="2000" dirty="0" err="1" smtClean="0">
                <a:latin typeface="Century Gothic" panose="020B0502020202020204" pitchFamily="34" charset="0"/>
              </a:rPr>
              <a:t>Weinswig</a:t>
            </a:r>
            <a:r>
              <a:rPr lang="en-GB" sz="2000" dirty="0" smtClean="0">
                <a:latin typeface="Century Gothic" panose="020B0502020202020204" pitchFamily="34" charset="0"/>
              </a:rPr>
              <a:t>, 2018). </a:t>
            </a:r>
            <a:endParaRPr lang="en-GB" sz="2000" dirty="0">
              <a:latin typeface="Century Gothic" panose="020B0502020202020204" pitchFamily="34" charset="0"/>
            </a:endParaRPr>
          </a:p>
        </p:txBody>
      </p:sp>
      <p:sp>
        <p:nvSpPr>
          <p:cNvPr id="7" name="TextBox 6"/>
          <p:cNvSpPr txBox="1"/>
          <p:nvPr/>
        </p:nvSpPr>
        <p:spPr>
          <a:xfrm>
            <a:off x="457200" y="5486398"/>
            <a:ext cx="7924800"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latin typeface="Century Gothic" panose="020B0502020202020204" pitchFamily="34" charset="0"/>
              </a:rPr>
              <a:t>However, the mass  produced beer market in China has </a:t>
            </a:r>
            <a:r>
              <a:rPr lang="en-GB" dirty="0">
                <a:latin typeface="Century Gothic" panose="020B0502020202020204" pitchFamily="34" charset="0"/>
              </a:rPr>
              <a:t>stagnated (EU SME Centres, 2017</a:t>
            </a:r>
            <a:r>
              <a:rPr lang="en-GB" dirty="0" smtClean="0">
                <a:latin typeface="Century Gothic" panose="020B0502020202020204" pitchFamily="34" charset="0"/>
              </a:rPr>
              <a:t>).</a:t>
            </a:r>
            <a:r>
              <a:rPr lang="en-GB" dirty="0" smtClean="0">
                <a:latin typeface="Century Gothic" panose="020B0502020202020204" pitchFamily="34" charset="0"/>
              </a:rPr>
              <a:t>  </a:t>
            </a:r>
            <a:endParaRPr lang="en-GB" dirty="0">
              <a:latin typeface="Century Gothic" panose="020B0502020202020204" pitchFamily="34" charset="0"/>
            </a:endParaRPr>
          </a:p>
        </p:txBody>
      </p:sp>
      <p:pic>
        <p:nvPicPr>
          <p:cNvPr id="10" name="Audio 9">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
        <p:nvSpPr>
          <p:cNvPr id="11" name="Footer Placeholder 10"/>
          <p:cNvSpPr>
            <a:spLocks noGrp="1"/>
          </p:cNvSpPr>
          <p:nvPr>
            <p:ph type="ftr" sz="quarter" idx="11"/>
          </p:nvPr>
        </p:nvSpPr>
        <p:spPr/>
        <p:txBody>
          <a:bodyPr/>
          <a:lstStyle/>
          <a:p>
            <a:r>
              <a:rPr lang="en-GB" smtClean="0"/>
              <a:t>Student: 1706958</a:t>
            </a:r>
            <a:endParaRPr lang="en-GB"/>
          </a:p>
        </p:txBody>
      </p:sp>
    </p:spTree>
    <p:custDataLst>
      <p:tags r:id="rId1"/>
    </p:custDataLst>
    <p:extLst>
      <p:ext uri="{BB962C8B-B14F-4D97-AF65-F5344CB8AC3E}">
        <p14:creationId xmlns:p14="http://schemas.microsoft.com/office/powerpoint/2010/main" val="1146277055"/>
      </p:ext>
    </p:extLst>
  </p:cSld>
  <p:clrMapOvr>
    <a:masterClrMapping/>
  </p:clrMapOvr>
  <mc:AlternateContent xmlns:mc="http://schemas.openxmlformats.org/markup-compatibility/2006">
    <mc:Choice xmlns:p14="http://schemas.microsoft.com/office/powerpoint/2010/main" Requires="p14">
      <p:transition spd="slow" p14:dur="2000" advTm="81249"/>
    </mc:Choice>
    <mc:Fallback>
      <p:transition spd="slow" advTm="81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10"/>
                </p:tgtEl>
              </p:cMediaNode>
            </p:audio>
          </p:childTnLst>
        </p:cTn>
      </p:par>
    </p:tnLst>
    <p:bldLst>
      <p:bldP spid="3" grpId="0" build="p"/>
      <p:bldP spid="5" grpId="0"/>
      <p:bldP spid="6"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u="sng" dirty="0" smtClean="0">
                <a:latin typeface="Century Gothic" panose="020B0502020202020204" pitchFamily="34" charset="0"/>
              </a:rPr>
              <a:t>Craft</a:t>
            </a:r>
            <a:r>
              <a:rPr lang="en-GB" u="sng" dirty="0" smtClean="0">
                <a:latin typeface="Century Gothic" panose="020B0502020202020204" pitchFamily="34" charset="0"/>
              </a:rPr>
              <a:t> </a:t>
            </a:r>
            <a:r>
              <a:rPr lang="en-GB" sz="4000" u="sng" dirty="0" smtClean="0">
                <a:latin typeface="Century Gothic" panose="020B0502020202020204" pitchFamily="34" charset="0"/>
              </a:rPr>
              <a:t>Beer</a:t>
            </a:r>
            <a:r>
              <a:rPr lang="en-GB" u="sng" dirty="0" smtClean="0">
                <a:latin typeface="Century Gothic" panose="020B0502020202020204" pitchFamily="34" charset="0"/>
              </a:rPr>
              <a:t> </a:t>
            </a:r>
            <a:r>
              <a:rPr lang="en-GB" sz="4000" u="sng" dirty="0" smtClean="0">
                <a:latin typeface="Century Gothic" panose="020B0502020202020204" pitchFamily="34" charset="0"/>
              </a:rPr>
              <a:t>Share</a:t>
            </a:r>
            <a:endParaRPr lang="en-GB" u="sng" dirty="0">
              <a:latin typeface="Century Gothic" panose="020B0502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28827320"/>
              </p:ext>
            </p:extLst>
          </p:nvPr>
        </p:nvGraphicFramePr>
        <p:xfrm>
          <a:off x="457200" y="1600200"/>
          <a:ext cx="8229600" cy="4525963"/>
        </p:xfrm>
        <a:graphic>
          <a:graphicData uri="http://schemas.openxmlformats.org/drawingml/2006/chart">
            <c:chart xmlns:c="http://schemas.openxmlformats.org/drawingml/2006/chart" xmlns:r="http://schemas.openxmlformats.org/officeDocument/2006/relationships" r:id="rId5"/>
          </a:graphicData>
        </a:graphic>
      </p:graphicFrame>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
        <p:nvSpPr>
          <p:cNvPr id="6" name="TextBox 5"/>
          <p:cNvSpPr txBox="1"/>
          <p:nvPr/>
        </p:nvSpPr>
        <p:spPr>
          <a:xfrm>
            <a:off x="5126063" y="6095956"/>
            <a:ext cx="3581400" cy="307777"/>
          </a:xfrm>
          <a:prstGeom prst="rect">
            <a:avLst/>
          </a:prstGeom>
          <a:noFill/>
        </p:spPr>
        <p:txBody>
          <a:bodyPr wrap="square" rtlCol="0">
            <a:spAutoFit/>
          </a:bodyPr>
          <a:lstStyle/>
          <a:p>
            <a:r>
              <a:rPr lang="en-GB" sz="1400" dirty="0"/>
              <a:t>Source: Rabobank </a:t>
            </a:r>
            <a:r>
              <a:rPr lang="en-GB" sz="1400" dirty="0" err="1"/>
              <a:t>Canadean</a:t>
            </a:r>
            <a:r>
              <a:rPr lang="en-GB" sz="1400" dirty="0"/>
              <a:t>, 2016</a:t>
            </a:r>
          </a:p>
        </p:txBody>
      </p:sp>
      <p:sp>
        <p:nvSpPr>
          <p:cNvPr id="7" name="Footer Placeholder 6"/>
          <p:cNvSpPr>
            <a:spLocks noGrp="1"/>
          </p:cNvSpPr>
          <p:nvPr>
            <p:ph type="ftr" sz="quarter" idx="11"/>
          </p:nvPr>
        </p:nvSpPr>
        <p:spPr/>
        <p:txBody>
          <a:bodyPr/>
          <a:lstStyle/>
          <a:p>
            <a:r>
              <a:rPr lang="en-GB" smtClean="0"/>
              <a:t>Student: 1706958</a:t>
            </a:r>
            <a:endParaRPr lang="en-GB"/>
          </a:p>
        </p:txBody>
      </p:sp>
    </p:spTree>
    <p:extLst>
      <p:ext uri="{BB962C8B-B14F-4D97-AF65-F5344CB8AC3E}">
        <p14:creationId xmlns:p14="http://schemas.microsoft.com/office/powerpoint/2010/main" val="1310673628"/>
      </p:ext>
    </p:extLst>
  </p:cSld>
  <p:clrMapOvr>
    <a:masterClrMapping/>
  </p:clrMapOvr>
  <mc:AlternateContent xmlns:mc="http://schemas.openxmlformats.org/markup-compatibility/2006">
    <mc:Choice xmlns:p14="http://schemas.microsoft.com/office/powerpoint/2010/main" Requires="p14">
      <p:transition spd="slow" p14:dur="2000" advTm="29363"/>
    </mc:Choice>
    <mc:Fallback>
      <p:transition spd="slow" advTm="29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latin typeface="Century Gothic" panose="020B0502020202020204" pitchFamily="34" charset="0"/>
              </a:rPr>
              <a:t>Strengths of entering China</a:t>
            </a:r>
            <a:endParaRPr lang="en-GB" u="sng" dirty="0">
              <a:latin typeface="Century Gothic" panose="020B0502020202020204" pitchFamily="34" charset="0"/>
            </a:endParaRPr>
          </a:p>
        </p:txBody>
      </p:sp>
      <p:sp>
        <p:nvSpPr>
          <p:cNvPr id="3" name="Content Placeholder 2"/>
          <p:cNvSpPr>
            <a:spLocks noGrp="1"/>
          </p:cNvSpPr>
          <p:nvPr>
            <p:ph idx="1"/>
          </p:nvPr>
        </p:nvSpPr>
        <p:spPr>
          <a:xfrm>
            <a:off x="5334000" y="2435779"/>
            <a:ext cx="4267200" cy="838200"/>
          </a:xfrm>
        </p:spPr>
        <p:txBody>
          <a:bodyPr>
            <a:normAutofit/>
          </a:bodyPr>
          <a:lstStyle/>
          <a:p>
            <a:pPr marL="0" indent="0">
              <a:buNone/>
            </a:pPr>
            <a:r>
              <a:rPr lang="en-GB" sz="2400" dirty="0" smtClean="0">
                <a:latin typeface="Century Gothic" panose="020B0502020202020204" pitchFamily="34" charset="0"/>
              </a:rPr>
              <a:t>The Growing </a:t>
            </a:r>
            <a:r>
              <a:rPr lang="en-GB" sz="2400" dirty="0">
                <a:latin typeface="Century Gothic" panose="020B0502020202020204" pitchFamily="34" charset="0"/>
              </a:rPr>
              <a:t>M</a:t>
            </a:r>
            <a:r>
              <a:rPr lang="en-GB" sz="2400" dirty="0" smtClean="0">
                <a:latin typeface="Century Gothic" panose="020B0502020202020204" pitchFamily="34" charset="0"/>
              </a:rPr>
              <a:t>iddle</a:t>
            </a:r>
            <a:endParaRPr lang="en-GB" sz="2400" dirty="0">
              <a:latin typeface="Century Gothic" panose="020B0502020202020204" pitchFamily="34" charset="0"/>
            </a:endParaRPr>
          </a:p>
        </p:txBody>
      </p:sp>
      <p:sp>
        <p:nvSpPr>
          <p:cNvPr id="5" name="TextBox 4"/>
          <p:cNvSpPr txBox="1"/>
          <p:nvPr/>
        </p:nvSpPr>
        <p:spPr>
          <a:xfrm>
            <a:off x="457200" y="4488280"/>
            <a:ext cx="4114800" cy="461665"/>
          </a:xfrm>
          <a:prstGeom prst="rect">
            <a:avLst/>
          </a:prstGeom>
          <a:noFill/>
        </p:spPr>
        <p:txBody>
          <a:bodyPr wrap="square" rtlCol="0">
            <a:spAutoFit/>
          </a:bodyPr>
          <a:lstStyle/>
          <a:p>
            <a:r>
              <a:rPr lang="en-GB" sz="2400" dirty="0" smtClean="0">
                <a:latin typeface="Century Gothic" panose="020B0502020202020204" pitchFamily="34" charset="0"/>
              </a:rPr>
              <a:t>Brand alignment </a:t>
            </a:r>
            <a:endParaRPr lang="en-GB" sz="2400" dirty="0">
              <a:latin typeface="Century Gothic" panose="020B0502020202020204" pitchFamily="34" charset="0"/>
            </a:endParaRPr>
          </a:p>
        </p:txBody>
      </p:sp>
      <p:sp>
        <p:nvSpPr>
          <p:cNvPr id="6" name="TextBox 5"/>
          <p:cNvSpPr txBox="1"/>
          <p:nvPr/>
        </p:nvSpPr>
        <p:spPr>
          <a:xfrm>
            <a:off x="3962400" y="5031942"/>
            <a:ext cx="3124200" cy="461665"/>
          </a:xfrm>
          <a:prstGeom prst="rect">
            <a:avLst/>
          </a:prstGeom>
          <a:noFill/>
        </p:spPr>
        <p:txBody>
          <a:bodyPr wrap="square" rtlCol="0">
            <a:spAutoFit/>
          </a:bodyPr>
          <a:lstStyle/>
          <a:p>
            <a:r>
              <a:rPr lang="en-GB" sz="2400" dirty="0" smtClean="0">
                <a:latin typeface="Century Gothic" panose="020B0502020202020204" pitchFamily="34" charset="0"/>
              </a:rPr>
              <a:t>Bottling experience</a:t>
            </a:r>
            <a:endParaRPr lang="en-GB" sz="2400" dirty="0">
              <a:latin typeface="Century Gothic" panose="020B0502020202020204" pitchFamily="34" charset="0"/>
            </a:endParaRPr>
          </a:p>
        </p:txBody>
      </p:sp>
      <p:pic>
        <p:nvPicPr>
          <p:cNvPr id="2050" name="Picture 2" descr="Image result for siren craft brew"/>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260634" y="4446210"/>
            <a:ext cx="1633131" cy="163313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iren craft brew"/>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17854" y="4949945"/>
            <a:ext cx="1496746" cy="149394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the growing middle china"/>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4400" y="1371600"/>
            <a:ext cx="4105296" cy="296655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276600" y="4378971"/>
            <a:ext cx="2552699" cy="307777"/>
          </a:xfrm>
          <a:prstGeom prst="rect">
            <a:avLst/>
          </a:prstGeom>
          <a:noFill/>
        </p:spPr>
        <p:txBody>
          <a:bodyPr wrap="square" rtlCol="0">
            <a:spAutoFit/>
          </a:bodyPr>
          <a:lstStyle/>
          <a:p>
            <a:r>
              <a:rPr lang="en-GB" sz="1400" dirty="0" smtClean="0"/>
              <a:t>Source: Seeking </a:t>
            </a:r>
            <a:r>
              <a:rPr lang="en-GB" sz="1400" dirty="0" smtClean="0"/>
              <a:t>Alpha, (2018)</a:t>
            </a:r>
            <a:endParaRPr lang="en-GB" sz="1400" dirty="0"/>
          </a:p>
        </p:txBody>
      </p:sp>
      <p:sp>
        <p:nvSpPr>
          <p:cNvPr id="8" name="TextBox 7"/>
          <p:cNvSpPr txBox="1"/>
          <p:nvPr/>
        </p:nvSpPr>
        <p:spPr>
          <a:xfrm>
            <a:off x="914400" y="6399311"/>
            <a:ext cx="2590800" cy="307777"/>
          </a:xfrm>
          <a:prstGeom prst="rect">
            <a:avLst/>
          </a:prstGeom>
          <a:noFill/>
        </p:spPr>
        <p:txBody>
          <a:bodyPr wrap="square" rtlCol="0">
            <a:spAutoFit/>
          </a:bodyPr>
          <a:lstStyle/>
          <a:p>
            <a:r>
              <a:rPr lang="en-GB" sz="1400" dirty="0" smtClean="0"/>
              <a:t>Source: Siren </a:t>
            </a:r>
            <a:r>
              <a:rPr lang="en-GB" sz="1400" dirty="0" smtClean="0"/>
              <a:t>Craft Brew, (2019)</a:t>
            </a:r>
            <a:endParaRPr lang="en-GB" sz="1400" dirty="0"/>
          </a:p>
        </p:txBody>
      </p:sp>
      <p:sp>
        <p:nvSpPr>
          <p:cNvPr id="12" name="TextBox 11"/>
          <p:cNvSpPr txBox="1"/>
          <p:nvPr/>
        </p:nvSpPr>
        <p:spPr>
          <a:xfrm>
            <a:off x="7103389" y="6136111"/>
            <a:ext cx="1981200" cy="523220"/>
          </a:xfrm>
          <a:prstGeom prst="rect">
            <a:avLst/>
          </a:prstGeom>
          <a:noFill/>
        </p:spPr>
        <p:txBody>
          <a:bodyPr wrap="square" rtlCol="0">
            <a:spAutoFit/>
          </a:bodyPr>
          <a:lstStyle/>
          <a:p>
            <a:r>
              <a:rPr lang="en-GB" sz="1400" dirty="0" smtClean="0"/>
              <a:t>Source: Siren </a:t>
            </a:r>
            <a:r>
              <a:rPr lang="en-GB" sz="1400" dirty="0" smtClean="0"/>
              <a:t>Craft Brew, (2019)</a:t>
            </a:r>
            <a:endParaRPr lang="en-GB" sz="1400" dirty="0"/>
          </a:p>
        </p:txBody>
      </p:sp>
      <p:pic>
        <p:nvPicPr>
          <p:cNvPr id="9" name="Audio 8">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82000" y="6096000"/>
            <a:ext cx="609600" cy="609600"/>
          </a:xfrm>
          <a:prstGeom prst="rect">
            <a:avLst/>
          </a:prstGeom>
        </p:spPr>
      </p:pic>
      <p:sp>
        <p:nvSpPr>
          <p:cNvPr id="10" name="Footer Placeholder 9"/>
          <p:cNvSpPr>
            <a:spLocks noGrp="1"/>
          </p:cNvSpPr>
          <p:nvPr>
            <p:ph type="ftr" sz="quarter" idx="11"/>
          </p:nvPr>
        </p:nvSpPr>
        <p:spPr/>
        <p:txBody>
          <a:bodyPr/>
          <a:lstStyle/>
          <a:p>
            <a:r>
              <a:rPr lang="en-GB" smtClean="0"/>
              <a:t>Student: 1706958</a:t>
            </a:r>
            <a:endParaRPr lang="en-GB"/>
          </a:p>
        </p:txBody>
      </p:sp>
    </p:spTree>
    <p:custDataLst>
      <p:tags r:id="rId1"/>
    </p:custDataLst>
    <p:extLst>
      <p:ext uri="{BB962C8B-B14F-4D97-AF65-F5344CB8AC3E}">
        <p14:creationId xmlns:p14="http://schemas.microsoft.com/office/powerpoint/2010/main" val="3701959919"/>
      </p:ext>
    </p:extLst>
  </p:cSld>
  <p:clrMapOvr>
    <a:masterClrMapping/>
  </p:clrMapOvr>
  <mc:AlternateContent xmlns:mc="http://schemas.openxmlformats.org/markup-compatibility/2006">
    <mc:Choice xmlns:p14="http://schemas.microsoft.com/office/powerpoint/2010/main" Requires="p14">
      <p:transition spd="slow" p14:dur="2000" advTm="78485"/>
    </mc:Choice>
    <mc:Fallback>
      <p:transition spd="slow" advTm="78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5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9"/>
                </p:tgtEl>
              </p:cMediaNode>
            </p:audio>
          </p:childTnLst>
        </p:cTn>
      </p:par>
    </p:tnLst>
    <p:bldLst>
      <p:bldP spid="3" grpId="0" build="p"/>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siren craft brew"/>
          <p:cNvPicPr>
            <a:picLocks noChangeAspect="1" noChangeArrowheads="1"/>
          </p:cNvPicPr>
          <p:nvPr/>
        </p:nvPicPr>
        <p:blipFill rotWithShape="1">
          <a:blip r:embed="rId6">
            <a:extLst>
              <a:ext uri="{28A0092B-C50C-407E-A947-70E740481C1C}">
                <a14:useLocalDpi xmlns:a14="http://schemas.microsoft.com/office/drawing/2010/main" val="0"/>
              </a:ext>
            </a:extLst>
          </a:blip>
          <a:srcRect b="14918"/>
          <a:stretch/>
        </p:blipFill>
        <p:spPr bwMode="auto">
          <a:xfrm>
            <a:off x="4953000" y="873646"/>
            <a:ext cx="4067100" cy="36801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fontScale="90000"/>
          </a:bodyPr>
          <a:lstStyle/>
          <a:p>
            <a:r>
              <a:rPr lang="en-GB" u="sng" dirty="0" smtClean="0">
                <a:latin typeface="Century Gothic" panose="020B0502020202020204" pitchFamily="34" charset="0"/>
              </a:rPr>
              <a:t>Weaknesses of entering </a:t>
            </a:r>
            <a:br>
              <a:rPr lang="en-GB" u="sng" dirty="0" smtClean="0">
                <a:latin typeface="Century Gothic" panose="020B0502020202020204" pitchFamily="34" charset="0"/>
              </a:rPr>
            </a:br>
            <a:r>
              <a:rPr lang="en-GB" u="sng" dirty="0" smtClean="0">
                <a:latin typeface="Century Gothic" panose="020B0502020202020204" pitchFamily="34" charset="0"/>
              </a:rPr>
              <a:t>China</a:t>
            </a:r>
            <a:endParaRPr lang="en-GB" u="sng" dirty="0">
              <a:latin typeface="Century Gothic" panose="020B0502020202020204" pitchFamily="34" charset="0"/>
            </a:endParaRPr>
          </a:p>
        </p:txBody>
      </p:sp>
      <p:sp>
        <p:nvSpPr>
          <p:cNvPr id="6" name="TextBox 5"/>
          <p:cNvSpPr txBox="1"/>
          <p:nvPr/>
        </p:nvSpPr>
        <p:spPr>
          <a:xfrm>
            <a:off x="304800" y="1828800"/>
            <a:ext cx="4419600" cy="461665"/>
          </a:xfrm>
          <a:prstGeom prst="rect">
            <a:avLst/>
          </a:prstGeom>
          <a:noFill/>
        </p:spPr>
        <p:txBody>
          <a:bodyPr wrap="square" rtlCol="0">
            <a:spAutoFit/>
          </a:bodyPr>
          <a:lstStyle/>
          <a:p>
            <a:r>
              <a:rPr lang="en-GB" sz="2400" dirty="0" smtClean="0">
                <a:latin typeface="Century Gothic" panose="020B0502020202020204" pitchFamily="34" charset="0"/>
              </a:rPr>
              <a:t>Logistics</a:t>
            </a:r>
            <a:endParaRPr lang="en-GB" dirty="0">
              <a:latin typeface="Century Gothic" panose="020B0502020202020204" pitchFamily="34" charset="0"/>
            </a:endParaRPr>
          </a:p>
        </p:txBody>
      </p:sp>
      <p:sp>
        <p:nvSpPr>
          <p:cNvPr id="9" name="TextBox 8"/>
          <p:cNvSpPr txBox="1"/>
          <p:nvPr/>
        </p:nvSpPr>
        <p:spPr>
          <a:xfrm>
            <a:off x="1600200" y="2590800"/>
            <a:ext cx="5791200" cy="923330"/>
          </a:xfrm>
          <a:prstGeom prst="rect">
            <a:avLst/>
          </a:prstGeom>
          <a:noFill/>
        </p:spPr>
        <p:txBody>
          <a:bodyPr wrap="square" rtlCol="0">
            <a:spAutoFit/>
          </a:bodyPr>
          <a:lstStyle/>
          <a:p>
            <a:pPr marL="285750" indent="-285750">
              <a:buFontTx/>
              <a:buChar char="-"/>
            </a:pPr>
            <a:r>
              <a:rPr lang="en-GB" dirty="0" smtClean="0"/>
              <a:t>Shipping</a:t>
            </a:r>
          </a:p>
          <a:p>
            <a:pPr marL="285750" indent="-285750">
              <a:buFontTx/>
              <a:buChar char="-"/>
            </a:pPr>
            <a:r>
              <a:rPr lang="en-GB" dirty="0" smtClean="0"/>
              <a:t>Storage</a:t>
            </a:r>
          </a:p>
          <a:p>
            <a:pPr marL="285750" indent="-285750">
              <a:buFontTx/>
              <a:buChar char="-"/>
            </a:pPr>
            <a:r>
              <a:rPr lang="en-GB" dirty="0" smtClean="0"/>
              <a:t>Distribution centres</a:t>
            </a:r>
          </a:p>
        </p:txBody>
      </p:sp>
      <p:sp>
        <p:nvSpPr>
          <p:cNvPr id="10" name="TextBox 9"/>
          <p:cNvSpPr txBox="1"/>
          <p:nvPr/>
        </p:nvSpPr>
        <p:spPr>
          <a:xfrm>
            <a:off x="304800" y="4279398"/>
            <a:ext cx="6172200" cy="461665"/>
          </a:xfrm>
          <a:prstGeom prst="rect">
            <a:avLst/>
          </a:prstGeom>
          <a:noFill/>
        </p:spPr>
        <p:txBody>
          <a:bodyPr wrap="square" rtlCol="0">
            <a:spAutoFit/>
          </a:bodyPr>
          <a:lstStyle/>
          <a:p>
            <a:r>
              <a:rPr lang="en-GB" sz="2400" dirty="0" smtClean="0">
                <a:latin typeface="Century Gothic" panose="020B0502020202020204" pitchFamily="34" charset="0"/>
              </a:rPr>
              <a:t>Geographical and cultural differences</a:t>
            </a:r>
            <a:endParaRPr lang="en-GB" dirty="0">
              <a:latin typeface="Century Gothic" panose="020B0502020202020204" pitchFamily="34" charset="0"/>
            </a:endParaRPr>
          </a:p>
        </p:txBody>
      </p:sp>
      <p:sp>
        <p:nvSpPr>
          <p:cNvPr id="11" name="TextBox 10"/>
          <p:cNvSpPr txBox="1"/>
          <p:nvPr/>
        </p:nvSpPr>
        <p:spPr>
          <a:xfrm>
            <a:off x="1600200" y="5105400"/>
            <a:ext cx="3200400" cy="646331"/>
          </a:xfrm>
          <a:prstGeom prst="rect">
            <a:avLst/>
          </a:prstGeom>
          <a:noFill/>
        </p:spPr>
        <p:txBody>
          <a:bodyPr wrap="square" rtlCol="0">
            <a:spAutoFit/>
          </a:bodyPr>
          <a:lstStyle/>
          <a:p>
            <a:r>
              <a:rPr lang="en-GB" dirty="0" smtClean="0"/>
              <a:t>-China’s various regions</a:t>
            </a:r>
          </a:p>
          <a:p>
            <a:r>
              <a:rPr lang="en-GB" dirty="0" smtClean="0"/>
              <a:t>-Alcohol consumption culture</a:t>
            </a:r>
            <a:endParaRPr lang="en-GB" dirty="0"/>
          </a:p>
        </p:txBody>
      </p:sp>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82000" y="6096000"/>
            <a:ext cx="609600" cy="609600"/>
          </a:xfrm>
          <a:prstGeom prst="rect">
            <a:avLst/>
          </a:prstGeom>
        </p:spPr>
      </p:pic>
      <p:sp>
        <p:nvSpPr>
          <p:cNvPr id="5" name="Footer Placeholder 4"/>
          <p:cNvSpPr>
            <a:spLocks noGrp="1"/>
          </p:cNvSpPr>
          <p:nvPr>
            <p:ph type="ftr" sz="quarter" idx="11"/>
          </p:nvPr>
        </p:nvSpPr>
        <p:spPr/>
        <p:txBody>
          <a:bodyPr/>
          <a:lstStyle/>
          <a:p>
            <a:r>
              <a:rPr lang="en-GB" smtClean="0"/>
              <a:t>Student: 1706958</a:t>
            </a:r>
            <a:endParaRPr lang="en-GB"/>
          </a:p>
        </p:txBody>
      </p:sp>
      <p:sp>
        <p:nvSpPr>
          <p:cNvPr id="12" name="TextBox 11"/>
          <p:cNvSpPr txBox="1"/>
          <p:nvPr/>
        </p:nvSpPr>
        <p:spPr>
          <a:xfrm>
            <a:off x="5943600" y="4553798"/>
            <a:ext cx="2743200" cy="276999"/>
          </a:xfrm>
          <a:prstGeom prst="rect">
            <a:avLst/>
          </a:prstGeom>
          <a:noFill/>
        </p:spPr>
        <p:txBody>
          <a:bodyPr wrap="square" rtlCol="0">
            <a:spAutoFit/>
          </a:bodyPr>
          <a:lstStyle/>
          <a:p>
            <a:pPr algn="r"/>
            <a:r>
              <a:rPr lang="en-GB" sz="1200" dirty="0" smtClean="0">
                <a:latin typeface="Century Gothic" panose="020B0502020202020204" pitchFamily="34" charset="0"/>
              </a:rPr>
              <a:t>Siren Craft Brew, 2019</a:t>
            </a:r>
            <a:endParaRPr lang="en-GB" sz="1200" dirty="0">
              <a:latin typeface="Century Gothic" panose="020B0502020202020204" pitchFamily="34" charset="0"/>
            </a:endParaRPr>
          </a:p>
        </p:txBody>
      </p:sp>
    </p:spTree>
    <p:custDataLst>
      <p:tags r:id="rId1"/>
    </p:custDataLst>
    <p:extLst>
      <p:ext uri="{BB962C8B-B14F-4D97-AF65-F5344CB8AC3E}">
        <p14:creationId xmlns:p14="http://schemas.microsoft.com/office/powerpoint/2010/main" val="722355007"/>
      </p:ext>
    </p:extLst>
  </p:cSld>
  <p:clrMapOvr>
    <a:masterClrMapping/>
  </p:clrMapOvr>
  <mc:AlternateContent xmlns:mc="http://schemas.openxmlformats.org/markup-compatibility/2006">
    <mc:Choice xmlns:p14="http://schemas.microsoft.com/office/powerpoint/2010/main" Requires="p14">
      <p:transition spd="slow" p14:dur="2000" advTm="77286"/>
    </mc:Choice>
    <mc:Fallback>
      <p:transition spd="slow" advTm="77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4"/>
                </p:tgtEl>
              </p:cMediaNode>
            </p:audio>
          </p:childTnLst>
        </p:cTn>
      </p:par>
    </p:tnLst>
    <p:bldLst>
      <p:bldP spid="6" grpId="0"/>
      <p:bldP spid="9"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latin typeface="Century Gothic" panose="020B0502020202020204" pitchFamily="34" charset="0"/>
              </a:rPr>
              <a:t>Opportunities of entering China</a:t>
            </a:r>
            <a:endParaRPr lang="en-GB" u="sng" dirty="0">
              <a:latin typeface="Century Gothic" panose="020B0502020202020204" pitchFamily="34" charset="0"/>
            </a:endParaRPr>
          </a:p>
        </p:txBody>
      </p:sp>
      <p:sp>
        <p:nvSpPr>
          <p:cNvPr id="3" name="Content Placeholder 2"/>
          <p:cNvSpPr>
            <a:spLocks noGrp="1"/>
          </p:cNvSpPr>
          <p:nvPr>
            <p:ph idx="1"/>
          </p:nvPr>
        </p:nvSpPr>
        <p:spPr/>
        <p:txBody>
          <a:bodyPr/>
          <a:lstStyle/>
          <a:p>
            <a:pPr marL="0" indent="0" algn="ctr">
              <a:buNone/>
            </a:pPr>
            <a:endParaRPr lang="en-GB" sz="2400" dirty="0" smtClean="0">
              <a:latin typeface="Century Gothic" panose="020B0502020202020204" pitchFamily="34" charset="0"/>
            </a:endParaRPr>
          </a:p>
          <a:p>
            <a:pPr marL="0" indent="0" algn="ctr">
              <a:buNone/>
            </a:pPr>
            <a:r>
              <a:rPr lang="en-GB" sz="2400" dirty="0" smtClean="0">
                <a:latin typeface="Century Gothic" panose="020B0502020202020204" pitchFamily="34" charset="0"/>
              </a:rPr>
              <a:t>Standardisation </a:t>
            </a:r>
            <a:r>
              <a:rPr lang="en-GB" sz="2400" dirty="0" smtClean="0">
                <a:latin typeface="Century Gothic" panose="020B0502020202020204" pitchFamily="34" charset="0"/>
              </a:rPr>
              <a:t>or Adaptation</a:t>
            </a:r>
          </a:p>
          <a:p>
            <a:pPr marL="0" indent="0" algn="ctr">
              <a:buNone/>
            </a:pPr>
            <a:endParaRPr lang="en-GB" sz="2400" dirty="0" smtClean="0">
              <a:latin typeface="Century Gothic" panose="020B0502020202020204" pitchFamily="34" charset="0"/>
            </a:endParaRPr>
          </a:p>
          <a:p>
            <a:pPr marL="0" indent="0" algn="ctr">
              <a:buNone/>
            </a:pPr>
            <a:endParaRPr lang="en-GB" sz="2400" dirty="0">
              <a:latin typeface="Century Gothic" panose="020B0502020202020204" pitchFamily="34" charset="0"/>
            </a:endParaRPr>
          </a:p>
          <a:p>
            <a:pPr marL="0" indent="0" algn="ctr">
              <a:buNone/>
            </a:pPr>
            <a:endParaRPr lang="en-GB" sz="2400" dirty="0" smtClean="0">
              <a:latin typeface="Century Gothic" panose="020B0502020202020204" pitchFamily="34" charset="0"/>
            </a:endParaRPr>
          </a:p>
          <a:p>
            <a:pPr marL="0" indent="0" algn="ctr">
              <a:buNone/>
            </a:pPr>
            <a:endParaRPr lang="en-GB" sz="2400" dirty="0">
              <a:latin typeface="Century Gothic" panose="020B0502020202020204" pitchFamily="34" charset="0"/>
            </a:endParaRPr>
          </a:p>
          <a:p>
            <a:pPr marL="0" indent="0" algn="ctr">
              <a:buNone/>
            </a:pPr>
            <a:endParaRPr lang="en-GB" sz="2400" dirty="0">
              <a:latin typeface="Century Gothic" panose="020B0502020202020204" pitchFamily="34" charset="0"/>
            </a:endParaRPr>
          </a:p>
          <a:p>
            <a:pPr marL="0" indent="0" algn="ctr">
              <a:buNone/>
            </a:pPr>
            <a:endParaRPr lang="en-GB" sz="2400" dirty="0" smtClean="0">
              <a:latin typeface="Century Gothic" panose="020B0502020202020204" pitchFamily="34" charset="0"/>
            </a:endParaRPr>
          </a:p>
          <a:p>
            <a:pPr marL="0" indent="0" algn="ctr">
              <a:buNone/>
            </a:pPr>
            <a:endParaRPr lang="en-GB" sz="2400" dirty="0" smtClean="0">
              <a:latin typeface="Century Gothic" panose="020B0502020202020204" pitchFamily="34" charset="0"/>
            </a:endParaRPr>
          </a:p>
          <a:p>
            <a:pPr marL="0" indent="0" algn="ctr">
              <a:buNone/>
            </a:pPr>
            <a:r>
              <a:rPr lang="en-GB" sz="2400" dirty="0" smtClean="0">
                <a:latin typeface="Century Gothic" panose="020B0502020202020204" pitchFamily="34" charset="0"/>
              </a:rPr>
              <a:t>Online presence and ecommerce.</a:t>
            </a:r>
          </a:p>
          <a:p>
            <a:pPr marL="0" indent="0">
              <a:buNone/>
            </a:pPr>
            <a:endParaRPr lang="en-GB" dirty="0" smtClean="0"/>
          </a:p>
          <a:p>
            <a:pPr marL="0" indent="0">
              <a:buNone/>
            </a:pPr>
            <a:endParaRPr lang="en-GB" dirty="0"/>
          </a:p>
        </p:txBody>
      </p:sp>
      <p:pic>
        <p:nvPicPr>
          <p:cNvPr id="4098" name="Picture 2" descr="Image result for siren craft brew"/>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9572" b="14397"/>
          <a:stretch/>
        </p:blipFill>
        <p:spPr bwMode="auto">
          <a:xfrm>
            <a:off x="3048000" y="2667000"/>
            <a:ext cx="3009254" cy="2603754"/>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
        <p:nvSpPr>
          <p:cNvPr id="6" name="Footer Placeholder 5"/>
          <p:cNvSpPr>
            <a:spLocks noGrp="1"/>
          </p:cNvSpPr>
          <p:nvPr>
            <p:ph type="ftr" sz="quarter" idx="11"/>
          </p:nvPr>
        </p:nvSpPr>
        <p:spPr/>
        <p:txBody>
          <a:bodyPr/>
          <a:lstStyle/>
          <a:p>
            <a:r>
              <a:rPr lang="en-GB" smtClean="0"/>
              <a:t>Student: 1706958</a:t>
            </a:r>
            <a:endParaRPr lang="en-GB"/>
          </a:p>
        </p:txBody>
      </p:sp>
      <p:sp>
        <p:nvSpPr>
          <p:cNvPr id="8" name="TextBox 7"/>
          <p:cNvSpPr txBox="1"/>
          <p:nvPr/>
        </p:nvSpPr>
        <p:spPr>
          <a:xfrm>
            <a:off x="3048000" y="5263990"/>
            <a:ext cx="2743200" cy="276999"/>
          </a:xfrm>
          <a:prstGeom prst="rect">
            <a:avLst/>
          </a:prstGeom>
          <a:noFill/>
        </p:spPr>
        <p:txBody>
          <a:bodyPr wrap="square" rtlCol="0">
            <a:spAutoFit/>
          </a:bodyPr>
          <a:lstStyle/>
          <a:p>
            <a:r>
              <a:rPr lang="en-GB" sz="1200" dirty="0" smtClean="0">
                <a:latin typeface="Century Gothic" panose="020B0502020202020204" pitchFamily="34" charset="0"/>
              </a:rPr>
              <a:t>Siren Craft Brew, 2019</a:t>
            </a:r>
            <a:endParaRPr lang="en-GB" sz="1200" dirty="0">
              <a:latin typeface="Century Gothic" panose="020B0502020202020204" pitchFamily="34" charset="0"/>
            </a:endParaRPr>
          </a:p>
        </p:txBody>
      </p:sp>
    </p:spTree>
    <p:extLst>
      <p:ext uri="{BB962C8B-B14F-4D97-AF65-F5344CB8AC3E}">
        <p14:creationId xmlns:p14="http://schemas.microsoft.com/office/powerpoint/2010/main" val="1423435773"/>
      </p:ext>
    </p:extLst>
  </p:cSld>
  <p:clrMapOvr>
    <a:masterClrMapping/>
  </p:clrMapOvr>
  <mc:AlternateContent xmlns:mc="http://schemas.openxmlformats.org/markup-compatibility/2006">
    <mc:Choice xmlns:p14="http://schemas.microsoft.com/office/powerpoint/2010/main" Requires="p14">
      <p:transition spd="slow" p14:dur="2000" advTm="54257"/>
    </mc:Choice>
    <mc:Fallback>
      <p:transition spd="slow" advTm="54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latin typeface="Century Gothic" panose="020B0502020202020204" pitchFamily="34" charset="0"/>
              </a:rPr>
              <a:t>Threats of entering China</a:t>
            </a:r>
            <a:endParaRPr lang="en-GB" u="sng" dirty="0">
              <a:latin typeface="Century Gothic" panose="020B0502020202020204" pitchFamily="34" charset="0"/>
            </a:endParaRPr>
          </a:p>
        </p:txBody>
      </p:sp>
      <p:sp>
        <p:nvSpPr>
          <p:cNvPr id="3" name="Content Placeholder 2"/>
          <p:cNvSpPr>
            <a:spLocks noGrp="1"/>
          </p:cNvSpPr>
          <p:nvPr>
            <p:ph idx="1"/>
          </p:nvPr>
        </p:nvSpPr>
        <p:spPr>
          <a:xfrm>
            <a:off x="457200" y="1600200"/>
            <a:ext cx="8229600" cy="4876800"/>
          </a:xfrm>
        </p:spPr>
        <p:txBody>
          <a:bodyPr>
            <a:normAutofit lnSpcReduction="10000"/>
          </a:bodyPr>
          <a:lstStyle/>
          <a:p>
            <a:r>
              <a:rPr lang="en-GB" dirty="0" smtClean="0">
                <a:latin typeface="Century Gothic" panose="020B0502020202020204" pitchFamily="34" charset="0"/>
              </a:rPr>
              <a:t>Laws</a:t>
            </a:r>
          </a:p>
          <a:p>
            <a:pPr marL="0" indent="0">
              <a:buNone/>
            </a:pPr>
            <a:r>
              <a:rPr lang="en-GB" sz="2400" dirty="0" smtClean="0">
                <a:latin typeface="Century Gothic" panose="020B0502020202020204" pitchFamily="34" charset="0"/>
              </a:rPr>
              <a:t>           - it is notoriously difficult to get authorisation to sell in China (</a:t>
            </a:r>
            <a:r>
              <a:rPr lang="en-GB" sz="2400" dirty="0" err="1" smtClean="0">
                <a:latin typeface="Century Gothic" panose="020B0502020202020204" pitchFamily="34" charset="0"/>
              </a:rPr>
              <a:t>Malin</a:t>
            </a:r>
            <a:r>
              <a:rPr lang="en-GB" sz="2400" dirty="0" smtClean="0">
                <a:latin typeface="Century Gothic" panose="020B0502020202020204" pitchFamily="34" charset="0"/>
              </a:rPr>
              <a:t>, 2015). </a:t>
            </a:r>
          </a:p>
          <a:p>
            <a:pPr marL="0" indent="0">
              <a:buNone/>
            </a:pPr>
            <a:r>
              <a:rPr lang="en-GB" sz="2400" dirty="0">
                <a:latin typeface="Century Gothic" panose="020B0502020202020204" pitchFamily="34" charset="0"/>
              </a:rPr>
              <a:t>	 </a:t>
            </a:r>
            <a:r>
              <a:rPr lang="en-GB" sz="2400" dirty="0" smtClean="0">
                <a:latin typeface="Century Gothic" panose="020B0502020202020204" pitchFamily="34" charset="0"/>
              </a:rPr>
              <a:t>- if it was decided to produce beer in China to save costs, forbidden to bring live yeast in to the country (</a:t>
            </a:r>
            <a:r>
              <a:rPr lang="en-GB" sz="2400" dirty="0" err="1" smtClean="0">
                <a:latin typeface="Century Gothic" panose="020B0502020202020204" pitchFamily="34" charset="0"/>
              </a:rPr>
              <a:t>Malin</a:t>
            </a:r>
            <a:r>
              <a:rPr lang="en-GB" sz="2400" dirty="0" smtClean="0">
                <a:latin typeface="Century Gothic" panose="020B0502020202020204" pitchFamily="34" charset="0"/>
              </a:rPr>
              <a:t>, 2015). </a:t>
            </a:r>
            <a:endParaRPr lang="en-GB" sz="2400" dirty="0">
              <a:latin typeface="Century Gothic" panose="020B0502020202020204" pitchFamily="34" charset="0"/>
            </a:endParaRPr>
          </a:p>
          <a:p>
            <a:pPr marL="0" indent="0">
              <a:buNone/>
            </a:pPr>
            <a:endParaRPr lang="en-GB" dirty="0">
              <a:latin typeface="Century Gothic" panose="020B0502020202020204" pitchFamily="34" charset="0"/>
            </a:endParaRPr>
          </a:p>
          <a:p>
            <a:r>
              <a:rPr lang="en-GB" dirty="0" smtClean="0">
                <a:latin typeface="Century Gothic" panose="020B0502020202020204" pitchFamily="34" charset="0"/>
              </a:rPr>
              <a:t>High financial </a:t>
            </a:r>
            <a:r>
              <a:rPr lang="en-GB" dirty="0" smtClean="0">
                <a:latin typeface="Century Gothic" panose="020B0502020202020204" pitchFamily="34" charset="0"/>
              </a:rPr>
              <a:t>risk</a:t>
            </a:r>
          </a:p>
          <a:p>
            <a:pPr marL="0" indent="0">
              <a:buNone/>
            </a:pPr>
            <a:r>
              <a:rPr lang="en-GB" sz="2400" dirty="0">
                <a:latin typeface="Century Gothic" panose="020B0502020202020204" pitchFamily="34" charset="0"/>
              </a:rPr>
              <a:t>	 </a:t>
            </a:r>
            <a:r>
              <a:rPr lang="en-GB" sz="2400" dirty="0" smtClean="0">
                <a:latin typeface="Century Gothic" panose="020B0502020202020204" pitchFamily="34" charset="0"/>
              </a:rPr>
              <a:t> - have to expand rapidly, if it didn’t work then costs would be massive</a:t>
            </a:r>
            <a:r>
              <a:rPr lang="en-GB" sz="2400" dirty="0">
                <a:latin typeface="Century Gothic" panose="020B0502020202020204" pitchFamily="34" charset="0"/>
              </a:rPr>
              <a:t> </a:t>
            </a:r>
            <a:r>
              <a:rPr lang="en-GB" sz="2400" dirty="0" smtClean="0">
                <a:latin typeface="Century Gothic" panose="020B0502020202020204" pitchFamily="34" charset="0"/>
              </a:rPr>
              <a:t>and detrimental to current business. </a:t>
            </a:r>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82000" y="6096000"/>
            <a:ext cx="609600" cy="609600"/>
          </a:xfrm>
          <a:prstGeom prst="rect">
            <a:avLst/>
          </a:prstGeom>
        </p:spPr>
      </p:pic>
      <p:sp>
        <p:nvSpPr>
          <p:cNvPr id="6" name="Footer Placeholder 5"/>
          <p:cNvSpPr>
            <a:spLocks noGrp="1"/>
          </p:cNvSpPr>
          <p:nvPr>
            <p:ph type="ftr" sz="quarter" idx="11"/>
          </p:nvPr>
        </p:nvSpPr>
        <p:spPr/>
        <p:txBody>
          <a:bodyPr/>
          <a:lstStyle/>
          <a:p>
            <a:r>
              <a:rPr lang="en-GB" smtClean="0"/>
              <a:t>Student: 1706958</a:t>
            </a:r>
            <a:endParaRPr lang="en-GB"/>
          </a:p>
        </p:txBody>
      </p:sp>
    </p:spTree>
    <p:custDataLst>
      <p:tags r:id="rId1"/>
    </p:custDataLst>
    <p:extLst>
      <p:ext uri="{BB962C8B-B14F-4D97-AF65-F5344CB8AC3E}">
        <p14:creationId xmlns:p14="http://schemas.microsoft.com/office/powerpoint/2010/main" val="3159071854"/>
      </p:ext>
    </p:extLst>
  </p:cSld>
  <p:clrMapOvr>
    <a:masterClrMapping/>
  </p:clrMapOvr>
  <mc:AlternateContent xmlns:mc="http://schemas.openxmlformats.org/markup-compatibility/2006">
    <mc:Choice xmlns:p14="http://schemas.microsoft.com/office/powerpoint/2010/main" Requires="p14">
      <p:transition spd="slow" p14:dur="2000" advTm="61372"/>
    </mc:Choice>
    <mc:Fallback>
      <p:transition spd="slow" advTm="61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latin typeface="Century Gothic" panose="020B0502020202020204" pitchFamily="34" charset="0"/>
              </a:rPr>
              <a:t>Conclusions</a:t>
            </a:r>
            <a:endParaRPr lang="en-GB" u="sng" dirty="0">
              <a:latin typeface="Century Gothic" panose="020B0502020202020204" pitchFamily="34" charset="0"/>
            </a:endParaRPr>
          </a:p>
        </p:txBody>
      </p:sp>
      <p:pic>
        <p:nvPicPr>
          <p:cNvPr id="3" name="Picture 2" descr="Image result for siren craft bre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1778431"/>
            <a:ext cx="2895600" cy="28956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chinese fla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0600" y="2045131"/>
            <a:ext cx="3543300" cy="2362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57200" y="5105400"/>
            <a:ext cx="8077200" cy="1200329"/>
          </a:xfrm>
          <a:prstGeom prst="rect">
            <a:avLst/>
          </a:prstGeom>
          <a:noFill/>
        </p:spPr>
        <p:txBody>
          <a:bodyPr wrap="square" rtlCol="0">
            <a:spAutoFit/>
          </a:bodyPr>
          <a:lstStyle/>
          <a:p>
            <a:r>
              <a:rPr lang="en-GB" dirty="0" smtClean="0">
                <a:latin typeface="Century Gothic" panose="020B0502020202020204" pitchFamily="34" charset="0"/>
              </a:rPr>
              <a:t>In conclusion, it can be seen from this presentation the advantages and disadvantages of selling our products in China.  The risks need to be carefully considered before making this jump but it can be seen that this could be a profitable opportunity. </a:t>
            </a:r>
            <a:endParaRPr lang="en-GB" dirty="0">
              <a:latin typeface="Century Gothic" panose="020B0502020202020204" pitchFamily="34" charset="0"/>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6096000"/>
            <a:ext cx="609600" cy="609600"/>
          </a:xfrm>
          <a:prstGeom prst="rect">
            <a:avLst/>
          </a:prstGeom>
        </p:spPr>
      </p:pic>
      <p:sp>
        <p:nvSpPr>
          <p:cNvPr id="6" name="Footer Placeholder 5"/>
          <p:cNvSpPr>
            <a:spLocks noGrp="1"/>
          </p:cNvSpPr>
          <p:nvPr>
            <p:ph type="ftr" sz="quarter" idx="11"/>
          </p:nvPr>
        </p:nvSpPr>
        <p:spPr/>
        <p:txBody>
          <a:bodyPr/>
          <a:lstStyle/>
          <a:p>
            <a:r>
              <a:rPr lang="en-GB" smtClean="0"/>
              <a:t>Student: 1706958</a:t>
            </a:r>
            <a:endParaRPr lang="en-GB"/>
          </a:p>
        </p:txBody>
      </p:sp>
      <p:sp>
        <p:nvSpPr>
          <p:cNvPr id="7" name="TextBox 6"/>
          <p:cNvSpPr txBox="1"/>
          <p:nvPr/>
        </p:nvSpPr>
        <p:spPr>
          <a:xfrm>
            <a:off x="1447800" y="4738300"/>
            <a:ext cx="2743200" cy="276999"/>
          </a:xfrm>
          <a:prstGeom prst="rect">
            <a:avLst/>
          </a:prstGeom>
          <a:noFill/>
        </p:spPr>
        <p:txBody>
          <a:bodyPr wrap="square" rtlCol="0">
            <a:spAutoFit/>
          </a:bodyPr>
          <a:lstStyle/>
          <a:p>
            <a:r>
              <a:rPr lang="en-GB" sz="1200" dirty="0" smtClean="0">
                <a:latin typeface="Century Gothic" panose="020B0502020202020204" pitchFamily="34" charset="0"/>
              </a:rPr>
              <a:t>Siren Craft Brew, 2019</a:t>
            </a:r>
            <a:endParaRPr lang="en-GB" sz="1200" dirty="0">
              <a:latin typeface="Century Gothic" panose="020B0502020202020204" pitchFamily="34" charset="0"/>
            </a:endParaRPr>
          </a:p>
        </p:txBody>
      </p:sp>
    </p:spTree>
    <p:extLst>
      <p:ext uri="{BB962C8B-B14F-4D97-AF65-F5344CB8AC3E}">
        <p14:creationId xmlns:p14="http://schemas.microsoft.com/office/powerpoint/2010/main" val="1564207671"/>
      </p:ext>
    </p:extLst>
  </p:cSld>
  <p:clrMapOvr>
    <a:masterClrMapping/>
  </p:clrMapOvr>
  <mc:AlternateContent xmlns:mc="http://schemas.openxmlformats.org/markup-compatibility/2006">
    <mc:Choice xmlns:p14="http://schemas.microsoft.com/office/powerpoint/2010/main" Requires="p14">
      <p:transition spd="slow" p14:dur="2000" advTm="16204"/>
    </mc:Choice>
    <mc:Fallback>
      <p:transition spd="slow" advTm="16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latin typeface="Century Gothic" panose="020B0502020202020204" pitchFamily="34" charset="0"/>
              </a:rPr>
              <a:t>References</a:t>
            </a:r>
            <a:endParaRPr lang="en-GB" u="sng" dirty="0">
              <a:latin typeface="Century Gothic" panose="020B0502020202020204" pitchFamily="34" charset="0"/>
            </a:endParaRPr>
          </a:p>
        </p:txBody>
      </p:sp>
      <p:sp>
        <p:nvSpPr>
          <p:cNvPr id="3" name="TextBox 2"/>
          <p:cNvSpPr txBox="1"/>
          <p:nvPr/>
        </p:nvSpPr>
        <p:spPr>
          <a:xfrm>
            <a:off x="304800" y="1752600"/>
            <a:ext cx="8610600" cy="4401205"/>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Century Gothic" panose="020B0502020202020204" pitchFamily="34" charset="0"/>
              </a:rPr>
              <a:t>EU SME Centre. (2017). </a:t>
            </a:r>
            <a:r>
              <a:rPr lang="en-GB" sz="1600" i="1" dirty="0">
                <a:latin typeface="Century Gothic" panose="020B0502020202020204" pitchFamily="34" charset="0"/>
              </a:rPr>
              <a:t>The Beer Market in China.</a:t>
            </a:r>
            <a:r>
              <a:rPr lang="en-GB" sz="1600" dirty="0">
                <a:latin typeface="Century Gothic" panose="020B0502020202020204" pitchFamily="34" charset="0"/>
              </a:rPr>
              <a:t> Available: http://www.eusmecentre.org.cn/report/beer-market-china. Last accessed 7th Mar 2019</a:t>
            </a:r>
            <a:r>
              <a:rPr lang="en-GB" sz="1600" dirty="0" smtClean="0">
                <a:latin typeface="Century Gothic" panose="020B0502020202020204" pitchFamily="34" charset="0"/>
              </a:rPr>
              <a:t>.</a:t>
            </a:r>
          </a:p>
          <a:p>
            <a:pPr marL="285750" indent="-285750">
              <a:buFont typeface="Arial" panose="020B0604020202020204" pitchFamily="34" charset="0"/>
              <a:buChar char="•"/>
            </a:pPr>
            <a:endParaRPr lang="en-GB" sz="1600" dirty="0">
              <a:latin typeface="Century Gothic" panose="020B0502020202020204" pitchFamily="34" charset="0"/>
            </a:endParaRPr>
          </a:p>
          <a:p>
            <a:pPr marL="285750" indent="-285750">
              <a:buFont typeface="Arial" panose="020B0604020202020204" pitchFamily="34" charset="0"/>
              <a:buChar char="•"/>
            </a:pPr>
            <a:r>
              <a:rPr lang="en-GB" sz="1600" dirty="0">
                <a:latin typeface="Century Gothic" panose="020B0502020202020204" pitchFamily="34" charset="0"/>
              </a:rPr>
              <a:t>Gentleman in China. (2018). </a:t>
            </a:r>
            <a:r>
              <a:rPr lang="en-GB" sz="1600" i="1" dirty="0">
                <a:latin typeface="Century Gothic" panose="020B0502020202020204" pitchFamily="34" charset="0"/>
              </a:rPr>
              <a:t>The Chinese Beer Market.</a:t>
            </a:r>
            <a:r>
              <a:rPr lang="en-GB" sz="1600" dirty="0">
                <a:latin typeface="Century Gothic" panose="020B0502020202020204" pitchFamily="34" charset="0"/>
              </a:rPr>
              <a:t> Available: https://www.marketingtochina.com/know-beer-market-china/. Last accessed 9th Mar 2019</a:t>
            </a:r>
            <a:r>
              <a:rPr lang="en-GB" sz="1600" dirty="0" smtClean="0">
                <a:latin typeface="Century Gothic" panose="020B0502020202020204" pitchFamily="34" charset="0"/>
              </a:rPr>
              <a:t>.</a:t>
            </a:r>
          </a:p>
          <a:p>
            <a:pPr marL="285750" indent="-285750">
              <a:buFont typeface="Arial" panose="020B0604020202020204" pitchFamily="34" charset="0"/>
              <a:buChar char="•"/>
            </a:pPr>
            <a:endParaRPr lang="en-GB" sz="1600" dirty="0">
              <a:latin typeface="Century Gothic" panose="020B0502020202020204" pitchFamily="34" charset="0"/>
            </a:endParaRPr>
          </a:p>
          <a:p>
            <a:pPr marL="285750" indent="-285750">
              <a:buFont typeface="Arial" panose="020B0604020202020204" pitchFamily="34" charset="0"/>
              <a:buChar char="•"/>
            </a:pPr>
            <a:r>
              <a:rPr lang="en-GB" sz="1600" dirty="0">
                <a:latin typeface="Century Gothic" panose="020B0502020202020204" pitchFamily="34" charset="0"/>
              </a:rPr>
              <a:t>Legal and General Investment Management . (2018). </a:t>
            </a:r>
            <a:r>
              <a:rPr lang="en-GB" sz="1600" i="1" dirty="0">
                <a:latin typeface="Century Gothic" panose="020B0502020202020204" pitchFamily="34" charset="0"/>
              </a:rPr>
              <a:t>Profiting from China's Growing Middle Class.</a:t>
            </a:r>
            <a:r>
              <a:rPr lang="en-GB" sz="1600" dirty="0">
                <a:latin typeface="Century Gothic" panose="020B0502020202020204" pitchFamily="34" charset="0"/>
              </a:rPr>
              <a:t> Available: http://www.morningstar.co.uk/uk/news/168246/profiting-from-chinas-growing-middle-class.aspx. Last accessed 8th Mar 2019.</a:t>
            </a:r>
          </a:p>
          <a:p>
            <a:pPr marL="285750" indent="-285750">
              <a:buFont typeface="Arial" panose="020B0604020202020204" pitchFamily="34" charset="0"/>
              <a:buChar char="•"/>
            </a:pPr>
            <a:endParaRPr lang="en-GB" sz="1600" dirty="0">
              <a:latin typeface="Century Gothic" panose="020B0502020202020204" pitchFamily="34" charset="0"/>
            </a:endParaRPr>
          </a:p>
          <a:p>
            <a:pPr marL="285750" indent="-285750">
              <a:buFont typeface="Arial" panose="020B0604020202020204" pitchFamily="34" charset="0"/>
              <a:buChar char="•"/>
            </a:pPr>
            <a:r>
              <a:rPr lang="en-GB" sz="1600" dirty="0" err="1">
                <a:latin typeface="Century Gothic" panose="020B0502020202020204" pitchFamily="34" charset="0"/>
              </a:rPr>
              <a:t>Malin</a:t>
            </a:r>
            <a:r>
              <a:rPr lang="en-GB" sz="1600" dirty="0">
                <a:latin typeface="Century Gothic" panose="020B0502020202020204" pitchFamily="34" charset="0"/>
              </a:rPr>
              <a:t>, A. (2015). </a:t>
            </a:r>
            <a:r>
              <a:rPr lang="en-GB" sz="1600" i="1" dirty="0">
                <a:latin typeface="Century Gothic" panose="020B0502020202020204" pitchFamily="34" charset="0"/>
              </a:rPr>
              <a:t>Craft Beer in China.</a:t>
            </a:r>
            <a:r>
              <a:rPr lang="en-GB" sz="1600" dirty="0">
                <a:latin typeface="Century Gothic" panose="020B0502020202020204" pitchFamily="34" charset="0"/>
              </a:rPr>
              <a:t> Available: http://www.alexismalin.com/old15/esp_PH1_craftbeer.pdf. Last accessed 8th Mar 2019</a:t>
            </a:r>
            <a:r>
              <a:rPr lang="en-GB" sz="1600" dirty="0" smtClean="0">
                <a:latin typeface="Century Gothic" panose="020B0502020202020204" pitchFamily="34" charset="0"/>
              </a:rPr>
              <a:t>.</a:t>
            </a:r>
            <a:endParaRPr lang="en-GB" sz="1600" dirty="0"/>
          </a:p>
          <a:p>
            <a:pPr marL="285750" indent="-285750">
              <a:buFont typeface="Arial" panose="020B0604020202020204" pitchFamily="34" charset="0"/>
              <a:buChar char="•"/>
            </a:pPr>
            <a:endParaRPr lang="en-GB" dirty="0">
              <a:latin typeface="Century Gothic" panose="020B0502020202020204" pitchFamily="34" charset="0"/>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6096000"/>
            <a:ext cx="609600" cy="609600"/>
          </a:xfrm>
          <a:prstGeom prst="rect">
            <a:avLst/>
          </a:prstGeom>
        </p:spPr>
      </p:pic>
      <p:sp>
        <p:nvSpPr>
          <p:cNvPr id="5" name="Footer Placeholder 4"/>
          <p:cNvSpPr>
            <a:spLocks noGrp="1"/>
          </p:cNvSpPr>
          <p:nvPr>
            <p:ph type="ftr" sz="quarter" idx="11"/>
          </p:nvPr>
        </p:nvSpPr>
        <p:spPr/>
        <p:txBody>
          <a:bodyPr/>
          <a:lstStyle/>
          <a:p>
            <a:r>
              <a:rPr lang="en-GB" smtClean="0"/>
              <a:t>Student: 1706958</a:t>
            </a:r>
            <a:endParaRPr lang="en-GB"/>
          </a:p>
        </p:txBody>
      </p:sp>
    </p:spTree>
    <p:extLst>
      <p:ext uri="{BB962C8B-B14F-4D97-AF65-F5344CB8AC3E}">
        <p14:creationId xmlns:p14="http://schemas.microsoft.com/office/powerpoint/2010/main" val="3148236128"/>
      </p:ext>
    </p:extLst>
  </p:cSld>
  <p:clrMapOvr>
    <a:masterClrMapping/>
  </p:clrMapOvr>
  <mc:AlternateContent xmlns:mc="http://schemas.openxmlformats.org/markup-compatibility/2006">
    <mc:Choice xmlns:p14="http://schemas.microsoft.com/office/powerpoint/2010/main" Requires="p14">
      <p:transition spd="slow" p14:dur="2000" advTm="1955"/>
    </mc:Choice>
    <mc:Fallback>
      <p:transition spd="slow" advTm="1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latin typeface="Century Gothic" panose="020B0502020202020204" pitchFamily="34" charset="0"/>
              </a:rPr>
              <a:t>References</a:t>
            </a:r>
            <a:endParaRPr lang="en-GB" u="sng" dirty="0">
              <a:latin typeface="Century Gothic" panose="020B0502020202020204" pitchFamily="34" charset="0"/>
            </a:endParaRPr>
          </a:p>
        </p:txBody>
      </p:sp>
      <p:sp>
        <p:nvSpPr>
          <p:cNvPr id="3" name="TextBox 2"/>
          <p:cNvSpPr txBox="1"/>
          <p:nvPr/>
        </p:nvSpPr>
        <p:spPr>
          <a:xfrm>
            <a:off x="685800" y="1447800"/>
            <a:ext cx="7391400" cy="5109091"/>
          </a:xfrm>
          <a:prstGeom prst="rect">
            <a:avLst/>
          </a:prstGeom>
          <a:noFill/>
        </p:spPr>
        <p:txBody>
          <a:bodyPr wrap="square" rtlCol="0">
            <a:spAutoFit/>
          </a:bodyPr>
          <a:lstStyle/>
          <a:p>
            <a:pPr marL="285750" indent="-285750">
              <a:buFont typeface="Arial" panose="020B0604020202020204" pitchFamily="34" charset="0"/>
              <a:buChar char="•"/>
            </a:pPr>
            <a:r>
              <a:rPr lang="en-GB" sz="1600" dirty="0" err="1">
                <a:latin typeface="Century Gothic" panose="020B0502020202020204" pitchFamily="34" charset="0"/>
              </a:rPr>
              <a:t>Ouwerkerk</a:t>
            </a:r>
            <a:r>
              <a:rPr lang="en-GB" sz="1600" dirty="0">
                <a:latin typeface="Century Gothic" panose="020B0502020202020204" pitchFamily="34" charset="0"/>
              </a:rPr>
              <a:t>, L. (2014). </a:t>
            </a:r>
            <a:r>
              <a:rPr lang="en-GB" sz="1600" i="1" dirty="0">
                <a:latin typeface="Century Gothic" panose="020B0502020202020204" pitchFamily="34" charset="0"/>
              </a:rPr>
              <a:t>China’s Ethnic and Cultural Diversity.</a:t>
            </a:r>
            <a:r>
              <a:rPr lang="en-GB" sz="1600" dirty="0">
                <a:latin typeface="Century Gothic" panose="020B0502020202020204" pitchFamily="34" charset="0"/>
              </a:rPr>
              <a:t> Available: https://www.transitionsabroad.com/listings/travel/articles/travel-china-yunnan-ancient-tea-horse-caravan-road.shtml. Last accessed 10th Mar 2019.</a:t>
            </a:r>
          </a:p>
          <a:p>
            <a:endParaRPr lang="en-GB" sz="1600" dirty="0">
              <a:latin typeface="Century Gothic" panose="020B0502020202020204" pitchFamily="34" charset="0"/>
            </a:endParaRPr>
          </a:p>
          <a:p>
            <a:pPr marL="285750" indent="-285750">
              <a:buFont typeface="Arial" panose="020B0604020202020204" pitchFamily="34" charset="0"/>
              <a:buChar char="•"/>
            </a:pPr>
            <a:r>
              <a:rPr lang="en-GB" sz="1600" dirty="0" smtClean="0">
                <a:latin typeface="Century Gothic" panose="020B0502020202020204" pitchFamily="34" charset="0"/>
              </a:rPr>
              <a:t>Pan</a:t>
            </a:r>
            <a:r>
              <a:rPr lang="en-GB" sz="1600" dirty="0">
                <a:latin typeface="Century Gothic" panose="020B0502020202020204" pitchFamily="34" charset="0"/>
              </a:rPr>
              <a:t>, Y. (2018). </a:t>
            </a:r>
            <a:r>
              <a:rPr lang="en-GB" sz="1600" i="1" dirty="0">
                <a:latin typeface="Century Gothic" panose="020B0502020202020204" pitchFamily="34" charset="0"/>
              </a:rPr>
              <a:t>The Big Surprises in </a:t>
            </a:r>
            <a:r>
              <a:rPr lang="en-GB" sz="1600" i="1" dirty="0" err="1">
                <a:latin typeface="Century Gothic" panose="020B0502020202020204" pitchFamily="34" charset="0"/>
              </a:rPr>
              <a:t>Tencent</a:t>
            </a:r>
            <a:r>
              <a:rPr lang="en-GB" sz="1600" i="1" dirty="0">
                <a:latin typeface="Century Gothic" panose="020B0502020202020204" pitchFamily="34" charset="0"/>
              </a:rPr>
              <a:t>/BCG’s Report on Chinese Luxury Shopping.</a:t>
            </a:r>
            <a:r>
              <a:rPr lang="en-GB" sz="1600" dirty="0">
                <a:latin typeface="Century Gothic" panose="020B0502020202020204" pitchFamily="34" charset="0"/>
              </a:rPr>
              <a:t> Available: https://jingdaily.com/bcg-tencent/. Last accessed 9th Mar 2019</a:t>
            </a:r>
            <a:r>
              <a:rPr lang="en-GB" sz="1600" dirty="0" smtClean="0">
                <a:latin typeface="Century Gothic" panose="020B0502020202020204" pitchFamily="34" charset="0"/>
              </a:rPr>
              <a:t>.</a:t>
            </a:r>
            <a:endParaRPr lang="en-GB" sz="1600" dirty="0">
              <a:latin typeface="Century Gothic" panose="020B0502020202020204" pitchFamily="34" charset="0"/>
            </a:endParaRPr>
          </a:p>
          <a:p>
            <a:endParaRPr lang="en-GB" sz="1600" dirty="0" smtClean="0">
              <a:latin typeface="Century Gothic" panose="020B0502020202020204" pitchFamily="34" charset="0"/>
            </a:endParaRPr>
          </a:p>
          <a:p>
            <a:pPr marL="285750" indent="-285750">
              <a:buFont typeface="Arial" panose="020B0604020202020204" pitchFamily="34" charset="0"/>
              <a:buChar char="•"/>
            </a:pPr>
            <a:r>
              <a:rPr lang="en-GB" sz="1600" dirty="0">
                <a:latin typeface="Century Gothic" panose="020B0502020202020204" pitchFamily="34" charset="0"/>
              </a:rPr>
              <a:t>Siren Craft Brew. (2019). </a:t>
            </a:r>
            <a:r>
              <a:rPr lang="en-GB" sz="1600" i="1" dirty="0">
                <a:latin typeface="Century Gothic" panose="020B0502020202020204" pitchFamily="34" charset="0"/>
              </a:rPr>
              <a:t>Here for Beer?.</a:t>
            </a:r>
            <a:r>
              <a:rPr lang="en-GB" sz="1600" dirty="0">
                <a:latin typeface="Century Gothic" panose="020B0502020202020204" pitchFamily="34" charset="0"/>
              </a:rPr>
              <a:t> Available: https://www.sirencraftbrew.com/. Last accessed 8th Mar 2019</a:t>
            </a:r>
            <a:r>
              <a:rPr lang="en-GB" sz="1600" dirty="0" smtClean="0">
                <a:latin typeface="Century Gothic" panose="020B0502020202020204" pitchFamily="34" charset="0"/>
              </a:rPr>
              <a:t>.</a:t>
            </a:r>
          </a:p>
          <a:p>
            <a:pPr marL="285750" indent="-285750">
              <a:buFont typeface="Arial" panose="020B0604020202020204" pitchFamily="34" charset="0"/>
              <a:buChar char="•"/>
            </a:pPr>
            <a:endParaRPr lang="en-GB" sz="1600" dirty="0">
              <a:latin typeface="Century Gothic" panose="020B0502020202020204" pitchFamily="34" charset="0"/>
            </a:endParaRPr>
          </a:p>
          <a:p>
            <a:pPr marL="285750" indent="-285750">
              <a:buFont typeface="Arial" panose="020B0604020202020204" pitchFamily="34" charset="0"/>
              <a:buChar char="•"/>
            </a:pPr>
            <a:r>
              <a:rPr lang="en-GB" sz="1600" dirty="0" err="1">
                <a:latin typeface="Century Gothic" panose="020B0502020202020204" pitchFamily="34" charset="0"/>
              </a:rPr>
              <a:t>Weinswig</a:t>
            </a:r>
            <a:r>
              <a:rPr lang="en-GB" sz="1600" dirty="0">
                <a:latin typeface="Century Gothic" panose="020B0502020202020204" pitchFamily="34" charset="0"/>
              </a:rPr>
              <a:t>, D. (2018). </a:t>
            </a:r>
            <a:r>
              <a:rPr lang="en-GB" sz="1600" i="1" dirty="0">
                <a:latin typeface="Century Gothic" panose="020B0502020202020204" pitchFamily="34" charset="0"/>
              </a:rPr>
              <a:t>What Chinese Consumers Want From Western Retailers (Hint: It's Not Just Fashion And Technology).</a:t>
            </a:r>
            <a:r>
              <a:rPr lang="en-GB" sz="1600" dirty="0">
                <a:latin typeface="Century Gothic" panose="020B0502020202020204" pitchFamily="34" charset="0"/>
              </a:rPr>
              <a:t> Available: https://www.forbes.com/sites/deborahweinswig/2018/05/18/chinas-116b-cross-border-market-shows-sustained-potential-for-grocery-beauty-healthcare-brands/. Last accessed 8th Mar 2019.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Footer Placeholder 5"/>
          <p:cNvSpPr>
            <a:spLocks noGrp="1"/>
          </p:cNvSpPr>
          <p:nvPr>
            <p:ph type="ftr" sz="quarter" idx="11"/>
          </p:nvPr>
        </p:nvSpPr>
        <p:spPr/>
        <p:txBody>
          <a:bodyPr/>
          <a:lstStyle/>
          <a:p>
            <a:r>
              <a:rPr lang="en-GB" smtClean="0"/>
              <a:t>Student: 1706958</a:t>
            </a:r>
            <a:endParaRPr lang="en-GB"/>
          </a:p>
        </p:txBody>
      </p:sp>
    </p:spTree>
    <p:extLst>
      <p:ext uri="{BB962C8B-B14F-4D97-AF65-F5344CB8AC3E}">
        <p14:creationId xmlns:p14="http://schemas.microsoft.com/office/powerpoint/2010/main" val="1789185733"/>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8.7|16.8|13.5|20.8"/>
</p:tagLst>
</file>

<file path=ppt/tags/tag2.xml><?xml version="1.0" encoding="utf-8"?>
<p:tagLst xmlns:a="http://schemas.openxmlformats.org/drawingml/2006/main" xmlns:r="http://schemas.openxmlformats.org/officeDocument/2006/relationships" xmlns:p="http://schemas.openxmlformats.org/presentationml/2006/main">
  <p:tag name="TIMING" val="|6.6|20.7|23.7"/>
</p:tagLst>
</file>

<file path=ppt/tags/tag3.xml><?xml version="1.0" encoding="utf-8"?>
<p:tagLst xmlns:a="http://schemas.openxmlformats.org/drawingml/2006/main" xmlns:r="http://schemas.openxmlformats.org/officeDocument/2006/relationships" xmlns:p="http://schemas.openxmlformats.org/presentationml/2006/main">
  <p:tag name="TIMING" val="|7.6|3.5|33.1|12.5"/>
</p:tagLst>
</file>

<file path=ppt/tags/tag4.xml><?xml version="1.0" encoding="utf-8"?>
<p:tagLst xmlns:a="http://schemas.openxmlformats.org/drawingml/2006/main" xmlns:r="http://schemas.openxmlformats.org/officeDocument/2006/relationships" xmlns:p="http://schemas.openxmlformats.org/presentationml/2006/main">
  <p:tag name="TIMING" val="|5.7|21.2|1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7755</TotalTime>
  <Words>1606</Words>
  <Application>Microsoft Office PowerPoint</Application>
  <PresentationFormat>On-screen Show (4:3)</PresentationFormat>
  <Paragraphs>96</Paragraphs>
  <Slides>10</Slides>
  <Notes>7</Notes>
  <HiddenSlides>0</HiddenSlides>
  <MMClips>9</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Why China?</vt:lpstr>
      <vt:lpstr>Craft Beer Share</vt:lpstr>
      <vt:lpstr>Strengths of entering China</vt:lpstr>
      <vt:lpstr>Weaknesses of entering  China</vt:lpstr>
      <vt:lpstr>Opportunities of entering China</vt:lpstr>
      <vt:lpstr>Threats of entering China</vt:lpstr>
      <vt:lpstr>Conclusions</vt:lpstr>
      <vt:lpstr>References</vt:lpstr>
      <vt:lpstr>References</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dc:creator>
  <cp:lastModifiedBy>Rhian</cp:lastModifiedBy>
  <cp:revision>40</cp:revision>
  <dcterms:created xsi:type="dcterms:W3CDTF">2019-03-06T11:14:21Z</dcterms:created>
  <dcterms:modified xsi:type="dcterms:W3CDTF">2019-03-11T20:43:57Z</dcterms:modified>
</cp:coreProperties>
</file>