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1002" r:id="rId3"/>
    <p:sldId id="994" r:id="rId4"/>
    <p:sldId id="1005" r:id="rId5"/>
    <p:sldId id="965" r:id="rId6"/>
    <p:sldId id="958" r:id="rId7"/>
    <p:sldId id="982" r:id="rId8"/>
    <p:sldId id="984" r:id="rId9"/>
    <p:sldId id="1000" r:id="rId10"/>
    <p:sldId id="1001" r:id="rId11"/>
    <p:sldId id="983" r:id="rId12"/>
    <p:sldId id="1006" r:id="rId13"/>
    <p:sldId id="987" r:id="rId14"/>
    <p:sldId id="967" r:id="rId15"/>
    <p:sldId id="1007" r:id="rId16"/>
    <p:sldId id="997" r:id="rId17"/>
    <p:sldId id="279" r:id="rId18"/>
    <p:sldId id="959" r:id="rId19"/>
    <p:sldId id="1004" r:id="rId20"/>
    <p:sldId id="100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C5B181-5911-41A5-80CC-270B7156AB1A}" v="6" dt="2024-10-14T00:05:11.8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71563" autoAdjust="0"/>
  </p:normalViewPr>
  <p:slideViewPr>
    <p:cSldViewPr snapToGrid="0" showGuides="1">
      <p:cViewPr varScale="1">
        <p:scale>
          <a:sx n="78" d="100"/>
          <a:sy n="78" d="100"/>
        </p:scale>
        <p:origin x="1560" y="84"/>
      </p:cViewPr>
      <p:guideLst>
        <p:guide orient="horz" pos="2160"/>
        <p:guide pos="381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5CC5B181-5911-41A5-80CC-270B7156AB1A}"/>
    <pc:docChg chg="custSel addSld delSld modSld">
      <pc:chgData name="Ewa Kazimierska" userId="8edb7084-dccb-4d8f-9cfb-38098ea1d667" providerId="ADAL" clId="{5CC5B181-5911-41A5-80CC-270B7156AB1A}" dt="2024-10-14T00:06:08.142" v="42" actId="1076"/>
      <pc:docMkLst>
        <pc:docMk/>
      </pc:docMkLst>
      <pc:sldChg chg="add del">
        <pc:chgData name="Ewa Kazimierska" userId="8edb7084-dccb-4d8f-9cfb-38098ea1d667" providerId="ADAL" clId="{5CC5B181-5911-41A5-80CC-270B7156AB1A}" dt="2024-10-14T00:01:30.645" v="12"/>
        <pc:sldMkLst>
          <pc:docMk/>
          <pc:sldMk cId="2875780617" sldId="256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631496421" sldId="266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903489375" sldId="267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3756279669" sldId="269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732284168" sldId="270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2187262656" sldId="271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119160397" sldId="282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3718049997" sldId="283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3036654567" sldId="301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782127283" sldId="302"/>
        </pc:sldMkLst>
      </pc:sldChg>
      <pc:sldChg chg="del">
        <pc:chgData name="Ewa Kazimierska" userId="8edb7084-dccb-4d8f-9cfb-38098ea1d667" providerId="ADAL" clId="{5CC5B181-5911-41A5-80CC-270B7156AB1A}" dt="2024-10-13T23:53:24.615" v="1" actId="47"/>
        <pc:sldMkLst>
          <pc:docMk/>
          <pc:sldMk cId="2541410101" sldId="379"/>
        </pc:sldMkLst>
      </pc:sldChg>
      <pc:sldChg chg="modNotesTx">
        <pc:chgData name="Ewa Kazimierska" userId="8edb7084-dccb-4d8f-9cfb-38098ea1d667" providerId="ADAL" clId="{5CC5B181-5911-41A5-80CC-270B7156AB1A}" dt="2024-10-13T23:53:41.947" v="3" actId="6549"/>
        <pc:sldMkLst>
          <pc:docMk/>
          <pc:sldMk cId="1421877475" sldId="958"/>
        </pc:sldMkLst>
      </pc:sldChg>
      <pc:sldChg chg="modNotesTx">
        <pc:chgData name="Ewa Kazimierska" userId="8edb7084-dccb-4d8f-9cfb-38098ea1d667" providerId="ADAL" clId="{5CC5B181-5911-41A5-80CC-270B7156AB1A}" dt="2024-10-13T23:53:36.401" v="2" actId="6549"/>
        <pc:sldMkLst>
          <pc:docMk/>
          <pc:sldMk cId="2835468841" sldId="965"/>
        </pc:sldMkLst>
      </pc:sldChg>
      <pc:sldChg chg="modNotesTx">
        <pc:chgData name="Ewa Kazimierska" userId="8edb7084-dccb-4d8f-9cfb-38098ea1d667" providerId="ADAL" clId="{5CC5B181-5911-41A5-80CC-270B7156AB1A}" dt="2024-10-13T23:53:47.483" v="4" actId="6549"/>
        <pc:sldMkLst>
          <pc:docMk/>
          <pc:sldMk cId="901806935" sldId="982"/>
        </pc:sldMkLst>
      </pc:sldChg>
      <pc:sldChg chg="modNotesTx">
        <pc:chgData name="Ewa Kazimierska" userId="8edb7084-dccb-4d8f-9cfb-38098ea1d667" providerId="ADAL" clId="{5CC5B181-5911-41A5-80CC-270B7156AB1A}" dt="2024-10-13T23:53:52.647" v="5" actId="6549"/>
        <pc:sldMkLst>
          <pc:docMk/>
          <pc:sldMk cId="4215995048" sldId="984"/>
        </pc:sldMkLst>
      </pc:sldChg>
      <pc:sldChg chg="modNotesTx">
        <pc:chgData name="Ewa Kazimierska" userId="8edb7084-dccb-4d8f-9cfb-38098ea1d667" providerId="ADAL" clId="{5CC5B181-5911-41A5-80CC-270B7156AB1A}" dt="2024-10-13T23:54:03.519" v="6" actId="6549"/>
        <pc:sldMkLst>
          <pc:docMk/>
          <pc:sldMk cId="3534236451" sldId="987"/>
        </pc:sldMkLst>
      </pc:sldChg>
      <pc:sldChg chg="modNotesTx">
        <pc:chgData name="Ewa Kazimierska" userId="8edb7084-dccb-4d8f-9cfb-38098ea1d667" providerId="ADAL" clId="{5CC5B181-5911-41A5-80CC-270B7156AB1A}" dt="2024-10-13T23:54:12.122" v="7" actId="6549"/>
        <pc:sldMkLst>
          <pc:docMk/>
          <pc:sldMk cId="1538760882" sldId="997"/>
        </pc:sldMkLst>
      </pc:sldChg>
      <pc:sldChg chg="addSp delSp modSp add del mod">
        <pc:chgData name="Ewa Kazimierska" userId="8edb7084-dccb-4d8f-9cfb-38098ea1d667" providerId="ADAL" clId="{5CC5B181-5911-41A5-80CC-270B7156AB1A}" dt="2024-10-14T00:03:45.819" v="31" actId="1076"/>
        <pc:sldMkLst>
          <pc:docMk/>
          <pc:sldMk cId="4155271147" sldId="1002"/>
        </pc:sldMkLst>
        <pc:spChg chg="del">
          <ac:chgData name="Ewa Kazimierska" userId="8edb7084-dccb-4d8f-9cfb-38098ea1d667" providerId="ADAL" clId="{5CC5B181-5911-41A5-80CC-270B7156AB1A}" dt="2024-10-13T23:55:55.402" v="10" actId="478"/>
          <ac:spMkLst>
            <pc:docMk/>
            <pc:sldMk cId="4155271147" sldId="1002"/>
            <ac:spMk id="3" creationId="{F6DB4F3E-9CED-4A83-9AC7-765A7739A8FC}"/>
          </ac:spMkLst>
        </pc:spChg>
        <pc:spChg chg="add mod">
          <ac:chgData name="Ewa Kazimierska" userId="8edb7084-dccb-4d8f-9cfb-38098ea1d667" providerId="ADAL" clId="{5CC5B181-5911-41A5-80CC-270B7156AB1A}" dt="2024-10-14T00:03:45.819" v="31" actId="1076"/>
          <ac:spMkLst>
            <pc:docMk/>
            <pc:sldMk cId="4155271147" sldId="1002"/>
            <ac:spMk id="6" creationId="{2171B564-CA1C-4809-8447-FA051EDB5ED0}"/>
          </ac:spMkLst>
        </pc:spChg>
      </pc:sldChg>
      <pc:sldChg chg="modSp mod">
        <pc:chgData name="Ewa Kazimierska" userId="8edb7084-dccb-4d8f-9cfb-38098ea1d667" providerId="ADAL" clId="{5CC5B181-5911-41A5-80CC-270B7156AB1A}" dt="2024-10-14T00:06:08.142" v="42" actId="1076"/>
        <pc:sldMkLst>
          <pc:docMk/>
          <pc:sldMk cId="3596320321" sldId="1003"/>
        </pc:sldMkLst>
        <pc:spChg chg="mod">
          <ac:chgData name="Ewa Kazimierska" userId="8edb7084-dccb-4d8f-9cfb-38098ea1d667" providerId="ADAL" clId="{5CC5B181-5911-41A5-80CC-270B7156AB1A}" dt="2024-10-14T00:06:08.142" v="42" actId="1076"/>
          <ac:spMkLst>
            <pc:docMk/>
            <pc:sldMk cId="3596320321" sldId="1003"/>
            <ac:spMk id="3" creationId="{27177A31-7DB2-4665-AFFB-569B0A58ECD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9C0B18-F053-4660-B09D-A55086D1F4E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D333AF5-5CBB-4A31-BF32-671F474FC822}">
      <dgm:prSet custT="1"/>
      <dgm:spPr/>
      <dgm:t>
        <a:bodyPr/>
        <a:lstStyle/>
        <a:p>
          <a:r>
            <a:rPr lang="en-GB" sz="2800" baseline="0" dirty="0"/>
            <a:t>temperature</a:t>
          </a:r>
          <a:endParaRPr lang="en-US" sz="2800" dirty="0"/>
        </a:p>
      </dgm:t>
    </dgm:pt>
    <dgm:pt modelId="{4854BCA0-601A-41F8-8CC1-DE37D411761B}" type="parTrans" cxnId="{1B0E39A7-FE6A-4187-AF68-163F467AAEE2}">
      <dgm:prSet/>
      <dgm:spPr/>
      <dgm:t>
        <a:bodyPr/>
        <a:lstStyle/>
        <a:p>
          <a:endParaRPr lang="en-US"/>
        </a:p>
      </dgm:t>
    </dgm:pt>
    <dgm:pt modelId="{89145AC3-5A90-4B2B-A973-9A3F63EBF68E}" type="sibTrans" cxnId="{1B0E39A7-FE6A-4187-AF68-163F467AAEE2}">
      <dgm:prSet/>
      <dgm:spPr/>
      <dgm:t>
        <a:bodyPr/>
        <a:lstStyle/>
        <a:p>
          <a:endParaRPr lang="en-US"/>
        </a:p>
      </dgm:t>
    </dgm:pt>
    <dgm:pt modelId="{9E6BB10D-5160-4592-B454-CD25357A6182}">
      <dgm:prSet custT="1"/>
      <dgm:spPr/>
      <dgm:t>
        <a:bodyPr/>
        <a:lstStyle/>
        <a:p>
          <a:r>
            <a:rPr lang="en-GB" sz="2800" baseline="0" dirty="0"/>
            <a:t>pressure</a:t>
          </a:r>
          <a:endParaRPr lang="en-US" sz="2800" dirty="0"/>
        </a:p>
      </dgm:t>
    </dgm:pt>
    <dgm:pt modelId="{AFF2187B-DDB6-4986-B4BA-FE7EB6CF901D}" type="parTrans" cxnId="{2DF4D2C2-01E8-40D7-A22D-ABF72045641A}">
      <dgm:prSet/>
      <dgm:spPr/>
      <dgm:t>
        <a:bodyPr/>
        <a:lstStyle/>
        <a:p>
          <a:endParaRPr lang="en-US"/>
        </a:p>
      </dgm:t>
    </dgm:pt>
    <dgm:pt modelId="{6F8A84FC-911F-4F73-BBB0-FF4BF7A2EDFB}" type="sibTrans" cxnId="{2DF4D2C2-01E8-40D7-A22D-ABF72045641A}">
      <dgm:prSet/>
      <dgm:spPr/>
      <dgm:t>
        <a:bodyPr/>
        <a:lstStyle/>
        <a:p>
          <a:endParaRPr lang="en-US"/>
        </a:p>
      </dgm:t>
    </dgm:pt>
    <dgm:pt modelId="{32B8AC27-842B-464C-94AB-D9B2E53A8930}">
      <dgm:prSet custT="1"/>
      <dgm:spPr/>
      <dgm:t>
        <a:bodyPr/>
        <a:lstStyle/>
        <a:p>
          <a:r>
            <a:rPr lang="en-GB" sz="2800" baseline="0"/>
            <a:t>particle size of combustible compound</a:t>
          </a:r>
          <a:endParaRPr lang="en-US" sz="2800"/>
        </a:p>
      </dgm:t>
    </dgm:pt>
    <dgm:pt modelId="{F8FCFCB5-9B78-4C0C-B5A4-154C5FFF7C8E}" type="parTrans" cxnId="{859D4203-443B-425A-932A-3B0BE75D7055}">
      <dgm:prSet/>
      <dgm:spPr/>
      <dgm:t>
        <a:bodyPr/>
        <a:lstStyle/>
        <a:p>
          <a:endParaRPr lang="en-US"/>
        </a:p>
      </dgm:t>
    </dgm:pt>
    <dgm:pt modelId="{839F6FFF-F7EC-4D64-B27A-6B1F94F0CE86}" type="sibTrans" cxnId="{859D4203-443B-425A-932A-3B0BE75D7055}">
      <dgm:prSet/>
      <dgm:spPr/>
      <dgm:t>
        <a:bodyPr/>
        <a:lstStyle/>
        <a:p>
          <a:endParaRPr lang="en-US"/>
        </a:p>
      </dgm:t>
    </dgm:pt>
    <dgm:pt modelId="{06EF76E0-842E-41DD-AEAF-F42B68B8297D}" type="pres">
      <dgm:prSet presAssocID="{019C0B18-F053-4660-B09D-A55086D1F4EA}" presName="root" presStyleCnt="0">
        <dgm:presLayoutVars>
          <dgm:dir/>
          <dgm:resizeHandles val="exact"/>
        </dgm:presLayoutVars>
      </dgm:prSet>
      <dgm:spPr/>
    </dgm:pt>
    <dgm:pt modelId="{19A640D0-5C56-470C-A89A-0C9D737DE5F3}" type="pres">
      <dgm:prSet presAssocID="{8D333AF5-5CBB-4A31-BF32-671F474FC822}" presName="compNode" presStyleCnt="0"/>
      <dgm:spPr/>
    </dgm:pt>
    <dgm:pt modelId="{CF21BDCC-5C46-4E59-9294-B8E648D53380}" type="pres">
      <dgm:prSet presAssocID="{8D333AF5-5CBB-4A31-BF32-671F474FC8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A11377E0-C22D-4153-8669-A396EB86F533}" type="pres">
      <dgm:prSet presAssocID="{8D333AF5-5CBB-4A31-BF32-671F474FC822}" presName="spaceRect" presStyleCnt="0"/>
      <dgm:spPr/>
    </dgm:pt>
    <dgm:pt modelId="{BEBA837D-2979-4752-A0C9-6B9A6146A236}" type="pres">
      <dgm:prSet presAssocID="{8D333AF5-5CBB-4A31-BF32-671F474FC822}" presName="textRect" presStyleLbl="revTx" presStyleIdx="0" presStyleCnt="3">
        <dgm:presLayoutVars>
          <dgm:chMax val="1"/>
          <dgm:chPref val="1"/>
        </dgm:presLayoutVars>
      </dgm:prSet>
      <dgm:spPr/>
    </dgm:pt>
    <dgm:pt modelId="{8DED7C9F-D45C-48C4-870B-194D956411C0}" type="pres">
      <dgm:prSet presAssocID="{89145AC3-5A90-4B2B-A973-9A3F63EBF68E}" presName="sibTrans" presStyleCnt="0"/>
      <dgm:spPr/>
    </dgm:pt>
    <dgm:pt modelId="{7BE6BBD8-F0D4-4E08-8461-4FB11C473C4D}" type="pres">
      <dgm:prSet presAssocID="{9E6BB10D-5160-4592-B454-CD25357A6182}" presName="compNode" presStyleCnt="0"/>
      <dgm:spPr/>
    </dgm:pt>
    <dgm:pt modelId="{C73AC158-0125-4935-A884-F1071C7CF3AC}" type="pres">
      <dgm:prSet presAssocID="{9E6BB10D-5160-4592-B454-CD25357A61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AE2A94CF-CFBB-4F5E-8156-2E5FC860C1F5}" type="pres">
      <dgm:prSet presAssocID="{9E6BB10D-5160-4592-B454-CD25357A6182}" presName="spaceRect" presStyleCnt="0"/>
      <dgm:spPr/>
    </dgm:pt>
    <dgm:pt modelId="{6AD9E000-FB18-4ED8-B4C5-38A45C80A3D5}" type="pres">
      <dgm:prSet presAssocID="{9E6BB10D-5160-4592-B454-CD25357A6182}" presName="textRect" presStyleLbl="revTx" presStyleIdx="1" presStyleCnt="3">
        <dgm:presLayoutVars>
          <dgm:chMax val="1"/>
          <dgm:chPref val="1"/>
        </dgm:presLayoutVars>
      </dgm:prSet>
      <dgm:spPr/>
    </dgm:pt>
    <dgm:pt modelId="{9F2B22B5-511D-4C06-ADB3-A77A8355898A}" type="pres">
      <dgm:prSet presAssocID="{6F8A84FC-911F-4F73-BBB0-FF4BF7A2EDFB}" presName="sibTrans" presStyleCnt="0"/>
      <dgm:spPr/>
    </dgm:pt>
    <dgm:pt modelId="{22715852-4FEB-4880-B6CC-1935EE21E9FF}" type="pres">
      <dgm:prSet presAssocID="{32B8AC27-842B-464C-94AB-D9B2E53A8930}" presName="compNode" presStyleCnt="0"/>
      <dgm:spPr/>
    </dgm:pt>
    <dgm:pt modelId="{9510862A-55EC-42D9-87E6-3012BEF60A5B}" type="pres">
      <dgm:prSet presAssocID="{32B8AC27-842B-464C-94AB-D9B2E53A89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75B2BB08-346E-4C88-ADB6-398B39250812}" type="pres">
      <dgm:prSet presAssocID="{32B8AC27-842B-464C-94AB-D9B2E53A8930}" presName="spaceRect" presStyleCnt="0"/>
      <dgm:spPr/>
    </dgm:pt>
    <dgm:pt modelId="{0EFD693D-C752-4BC7-8B94-3B4E4667A1BD}" type="pres">
      <dgm:prSet presAssocID="{32B8AC27-842B-464C-94AB-D9B2E53A893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9D4203-443B-425A-932A-3B0BE75D7055}" srcId="{019C0B18-F053-4660-B09D-A55086D1F4EA}" destId="{32B8AC27-842B-464C-94AB-D9B2E53A8930}" srcOrd="2" destOrd="0" parTransId="{F8FCFCB5-9B78-4C0C-B5A4-154C5FFF7C8E}" sibTransId="{839F6FFF-F7EC-4D64-B27A-6B1F94F0CE86}"/>
    <dgm:cxn modelId="{FC89731C-D888-4DC1-830F-6BFAC923F117}" type="presOf" srcId="{9E6BB10D-5160-4592-B454-CD25357A6182}" destId="{6AD9E000-FB18-4ED8-B4C5-38A45C80A3D5}" srcOrd="0" destOrd="0" presId="urn:microsoft.com/office/officeart/2018/2/layout/IconLabelList"/>
    <dgm:cxn modelId="{DE066040-903B-4F0C-980D-180D71B0792A}" type="presOf" srcId="{32B8AC27-842B-464C-94AB-D9B2E53A8930}" destId="{0EFD693D-C752-4BC7-8B94-3B4E4667A1BD}" srcOrd="0" destOrd="0" presId="urn:microsoft.com/office/officeart/2018/2/layout/IconLabelList"/>
    <dgm:cxn modelId="{0B3DE769-B598-4F72-92D1-39535692282E}" type="presOf" srcId="{8D333AF5-5CBB-4A31-BF32-671F474FC822}" destId="{BEBA837D-2979-4752-A0C9-6B9A6146A236}" srcOrd="0" destOrd="0" presId="urn:microsoft.com/office/officeart/2018/2/layout/IconLabelList"/>
    <dgm:cxn modelId="{67702396-E2D8-4A7C-9A9C-465F67444757}" type="presOf" srcId="{019C0B18-F053-4660-B09D-A55086D1F4EA}" destId="{06EF76E0-842E-41DD-AEAF-F42B68B8297D}" srcOrd="0" destOrd="0" presId="urn:microsoft.com/office/officeart/2018/2/layout/IconLabelList"/>
    <dgm:cxn modelId="{1B0E39A7-FE6A-4187-AF68-163F467AAEE2}" srcId="{019C0B18-F053-4660-B09D-A55086D1F4EA}" destId="{8D333AF5-5CBB-4A31-BF32-671F474FC822}" srcOrd="0" destOrd="0" parTransId="{4854BCA0-601A-41F8-8CC1-DE37D411761B}" sibTransId="{89145AC3-5A90-4B2B-A973-9A3F63EBF68E}"/>
    <dgm:cxn modelId="{2DF4D2C2-01E8-40D7-A22D-ABF72045641A}" srcId="{019C0B18-F053-4660-B09D-A55086D1F4EA}" destId="{9E6BB10D-5160-4592-B454-CD25357A6182}" srcOrd="1" destOrd="0" parTransId="{AFF2187B-DDB6-4986-B4BA-FE7EB6CF901D}" sibTransId="{6F8A84FC-911F-4F73-BBB0-FF4BF7A2EDFB}"/>
    <dgm:cxn modelId="{39E8FB82-816A-4E15-94FC-3FC4D67332E9}" type="presParOf" srcId="{06EF76E0-842E-41DD-AEAF-F42B68B8297D}" destId="{19A640D0-5C56-470C-A89A-0C9D737DE5F3}" srcOrd="0" destOrd="0" presId="urn:microsoft.com/office/officeart/2018/2/layout/IconLabelList"/>
    <dgm:cxn modelId="{F98B94EA-8938-4F9F-8A8E-EC46F3D31C1E}" type="presParOf" srcId="{19A640D0-5C56-470C-A89A-0C9D737DE5F3}" destId="{CF21BDCC-5C46-4E59-9294-B8E648D53380}" srcOrd="0" destOrd="0" presId="urn:microsoft.com/office/officeart/2018/2/layout/IconLabelList"/>
    <dgm:cxn modelId="{3E5A7823-73CE-4902-84F5-C22A464755FA}" type="presParOf" srcId="{19A640D0-5C56-470C-A89A-0C9D737DE5F3}" destId="{A11377E0-C22D-4153-8669-A396EB86F533}" srcOrd="1" destOrd="0" presId="urn:microsoft.com/office/officeart/2018/2/layout/IconLabelList"/>
    <dgm:cxn modelId="{AB2A6B75-ABAB-459B-82BE-1F8C040C079A}" type="presParOf" srcId="{19A640D0-5C56-470C-A89A-0C9D737DE5F3}" destId="{BEBA837D-2979-4752-A0C9-6B9A6146A236}" srcOrd="2" destOrd="0" presId="urn:microsoft.com/office/officeart/2018/2/layout/IconLabelList"/>
    <dgm:cxn modelId="{97172FCB-FB5E-4612-979D-8A6E14966FBD}" type="presParOf" srcId="{06EF76E0-842E-41DD-AEAF-F42B68B8297D}" destId="{8DED7C9F-D45C-48C4-870B-194D956411C0}" srcOrd="1" destOrd="0" presId="urn:microsoft.com/office/officeart/2018/2/layout/IconLabelList"/>
    <dgm:cxn modelId="{4FD90EF9-C6AB-4A7F-8C1F-F0C4774B91D2}" type="presParOf" srcId="{06EF76E0-842E-41DD-AEAF-F42B68B8297D}" destId="{7BE6BBD8-F0D4-4E08-8461-4FB11C473C4D}" srcOrd="2" destOrd="0" presId="urn:microsoft.com/office/officeart/2018/2/layout/IconLabelList"/>
    <dgm:cxn modelId="{935CEEB4-CFF4-496B-B258-C927A80B5D80}" type="presParOf" srcId="{7BE6BBD8-F0D4-4E08-8461-4FB11C473C4D}" destId="{C73AC158-0125-4935-A884-F1071C7CF3AC}" srcOrd="0" destOrd="0" presId="urn:microsoft.com/office/officeart/2018/2/layout/IconLabelList"/>
    <dgm:cxn modelId="{E7BA4ED1-2BC3-4694-8551-4DC774034186}" type="presParOf" srcId="{7BE6BBD8-F0D4-4E08-8461-4FB11C473C4D}" destId="{AE2A94CF-CFBB-4F5E-8156-2E5FC860C1F5}" srcOrd="1" destOrd="0" presId="urn:microsoft.com/office/officeart/2018/2/layout/IconLabelList"/>
    <dgm:cxn modelId="{225821BE-ADC9-4400-A9C2-5029BF64778C}" type="presParOf" srcId="{7BE6BBD8-F0D4-4E08-8461-4FB11C473C4D}" destId="{6AD9E000-FB18-4ED8-B4C5-38A45C80A3D5}" srcOrd="2" destOrd="0" presId="urn:microsoft.com/office/officeart/2018/2/layout/IconLabelList"/>
    <dgm:cxn modelId="{BFD4BAE0-19B7-43A9-B1E6-8E615DD5EEBE}" type="presParOf" srcId="{06EF76E0-842E-41DD-AEAF-F42B68B8297D}" destId="{9F2B22B5-511D-4C06-ADB3-A77A8355898A}" srcOrd="3" destOrd="0" presId="urn:microsoft.com/office/officeart/2018/2/layout/IconLabelList"/>
    <dgm:cxn modelId="{EB757344-B15E-497B-BD84-17D9DF2B4187}" type="presParOf" srcId="{06EF76E0-842E-41DD-AEAF-F42B68B8297D}" destId="{22715852-4FEB-4880-B6CC-1935EE21E9FF}" srcOrd="4" destOrd="0" presId="urn:microsoft.com/office/officeart/2018/2/layout/IconLabelList"/>
    <dgm:cxn modelId="{467D96F4-AF11-4644-AF2A-213ED30309F2}" type="presParOf" srcId="{22715852-4FEB-4880-B6CC-1935EE21E9FF}" destId="{9510862A-55EC-42D9-87E6-3012BEF60A5B}" srcOrd="0" destOrd="0" presId="urn:microsoft.com/office/officeart/2018/2/layout/IconLabelList"/>
    <dgm:cxn modelId="{80F7CC19-8955-4700-9D39-3B50A045927B}" type="presParOf" srcId="{22715852-4FEB-4880-B6CC-1935EE21E9FF}" destId="{75B2BB08-346E-4C88-ADB6-398B39250812}" srcOrd="1" destOrd="0" presId="urn:microsoft.com/office/officeart/2018/2/layout/IconLabelList"/>
    <dgm:cxn modelId="{5C624766-323A-46EC-A27A-39CE8397BDB5}" type="presParOf" srcId="{22715852-4FEB-4880-B6CC-1935EE21E9FF}" destId="{0EFD693D-C752-4BC7-8B94-3B4E4667A1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1BDCC-5C46-4E59-9294-B8E648D53380}">
      <dsp:nvSpPr>
        <dsp:cNvPr id="0" name=""/>
        <dsp:cNvSpPr/>
      </dsp:nvSpPr>
      <dsp:spPr>
        <a:xfrm>
          <a:off x="608039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A837D-2979-4752-A0C9-6B9A6146A236}">
      <dsp:nvSpPr>
        <dsp:cNvPr id="0" name=""/>
        <dsp:cNvSpPr/>
      </dsp:nvSpPr>
      <dsp:spPr>
        <a:xfrm>
          <a:off x="71073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temperature</a:t>
          </a:r>
          <a:endParaRPr lang="en-US" sz="2800" kern="1200" dirty="0"/>
        </a:p>
      </dsp:txBody>
      <dsp:txXfrm>
        <a:off x="71073" y="2245920"/>
        <a:ext cx="1952605" cy="1395000"/>
      </dsp:txXfrm>
    </dsp:sp>
    <dsp:sp modelId="{C73AC158-0125-4935-A884-F1071C7CF3AC}">
      <dsp:nvSpPr>
        <dsp:cNvPr id="0" name=""/>
        <dsp:cNvSpPr/>
      </dsp:nvSpPr>
      <dsp:spPr>
        <a:xfrm>
          <a:off x="2902351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9E000-FB18-4ED8-B4C5-38A45C80A3D5}">
      <dsp:nvSpPr>
        <dsp:cNvPr id="0" name=""/>
        <dsp:cNvSpPr/>
      </dsp:nvSpPr>
      <dsp:spPr>
        <a:xfrm>
          <a:off x="2365384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pressure</a:t>
          </a:r>
          <a:endParaRPr lang="en-US" sz="2800" kern="1200" dirty="0"/>
        </a:p>
      </dsp:txBody>
      <dsp:txXfrm>
        <a:off x="2365384" y="2245920"/>
        <a:ext cx="1952605" cy="1395000"/>
      </dsp:txXfrm>
    </dsp:sp>
    <dsp:sp modelId="{9510862A-55EC-42D9-87E6-3012BEF60A5B}">
      <dsp:nvSpPr>
        <dsp:cNvPr id="0" name=""/>
        <dsp:cNvSpPr/>
      </dsp:nvSpPr>
      <dsp:spPr>
        <a:xfrm>
          <a:off x="5196662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D693D-C752-4BC7-8B94-3B4E4667A1BD}">
      <dsp:nvSpPr>
        <dsp:cNvPr id="0" name=""/>
        <dsp:cNvSpPr/>
      </dsp:nvSpPr>
      <dsp:spPr>
        <a:xfrm>
          <a:off x="4659696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particle size of combustible compound</a:t>
          </a:r>
          <a:endParaRPr lang="en-US" sz="2800" kern="1200"/>
        </a:p>
      </dsp:txBody>
      <dsp:txXfrm>
        <a:off x="4659696" y="2245920"/>
        <a:ext cx="1952605" cy="139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71CC6-0926-4DD2-8467-7D6443CF2FC3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1E63D2-C969-42CA-A77C-C19F1E9D31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58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82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50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18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8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32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45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85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96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97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28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83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232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D012B2A9-F40D-476E-A58D-2FA9E0254856}" type="slidenum">
              <a:rPr lang="en-GB" altLang="en-US" smtClean="0">
                <a:solidFill>
                  <a:schemeClr val="tx1"/>
                </a:solidFill>
              </a:rPr>
              <a:pPr/>
              <a:t>16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319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640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45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82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6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0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5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65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4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33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99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535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6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39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52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36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0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ACD7168-EAF7-427C-A7F8-9CC69145761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94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3VrfYSJ0sQ?feature=oembed" TargetMode="Externa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3A93-D387-4989-9267-1E1C2FA8A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red-ox reactions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8DFCE6-45C7-42E4-9233-50FCD02FF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73620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780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B591-B0E0-463D-BD92-39CF3CD4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61237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CBB4E1-9903-42D2-85FD-27B2D34CF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5471" y="3004830"/>
            <a:ext cx="5376530" cy="384037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71B564-CA1C-4809-8447-FA051EDB5E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069633"/>
            <a:ext cx="998488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Understand redox reactions as the transfer of electrons between species</a:t>
            </a:r>
          </a:p>
          <a:p>
            <a:r>
              <a:rPr lang="en-GB" sz="2400" cap="none" dirty="0"/>
              <a:t>Assign oxidation numbers and identify oxidation and reduction in reactions</a:t>
            </a:r>
          </a:p>
          <a:p>
            <a:r>
              <a:rPr lang="en-GB" sz="2400" cap="none" dirty="0"/>
              <a:t>Describe key redox reactions in combustion and explosive mixtures</a:t>
            </a:r>
          </a:p>
          <a:p>
            <a:r>
              <a:rPr lang="en-GB" sz="2400" cap="none" dirty="0"/>
              <a:t>Learn about oxidising power and its role in redox reactions</a:t>
            </a:r>
          </a:p>
          <a:p>
            <a:r>
              <a:rPr lang="en-GB" sz="2400" cap="none" dirty="0"/>
              <a:t>Apply redox concepts to practical uses, like flash powders and thermites.</a:t>
            </a:r>
          </a:p>
        </p:txBody>
      </p:sp>
    </p:spTree>
    <p:extLst>
      <p:ext uri="{BB962C8B-B14F-4D97-AF65-F5344CB8AC3E}">
        <p14:creationId xmlns:p14="http://schemas.microsoft.com/office/powerpoint/2010/main" val="4155271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4F33CC9-34D8-49A0-8C41-39CC8BC4ACCF}"/>
              </a:ext>
            </a:extLst>
          </p:cNvPr>
          <p:cNvSpPr txBox="1"/>
          <p:nvPr/>
        </p:nvSpPr>
        <p:spPr>
          <a:xfrm>
            <a:off x="1847529" y="797889"/>
            <a:ext cx="7366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propane</a:t>
            </a:r>
            <a:r>
              <a:rPr lang="en-GB" sz="2400" dirty="0">
                <a:cs typeface="Calibri" panose="020F0502020204030204" pitchFamily="34" charset="0"/>
              </a:rPr>
              <a:t>, 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: MM = 44.0 g/mol, O: MM = 16.0 g/mol, </a:t>
            </a:r>
            <a:endParaRPr lang="en-GB" sz="2400" baseline="-25000" dirty="0"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E56DEA-6265-427B-8070-1BE94A779B35}"/>
              </a:ext>
            </a:extLst>
          </p:cNvPr>
          <p:cNvSpPr txBox="1"/>
          <p:nvPr/>
        </p:nvSpPr>
        <p:spPr>
          <a:xfrm>
            <a:off x="173446" y="1571018"/>
            <a:ext cx="7685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+ 10 x 16 = 204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AD8E45-0BCC-4921-A902-28E4CFB2D85F}"/>
              </a:ext>
            </a:extLst>
          </p:cNvPr>
          <p:cNvSpPr txBox="1"/>
          <p:nvPr/>
        </p:nvSpPr>
        <p:spPr>
          <a:xfrm>
            <a:off x="375500" y="3860934"/>
            <a:ext cx="5000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 7/2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 3 CO  + 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84FBF-C28E-44BF-9CE7-346DA2647D82}"/>
              </a:ext>
            </a:extLst>
          </p:cNvPr>
          <p:cNvSpPr txBox="1"/>
          <p:nvPr/>
        </p:nvSpPr>
        <p:spPr>
          <a:xfrm>
            <a:off x="375500" y="5571429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/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204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78.4%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blipFill>
                <a:blip r:embed="rId2"/>
                <a:stretch>
                  <a:fillRect b="-86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FD122F95-0789-464D-BC45-727798546A39}"/>
              </a:ext>
            </a:extLst>
          </p:cNvPr>
          <p:cNvSpPr txBox="1"/>
          <p:nvPr/>
        </p:nvSpPr>
        <p:spPr>
          <a:xfrm>
            <a:off x="173446" y="3186357"/>
            <a:ext cx="86869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+ 7 x 16 = 156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/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7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156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71.8%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blipFill>
                <a:blip r:embed="rId3"/>
                <a:stretch>
                  <a:fillRect b="-97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0818CF20-20F4-476E-ADF2-85C68C3EED27}"/>
              </a:ext>
            </a:extLst>
          </p:cNvPr>
          <p:cNvSpPr txBox="1"/>
          <p:nvPr/>
        </p:nvSpPr>
        <p:spPr>
          <a:xfrm>
            <a:off x="173447" y="4892409"/>
            <a:ext cx="8686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+ 4 x 16 = 108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/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4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108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59.3%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blipFill>
                <a:blip r:embed="rId4"/>
                <a:stretch>
                  <a:fillRect r="-498" b="-97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BDD6066-27E3-4ACD-A51F-385981649636}"/>
              </a:ext>
            </a:extLst>
          </p:cNvPr>
          <p:cNvSpPr txBox="1"/>
          <p:nvPr/>
        </p:nvSpPr>
        <p:spPr>
          <a:xfrm>
            <a:off x="375500" y="2280947"/>
            <a:ext cx="46363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+ 5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CO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 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29119F2-FFD8-43F5-89B2-6B2AE17E5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2614"/>
            <a:ext cx="10364451" cy="797809"/>
          </a:xfrm>
        </p:spPr>
        <p:txBody>
          <a:bodyPr/>
          <a:lstStyle/>
          <a:p>
            <a:r>
              <a:rPr lang="en-GB" dirty="0"/>
              <a:t>Combustion of hydrocarbons</a:t>
            </a:r>
          </a:p>
        </p:txBody>
      </p:sp>
    </p:spTree>
    <p:extLst>
      <p:ext uri="{BB962C8B-B14F-4D97-AF65-F5344CB8AC3E}">
        <p14:creationId xmlns:p14="http://schemas.microsoft.com/office/powerpoint/2010/main" val="1182955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9197B6C9-5A0C-4F64-9FE9-452481165120}"/>
              </a:ext>
            </a:extLst>
          </p:cNvPr>
          <p:cNvSpPr txBox="1"/>
          <p:nvPr/>
        </p:nvSpPr>
        <p:spPr>
          <a:xfrm>
            <a:off x="4497616" y="1713778"/>
            <a:ext cx="576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4C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52F206-632A-4FE7-8678-65DF04079757}"/>
              </a:ext>
            </a:extLst>
          </p:cNvPr>
          <p:cNvSpPr txBox="1"/>
          <p:nvPr/>
        </p:nvSpPr>
        <p:spPr>
          <a:xfrm>
            <a:off x="5263044" y="2635225"/>
            <a:ext cx="7031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+ 2C 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B6941B-DC27-4B5B-BF7E-36505DE9690A}"/>
              </a:ext>
            </a:extLst>
          </p:cNvPr>
          <p:cNvSpPr txBox="1"/>
          <p:nvPr/>
        </p:nvSpPr>
        <p:spPr>
          <a:xfrm>
            <a:off x="5263045" y="3347349"/>
            <a:ext cx="74783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23275B-98DC-4EA2-B72A-428C8292F80D}"/>
              </a:ext>
            </a:extLst>
          </p:cNvPr>
          <p:cNvSpPr txBox="1"/>
          <p:nvPr/>
        </p:nvSpPr>
        <p:spPr>
          <a:xfrm>
            <a:off x="5289709" y="4059473"/>
            <a:ext cx="69973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3C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C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AF0C33E-4775-446C-AD3C-9B40C4FD33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603" y="1478831"/>
            <a:ext cx="2947753" cy="277356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03B7F66-B8E4-4FE1-8FC2-C47F26888320}"/>
              </a:ext>
            </a:extLst>
          </p:cNvPr>
          <p:cNvSpPr txBox="1"/>
          <p:nvPr/>
        </p:nvSpPr>
        <p:spPr>
          <a:xfrm>
            <a:off x="1634480" y="4656120"/>
            <a:ext cx="1771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HMX (octogen)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D5576-1DAE-427D-B59B-D8508AAA7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90442"/>
          </a:xfrm>
        </p:spPr>
        <p:txBody>
          <a:bodyPr/>
          <a:lstStyle/>
          <a:p>
            <a:r>
              <a:rPr lang="en-GB" dirty="0"/>
              <a:t>Decomposition reactions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123D8-61FF-4689-9E9B-4DB4BA6E9DCC}"/>
              </a:ext>
            </a:extLst>
          </p:cNvPr>
          <p:cNvSpPr/>
          <p:nvPr/>
        </p:nvSpPr>
        <p:spPr>
          <a:xfrm>
            <a:off x="4480847" y="1619480"/>
            <a:ext cx="5456367" cy="806422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68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AE08250-1F87-40D0-BD79-55C42F5A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5268"/>
            <a:ext cx="10364451" cy="1308144"/>
          </a:xfrm>
        </p:spPr>
        <p:txBody>
          <a:bodyPr/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Oxidation and reduction 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3DCACAD-B6A3-44F6-A136-C57DE4696D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122619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ox-</a:t>
            </a:r>
            <a:r>
              <a:rPr lang="en-GB" sz="2400" cap="none" dirty="0" err="1">
                <a:cs typeface="Calibri" panose="020F0502020204030204" pitchFamily="34" charset="0"/>
              </a:rPr>
              <a:t>idation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gains oxygen		</a:t>
            </a:r>
            <a:r>
              <a:rPr lang="en-GB" sz="2400" cap="none" dirty="0">
                <a:cs typeface="Calibri" panose="020F0502020204030204" pitchFamily="34" charset="0"/>
              </a:rPr>
              <a:t>Mg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hydrogen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OH  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Na  Na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cap="none" baseline="30000" dirty="0">
              <a:solidFill>
                <a:srgbClr val="00CC00"/>
              </a:solidFill>
              <a:cs typeface="Calibri" panose="020F0502020204030204" pitchFamily="34" charset="0"/>
            </a:endParaRPr>
          </a:p>
          <a:p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red-</a:t>
            </a:r>
            <a:r>
              <a:rPr lang="en-GB" sz="2400" cap="none" dirty="0" err="1">
                <a:cs typeface="Calibri" panose="020F0502020204030204" pitchFamily="34" charset="0"/>
              </a:rPr>
              <a:t>uction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loses oxygen</a:t>
            </a:r>
            <a:r>
              <a:rPr lang="en-GB" sz="2400" cap="none" dirty="0">
                <a:cs typeface="Calibri" panose="020F0502020204030204" pitchFamily="34" charset="0"/>
              </a:rPr>
              <a:t>		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hydrogen		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endParaRPr lang="en-GB" sz="2400" cap="none" dirty="0">
              <a:solidFill>
                <a:srgbClr val="FFC000"/>
              </a:solidFill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Cl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2 Cl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</a:p>
          <a:p>
            <a:pPr marL="0" indent="0">
              <a:buNone/>
            </a:pP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002F98-73B6-4551-9B63-7712A9F10191}"/>
              </a:ext>
            </a:extLst>
          </p:cNvPr>
          <p:cNvSpPr txBox="1"/>
          <p:nvPr/>
        </p:nvSpPr>
        <p:spPr>
          <a:xfrm>
            <a:off x="1152443" y="5288340"/>
            <a:ext cx="96204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The most general definition of </a:t>
            </a:r>
            <a:r>
              <a:rPr lang="en-GB" sz="2400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process is that oxidation is when a substance loses electrons, and reduction is when substance gains the electrons.</a:t>
            </a: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3546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9198-7740-4DF9-A838-618666050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7898"/>
          </a:xfrm>
        </p:spPr>
        <p:txBody>
          <a:bodyPr/>
          <a:lstStyle/>
          <a:p>
            <a:r>
              <a:rPr lang="en-GB" dirty="0"/>
              <a:t>Red-ox reaction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C974-DEDA-4B41-9A80-0D02AB47FC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90762" y="847899"/>
            <a:ext cx="10364452" cy="34241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involves a transfer of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between two species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always occur together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net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charge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zero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loses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oxidation number increases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gains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oxidation number decreases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OIL </a:t>
            </a:r>
            <a:r>
              <a:rPr lang="en-GB" sz="96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RIG</a:t>
            </a:r>
            <a:r>
              <a:rPr lang="en-GB" sz="9600" b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loss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"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gain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accepts electrons </a:t>
            </a:r>
            <a:r>
              <a:rPr lang="en-GB" sz="9600" cap="none" dirty="0">
                <a:cs typeface="Calibri" panose="020F0502020204030204" pitchFamily="34" charset="0"/>
              </a:rPr>
              <a:t>is called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donates electrons </a:t>
            </a:r>
            <a:r>
              <a:rPr lang="en-GB" sz="9600" cap="none" dirty="0">
                <a:cs typeface="Calibri" panose="020F0502020204030204" pitchFamily="34" charset="0"/>
              </a:rPr>
              <a:t>is called the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giving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reduces </a:t>
            </a:r>
            <a:r>
              <a:rPr lang="en-GB" sz="9600" cap="none" dirty="0">
                <a:cs typeface="Calibri" panose="020F0502020204030204" pitchFamily="34" charset="0"/>
              </a:rPr>
              <a:t>the 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what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cs typeface="Calibri" panose="020F0502020204030204" pitchFamily="34" charset="0"/>
              </a:rPr>
              <a:t>and what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endParaRPr lang="en-GB" sz="9600" cap="none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i="1" cap="none" dirty="0">
                <a:cs typeface="Calibri" panose="020F0502020204030204" pitchFamily="34" charset="0"/>
              </a:rPr>
              <a:t>disproportionation reactions 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- </a:t>
            </a:r>
            <a:r>
              <a:rPr lang="en-GB" sz="9600" i="1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and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agents are the same element or compound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877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F3556CF-8785-401B-AC94-424C36B6466D}"/>
              </a:ext>
            </a:extLst>
          </p:cNvPr>
          <p:cNvSpPr txBox="1"/>
          <p:nvPr/>
        </p:nvSpPr>
        <p:spPr>
          <a:xfrm>
            <a:off x="11088081" y="5834897"/>
            <a:ext cx="6917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???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E062A-009F-42F1-9811-711E239A9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0526"/>
          </a:xfrm>
        </p:spPr>
        <p:txBody>
          <a:bodyPr/>
          <a:lstStyle/>
          <a:p>
            <a:r>
              <a:rPr lang="en-GB" dirty="0"/>
              <a:t>Oxidation number – ‘fake charge’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835A8-C689-4C78-89F7-839D582AD08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040" y="1023103"/>
            <a:ext cx="11616895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cs typeface="Calibri" panose="020F0502020204030204" pitchFamily="34" charset="0"/>
              </a:rPr>
              <a:t>a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 number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 </a:t>
            </a:r>
            <a:r>
              <a:rPr lang="en-GB" sz="2400" cap="none" dirty="0">
                <a:cs typeface="Calibri" panose="020F0502020204030204" pitchFamily="34" charset="0"/>
              </a:rPr>
              <a:t>assigned to a compound or atom to show how many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were lost or gained in order to form a bond with another atom</a:t>
            </a:r>
          </a:p>
          <a:p>
            <a:r>
              <a:rPr lang="en-GB" sz="2400" cap="none" dirty="0">
                <a:cs typeface="Calibri" panose="020F0502020204030204" pitchFamily="34" charset="0"/>
              </a:rPr>
              <a:t>an imaginary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that the atom would have if all of the bonds to the atom were completely ionic</a:t>
            </a:r>
          </a:p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 </a:t>
            </a:r>
            <a:r>
              <a:rPr lang="en-GB" sz="2400" cap="none" dirty="0">
                <a:cs typeface="Calibri" panose="020F0502020204030204" pitchFamily="34" charset="0"/>
              </a:rPr>
              <a:t>increases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400" cap="none" dirty="0">
                <a:cs typeface="Calibri" panose="020F0502020204030204" pitchFamily="34" charset="0"/>
              </a:rPr>
              <a:t>and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decreases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</a:t>
            </a:r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D111F9-0A8C-46C6-B3F1-FB0DF4EB9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38" y="5049400"/>
            <a:ext cx="6326696" cy="1165228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9EB677D-2E90-4271-AF86-48B25C0D2274}"/>
              </a:ext>
            </a:extLst>
          </p:cNvPr>
          <p:cNvSpPr txBox="1">
            <a:spLocks/>
          </p:cNvSpPr>
          <p:nvPr/>
        </p:nvSpPr>
        <p:spPr>
          <a:xfrm>
            <a:off x="913774" y="3937982"/>
            <a:ext cx="4931600" cy="1896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ionic species</a:t>
            </a:r>
          </a:p>
          <a:p>
            <a:pPr marL="0" indent="0">
              <a:buNone/>
            </a:pPr>
            <a:r>
              <a:rPr lang="en-GB" sz="2800" i="1" cap="none" dirty="0">
                <a:cs typeface="Calibri" panose="020F0502020204030204" pitchFamily="34" charset="0"/>
              </a:rPr>
              <a:t>	oxidation numbers</a:t>
            </a:r>
          </a:p>
          <a:p>
            <a:endParaRPr lang="en-GB" sz="2800" cap="none" dirty="0"/>
          </a:p>
        </p:txBody>
      </p: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D9A0404C-C6CF-464A-A3C9-0AA8FAB50183}"/>
              </a:ext>
            </a:extLst>
          </p:cNvPr>
          <p:cNvSpPr txBox="1">
            <a:spLocks/>
          </p:cNvSpPr>
          <p:nvPr/>
        </p:nvSpPr>
        <p:spPr>
          <a:xfrm>
            <a:off x="6096000" y="3937982"/>
            <a:ext cx="6017617" cy="23208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covalent species:</a:t>
            </a:r>
          </a:p>
          <a:p>
            <a:pPr marL="0" indent="0"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	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baseline="-25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OH    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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	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ethanol	  	acetaldehyde                                                              		                  (ethanal)</a:t>
            </a:r>
            <a:endParaRPr lang="en-GB" sz="2800" cap="none" dirty="0">
              <a:cs typeface="Calibri" panose="020F0502020204030204" pitchFamily="34" charset="0"/>
            </a:endParaRPr>
          </a:p>
          <a:p>
            <a:endParaRPr lang="en-GB" sz="2800" cap="none" dirty="0"/>
          </a:p>
        </p:txBody>
      </p:sp>
    </p:spTree>
    <p:extLst>
      <p:ext uri="{BB962C8B-B14F-4D97-AF65-F5344CB8AC3E}">
        <p14:creationId xmlns:p14="http://schemas.microsoft.com/office/powerpoint/2010/main" val="901806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1302DA-AF40-44B7-8362-9D4E9E12A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17228"/>
            <a:ext cx="10364451" cy="902132"/>
          </a:xfrm>
        </p:spPr>
        <p:txBody>
          <a:bodyPr/>
          <a:lstStyle/>
          <a:p>
            <a:r>
              <a:rPr lang="en-GB" dirty="0"/>
              <a:t>ASSIGNING OXIDATION NUMBERS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DF500B-D08F-4281-84D5-9B701BC8F0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6676" y="709975"/>
            <a:ext cx="10363826" cy="3424107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metal cations</a:t>
            </a:r>
            <a:r>
              <a:rPr lang="en-GB" sz="2400" cap="none" dirty="0">
                <a:cs typeface="Calibri" panose="020F0502020204030204" pitchFamily="34" charset="0"/>
              </a:rPr>
              <a:t>: oxidation number =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on the cation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</a:t>
            </a: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group 1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	</a:t>
            </a:r>
            <a:r>
              <a:rPr lang="en-GB" cap="none" dirty="0">
                <a:cs typeface="Calibri" panose="020F0502020204030204" pitchFamily="34" charset="0"/>
              </a:rPr>
              <a:t>(Na, K,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2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+2	</a:t>
            </a:r>
            <a:r>
              <a:rPr lang="en-GB" cap="none" dirty="0">
                <a:cs typeface="Calibri" panose="020F0502020204030204" pitchFamily="34" charset="0"/>
              </a:rPr>
              <a:t>(Mg, Ca,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3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+3</a:t>
            </a:r>
            <a:r>
              <a:rPr lang="en-GB" cap="none" dirty="0">
                <a:cs typeface="Calibri" panose="020F0502020204030204" pitchFamily="34" charset="0"/>
              </a:rPr>
              <a:t> 	(Al, Ga), etc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2.  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F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</a:t>
            </a:r>
            <a:r>
              <a:rPr lang="en-GB" sz="2400" cap="none" dirty="0">
                <a:cs typeface="Calibri" panose="020F0502020204030204" pitchFamily="34" charset="0"/>
              </a:rPr>
              <a:t> 	(always),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halogens</a:t>
            </a:r>
            <a:r>
              <a:rPr lang="en-GB" sz="2400" cap="none" dirty="0">
                <a:cs typeface="Calibri" panose="020F0502020204030204" pitchFamily="34" charset="0"/>
              </a:rPr>
              <a:t>     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 </a:t>
            </a:r>
            <a:r>
              <a:rPr lang="en-GB" sz="2400" cap="none" dirty="0">
                <a:cs typeface="Calibri" panose="020F0502020204030204" pitchFamily="34" charset="0"/>
              </a:rPr>
              <a:t>(unless combined with oxygen)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3.   </a:t>
            </a: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H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</a:t>
            </a:r>
            <a:r>
              <a:rPr lang="en-GB" sz="2400" cap="none" dirty="0">
                <a:cs typeface="Calibri" panose="020F0502020204030204" pitchFamily="34" charset="0"/>
              </a:rPr>
              <a:t> 	(except metal hydrides, -1)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rabicPeriod" startAt="4"/>
            </a:pP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-2	</a:t>
            </a:r>
            <a:r>
              <a:rPr lang="en-GB" sz="2400" cap="none" dirty="0">
                <a:cs typeface="Calibri" panose="020F0502020204030204" pitchFamily="34" charset="0"/>
              </a:rPr>
              <a:t>(except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2-</a:t>
            </a:r>
            <a:r>
              <a:rPr lang="en-GB" sz="2400" cap="none" dirty="0">
                <a:cs typeface="Calibri" panose="020F0502020204030204" pitchFamily="34" charset="0"/>
              </a:rPr>
              <a:t> - superoxide,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-</a:t>
            </a:r>
            <a:r>
              <a:rPr lang="en-GB" sz="2400" cap="none" dirty="0">
                <a:cs typeface="Calibri" panose="020F0502020204030204" pitchFamily="34" charset="0"/>
              </a:rPr>
              <a:t> - peroxide)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cap="none" dirty="0">
              <a:cs typeface="Calibri" panose="020F0502020204030204" pitchFamily="34" charset="0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(state) </a:t>
            </a:r>
            <a:r>
              <a:rPr lang="en-GB" sz="2200" cap="none" dirty="0">
                <a:cs typeface="Calibri" panose="020F0502020204030204" pitchFamily="34" charset="0"/>
              </a:rPr>
              <a:t>of atoms in a </a:t>
            </a:r>
            <a:r>
              <a:rPr lang="en-GB" sz="2200" b="1" cap="none" dirty="0">
                <a:cs typeface="Calibri" panose="020F0502020204030204" pitchFamily="34" charset="0"/>
              </a:rPr>
              <a:t>pure element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in an </a:t>
            </a:r>
            <a:r>
              <a:rPr lang="en-GB" sz="2200" b="1" cap="none" dirty="0">
                <a:cs typeface="Calibri" panose="020F0502020204030204" pitchFamily="34" charset="0"/>
              </a:rPr>
              <a:t>uncharged compound</a:t>
            </a:r>
            <a:r>
              <a:rPr lang="en-GB" sz="2200" cap="none" dirty="0">
                <a:cs typeface="Calibri" panose="020F0502020204030204" pitchFamily="34" charset="0"/>
              </a:rPr>
              <a:t>, the sum of all 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states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for </a:t>
            </a:r>
            <a:r>
              <a:rPr lang="en-GB" sz="2200" b="1" cap="none" dirty="0">
                <a:cs typeface="Calibri" panose="020F0502020204030204" pitchFamily="34" charset="0"/>
              </a:rPr>
              <a:t>monoatomic ions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200" cap="none" dirty="0">
                <a:cs typeface="Calibri" panose="020F0502020204030204" pitchFamily="34" charset="0"/>
              </a:rPr>
              <a:t>=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</a:t>
            </a:r>
            <a:endParaRPr lang="en-GB" sz="2200" cap="none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4215995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AAB4-894B-446B-BC48-FA98F905F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903767"/>
          </a:xfrm>
        </p:spPr>
        <p:txBody>
          <a:bodyPr/>
          <a:lstStyle/>
          <a:p>
            <a:r>
              <a:rPr lang="en-GB" dirty="0"/>
              <a:t>Redox reaction of ionic compounds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64D53C38-2EEC-42A6-8016-4897A78789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832" y="733646"/>
            <a:ext cx="11621386" cy="66134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cap="none" dirty="0">
                <a:cs typeface="Calibri" panose="020F0502020204030204" pitchFamily="34" charset="0"/>
              </a:rPr>
              <a:t>		                        </a:t>
            </a:r>
            <a:r>
              <a:rPr lang="en-GB" sz="3200" b="1" cap="none" dirty="0">
                <a:cs typeface="Calibri" panose="020F0502020204030204" pitchFamily="34" charset="0"/>
              </a:rPr>
              <a:t>Na  +  Cl</a:t>
            </a:r>
            <a:r>
              <a:rPr lang="en-GB" sz="3200" b="1" cap="none" baseline="-25000" dirty="0">
                <a:cs typeface="Calibri" panose="020F0502020204030204" pitchFamily="34" charset="0"/>
              </a:rPr>
              <a:t>2</a:t>
            </a:r>
            <a:r>
              <a:rPr lang="en-GB" sz="3200" b="1" cap="none" dirty="0">
                <a:cs typeface="Calibri" panose="020F0502020204030204" pitchFamily="34" charset="0"/>
              </a:rPr>
              <a:t>   </a:t>
            </a:r>
            <a:r>
              <a:rPr lang="en-GB" sz="32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NaCl</a:t>
            </a:r>
            <a:endParaRPr lang="en-GB" sz="3200" b="1" cap="none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1. Recognise the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cap="none" dirty="0">
                <a:cs typeface="Calibri" panose="020F0502020204030204" pitchFamily="34" charset="0"/>
              </a:rPr>
              <a:t> and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cap="none" dirty="0">
                <a:cs typeface="Calibri" panose="020F0502020204030204" pitchFamily="34" charset="0"/>
              </a:rPr>
              <a:t> processes (can be done by the analysis of oxidation numbers (</a:t>
            </a:r>
            <a:r>
              <a:rPr lang="en-GB" cap="none" dirty="0">
                <a:solidFill>
                  <a:srgbClr val="00CC00"/>
                </a:solidFill>
                <a:cs typeface="Calibri" panose="020F0502020204030204" pitchFamily="34" charset="0"/>
              </a:rPr>
              <a:t>charges</a:t>
            </a:r>
            <a:r>
              <a:rPr lang="en-GB" cap="none" dirty="0">
                <a:cs typeface="Calibri" panose="020F0502020204030204" pitchFamily="34" charset="0"/>
              </a:rPr>
              <a:t>)) </a:t>
            </a:r>
            <a:endParaRPr lang="en-GB" cap="none" baseline="30000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i="1" cap="none" dirty="0">
                <a:cs typeface="Calibri" panose="020F0502020204030204" pitchFamily="34" charset="0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Na</a:t>
            </a:r>
            <a:r>
              <a:rPr lang="en-GB" sz="2400" b="1" cap="none" dirty="0">
                <a:cs typeface="Calibri" panose="020F0502020204030204" pitchFamily="34" charset="0"/>
              </a:rPr>
              <a:t>   +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sz="2400" b="1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2400" b="1" cap="none" dirty="0">
                <a:cs typeface="Calibri" panose="020F0502020204030204" pitchFamily="34" charset="0"/>
              </a:rPr>
              <a:t>   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sz="2400" b="1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+ 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sz="2400" b="1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2. Balance the atoms and charges: conservation of </a:t>
            </a:r>
            <a:r>
              <a:rPr lang="en-GB" b="1" cap="none" dirty="0">
                <a:solidFill>
                  <a:srgbClr val="7030A0"/>
                </a:solidFill>
                <a:cs typeface="Calibri" panose="020F0502020204030204" pitchFamily="34" charset="0"/>
              </a:rPr>
              <a:t>mass</a:t>
            </a:r>
            <a:r>
              <a:rPr lang="en-GB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cap="none" dirty="0">
                <a:cs typeface="Calibri" panose="020F0502020204030204" pitchFamily="34" charset="0"/>
              </a:rPr>
              <a:t>and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b="1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     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endParaRPr lang="en-GB" cap="none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endParaRPr lang="en-GB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325CE-AFB5-4FBA-9A7A-4350F429455F}"/>
              </a:ext>
            </a:extLst>
          </p:cNvPr>
          <p:cNvSpPr txBox="1"/>
          <p:nvPr/>
        </p:nvSpPr>
        <p:spPr>
          <a:xfrm>
            <a:off x="2391282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3A0134-EADA-48D3-9FC1-5D903A3ED1F7}"/>
              </a:ext>
            </a:extLst>
          </p:cNvPr>
          <p:cNvSpPr txBox="1"/>
          <p:nvPr/>
        </p:nvSpPr>
        <p:spPr>
          <a:xfrm>
            <a:off x="3422421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F6C5-515D-42B0-B26E-957CE4F33891}"/>
              </a:ext>
            </a:extLst>
          </p:cNvPr>
          <p:cNvSpPr txBox="1"/>
          <p:nvPr/>
        </p:nvSpPr>
        <p:spPr>
          <a:xfrm>
            <a:off x="4575862" y="2027759"/>
            <a:ext cx="512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B2A19A-0E40-4898-9FE7-7B31DBC194F0}"/>
              </a:ext>
            </a:extLst>
          </p:cNvPr>
          <p:cNvSpPr txBox="1"/>
          <p:nvPr/>
        </p:nvSpPr>
        <p:spPr>
          <a:xfrm>
            <a:off x="5862959" y="2027759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84CEC9-58F3-4FE9-8155-55D514D96CBB}"/>
              </a:ext>
            </a:extLst>
          </p:cNvPr>
          <p:cNvSpPr txBox="1"/>
          <p:nvPr/>
        </p:nvSpPr>
        <p:spPr>
          <a:xfrm>
            <a:off x="1423549" y="2027759"/>
            <a:ext cx="1257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cap="none" dirty="0">
                <a:cs typeface="Calibri" panose="020F0502020204030204" pitchFamily="34" charset="0"/>
              </a:rPr>
              <a:t>charges:</a:t>
            </a:r>
            <a:endParaRPr lang="en-GB" dirty="0"/>
          </a:p>
        </p:txBody>
      </p:sp>
      <p:sp>
        <p:nvSpPr>
          <p:cNvPr id="21" name="Content Placeholder 6">
            <a:extLst>
              <a:ext uri="{FF2B5EF4-FFF2-40B4-BE49-F238E27FC236}">
                <a16:creationId xmlns:a16="http://schemas.microsoft.com/office/drawing/2014/main" id="{71BD4F26-C6BF-4B56-AE45-07001B7585FC}"/>
              </a:ext>
            </a:extLst>
          </p:cNvPr>
          <p:cNvSpPr txBox="1">
            <a:spLocks/>
          </p:cNvSpPr>
          <p:nvPr/>
        </p:nvSpPr>
        <p:spPr>
          <a:xfrm>
            <a:off x="751868" y="2782351"/>
            <a:ext cx="7219109" cy="1233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	Na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oxidation	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		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   reduction</a:t>
            </a:r>
            <a:endParaRPr lang="en-GB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cap="none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B0F08A2-4E79-41A0-90E9-6975FFAD583A}"/>
              </a:ext>
            </a:extLst>
          </p:cNvPr>
          <p:cNvGrpSpPr/>
          <p:nvPr/>
        </p:nvGrpSpPr>
        <p:grpSpPr>
          <a:xfrm>
            <a:off x="467832" y="4142419"/>
            <a:ext cx="6469693" cy="1531301"/>
            <a:chOff x="467832" y="4142419"/>
            <a:chExt cx="6469693" cy="153130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3550925-F846-4C55-8057-7A62D1621C3F}"/>
                </a:ext>
              </a:extLst>
            </p:cNvPr>
            <p:cNvSpPr txBox="1"/>
            <p:nvPr/>
          </p:nvSpPr>
          <p:spPr>
            <a:xfrm>
              <a:off x="2174051" y="4471984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33AD08-70AF-4146-AB5B-0630CB0F116D}"/>
                </a:ext>
              </a:extLst>
            </p:cNvPr>
            <p:cNvSpPr txBox="1"/>
            <p:nvPr/>
          </p:nvSpPr>
          <p:spPr>
            <a:xfrm>
              <a:off x="3184415" y="4461703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5E0B404-1E1F-460D-A3CE-CB60BBBDE717}"/>
                </a:ext>
              </a:extLst>
            </p:cNvPr>
            <p:cNvSpPr txBox="1"/>
            <p:nvPr/>
          </p:nvSpPr>
          <p:spPr>
            <a:xfrm>
              <a:off x="4361423" y="4471984"/>
              <a:ext cx="51252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+1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3F50FA3-8217-4284-9D20-F31ADF906B20}"/>
                </a:ext>
              </a:extLst>
            </p:cNvPr>
            <p:cNvSpPr txBox="1"/>
            <p:nvPr/>
          </p:nvSpPr>
          <p:spPr>
            <a:xfrm>
              <a:off x="5621940" y="4501523"/>
              <a:ext cx="393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-1</a:t>
              </a:r>
            </a:p>
          </p:txBody>
        </p:sp>
        <p:sp>
          <p:nvSpPr>
            <p:cNvPr id="22" name="Content Placeholder 6">
              <a:extLst>
                <a:ext uri="{FF2B5EF4-FFF2-40B4-BE49-F238E27FC236}">
                  <a16:creationId xmlns:a16="http://schemas.microsoft.com/office/drawing/2014/main" id="{04271556-2531-4F17-9277-42860DBBEF8F}"/>
                </a:ext>
              </a:extLst>
            </p:cNvPr>
            <p:cNvSpPr txBox="1">
              <a:spLocks/>
            </p:cNvSpPr>
            <p:nvPr/>
          </p:nvSpPr>
          <p:spPr>
            <a:xfrm>
              <a:off x="467832" y="4142419"/>
              <a:ext cx="6469693" cy="153130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endParaRPr lang="en-GB" b="1" cap="none" dirty="0">
                <a:solidFill>
                  <a:srgbClr val="0000FF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       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</a:t>
              </a:r>
              <a:endParaRPr lang="en-GB" cap="none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601D636-2C18-4FF1-9631-66DF1E193206}"/>
              </a:ext>
            </a:extLst>
          </p:cNvPr>
          <p:cNvGrpSpPr/>
          <p:nvPr/>
        </p:nvGrpSpPr>
        <p:grpSpPr>
          <a:xfrm>
            <a:off x="495804" y="5105204"/>
            <a:ext cx="7891255" cy="1577606"/>
            <a:chOff x="3184415" y="8080744"/>
            <a:chExt cx="7891255" cy="1577606"/>
          </a:xfrm>
        </p:grpSpPr>
        <p:sp>
          <p:nvSpPr>
            <p:cNvPr id="24" name="Content Placeholder 6">
              <a:extLst>
                <a:ext uri="{FF2B5EF4-FFF2-40B4-BE49-F238E27FC236}">
                  <a16:creationId xmlns:a16="http://schemas.microsoft.com/office/drawing/2014/main" id="{D2901C16-E83E-479F-83D7-05E998E6D88F}"/>
                </a:ext>
              </a:extLst>
            </p:cNvPr>
            <p:cNvSpPr txBox="1">
              <a:spLocks/>
            </p:cNvSpPr>
            <p:nvPr/>
          </p:nvSpPr>
          <p:spPr>
            <a:xfrm>
              <a:off x="3184415" y="8080744"/>
              <a:ext cx="7891255" cy="15776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          2 Na</a:t>
              </a:r>
              <a:r>
                <a:rPr lang="en-GB" cap="none" dirty="0">
                  <a:cs typeface="Calibri" panose="020F0502020204030204" pitchFamily="34" charset="0"/>
                </a:rPr>
                <a:t> 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2e</a:t>
              </a:r>
              <a:r>
                <a:rPr lang="en-GB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		   Cl</a:t>
              </a:r>
              <a:r>
                <a:rPr lang="en-GB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 </a:t>
              </a:r>
              <a:r>
                <a:rPr lang="en-GB" cap="none" dirty="0">
                  <a:cs typeface="Calibri" panose="020F0502020204030204" pitchFamily="34" charset="0"/>
                </a:rPr>
                <a:t>  + 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</a:rPr>
                <a:t>2e</a:t>
              </a:r>
              <a:r>
                <a:rPr lang="en-GB" cap="none" dirty="0">
                  <a:cs typeface="Calibri" panose="020F0502020204030204" pitchFamily="34" charset="0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 Cl</a:t>
              </a:r>
              <a:r>
                <a:rPr lang="en-GB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endParaRPr lang="en-GB" cap="none" dirty="0"/>
            </a:p>
          </p:txBody>
        </p:sp>
        <p:sp>
          <p:nvSpPr>
            <p:cNvPr id="25" name="Left Bracket 24">
              <a:extLst>
                <a:ext uri="{FF2B5EF4-FFF2-40B4-BE49-F238E27FC236}">
                  <a16:creationId xmlns:a16="http://schemas.microsoft.com/office/drawing/2014/main" id="{6720BEFB-70A9-4B15-89B4-F6698C5F1C3B}"/>
                </a:ext>
              </a:extLst>
            </p:cNvPr>
            <p:cNvSpPr/>
            <p:nvPr/>
          </p:nvSpPr>
          <p:spPr>
            <a:xfrm flipH="1">
              <a:off x="8329501" y="8265633"/>
              <a:ext cx="176609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Left Bracket 25">
              <a:extLst>
                <a:ext uri="{FF2B5EF4-FFF2-40B4-BE49-F238E27FC236}">
                  <a16:creationId xmlns:a16="http://schemas.microsoft.com/office/drawing/2014/main" id="{1AA18A4F-2DDC-402D-A74F-B8AA79B1F326}"/>
                </a:ext>
              </a:extLst>
            </p:cNvPr>
            <p:cNvSpPr/>
            <p:nvPr/>
          </p:nvSpPr>
          <p:spPr>
            <a:xfrm>
              <a:off x="5088385" y="8260125"/>
              <a:ext cx="176610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1CF3C89-0AF7-4290-86D4-2DC4B243CF13}"/>
                </a:ext>
              </a:extLst>
            </p:cNvPr>
            <p:cNvSpPr txBox="1"/>
            <p:nvPr/>
          </p:nvSpPr>
          <p:spPr>
            <a:xfrm>
              <a:off x="8642418" y="8404928"/>
              <a:ext cx="1767663" cy="46320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>
                <a:lnSpc>
                  <a:spcPct val="150000"/>
                </a:lnSpc>
                <a:spcBef>
                  <a:spcPts val="0"/>
                </a:spcBef>
                <a:buNone/>
              </a:pPr>
              <a:r>
                <a:rPr lang="en-GB" b="1" cap="none" dirty="0">
                  <a:cs typeface="Calibri" panose="020F0502020204030204" pitchFamily="34" charset="0"/>
                </a:rPr>
                <a:t>half-reactions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17918CA-2B85-4973-92C5-669D4B5F4B15}"/>
              </a:ext>
            </a:extLst>
          </p:cNvPr>
          <p:cNvGrpSpPr/>
          <p:nvPr/>
        </p:nvGrpSpPr>
        <p:grpSpPr>
          <a:xfrm>
            <a:off x="0" y="5284585"/>
            <a:ext cx="7651880" cy="2343199"/>
            <a:chOff x="0" y="5284585"/>
            <a:chExt cx="7651880" cy="2343199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6616178-7843-49C1-855E-986CEA436D59}"/>
                </a:ext>
              </a:extLst>
            </p:cNvPr>
            <p:cNvCxnSpPr>
              <a:cxnSpLocks/>
            </p:cNvCxnSpPr>
            <p:nvPr/>
          </p:nvCxnSpPr>
          <p:spPr>
            <a:xfrm>
              <a:off x="1678718" y="6155082"/>
              <a:ext cx="487697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Content Placeholder 6">
              <a:extLst>
                <a:ext uri="{FF2B5EF4-FFF2-40B4-BE49-F238E27FC236}">
                  <a16:creationId xmlns:a16="http://schemas.microsoft.com/office/drawing/2014/main" id="{C98B0B90-4EB1-4433-8863-1072C712012A}"/>
                </a:ext>
              </a:extLst>
            </p:cNvPr>
            <p:cNvSpPr txBox="1">
              <a:spLocks/>
            </p:cNvSpPr>
            <p:nvPr/>
          </p:nvSpPr>
          <p:spPr>
            <a:xfrm>
              <a:off x="0" y="5284585"/>
              <a:ext cx="7651880" cy="234319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 </a:t>
              </a: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2 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endParaRPr lang="en-GB" cap="none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89F72C-28B6-4212-9D6D-7DC350DAB519}"/>
              </a:ext>
            </a:extLst>
          </p:cNvPr>
          <p:cNvSpPr txBox="1"/>
          <p:nvPr/>
        </p:nvSpPr>
        <p:spPr>
          <a:xfrm>
            <a:off x="7547231" y="2397091"/>
            <a:ext cx="3883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redox reactions are balanced more easily when written in ionic form   </a:t>
            </a:r>
          </a:p>
        </p:txBody>
      </p:sp>
    </p:spTree>
    <p:extLst>
      <p:ext uri="{BB962C8B-B14F-4D97-AF65-F5344CB8AC3E}">
        <p14:creationId xmlns:p14="http://schemas.microsoft.com/office/powerpoint/2010/main" val="95797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690490" y="1289116"/>
            <a:ext cx="4843377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KNO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3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K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N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(3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-2)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+ 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6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DBCAE0-A15A-4D83-A20D-F521E40BED79}"/>
              </a:ext>
            </a:extLst>
          </p:cNvPr>
          <p:cNvSpPr txBox="1"/>
          <p:nvPr/>
        </p:nvSpPr>
        <p:spPr>
          <a:xfrm>
            <a:off x="6658135" y="1289116"/>
            <a:ext cx="3852530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ion is </a:t>
            </a:r>
            <a:r>
              <a:rPr lang="en-GB" sz="2400" b="1" dirty="0">
                <a:cs typeface="Calibri" panose="020F0502020204030204" pitchFamily="34" charset="0"/>
              </a:rPr>
              <a:t>-3</a:t>
            </a:r>
          </a:p>
          <a:p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P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8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 =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B62791E-8C1C-4D5B-AD4E-E82534FE1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0477"/>
            <a:ext cx="10364451" cy="887889"/>
          </a:xfrm>
        </p:spPr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2FA182-579E-447C-BEE7-7CE2429923DF}"/>
              </a:ext>
            </a:extLst>
          </p:cNvPr>
          <p:cNvSpPr txBox="1"/>
          <p:nvPr/>
        </p:nvSpPr>
        <p:spPr>
          <a:xfrm>
            <a:off x="8333268" y="5338051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NH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+</a:t>
            </a:r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 , N = ?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6C3389-9EE0-4551-ABB0-3389DE137DCD}"/>
              </a:ext>
            </a:extLst>
          </p:cNvPr>
          <p:cNvSpPr txBox="1"/>
          <p:nvPr/>
        </p:nvSpPr>
        <p:spPr>
          <a:xfrm>
            <a:off x="8333268" y="5799716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 = +5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38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263611" y="98106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CB5CC-DCD0-4B52-A198-BCFA8ACC275E}"/>
              </a:ext>
            </a:extLst>
          </p:cNvPr>
          <p:cNvSpPr txBox="1"/>
          <p:nvPr/>
        </p:nvSpPr>
        <p:spPr>
          <a:xfrm>
            <a:off x="1029532" y="1281968"/>
            <a:ext cx="1011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2017349" y="1613290"/>
            <a:ext cx="395172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+7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0FD40-DA2C-42C1-893F-94D9BFD21224}"/>
              </a:ext>
            </a:extLst>
          </p:cNvPr>
          <p:cNvSpPr txBox="1"/>
          <p:nvPr/>
        </p:nvSpPr>
        <p:spPr>
          <a:xfrm>
            <a:off x="263611" y="728078"/>
            <a:ext cx="11549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Calculate the oxidation state of chlorine atom, Cl, in each of the following compounds and ions: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0D40EE-4241-4FE2-B782-348701DC493D}"/>
              </a:ext>
            </a:extLst>
          </p:cNvPr>
          <p:cNvSpPr txBox="1"/>
          <p:nvPr/>
        </p:nvSpPr>
        <p:spPr>
          <a:xfrm>
            <a:off x="6029186" y="1279629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A658E7-DC07-43F8-A881-C2124293B994}"/>
              </a:ext>
            </a:extLst>
          </p:cNvPr>
          <p:cNvSpPr txBox="1"/>
          <p:nvPr/>
        </p:nvSpPr>
        <p:spPr>
          <a:xfrm>
            <a:off x="7151434" y="1613290"/>
            <a:ext cx="401103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2ADA69-9C66-4B96-8F6F-F6BB3BAEF2F3}"/>
              </a:ext>
            </a:extLst>
          </p:cNvPr>
          <p:cNvSpPr txBox="1"/>
          <p:nvPr/>
        </p:nvSpPr>
        <p:spPr>
          <a:xfrm>
            <a:off x="1029529" y="3796684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Mg(ClO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0EC8DC-F7D5-42C6-B963-AFCC747B05C7}"/>
              </a:ext>
            </a:extLst>
          </p:cNvPr>
          <p:cNvSpPr txBox="1"/>
          <p:nvPr/>
        </p:nvSpPr>
        <p:spPr>
          <a:xfrm>
            <a:off x="1957235" y="4275214"/>
            <a:ext cx="407194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+2,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+3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17312E-0721-4653-B909-49A81B5613F5}"/>
              </a:ext>
            </a:extLst>
          </p:cNvPr>
          <p:cNvSpPr txBox="1"/>
          <p:nvPr/>
        </p:nvSpPr>
        <p:spPr>
          <a:xfrm>
            <a:off x="6260819" y="379668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D459D6-E982-4401-9D8B-9E035052AE15}"/>
              </a:ext>
            </a:extLst>
          </p:cNvPr>
          <p:cNvSpPr txBox="1"/>
          <p:nvPr/>
        </p:nvSpPr>
        <p:spPr>
          <a:xfrm>
            <a:off x="7151434" y="4319904"/>
            <a:ext cx="282000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+1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247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E831A0DC-BA27-495A-AA07-36DDBC266B7B}"/>
              </a:ext>
            </a:extLst>
          </p:cNvPr>
          <p:cNvSpPr txBox="1"/>
          <p:nvPr/>
        </p:nvSpPr>
        <p:spPr>
          <a:xfrm>
            <a:off x="691271" y="5069873"/>
            <a:ext cx="9028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 oxidising power for the oxyanions of chlorine: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24247C-2351-4AE4-80ED-A281E78EBFB6}"/>
              </a:ext>
            </a:extLst>
          </p:cNvPr>
          <p:cNvSpPr txBox="1"/>
          <p:nvPr/>
        </p:nvSpPr>
        <p:spPr>
          <a:xfrm>
            <a:off x="1272712" y="5913843"/>
            <a:ext cx="9573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strongest oxidising agent =&gt; reduced most easily =&gt; gains electrons most easily.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- has to gain only one electron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C394A62-68C7-43F2-B7F5-9F9BD3F00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8394"/>
            <a:ext cx="10364451" cy="931274"/>
          </a:xfrm>
        </p:spPr>
        <p:txBody>
          <a:bodyPr/>
          <a:lstStyle/>
          <a:p>
            <a:r>
              <a:rPr lang="en-GB" dirty="0"/>
              <a:t>Oxidising power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685FDA-4953-4DF1-AD90-98B71AC5E7E2}"/>
              </a:ext>
            </a:extLst>
          </p:cNvPr>
          <p:cNvSpPr txBox="1"/>
          <p:nvPr/>
        </p:nvSpPr>
        <p:spPr>
          <a:xfrm>
            <a:off x="397990" y="651817"/>
            <a:ext cx="11396019" cy="3910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Oxidising power </a:t>
            </a:r>
            <a:r>
              <a:rPr lang="en-GB" sz="2400" dirty="0"/>
              <a:t>defines the ability of a substance to act as an oxidising agent, meaning it can accept electrons from other substances during a chemical reaction. The greater the oxidising power, the more readily the substance gains electrons and causes another substance to lose electrons (oxidation).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Oxidising power is often measured in terms of </a:t>
            </a:r>
            <a:r>
              <a:rPr lang="en-GB" sz="2400" b="1" dirty="0"/>
              <a:t>standard reduction potential</a:t>
            </a:r>
            <a:r>
              <a:rPr lang="en-GB" sz="2400" dirty="0"/>
              <a:t> (E°). Substances with a </a:t>
            </a:r>
            <a:r>
              <a:rPr lang="en-GB" sz="2400" b="1" dirty="0"/>
              <a:t>higher reduction potential</a:t>
            </a:r>
            <a:r>
              <a:rPr lang="en-GB" sz="2400" dirty="0"/>
              <a:t> are stronger oxidisers.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Depends on electronegativity of the atom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05FE131-E5B3-4EBA-B764-6D035789708F}"/>
              </a:ext>
            </a:extLst>
          </p:cNvPr>
          <p:cNvGrpSpPr/>
          <p:nvPr/>
        </p:nvGrpSpPr>
        <p:grpSpPr>
          <a:xfrm>
            <a:off x="6765217" y="4739562"/>
            <a:ext cx="3945749" cy="766847"/>
            <a:chOff x="1629474" y="4336630"/>
            <a:chExt cx="3945749" cy="766847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2FCB5CC-DCD0-4B52-A198-BCFA8ACC275E}"/>
                </a:ext>
              </a:extLst>
            </p:cNvPr>
            <p:cNvSpPr txBox="1"/>
            <p:nvPr/>
          </p:nvSpPr>
          <p:spPr>
            <a:xfrm>
              <a:off x="4674014" y="4580257"/>
              <a:ext cx="90120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317312E-0721-4653-B909-49A81B5613F5}"/>
                </a:ext>
              </a:extLst>
            </p:cNvPr>
            <p:cNvSpPr txBox="1"/>
            <p:nvPr/>
          </p:nvSpPr>
          <p:spPr>
            <a:xfrm>
              <a:off x="1629474" y="4580257"/>
              <a:ext cx="101341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err="1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D168CA4-6B26-4737-B5AE-16BC35E686F2}"/>
                </a:ext>
              </a:extLst>
            </p:cNvPr>
            <p:cNvSpPr txBox="1"/>
            <p:nvPr/>
          </p:nvSpPr>
          <p:spPr>
            <a:xfrm>
              <a:off x="2577490" y="4574077"/>
              <a:ext cx="11352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28A9A34-8FFA-494E-B6D2-1A85BC1B8B87}"/>
                </a:ext>
              </a:extLst>
            </p:cNvPr>
            <p:cNvSpPr txBox="1"/>
            <p:nvPr/>
          </p:nvSpPr>
          <p:spPr>
            <a:xfrm>
              <a:off x="3647334" y="4573695"/>
              <a:ext cx="11624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FAE138A-CC48-4885-BDB8-2A52AA1CBC72}"/>
                </a:ext>
              </a:extLst>
            </p:cNvPr>
            <p:cNvSpPr txBox="1"/>
            <p:nvPr/>
          </p:nvSpPr>
          <p:spPr>
            <a:xfrm>
              <a:off x="4674014" y="4352255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+7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6CDDB04-4931-4A88-B677-6BB8C9E96B82}"/>
                </a:ext>
              </a:extLst>
            </p:cNvPr>
            <p:cNvSpPr txBox="1"/>
            <p:nvPr/>
          </p:nvSpPr>
          <p:spPr>
            <a:xfrm>
              <a:off x="3632746" y="4350639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+5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88FB230-9AE5-4C97-85C6-9637B437041B}"/>
                </a:ext>
              </a:extLst>
            </p:cNvPr>
            <p:cNvSpPr txBox="1"/>
            <p:nvPr/>
          </p:nvSpPr>
          <p:spPr>
            <a:xfrm>
              <a:off x="2617950" y="4336630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+3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4FA7054-C54F-496B-B59B-81EBA9FACD8D}"/>
                </a:ext>
              </a:extLst>
            </p:cNvPr>
            <p:cNvSpPr txBox="1"/>
            <p:nvPr/>
          </p:nvSpPr>
          <p:spPr>
            <a:xfrm>
              <a:off x="1629474" y="4362192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1732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F95539E-FA8A-4054-80B7-14C542661B10}"/>
              </a:ext>
            </a:extLst>
          </p:cNvPr>
          <p:cNvSpPr txBox="1"/>
          <p:nvPr/>
        </p:nvSpPr>
        <p:spPr>
          <a:xfrm>
            <a:off x="3591646" y="870113"/>
            <a:ext cx="49356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baseline="-25000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OH             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endParaRPr lang="en-GB" sz="2800" b="1" dirty="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1424F1-44EA-4BE0-84F5-584BF6577ACC}"/>
              </a:ext>
            </a:extLst>
          </p:cNvPr>
          <p:cNvSpPr txBox="1"/>
          <p:nvPr/>
        </p:nvSpPr>
        <p:spPr>
          <a:xfrm>
            <a:off x="720430" y="2110099"/>
            <a:ext cx="4195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For easier work rewrite:   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6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F2BA13-E0BD-41A3-B8A8-E4265FE3ABE9}"/>
              </a:ext>
            </a:extLst>
          </p:cNvPr>
          <p:cNvSpPr txBox="1"/>
          <p:nvPr/>
        </p:nvSpPr>
        <p:spPr>
          <a:xfrm>
            <a:off x="6905970" y="2110716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4BDAB2-F677-4A20-A8A1-2513E7F55581}"/>
              </a:ext>
            </a:extLst>
          </p:cNvPr>
          <p:cNvSpPr txBox="1"/>
          <p:nvPr/>
        </p:nvSpPr>
        <p:spPr>
          <a:xfrm>
            <a:off x="72043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 and C is ?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6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-2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18B1B6-4377-4268-B8D2-D31407F342E4}"/>
              </a:ext>
            </a:extLst>
          </p:cNvPr>
          <p:cNvSpPr txBox="1"/>
          <p:nvPr/>
        </p:nvSpPr>
        <p:spPr>
          <a:xfrm>
            <a:off x="687544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 </a:t>
            </a:r>
            <a:r>
              <a:rPr lang="en-GB" sz="2400" dirty="0">
                <a:cs typeface="Calibri" panose="020F0502020204030204" pitchFamily="34" charset="0"/>
              </a:rPr>
              <a:t>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-2, C is ? 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-1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7B828D-370C-4222-BD5C-B7EC8122235E}"/>
              </a:ext>
            </a:extLst>
          </p:cNvPr>
          <p:cNvSpPr txBox="1"/>
          <p:nvPr/>
        </p:nvSpPr>
        <p:spPr>
          <a:xfrm>
            <a:off x="4467545" y="5536726"/>
            <a:ext cx="25907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carbon lost electron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      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00900-D40C-4025-9FD5-1C42610E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776177"/>
          </a:xfrm>
        </p:spPr>
        <p:txBody>
          <a:bodyPr/>
          <a:lstStyle/>
          <a:p>
            <a:r>
              <a:rPr lang="en-GB" dirty="0"/>
              <a:t>Redox reaction of organic compounds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1A6DD-24FD-483A-A1B8-FD6542A0AF92}"/>
              </a:ext>
            </a:extLst>
          </p:cNvPr>
          <p:cNvSpPr txBox="1"/>
          <p:nvPr/>
        </p:nvSpPr>
        <p:spPr>
          <a:xfrm>
            <a:off x="3917092" y="1419237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9004D8-BFCF-4EFE-AD08-8BA3E031C4A6}"/>
              </a:ext>
            </a:extLst>
          </p:cNvPr>
          <p:cNvSpPr txBox="1"/>
          <p:nvPr/>
        </p:nvSpPr>
        <p:spPr>
          <a:xfrm>
            <a:off x="7058254" y="1435308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ethanal</a:t>
            </a:r>
          </a:p>
        </p:txBody>
      </p:sp>
    </p:spTree>
    <p:extLst>
      <p:ext uri="{BB962C8B-B14F-4D97-AF65-F5344CB8AC3E}">
        <p14:creationId xmlns:p14="http://schemas.microsoft.com/office/powerpoint/2010/main" val="353423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2299A58-16AA-4768-87B9-8C6167AD696D}"/>
              </a:ext>
            </a:extLst>
          </p:cNvPr>
          <p:cNvSpPr txBox="1"/>
          <p:nvPr/>
        </p:nvSpPr>
        <p:spPr>
          <a:xfrm>
            <a:off x="88605" y="735173"/>
            <a:ext cx="120147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FLASH REACTION: Potassium perchlorate and magnesium form coloured signal composition when transform to magnesium oxide and potassium chloride. 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252B00C-5BD0-4B78-96B4-B3D78F9F068E}"/>
              </a:ext>
            </a:extLst>
          </p:cNvPr>
          <p:cNvGrpSpPr/>
          <p:nvPr/>
        </p:nvGrpSpPr>
        <p:grpSpPr>
          <a:xfrm>
            <a:off x="1722474" y="1595034"/>
            <a:ext cx="8351298" cy="4633000"/>
            <a:chOff x="1290208" y="1554654"/>
            <a:chExt cx="8351298" cy="1721458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18FD0ED-1B59-4D7C-9AD9-15C61C5CA934}"/>
                </a:ext>
              </a:extLst>
            </p:cNvPr>
            <p:cNvSpPr txBox="1"/>
            <p:nvPr/>
          </p:nvSpPr>
          <p:spPr>
            <a:xfrm>
              <a:off x="1292554" y="1554654"/>
              <a:ext cx="8348952" cy="8348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  +   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MgO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sz="20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equation: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endPara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CE9D92E0-540B-488E-B5EC-34A45F7129A2}"/>
                </a:ext>
              </a:extLst>
            </p:cNvPr>
            <p:cNvSpPr txBox="1"/>
            <p:nvPr/>
          </p:nvSpPr>
          <p:spPr>
            <a:xfrm>
              <a:off x="1290208" y="2692882"/>
              <a:ext cx="4855816" cy="5832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+ 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4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Mg  +   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4 MgO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7F23EDA-8173-44B9-849F-E1715230BF5A}"/>
                </a:ext>
              </a:extLst>
            </p:cNvPr>
            <p:cNvSpPr txBox="1"/>
            <p:nvPr/>
          </p:nvSpPr>
          <p:spPr>
            <a:xfrm>
              <a:off x="1292554" y="2459149"/>
              <a:ext cx="6677597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+ 8e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    		reduction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99E772B-B2FF-4274-AA00-07DB5B7F5072}"/>
                </a:ext>
              </a:extLst>
            </p:cNvPr>
            <p:cNvSpPr txBox="1"/>
            <p:nvPr/>
          </p:nvSpPr>
          <p:spPr>
            <a:xfrm>
              <a:off x="1994543" y="2313177"/>
              <a:ext cx="5778248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+ 2e   	/x4  		   oxidation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4AD7FF2-FC61-44B0-8254-872A52D29BF6}"/>
              </a:ext>
            </a:extLst>
          </p:cNvPr>
          <p:cNvCxnSpPr/>
          <p:nvPr/>
        </p:nvCxnSpPr>
        <p:spPr>
          <a:xfrm>
            <a:off x="1524000" y="4516481"/>
            <a:ext cx="7039232" cy="73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57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55A43B-14FB-40B3-BA50-326E9BD2BDB1}"/>
              </a:ext>
            </a:extLst>
          </p:cNvPr>
          <p:cNvSpPr txBox="1"/>
          <p:nvPr/>
        </p:nvSpPr>
        <p:spPr>
          <a:xfrm>
            <a:off x="299101" y="666206"/>
            <a:ext cx="115937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2. SMOKE BOMB: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thermal mixture of lactose, C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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O, and potassium chlorate forms a coloured smoke composition. When combusted it forms carbon monoxide, solid potassium chloride and water vapour.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169C36D-BFA7-44D8-811F-5063389DA1AB}"/>
              </a:ext>
            </a:extLst>
          </p:cNvPr>
          <p:cNvGrpSpPr/>
          <p:nvPr/>
        </p:nvGrpSpPr>
        <p:grpSpPr>
          <a:xfrm>
            <a:off x="1179654" y="1799224"/>
            <a:ext cx="9497152" cy="4026334"/>
            <a:chOff x="1053848" y="1790443"/>
            <a:chExt cx="9497152" cy="1017005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5DF0D4D-445B-47D4-B445-4FD4CA7F62F4}"/>
                </a:ext>
              </a:extLst>
            </p:cNvPr>
            <p:cNvSpPr txBox="1"/>
            <p:nvPr/>
          </p:nvSpPr>
          <p:spPr>
            <a:xfrm>
              <a:off x="1053848" y="1790443"/>
              <a:ext cx="9497152" cy="6141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 +   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CO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(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K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K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8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  <a:endPara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: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(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4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02F1BB3-6069-44E7-8923-565A59BCCB69}"/>
                </a:ext>
              </a:extLst>
            </p:cNvPr>
            <p:cNvSpPr txBox="1"/>
            <p:nvPr/>
          </p:nvSpPr>
          <p:spPr>
            <a:xfrm>
              <a:off x="1560475" y="2690837"/>
              <a:ext cx="694561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x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 +  4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+ 4 Cl 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DB0F633-89A7-4885-AD07-08F0924E1006}"/>
                </a:ext>
              </a:extLst>
            </p:cNvPr>
            <p:cNvSpPr txBox="1"/>
            <p:nvPr/>
          </p:nvSpPr>
          <p:spPr>
            <a:xfrm>
              <a:off x="1502125" y="2373470"/>
              <a:ext cx="8548238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(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 + 24e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	   oxidation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E7F39D4-FD1C-4916-A565-1C2F99092667}"/>
                </a:ext>
              </a:extLst>
            </p:cNvPr>
            <p:cNvSpPr txBox="1"/>
            <p:nvPr/>
          </p:nvSpPr>
          <p:spPr>
            <a:xfrm>
              <a:off x="3576786" y="2504204"/>
              <a:ext cx="653973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+ 6e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Cl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			/x4 	reduction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40B6F39-525E-4EAE-9F55-A13A9A4FA308}"/>
              </a:ext>
            </a:extLst>
          </p:cNvPr>
          <p:cNvCxnSpPr>
            <a:cxnSpLocks/>
          </p:cNvCxnSpPr>
          <p:nvPr/>
        </p:nvCxnSpPr>
        <p:spPr>
          <a:xfrm>
            <a:off x="1524000" y="5259270"/>
            <a:ext cx="87183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7ED5368-CDC1-4FDC-AF5D-5342A3790990}"/>
              </a:ext>
            </a:extLst>
          </p:cNvPr>
          <p:cNvSpPr txBox="1"/>
          <p:nvPr/>
        </p:nvSpPr>
        <p:spPr>
          <a:xfrm>
            <a:off x="1686280" y="5898954"/>
            <a:ext cx="6945619" cy="461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x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  +  4KClO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12 CO + 4 </a:t>
            </a:r>
            <a:r>
              <a:rPr lang="en-GB" sz="24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KCl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12 H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860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nline Media 1" title="Basics of Pyrotechnics: Reactants, Products, and Energy">
            <a:hlinkClick r:id="" action="ppaction://media"/>
            <a:extLst>
              <a:ext uri="{FF2B5EF4-FFF2-40B4-BE49-F238E27FC236}">
                <a16:creationId xmlns:a16="http://schemas.microsoft.com/office/drawing/2014/main" id="{E31F0D28-E71E-4888-B842-73A5A34C98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654824" y="4253448"/>
            <a:ext cx="4411966" cy="249276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54CC9DA-6099-4F06-8AE0-E46F30A3E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29340"/>
          </a:xfrm>
        </p:spPr>
        <p:txBody>
          <a:bodyPr/>
          <a:lstStyle/>
          <a:p>
            <a:r>
              <a:rPr lang="en-GB" dirty="0"/>
              <a:t>Gunpowder chemistry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A06153-81F2-40EA-B5E4-CEAD6486DD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5063" y="829341"/>
            <a:ext cx="10792856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solidFill>
                  <a:srgbClr val="000000"/>
                </a:solidFill>
              </a:rPr>
              <a:t>the current standard for black powder manufactured by pyrotechnicians is: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 75% potassium nitrate (oxidiser), 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15% charcoal (fuel),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10% sulphur (fuel) by weight</a:t>
            </a:r>
          </a:p>
          <a:p>
            <a:pPr lvl="1"/>
            <a:endParaRPr lang="en-GB" sz="2200" cap="none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74 KNO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+ 96 C + 30 S +16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  → 35 N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+ 56 CO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+14 CO + 3 CH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+ 2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+ 4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+ 19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+ 7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SO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+ 8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+ 2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+ 2 KSCN + (NH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)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C + S  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11.6 % Carbon or 14.5% Charcoal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(∆</a:t>
            </a:r>
            <a:r>
              <a:rPr lang="en-GB" sz="2400" b="1" baseline="-25000" dirty="0" err="1">
                <a:solidFill>
                  <a:srgbClr val="00B050"/>
                </a:solidFill>
              </a:rPr>
              <a:t>rXN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= -30596 kJ  q = 3088 kJ/Kg)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3876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180832-CE44-4ED2-AA5B-792D368FC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3" y="0"/>
            <a:ext cx="7086524" cy="893135"/>
          </a:xfrm>
        </p:spPr>
        <p:txBody>
          <a:bodyPr/>
          <a:lstStyle/>
          <a:p>
            <a:r>
              <a:rPr lang="en-GB" dirty="0"/>
              <a:t>thermites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425E71B-9630-41DE-AB52-9F791F9A49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8673" y="818074"/>
            <a:ext cx="8900077" cy="3424107"/>
          </a:xfrm>
        </p:spPr>
        <p:txBody>
          <a:bodyPr>
            <a:noAutofit/>
          </a:bodyPr>
          <a:lstStyle/>
          <a:p>
            <a:r>
              <a:rPr lang="en-GB" cap="none" dirty="0"/>
              <a:t>thermite is a pyrotechnic composition of metal powder and metal oxide used in incendiary weapons and initiators in fireworks. </a:t>
            </a:r>
          </a:p>
          <a:p>
            <a:r>
              <a:rPr lang="en-GB" cap="none" dirty="0"/>
              <a:t>when ignited by heat or chemical reaction, it undergoes an exothermic redox reaction. </a:t>
            </a:r>
          </a:p>
          <a:p>
            <a:r>
              <a:rPr lang="en-GB" cap="none" dirty="0"/>
              <a:t>most varieties are not explosive, but can create brief bursts of heat and high temperature in a small area (its form of action is similar to that of other fuel-oxidizer mixtures, such as black powder).</a:t>
            </a:r>
          </a:p>
          <a:p>
            <a:r>
              <a:rPr lang="en-GB" cap="none" dirty="0"/>
              <a:t>thermites have diverse compositions: </a:t>
            </a:r>
          </a:p>
          <a:p>
            <a:pPr lvl="1"/>
            <a:r>
              <a:rPr lang="en-GB" cap="none" dirty="0"/>
              <a:t>fuels include Al, Mg, </a:t>
            </a:r>
            <a:r>
              <a:rPr lang="en-GB" cap="none" dirty="0" err="1"/>
              <a:t>Ti</a:t>
            </a:r>
            <a:r>
              <a:rPr lang="en-GB" cap="none" dirty="0"/>
              <a:t>, Zn, Si and B</a:t>
            </a:r>
          </a:p>
          <a:p>
            <a:pPr lvl="2"/>
            <a:r>
              <a:rPr lang="en-GB" cap="none" dirty="0"/>
              <a:t>Al - common due to its high boiling point and low cost. </a:t>
            </a:r>
          </a:p>
          <a:p>
            <a:pPr lvl="1"/>
            <a:r>
              <a:rPr lang="en-GB" cap="none" dirty="0"/>
              <a:t>oxidizers include Bi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B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SiO</a:t>
            </a:r>
            <a:r>
              <a:rPr lang="en-GB" cap="none" baseline="-25000" dirty="0"/>
              <a:t>2</a:t>
            </a:r>
            <a:r>
              <a:rPr lang="en-GB" cap="none" dirty="0"/>
              <a:t>, Cr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MnO</a:t>
            </a:r>
            <a:r>
              <a:rPr lang="en-GB" cap="none" baseline="-25000" dirty="0"/>
              <a:t>2</a:t>
            </a:r>
            <a:r>
              <a:rPr lang="en-GB" cap="none" dirty="0"/>
              <a:t>, Fe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</a:t>
            </a:r>
            <a:r>
              <a:rPr lang="en-GB" cap="none" dirty="0" err="1"/>
              <a:t>CuO</a:t>
            </a:r>
            <a:r>
              <a:rPr lang="en-GB" cap="none" dirty="0"/>
              <a:t>, </a:t>
            </a:r>
            <a:r>
              <a:rPr lang="en-GB" cap="none" dirty="0" err="1"/>
              <a:t>PbO</a:t>
            </a:r>
            <a:r>
              <a:rPr lang="en-GB" cap="none" dirty="0"/>
              <a:t> and PbO</a:t>
            </a:r>
            <a:r>
              <a:rPr lang="en-GB" cap="none" baseline="-25000" dirty="0"/>
              <a:t>2</a:t>
            </a:r>
          </a:p>
          <a:p>
            <a:r>
              <a:rPr lang="en-GB" cap="none" dirty="0"/>
              <a:t>sample of chemical reactions: iron (III) oxide and </a:t>
            </a:r>
            <a:r>
              <a:rPr lang="en-GB" cap="none" dirty="0" err="1"/>
              <a:t>aluminum</a:t>
            </a:r>
            <a:r>
              <a:rPr lang="en-GB" cap="none" dirty="0"/>
              <a:t> powder</a:t>
            </a:r>
          </a:p>
          <a:p>
            <a:pPr marL="0" indent="0">
              <a:buNone/>
            </a:pPr>
            <a:r>
              <a:rPr lang="en-GB" sz="2400" cap="none" dirty="0"/>
              <a:t>	Fe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  <a:r>
              <a:rPr lang="en-GB" sz="2400" cap="none" dirty="0"/>
              <a:t> + 2 Al → 2 Fe + Al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</a:p>
          <a:p>
            <a:endParaRPr lang="en-GB" cap="none" dirty="0"/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B6EB95-0A51-42D9-9A9A-D20582904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750" y="509688"/>
            <a:ext cx="3143250" cy="209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E5B515-2722-41DB-919A-8089E63403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3688" y="3221876"/>
            <a:ext cx="3143249" cy="348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-4324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OXIDES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7907BB-9F09-44A7-B01D-D8D304BA1F6C}"/>
              </a:ext>
            </a:extLst>
          </p:cNvPr>
          <p:cNvSpPr txBox="1"/>
          <p:nvPr/>
        </p:nvSpPr>
        <p:spPr>
          <a:xfrm>
            <a:off x="1704038" y="612025"/>
            <a:ext cx="8904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Oxides are important ingredients in energetic materials because they can release oxygen to combine energetically with many other elements and compounds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57F0FF-4CBC-47E2-BC6E-355E37324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76" y="1482207"/>
            <a:ext cx="10343003" cy="489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006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1E38-2D6D-43B5-B2AB-735AE2197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Factors affecting rate of redox reactions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C7CB5-1F87-70A2-A5AF-DA35BABEAEA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5093162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86055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B8E8B-0085-4A79-81FA-BC344BF41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78195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77A31-7DB2-4665-AFFB-569B0A58EC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7085" y="1293203"/>
            <a:ext cx="932480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Redox reactions are fundamental to explosives and energetic materials.</a:t>
            </a:r>
          </a:p>
          <a:p>
            <a:r>
              <a:rPr lang="en-GB" sz="2400" cap="none" dirty="0"/>
              <a:t>Oxidation and reduction are always paired, driving energy release.</a:t>
            </a:r>
          </a:p>
          <a:p>
            <a:r>
              <a:rPr lang="en-GB" sz="2400" cap="none" dirty="0"/>
              <a:t>Oxidation numbers help identify and balance redox reactions.</a:t>
            </a:r>
          </a:p>
          <a:p>
            <a:r>
              <a:rPr lang="en-GB" sz="2400" cap="none" dirty="0"/>
              <a:t>Oxidising power affects the efficiency and power of reactions.</a:t>
            </a:r>
          </a:p>
          <a:p>
            <a:r>
              <a:rPr lang="en-GB" sz="2400" cap="none" dirty="0"/>
              <a:t>Energy from redox reactions is critical to explosive applications.</a:t>
            </a:r>
          </a:p>
          <a:p>
            <a:r>
              <a:rPr lang="en-GB" sz="2400" cap="none" dirty="0"/>
              <a:t>Reaction rates are influenced by factors like temperature and particle size, crucial for control in explosives.</a:t>
            </a:r>
          </a:p>
        </p:txBody>
      </p:sp>
    </p:spTree>
    <p:extLst>
      <p:ext uri="{BB962C8B-B14F-4D97-AF65-F5344CB8AC3E}">
        <p14:creationId xmlns:p14="http://schemas.microsoft.com/office/powerpoint/2010/main" val="359632032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2191</Words>
  <Application>Microsoft Office PowerPoint</Application>
  <PresentationFormat>Widescreen</PresentationFormat>
  <Paragraphs>257</Paragraphs>
  <Slides>20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Cambria Math</vt:lpstr>
      <vt:lpstr>Tw Cen MT</vt:lpstr>
      <vt:lpstr>Droplet</vt:lpstr>
      <vt:lpstr>red-ox reactions</vt:lpstr>
      <vt:lpstr>Learning outcomes</vt:lpstr>
      <vt:lpstr>Combustion of hydrocarbons</vt:lpstr>
      <vt:lpstr>Decomposition reactions</vt:lpstr>
      <vt:lpstr>Oxidation and reduction  </vt:lpstr>
      <vt:lpstr>Red-ox reaction summary</vt:lpstr>
      <vt:lpstr>Oxidation number – ‘fake charge’</vt:lpstr>
      <vt:lpstr>ASSIGNING OXIDATION NUMBERS</vt:lpstr>
      <vt:lpstr>Redox reaction of ionic compounds</vt:lpstr>
      <vt:lpstr>examples</vt:lpstr>
      <vt:lpstr>PowerPoint Presentation</vt:lpstr>
      <vt:lpstr>Oxidising power</vt:lpstr>
      <vt:lpstr>Redox reaction of organic compounds</vt:lpstr>
      <vt:lpstr>PowerPoint Presentation</vt:lpstr>
      <vt:lpstr>PowerPoint Presentation</vt:lpstr>
      <vt:lpstr>Gunpowder chemistry</vt:lpstr>
      <vt:lpstr>thermites</vt:lpstr>
      <vt:lpstr>PowerPoint Presentation</vt:lpstr>
      <vt:lpstr>Factors affecting rate of redox reactions</vt:lpstr>
      <vt:lpstr>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Explosive materials</dc:title>
  <dc:creator>Ewa Kazimierska</dc:creator>
  <cp:lastModifiedBy>Ewa Kazimierska</cp:lastModifiedBy>
  <cp:revision>11</cp:revision>
  <dcterms:created xsi:type="dcterms:W3CDTF">2023-10-20T09:04:31Z</dcterms:created>
  <dcterms:modified xsi:type="dcterms:W3CDTF">2024-10-14T00:06:14Z</dcterms:modified>
</cp:coreProperties>
</file>