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4"/>
    <p:sldMasterId id="2147483673" r:id="rId5"/>
  </p:sldMasterIdLst>
  <p:notesMasterIdLst>
    <p:notesMasterId r:id="rId34"/>
  </p:notesMasterIdLst>
  <p:handoutMasterIdLst>
    <p:handoutMasterId r:id="rId35"/>
  </p:handoutMasterIdLst>
  <p:sldIdLst>
    <p:sldId id="292" r:id="rId6"/>
    <p:sldId id="257" r:id="rId7"/>
    <p:sldId id="258" r:id="rId8"/>
    <p:sldId id="259" r:id="rId9"/>
    <p:sldId id="260" r:id="rId10"/>
    <p:sldId id="293" r:id="rId11"/>
    <p:sldId id="288" r:id="rId12"/>
    <p:sldId id="294" r:id="rId13"/>
    <p:sldId id="262" r:id="rId14"/>
    <p:sldId id="263" r:id="rId15"/>
    <p:sldId id="264" r:id="rId16"/>
    <p:sldId id="265" r:id="rId17"/>
    <p:sldId id="289" r:id="rId18"/>
    <p:sldId id="290" r:id="rId19"/>
    <p:sldId id="266" r:id="rId20"/>
    <p:sldId id="267" r:id="rId21"/>
    <p:sldId id="268" r:id="rId22"/>
    <p:sldId id="269" r:id="rId23"/>
    <p:sldId id="270" r:id="rId24"/>
    <p:sldId id="271" r:id="rId25"/>
    <p:sldId id="272" r:id="rId26"/>
    <p:sldId id="273" r:id="rId27"/>
    <p:sldId id="274" r:id="rId28"/>
    <p:sldId id="275" r:id="rId29"/>
    <p:sldId id="276" r:id="rId30"/>
    <p:sldId id="278" r:id="rId31"/>
    <p:sldId id="279" r:id="rId32"/>
    <p:sldId id="291" r:id="rId33"/>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89842" autoAdjust="0"/>
  </p:normalViewPr>
  <p:slideViewPr>
    <p:cSldViewPr snapToGrid="0" showGuides="1">
      <p:cViewPr varScale="1">
        <p:scale>
          <a:sx n="74" d="100"/>
          <a:sy n="74" d="100"/>
        </p:scale>
        <p:origin x="552" y="9"/>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21/04/2026</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21/04/2026</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5" name="Slide Number Placeholder 3"/>
          <p:cNvSpPr>
            <a:spLocks noGrp="1"/>
          </p:cNvSpPr>
          <p:nvPr>
            <p:ph type="sldNum" sz="quarter" idx="11"/>
          </p:nvPr>
        </p:nvSpPr>
        <p:spPr/>
        <p:txBody>
          <a:bodyPr/>
          <a:lstStyle/>
          <a:p>
            <a:pPr rtl="0"/>
            <a:fld id="{0A3C37BE-C303-496D-B5CD-85F2937540FC}" type="slidenum">
              <a:rPr lang="en-GB" smtClean="0"/>
              <a:t>2</a:t>
            </a:fld>
            <a:endParaRPr lang="en-GB" dirty="0"/>
          </a:p>
        </p:txBody>
      </p:sp>
    </p:spTree>
    <p:extLst>
      <p:ext uri="{BB962C8B-B14F-4D97-AF65-F5344CB8AC3E}">
        <p14:creationId xmlns:p14="http://schemas.microsoft.com/office/powerpoint/2010/main" val="1033355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0"/>
          </p:nvPr>
        </p:nvSpPr>
        <p:spPr/>
        <p:txBody>
          <a:bodyPr/>
          <a:lstStyle/>
          <a:p>
            <a:fld id="{FE10B0BC-5F5A-4563-8D5F-5EBE8705E78B}" type="datetime1">
              <a:rPr lang="en-GB" noProof="0" smtClean="0"/>
              <a:pPr/>
              <a:t>21/04/2026</a:t>
            </a:fld>
            <a:endParaRPr lang="en-GB" noProof="0" dirty="0"/>
          </a:p>
        </p:txBody>
      </p:sp>
      <p:sp>
        <p:nvSpPr>
          <p:cNvPr id="5" name="Slide Number Placeholder 4"/>
          <p:cNvSpPr>
            <a:spLocks noGrp="1"/>
          </p:cNvSpPr>
          <p:nvPr>
            <p:ph type="sldNum" sz="quarter" idx="11"/>
          </p:nvPr>
        </p:nvSpPr>
        <p:spPr/>
        <p:txBody>
          <a:bodyPr/>
          <a:lstStyle/>
          <a:p>
            <a:pPr rtl="0"/>
            <a:fld id="{0A3C37BE-C303-496D-B5CD-85F2937540FC}" type="slidenum">
              <a:rPr lang="en-GB" noProof="0" smtClean="0"/>
              <a:t>3</a:t>
            </a:fld>
            <a:endParaRPr lang="en-GB" noProof="0" dirty="0"/>
          </a:p>
        </p:txBody>
      </p:sp>
    </p:spTree>
    <p:extLst>
      <p:ext uri="{BB962C8B-B14F-4D97-AF65-F5344CB8AC3E}">
        <p14:creationId xmlns:p14="http://schemas.microsoft.com/office/powerpoint/2010/main" val="4081995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FE10B0BC-5F5A-4563-8D5F-5EBE8705E78B}" type="datetime1">
              <a:rPr lang="en-GB" noProof="0" smtClean="0"/>
              <a:pPr/>
              <a:t>22/04/2026</a:t>
            </a:fld>
            <a:endParaRPr lang="en-GB" noProof="0" dirty="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8</a:t>
            </a:fld>
            <a:endParaRPr lang="en-GB" noProof="0" dirty="0"/>
          </a:p>
        </p:txBody>
      </p:sp>
    </p:spTree>
    <p:extLst>
      <p:ext uri="{BB962C8B-B14F-4D97-AF65-F5344CB8AC3E}">
        <p14:creationId xmlns:p14="http://schemas.microsoft.com/office/powerpoint/2010/main" val="236295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6FB46868-D4DC-4AB7-B902-2CBC006332D0}" type="slidenum">
              <a:rPr lang="en-GB" altLang="en-US">
                <a:latin typeface="Arial" panose="020B0604020202020204" pitchFamily="34" charset="0"/>
              </a:rPr>
              <a:pPr algn="r" eaLnBrk="1" hangingPunct="1">
                <a:spcBef>
                  <a:spcPct val="0"/>
                </a:spcBef>
              </a:pPr>
              <a:t>9</a:t>
            </a:fld>
            <a:endParaRPr lang="en-GB" altLang="en-US">
              <a:latin typeface="Arial" panose="020B0604020202020204" pitchFamily="34" charset="0"/>
            </a:endParaRPr>
          </a:p>
        </p:txBody>
      </p:sp>
      <p:sp>
        <p:nvSpPr>
          <p:cNvPr id="512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244979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5B98FA5D-B844-4E4D-BAAB-BFC6FE0DDD51}" type="slidenum">
              <a:rPr lang="en-GB" altLang="en-US">
                <a:latin typeface="Arial" panose="020B0604020202020204" pitchFamily="34" charset="0"/>
              </a:rPr>
              <a:pPr algn="r" eaLnBrk="1" hangingPunct="1">
                <a:spcBef>
                  <a:spcPct val="0"/>
                </a:spcBef>
              </a:pPr>
              <a:t>10</a:t>
            </a:fld>
            <a:endParaRPr lang="en-GB" altLang="en-US">
              <a:latin typeface="Arial" panose="020B0604020202020204" pitchFamily="34" charset="0"/>
            </a:endParaRPr>
          </a:p>
        </p:txBody>
      </p:sp>
      <p:sp>
        <p:nvSpPr>
          <p:cNvPr id="7171"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2800460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88096E1A-701A-4A7C-8FC7-C912622D04AD}" type="slidenum">
              <a:rPr lang="en-GB" altLang="en-US">
                <a:latin typeface="Arial" panose="020B0604020202020204" pitchFamily="34" charset="0"/>
              </a:rPr>
              <a:pPr algn="r" eaLnBrk="1" hangingPunct="1">
                <a:spcBef>
                  <a:spcPct val="0"/>
                </a:spcBef>
              </a:pPr>
              <a:t>11</a:t>
            </a:fld>
            <a:endParaRPr lang="en-GB" altLang="en-US">
              <a:latin typeface="Arial" panose="020B0604020202020204" pitchFamily="34" charset="0"/>
            </a:endParaRPr>
          </a:p>
        </p:txBody>
      </p:sp>
      <p:sp>
        <p:nvSpPr>
          <p:cNvPr id="9219"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3680690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9EEC6EA5-5FB4-481E-8986-4729AA3D606B}" type="slidenum">
              <a:rPr lang="en-GB" altLang="en-US">
                <a:latin typeface="Arial" panose="020B0604020202020204" pitchFamily="34" charset="0"/>
              </a:rPr>
              <a:pPr algn="r" eaLnBrk="1" hangingPunct="1">
                <a:spcBef>
                  <a:spcPct val="0"/>
                </a:spcBef>
              </a:pPr>
              <a:t>12</a:t>
            </a:fld>
            <a:endParaRPr lang="en-GB" altLang="en-US">
              <a:latin typeface="Arial" panose="020B0604020202020204" pitchFamily="34" charset="0"/>
            </a:endParaRPr>
          </a:p>
        </p:txBody>
      </p:sp>
      <p:sp>
        <p:nvSpPr>
          <p:cNvPr id="11267"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3181408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C882588B-86E4-481C-814A-D4A16EA79755}" type="slidenum">
              <a:rPr lang="en-GB" altLang="en-US">
                <a:latin typeface="Arial" panose="020B0604020202020204" pitchFamily="34" charset="0"/>
              </a:rPr>
              <a:pPr algn="r" eaLnBrk="1" hangingPunct="1">
                <a:spcBef>
                  <a:spcPct val="0"/>
                </a:spcBef>
              </a:pPr>
              <a:t>15</a:t>
            </a:fld>
            <a:endParaRPr lang="en-GB" altLang="en-US">
              <a:latin typeface="Arial" panose="020B0604020202020204" pitchFamily="34" charset="0"/>
            </a:endParaRPr>
          </a:p>
        </p:txBody>
      </p:sp>
      <p:sp>
        <p:nvSpPr>
          <p:cNvPr id="13315"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a:cs typeface="Arial" panose="020B0604020202020204" pitchFamily="34" charset="0"/>
            </a:endParaRPr>
          </a:p>
        </p:txBody>
      </p:sp>
    </p:spTree>
    <p:extLst>
      <p:ext uri="{BB962C8B-B14F-4D97-AF65-F5344CB8AC3E}">
        <p14:creationId xmlns:p14="http://schemas.microsoft.com/office/powerpoint/2010/main" val="40704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3E786D8D-8EBC-4A42-B55A-A6E5FF2DD95A}" type="slidenum">
              <a:rPr lang="en-GB" altLang="en-US">
                <a:latin typeface="Arial" panose="020B0604020202020204" pitchFamily="34" charset="0"/>
              </a:rPr>
              <a:pPr algn="r" eaLnBrk="1" hangingPunct="1">
                <a:spcBef>
                  <a:spcPct val="0"/>
                </a:spcBef>
              </a:pPr>
              <a:t>16</a:t>
            </a:fld>
            <a:endParaRPr lang="en-GB" altLang="en-US">
              <a:latin typeface="Arial" panose="020B0604020202020204" pitchFamily="34" charset="0"/>
            </a:endParaRPr>
          </a:p>
        </p:txBody>
      </p:sp>
      <p:sp>
        <p:nvSpPr>
          <p:cNvPr id="1536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3641189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0FE9644C-62CE-4441-B72B-699D3435FB21}" type="slidenum">
              <a:rPr lang="en-GB" altLang="en-US">
                <a:latin typeface="Arial" panose="020B0604020202020204" pitchFamily="34" charset="0"/>
              </a:rPr>
              <a:pPr algn="r" eaLnBrk="1" hangingPunct="1">
                <a:spcBef>
                  <a:spcPct val="0"/>
                </a:spcBef>
              </a:pPr>
              <a:t>17</a:t>
            </a:fld>
            <a:endParaRPr lang="en-GB" altLang="en-US">
              <a:latin typeface="Arial" panose="020B0604020202020204" pitchFamily="34" charset="0"/>
            </a:endParaRPr>
          </a:p>
        </p:txBody>
      </p:sp>
      <p:sp>
        <p:nvSpPr>
          <p:cNvPr id="17411"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a:cs typeface="Arial" panose="020B0604020202020204" pitchFamily="34" charset="0"/>
            </a:endParaRPr>
          </a:p>
        </p:txBody>
      </p:sp>
    </p:spTree>
    <p:extLst>
      <p:ext uri="{BB962C8B-B14F-4D97-AF65-F5344CB8AC3E}">
        <p14:creationId xmlns:p14="http://schemas.microsoft.com/office/powerpoint/2010/main" val="3196826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71855EB4-A438-403E-B068-AC6514F243E1}" type="slidenum">
              <a:rPr lang="en-GB" altLang="en-US">
                <a:latin typeface="Arial" panose="020B0604020202020204" pitchFamily="34" charset="0"/>
              </a:rPr>
              <a:pPr algn="r" eaLnBrk="1" hangingPunct="1">
                <a:spcBef>
                  <a:spcPct val="0"/>
                </a:spcBef>
              </a:pPr>
              <a:t>18</a:t>
            </a:fld>
            <a:endParaRPr lang="en-GB" altLang="en-US">
              <a:latin typeface="Arial" panose="020B0604020202020204" pitchFamily="34" charset="0"/>
            </a:endParaRPr>
          </a:p>
        </p:txBody>
      </p:sp>
      <p:sp>
        <p:nvSpPr>
          <p:cNvPr id="19459"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207714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B8C31515-7B49-4734-B61C-1AAA953C0B31}" type="slidenum">
              <a:rPr lang="en-GB" altLang="en-US">
                <a:latin typeface="Arial" panose="020B0604020202020204" pitchFamily="34" charset="0"/>
              </a:rPr>
              <a:pPr algn="r" eaLnBrk="1" hangingPunct="1">
                <a:spcBef>
                  <a:spcPct val="0"/>
                </a:spcBef>
              </a:pPr>
              <a:t>19</a:t>
            </a:fld>
            <a:endParaRPr lang="en-GB" altLang="en-US">
              <a:latin typeface="Arial" panose="020B0604020202020204" pitchFamily="34" charset="0"/>
            </a:endParaRPr>
          </a:p>
        </p:txBody>
      </p:sp>
      <p:sp>
        <p:nvSpPr>
          <p:cNvPr id="21507"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1377729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46FB4862-BF70-4F85-8B84-5CE18ED44864}" type="slidenum">
              <a:rPr lang="en-GB" altLang="en-US">
                <a:latin typeface="Arial" panose="020B0604020202020204" pitchFamily="34" charset="0"/>
              </a:rPr>
              <a:pPr algn="r" eaLnBrk="1" hangingPunct="1">
                <a:spcBef>
                  <a:spcPct val="0"/>
                </a:spcBef>
              </a:pPr>
              <a:t>20</a:t>
            </a:fld>
            <a:endParaRPr lang="en-GB" altLang="en-US">
              <a:latin typeface="Arial" panose="020B0604020202020204" pitchFamily="34" charset="0"/>
            </a:endParaRPr>
          </a:p>
        </p:txBody>
      </p:sp>
      <p:sp>
        <p:nvSpPr>
          <p:cNvPr id="23555"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794797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A9312DD4-BCEF-45E9-AB03-CEB2817C6080}" type="slidenum">
              <a:rPr lang="en-GB" altLang="en-US">
                <a:latin typeface="Arial" panose="020B0604020202020204" pitchFamily="34" charset="0"/>
              </a:rPr>
              <a:pPr algn="r" eaLnBrk="1" hangingPunct="1">
                <a:spcBef>
                  <a:spcPct val="0"/>
                </a:spcBef>
              </a:pPr>
              <a:t>21</a:t>
            </a:fld>
            <a:endParaRPr lang="en-GB" altLang="en-US">
              <a:latin typeface="Arial" panose="020B0604020202020204" pitchFamily="34" charset="0"/>
            </a:endParaRPr>
          </a:p>
        </p:txBody>
      </p:sp>
      <p:sp>
        <p:nvSpPr>
          <p:cNvPr id="2560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20989250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F41BF9C8-00D6-41D0-A0D1-5472009A84A9}" type="slidenum">
              <a:rPr lang="en-GB" altLang="en-US">
                <a:latin typeface="Arial" panose="020B0604020202020204" pitchFamily="34" charset="0"/>
              </a:rPr>
              <a:pPr algn="r" eaLnBrk="1" hangingPunct="1">
                <a:spcBef>
                  <a:spcPct val="0"/>
                </a:spcBef>
              </a:pPr>
              <a:t>22</a:t>
            </a:fld>
            <a:endParaRPr lang="en-GB" altLang="en-US">
              <a:latin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40774861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27A9743F-A540-4D89-8674-11E9F9581E6F}" type="slidenum">
              <a:rPr lang="en-GB" altLang="en-US">
                <a:latin typeface="Arial" panose="020B0604020202020204" pitchFamily="34" charset="0"/>
              </a:rPr>
              <a:pPr algn="r" eaLnBrk="1" hangingPunct="1">
                <a:spcBef>
                  <a:spcPct val="0"/>
                </a:spcBef>
              </a:pPr>
              <a:t>23</a:t>
            </a:fld>
            <a:endParaRPr lang="en-GB" altLang="en-US">
              <a:latin typeface="Arial" panose="020B0604020202020204" pitchFamily="34" charset="0"/>
            </a:endParaRPr>
          </a:p>
        </p:txBody>
      </p:sp>
      <p:sp>
        <p:nvSpPr>
          <p:cNvPr id="29699"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1904612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217B5C29-9A93-4F46-8093-E3E86AB43362}" type="slidenum">
              <a:rPr lang="en-GB" altLang="en-US">
                <a:latin typeface="Arial" panose="020B0604020202020204" pitchFamily="34" charset="0"/>
              </a:rPr>
              <a:pPr algn="r" eaLnBrk="1" hangingPunct="1">
                <a:spcBef>
                  <a:spcPct val="0"/>
                </a:spcBef>
              </a:pPr>
              <a:t>24</a:t>
            </a:fld>
            <a:endParaRPr lang="en-GB" altLang="en-US">
              <a:latin typeface="Arial" panose="020B0604020202020204" pitchFamily="34" charset="0"/>
            </a:endParaRPr>
          </a:p>
        </p:txBody>
      </p:sp>
      <p:sp>
        <p:nvSpPr>
          <p:cNvPr id="31747"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2567486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80954F60-F4CD-4ED9-AAA5-C1C615CE6130}" type="slidenum">
              <a:rPr lang="en-GB" altLang="en-US">
                <a:latin typeface="Arial" panose="020B0604020202020204" pitchFamily="34" charset="0"/>
              </a:rPr>
              <a:pPr algn="r" eaLnBrk="1" hangingPunct="1">
                <a:spcBef>
                  <a:spcPct val="0"/>
                </a:spcBef>
              </a:pPr>
              <a:t>25</a:t>
            </a:fld>
            <a:endParaRPr lang="en-GB" altLang="en-US">
              <a:latin typeface="Arial" panose="020B0604020202020204" pitchFamily="34" charset="0"/>
            </a:endParaRPr>
          </a:p>
        </p:txBody>
      </p:sp>
      <p:sp>
        <p:nvSpPr>
          <p:cNvPr id="33795"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18486146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r" eaLnBrk="1" hangingPunct="1">
              <a:spcBef>
                <a:spcPct val="0"/>
              </a:spcBef>
            </a:pPr>
            <a:fld id="{E572A695-1BC4-4E51-8C30-B7DD6E7228E4}" type="slidenum">
              <a:rPr lang="en-GB" altLang="en-US">
                <a:latin typeface="Arial" panose="020B0604020202020204" pitchFamily="34" charset="0"/>
              </a:rPr>
              <a:pPr algn="r" eaLnBrk="1" hangingPunct="1">
                <a:spcBef>
                  <a:spcPct val="0"/>
                </a:spcBef>
              </a:pPr>
              <a:t>26</a:t>
            </a:fld>
            <a:endParaRPr lang="en-GB" altLang="en-US">
              <a:latin typeface="Arial" panose="020B0604020202020204" pitchFamily="34" charset="0"/>
            </a:endParaRPr>
          </a:p>
        </p:txBody>
      </p:sp>
      <p:sp>
        <p:nvSpPr>
          <p:cNvPr id="37891"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Tree>
    <p:extLst>
      <p:ext uri="{BB962C8B-B14F-4D97-AF65-F5344CB8AC3E}">
        <p14:creationId xmlns:p14="http://schemas.microsoft.com/office/powerpoint/2010/main" val="3271085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spcBef>
                <a:spcPct val="0"/>
              </a:spcBef>
            </a:pPr>
            <a:fld id="{5FDA454E-5239-4E49-9F84-C6369B8F1900}" type="slidenum">
              <a:rPr lang="en-GB" altLang="en-US">
                <a:latin typeface="Verdana" panose="020B0604030504040204" pitchFamily="34" charset="0"/>
              </a:rPr>
              <a:pPr>
                <a:spcBef>
                  <a:spcPct val="0"/>
                </a:spcBef>
              </a:pPr>
              <a:t>27</a:t>
            </a:fld>
            <a:endParaRPr lang="en-GB" altLang="en-US">
              <a:latin typeface="Verdana" panose="020B0604030504040204" pitchFamily="34" charset="0"/>
            </a:endParaRPr>
          </a:p>
        </p:txBody>
      </p:sp>
    </p:spTree>
    <p:extLst>
      <p:ext uri="{BB962C8B-B14F-4D97-AF65-F5344CB8AC3E}">
        <p14:creationId xmlns:p14="http://schemas.microsoft.com/office/powerpoint/2010/main" val="694556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spcBef>
                <a:spcPct val="0"/>
              </a:spcBef>
            </a:pPr>
            <a:fld id="{DCFDFD67-5BFC-417C-A8B3-4F6F3B5C4BC0}" type="slidenum">
              <a:rPr lang="en-GB" altLang="en-US">
                <a:latin typeface="Verdana" panose="020B0604030504040204" pitchFamily="34" charset="0"/>
              </a:rPr>
              <a:pPr>
                <a:spcBef>
                  <a:spcPct val="0"/>
                </a:spcBef>
              </a:pPr>
              <a:t>28</a:t>
            </a:fld>
            <a:endParaRPr lang="en-GB" altLang="en-US">
              <a:latin typeface="Verdana" panose="020B0604030504040204" pitchFamily="34" charset="0"/>
            </a:endParaRPr>
          </a:p>
        </p:txBody>
      </p:sp>
    </p:spTree>
    <p:extLst>
      <p:ext uri="{BB962C8B-B14F-4D97-AF65-F5344CB8AC3E}">
        <p14:creationId xmlns:p14="http://schemas.microsoft.com/office/powerpoint/2010/main" val="14032222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4401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1131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9825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3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51740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741841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06246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77930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4748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243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21/04/2026</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40272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35208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17902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58532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006333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204993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03163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13440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55233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817944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637089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4/21/2026</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4607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21/04/2026</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686358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Graphical user interface, text&#10;&#10;Description automatically generated">
            <a:extLst>
              <a:ext uri="{FF2B5EF4-FFF2-40B4-BE49-F238E27FC236}">
                <a16:creationId xmlns:a16="http://schemas.microsoft.com/office/drawing/2014/main" id="{056FD3AA-5FD2-724E-9C7C-28EF2AD43E97}"/>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88862428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B295DE-175C-2B89-6860-B892FB988D5B}"/>
              </a:ext>
            </a:extLst>
          </p:cNvPr>
          <p:cNvSpPr>
            <a:spLocks noGrp="1"/>
          </p:cNvSpPr>
          <p:nvPr>
            <p:ph type="ctrTitle"/>
          </p:nvPr>
        </p:nvSpPr>
        <p:spPr>
          <a:xfrm>
            <a:off x="1524000" y="1046408"/>
            <a:ext cx="9144000" cy="2798405"/>
          </a:xfrm>
        </p:spPr>
        <p:txBody>
          <a:bodyPr>
            <a:normAutofit fontScale="90000"/>
          </a:bodyPr>
          <a:lstStyle/>
          <a:p>
            <a:br>
              <a:rPr lang="en-GB" dirty="0"/>
            </a:br>
            <a:r>
              <a:rPr lang="en-GB" dirty="0"/>
              <a:t>ECYW4015 </a:t>
            </a:r>
            <a:br>
              <a:rPr lang="en-GB" dirty="0"/>
            </a:br>
            <a:r>
              <a:rPr lang="en-GB" sz="4900" dirty="0"/>
              <a:t>Youth Work Interventions and Therapeutic Practice </a:t>
            </a:r>
            <a:endParaRPr lang="en-GB" dirty="0"/>
          </a:p>
        </p:txBody>
      </p:sp>
      <p:sp>
        <p:nvSpPr>
          <p:cNvPr id="5" name="Subtitle 4">
            <a:extLst>
              <a:ext uri="{FF2B5EF4-FFF2-40B4-BE49-F238E27FC236}">
                <a16:creationId xmlns:a16="http://schemas.microsoft.com/office/drawing/2014/main" id="{EC1CDD7C-B28D-1E2B-0481-0A503798A398}"/>
              </a:ext>
            </a:extLst>
          </p:cNvPr>
          <p:cNvSpPr>
            <a:spLocks noGrp="1"/>
          </p:cNvSpPr>
          <p:nvPr>
            <p:ph type="subTitle" idx="1"/>
          </p:nvPr>
        </p:nvSpPr>
        <p:spPr>
          <a:xfrm>
            <a:off x="1524000" y="4155830"/>
            <a:ext cx="9144000" cy="1655762"/>
          </a:xfrm>
        </p:spPr>
        <p:txBody>
          <a:bodyPr/>
          <a:lstStyle/>
          <a:p>
            <a:r>
              <a:rPr lang="en-GB" dirty="0"/>
              <a:t>22.04.26</a:t>
            </a:r>
          </a:p>
        </p:txBody>
      </p:sp>
    </p:spTree>
    <p:extLst>
      <p:ext uri="{BB962C8B-B14F-4D97-AF65-F5344CB8AC3E}">
        <p14:creationId xmlns:p14="http://schemas.microsoft.com/office/powerpoint/2010/main" val="22714783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rtlCol="0"/>
          <a:lstStyle/>
          <a:p>
            <a:pPr rtl="0"/>
            <a:r>
              <a:rPr lang="en-gb" b="1" dirty="0"/>
              <a:t>Lecture Focus</a:t>
            </a:r>
            <a:endParaRPr lang="en-US" b="1" dirty="0"/>
          </a:p>
        </p:txBody>
      </p:sp>
      <p:sp>
        <p:nvSpPr>
          <p:cNvPr id="14" name="Content Placeholder 13"/>
          <p:cNvSpPr>
            <a:spLocks noGrp="1"/>
          </p:cNvSpPr>
          <p:nvPr>
            <p:ph idx="1"/>
          </p:nvPr>
        </p:nvSpPr>
        <p:spPr/>
        <p:txBody>
          <a:bodyPr rtlCol="0"/>
          <a:lstStyle/>
          <a:p>
            <a:pPr rtl="0"/>
            <a:r>
              <a:rPr lang="en-gb" sz="2800" dirty="0"/>
              <a:t>Unpacking the Module</a:t>
            </a:r>
          </a:p>
          <a:p>
            <a:pPr rtl="0"/>
            <a:r>
              <a:rPr lang="en-GB" sz="2800" dirty="0"/>
              <a:t>Assessment Discussion</a:t>
            </a:r>
          </a:p>
          <a:p>
            <a:pPr rtl="0"/>
            <a:r>
              <a:rPr lang="en-GB" sz="2800" dirty="0"/>
              <a:t>Understanding Groups and Group Work Skills</a:t>
            </a:r>
          </a:p>
          <a:p>
            <a:pPr rtl="0"/>
            <a:r>
              <a:rPr lang="en-GB" sz="2800" dirty="0"/>
              <a:t>Directed Study</a:t>
            </a:r>
          </a:p>
          <a:p>
            <a:pPr marL="0" indent="0" rtl="0">
              <a:buNone/>
            </a:pPr>
            <a:endParaRPr lang="en-US" dirty="0"/>
          </a:p>
        </p:txBody>
      </p:sp>
    </p:spTree>
    <p:extLst>
      <p:ext uri="{BB962C8B-B14F-4D97-AF65-F5344CB8AC3E}">
        <p14:creationId xmlns:p14="http://schemas.microsoft.com/office/powerpoint/2010/main" val="1654255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Aim of Module</a:t>
            </a:r>
          </a:p>
        </p:txBody>
      </p:sp>
      <p:sp>
        <p:nvSpPr>
          <p:cNvPr id="3" name="Content Placeholder 2"/>
          <p:cNvSpPr>
            <a:spLocks noGrp="1"/>
          </p:cNvSpPr>
          <p:nvPr>
            <p:ph idx="1"/>
          </p:nvPr>
        </p:nvSpPr>
        <p:spPr/>
        <p:txBody>
          <a:bodyPr/>
          <a:lstStyle/>
          <a:p>
            <a:pPr lvl="0" fontAlgn="base"/>
            <a:r>
              <a:rPr lang="en-GB" dirty="0"/>
              <a:t>To introduce students to the essential knowledge, skills and tools required to build positive relationships with young people and to demonstrate effective Youth Work practice. </a:t>
            </a:r>
          </a:p>
          <a:p>
            <a:pPr marL="0" indent="0">
              <a:buNone/>
            </a:pPr>
            <a:endParaRPr lang="en-GB" dirty="0"/>
          </a:p>
        </p:txBody>
      </p:sp>
    </p:spTree>
    <p:extLst>
      <p:ext uri="{BB962C8B-B14F-4D97-AF65-F5344CB8AC3E}">
        <p14:creationId xmlns:p14="http://schemas.microsoft.com/office/powerpoint/2010/main" val="1703070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Learning Outcomes</a:t>
            </a:r>
          </a:p>
        </p:txBody>
      </p:sp>
      <p:sp>
        <p:nvSpPr>
          <p:cNvPr id="3" name="Content Placeholder 2"/>
          <p:cNvSpPr>
            <a:spLocks noGrp="1"/>
          </p:cNvSpPr>
          <p:nvPr>
            <p:ph idx="1"/>
          </p:nvPr>
        </p:nvSpPr>
        <p:spPr>
          <a:xfrm>
            <a:off x="838200" y="1535970"/>
            <a:ext cx="10515600" cy="4351338"/>
          </a:xfrm>
        </p:spPr>
        <p:txBody>
          <a:bodyPr>
            <a:normAutofit lnSpcReduction="10000"/>
          </a:bodyPr>
          <a:lstStyle/>
          <a:p>
            <a:pPr marL="0" indent="0" fontAlgn="base">
              <a:buNone/>
            </a:pPr>
            <a:r>
              <a:rPr lang="en-GB" dirty="0"/>
              <a:t>Upon the successful completion of this module, the student should be able to: </a:t>
            </a:r>
          </a:p>
          <a:p>
            <a:pPr lvl="1" fontAlgn="base"/>
            <a:r>
              <a:rPr lang="en-GB" dirty="0"/>
              <a:t>illustrate an integrated understanding of practice, theory and skills as a means of improving practice with young people; </a:t>
            </a:r>
          </a:p>
          <a:p>
            <a:pPr lvl="1" fontAlgn="base"/>
            <a:r>
              <a:rPr lang="en-GB" dirty="0"/>
              <a:t>demonstrate an ability to build meaningful relationships with young people using Youth Work interventions and therapeutic methods;</a:t>
            </a:r>
          </a:p>
          <a:p>
            <a:pPr lvl="1" fontAlgn="base"/>
            <a:r>
              <a:rPr lang="en-GB" dirty="0"/>
              <a:t>demonstrate the skills and knowledge required to be able to work with young people in groups, and also on a one-to-one basis;</a:t>
            </a:r>
          </a:p>
          <a:p>
            <a:pPr lvl="1" fontAlgn="base"/>
            <a:r>
              <a:rPr lang="en-GB" dirty="0"/>
              <a:t>illustrate the significance of ‘Association’ for young people, and Youth Work’s role in facilitating this;</a:t>
            </a:r>
          </a:p>
          <a:p>
            <a:pPr lvl="1" fontAlgn="base"/>
            <a:r>
              <a:rPr lang="en-GB" dirty="0"/>
              <a:t>organise their knowledge and learning through use of a range of information resources, and present their work appropriately. </a:t>
            </a:r>
          </a:p>
          <a:p>
            <a:endParaRPr lang="en-GB" dirty="0"/>
          </a:p>
        </p:txBody>
      </p:sp>
    </p:spTree>
    <p:extLst>
      <p:ext uri="{BB962C8B-B14F-4D97-AF65-F5344CB8AC3E}">
        <p14:creationId xmlns:p14="http://schemas.microsoft.com/office/powerpoint/2010/main" val="1230428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Indicative Content </a:t>
            </a:r>
          </a:p>
        </p:txBody>
      </p:sp>
      <p:sp>
        <p:nvSpPr>
          <p:cNvPr id="3" name="Content Placeholder 2"/>
          <p:cNvSpPr>
            <a:spLocks noGrp="1"/>
          </p:cNvSpPr>
          <p:nvPr>
            <p:ph idx="1"/>
          </p:nvPr>
        </p:nvSpPr>
        <p:spPr>
          <a:xfrm>
            <a:off x="838200" y="1690688"/>
            <a:ext cx="10515600" cy="4351338"/>
          </a:xfrm>
        </p:spPr>
        <p:txBody>
          <a:bodyPr>
            <a:normAutofit/>
          </a:bodyPr>
          <a:lstStyle/>
          <a:p>
            <a:pPr lvl="0" fontAlgn="base"/>
            <a:r>
              <a:rPr lang="en-GB" dirty="0"/>
              <a:t>Students will be introduced to how youth workers work with young people in specific contexts, and will explore group work skills as well as interpersonal and counselling skills. </a:t>
            </a:r>
          </a:p>
          <a:p>
            <a:pPr lvl="0" fontAlgn="base"/>
            <a:r>
              <a:rPr lang="en-GB" dirty="0"/>
              <a:t>Students will explore, through interactive sessions, how activities can be used as a tool to build positive relationships with young people. </a:t>
            </a:r>
          </a:p>
          <a:p>
            <a:pPr lvl="0" fontAlgn="base"/>
            <a:r>
              <a:rPr lang="en-GB" dirty="0"/>
              <a:t>There will be an experiential learning focus to this module, with students involved in weekly practical activities to integrate with the theoretical approaches which also form part of this module. </a:t>
            </a:r>
          </a:p>
        </p:txBody>
      </p:sp>
    </p:spTree>
    <p:extLst>
      <p:ext uri="{BB962C8B-B14F-4D97-AF65-F5344CB8AC3E}">
        <p14:creationId xmlns:p14="http://schemas.microsoft.com/office/powerpoint/2010/main" val="1929708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E7C78-8E89-2B53-5CD7-00193A16D4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91E31C-21E1-0855-EEFC-BA24AD430E9E}"/>
              </a:ext>
            </a:extLst>
          </p:cNvPr>
          <p:cNvSpPr>
            <a:spLocks noGrp="1"/>
          </p:cNvSpPr>
          <p:nvPr>
            <p:ph type="title"/>
          </p:nvPr>
        </p:nvSpPr>
        <p:spPr/>
        <p:txBody>
          <a:bodyPr/>
          <a:lstStyle/>
          <a:p>
            <a:r>
              <a:rPr lang="en-GB" b="1" dirty="0"/>
              <a:t>Indicative Content </a:t>
            </a:r>
          </a:p>
        </p:txBody>
      </p:sp>
      <p:sp>
        <p:nvSpPr>
          <p:cNvPr id="3" name="Content Placeholder 2">
            <a:extLst>
              <a:ext uri="{FF2B5EF4-FFF2-40B4-BE49-F238E27FC236}">
                <a16:creationId xmlns:a16="http://schemas.microsoft.com/office/drawing/2014/main" id="{2A78A615-296B-6728-1B8C-B9E88A2DA00D}"/>
              </a:ext>
            </a:extLst>
          </p:cNvPr>
          <p:cNvSpPr>
            <a:spLocks noGrp="1"/>
          </p:cNvSpPr>
          <p:nvPr>
            <p:ph idx="1"/>
          </p:nvPr>
        </p:nvSpPr>
        <p:spPr>
          <a:xfrm>
            <a:off x="838200" y="1690688"/>
            <a:ext cx="10515600" cy="4351338"/>
          </a:xfrm>
        </p:spPr>
        <p:txBody>
          <a:bodyPr>
            <a:normAutofit/>
          </a:bodyPr>
          <a:lstStyle/>
          <a:p>
            <a:pPr lvl="0" fontAlgn="base"/>
            <a:r>
              <a:rPr lang="en-GB" dirty="0"/>
              <a:t>Students will explore the significance of ‘Association’ for young people, and Youth Work’s role in facilitating this. </a:t>
            </a:r>
          </a:p>
          <a:p>
            <a:pPr lvl="0" fontAlgn="base"/>
            <a:r>
              <a:rPr lang="en-GB" dirty="0"/>
              <a:t>The content will also consider the various tools and methods used in youth work and other professions with young people, for example outdoor education, sport, creative arts, music and drama. </a:t>
            </a:r>
          </a:p>
          <a:p>
            <a:pPr lvl="0" fontAlgn="base"/>
            <a:r>
              <a:rPr lang="en-GB" dirty="0"/>
              <a:t>The module will explore the role of person-centred planning, mindfulness and the importance of self-care amongst practitioners. </a:t>
            </a:r>
          </a:p>
        </p:txBody>
      </p:sp>
    </p:spTree>
    <p:extLst>
      <p:ext uri="{BB962C8B-B14F-4D97-AF65-F5344CB8AC3E}">
        <p14:creationId xmlns:p14="http://schemas.microsoft.com/office/powerpoint/2010/main" val="372368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Assessment</a:t>
            </a:r>
          </a:p>
        </p:txBody>
      </p:sp>
      <p:sp>
        <p:nvSpPr>
          <p:cNvPr id="3" name="Content Placeholder 2"/>
          <p:cNvSpPr>
            <a:spLocks noGrp="1"/>
          </p:cNvSpPr>
          <p:nvPr>
            <p:ph idx="1"/>
          </p:nvPr>
        </p:nvSpPr>
        <p:spPr>
          <a:xfrm>
            <a:off x="838200" y="2018808"/>
            <a:ext cx="10515600" cy="4351338"/>
          </a:xfrm>
        </p:spPr>
        <p:txBody>
          <a:bodyPr>
            <a:normAutofit/>
          </a:bodyPr>
          <a:lstStyle/>
          <a:p>
            <a:r>
              <a:rPr lang="en-GB" dirty="0"/>
              <a:t>Students will design and produce a </a:t>
            </a:r>
            <a:r>
              <a:rPr lang="en-GB" i="1" dirty="0"/>
              <a:t>Youth Work Practice Toolkit</a:t>
            </a:r>
            <a:r>
              <a:rPr lang="en-GB" dirty="0"/>
              <a:t> that demonstrates the essential knowledge, skills, and practical tools required to build positive relationships with young people and evidence effective Youth Work practice. The toolkit should integrate theory, practical approaches, and reflective commentary to address individual and group work contexts.</a:t>
            </a:r>
          </a:p>
          <a:p>
            <a:r>
              <a:rPr lang="en-GB" dirty="0"/>
              <a:t>This toolkit will serve as a professional resource that could be used in real Youth Work settings, incorporating both academic understanding and practical strategies.</a:t>
            </a:r>
            <a:endParaRPr lang="en-GB" sz="2400" dirty="0"/>
          </a:p>
        </p:txBody>
      </p:sp>
      <p:sp>
        <p:nvSpPr>
          <p:cNvPr id="7" name="TextBox 6">
            <a:extLst>
              <a:ext uri="{FF2B5EF4-FFF2-40B4-BE49-F238E27FC236}">
                <a16:creationId xmlns:a16="http://schemas.microsoft.com/office/drawing/2014/main" id="{724B6318-F3DF-5B87-95A7-6F527B1BB49E}"/>
              </a:ext>
            </a:extLst>
          </p:cNvPr>
          <p:cNvSpPr txBox="1"/>
          <p:nvPr/>
        </p:nvSpPr>
        <p:spPr>
          <a:xfrm>
            <a:off x="838200" y="1437210"/>
            <a:ext cx="7386734" cy="523220"/>
          </a:xfrm>
          <a:prstGeom prst="rect">
            <a:avLst/>
          </a:prstGeom>
          <a:noFill/>
        </p:spPr>
        <p:txBody>
          <a:bodyPr wrap="square">
            <a:spAutoFit/>
          </a:bodyPr>
          <a:lstStyle/>
          <a:p>
            <a:r>
              <a:rPr lang="en-GB" sz="2800" b="1" dirty="0"/>
              <a:t>Toolkit – 3000 words </a:t>
            </a:r>
          </a:p>
        </p:txBody>
      </p:sp>
    </p:spTree>
    <p:extLst>
      <p:ext uri="{BB962C8B-B14F-4D97-AF65-F5344CB8AC3E}">
        <p14:creationId xmlns:p14="http://schemas.microsoft.com/office/powerpoint/2010/main" val="2693260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EEBD6-D033-E2A7-00F7-18BDAE3776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B2CE06-8D6F-E5E1-FCAC-CCC21A1F8B1C}"/>
              </a:ext>
            </a:extLst>
          </p:cNvPr>
          <p:cNvSpPr>
            <a:spLocks noGrp="1"/>
          </p:cNvSpPr>
          <p:nvPr>
            <p:ph type="title"/>
          </p:nvPr>
        </p:nvSpPr>
        <p:spPr/>
        <p:txBody>
          <a:bodyPr/>
          <a:lstStyle/>
          <a:p>
            <a:r>
              <a:rPr lang="en-GB" b="1" dirty="0"/>
              <a:t>Assessment</a:t>
            </a:r>
          </a:p>
        </p:txBody>
      </p:sp>
      <p:graphicFrame>
        <p:nvGraphicFramePr>
          <p:cNvPr id="5" name="Table 4">
            <a:extLst>
              <a:ext uri="{FF2B5EF4-FFF2-40B4-BE49-F238E27FC236}">
                <a16:creationId xmlns:a16="http://schemas.microsoft.com/office/drawing/2014/main" id="{854409ED-EA65-76FA-D43E-93F44F199D35}"/>
              </a:ext>
            </a:extLst>
          </p:cNvPr>
          <p:cNvGraphicFramePr>
            <a:graphicFrameLocks noGrp="1"/>
          </p:cNvGraphicFramePr>
          <p:nvPr>
            <p:extLst>
              <p:ext uri="{D42A27DB-BD31-4B8C-83A1-F6EECF244321}">
                <p14:modId xmlns:p14="http://schemas.microsoft.com/office/powerpoint/2010/main" val="3726229944"/>
              </p:ext>
            </p:extLst>
          </p:nvPr>
        </p:nvGraphicFramePr>
        <p:xfrm>
          <a:off x="1022024" y="2279560"/>
          <a:ext cx="10147952" cy="2021075"/>
        </p:xfrm>
        <a:graphic>
          <a:graphicData uri="http://schemas.openxmlformats.org/drawingml/2006/table">
            <a:tbl>
              <a:tblPr firstRow="1" bandRow="1">
                <a:tableStyleId>{5C22544A-7EE6-4342-B048-85BDC9FD1C3A}</a:tableStyleId>
              </a:tblPr>
              <a:tblGrid>
                <a:gridCol w="5073976">
                  <a:extLst>
                    <a:ext uri="{9D8B030D-6E8A-4147-A177-3AD203B41FA5}">
                      <a16:colId xmlns:a16="http://schemas.microsoft.com/office/drawing/2014/main" val="662232042"/>
                    </a:ext>
                  </a:extLst>
                </a:gridCol>
                <a:gridCol w="5073976">
                  <a:extLst>
                    <a:ext uri="{9D8B030D-6E8A-4147-A177-3AD203B41FA5}">
                      <a16:colId xmlns:a16="http://schemas.microsoft.com/office/drawing/2014/main" val="3922624486"/>
                    </a:ext>
                  </a:extLst>
                </a:gridCol>
              </a:tblGrid>
              <a:tr h="1279676">
                <a:tc>
                  <a:txBody>
                    <a:bodyPr/>
                    <a:lstStyle/>
                    <a:p>
                      <a:r>
                        <a:rPr lang="en-GB" dirty="0"/>
                        <a:t>Submission</a:t>
                      </a:r>
                      <a:r>
                        <a:rPr lang="en-GB" baseline="0" dirty="0"/>
                        <a:t> Date</a:t>
                      </a:r>
                      <a:endParaRPr lang="en-GB" dirty="0"/>
                    </a:p>
                  </a:txBody>
                  <a:tcPr/>
                </a:tc>
                <a:tc>
                  <a:txBody>
                    <a:bodyPr/>
                    <a:lstStyle/>
                    <a:p>
                      <a:r>
                        <a:rPr lang="en-GB" dirty="0"/>
                        <a:t>Release of Provisional Grades and Feedback</a:t>
                      </a:r>
                    </a:p>
                  </a:txBody>
                  <a:tcPr/>
                </a:tc>
                <a:extLst>
                  <a:ext uri="{0D108BD9-81ED-4DB2-BD59-A6C34878D82A}">
                    <a16:rowId xmlns:a16="http://schemas.microsoft.com/office/drawing/2014/main" val="607921641"/>
                  </a:ext>
                </a:extLst>
              </a:tr>
              <a:tr h="741399">
                <a:tc>
                  <a:txBody>
                    <a:bodyPr/>
                    <a:lstStyle/>
                    <a:p>
                      <a:r>
                        <a:rPr lang="en-GB" dirty="0"/>
                        <a:t>21</a:t>
                      </a:r>
                      <a:r>
                        <a:rPr lang="en-GB" baseline="30000" dirty="0"/>
                        <a:t>st</a:t>
                      </a:r>
                      <a:r>
                        <a:rPr lang="en-GB" dirty="0"/>
                        <a:t> May 2026</a:t>
                      </a:r>
                    </a:p>
                  </a:txBody>
                  <a:tcPr/>
                </a:tc>
                <a:tc>
                  <a:txBody>
                    <a:bodyPr/>
                    <a:lstStyle/>
                    <a:p>
                      <a:r>
                        <a:rPr lang="en-GB" dirty="0"/>
                        <a:t>19</a:t>
                      </a:r>
                      <a:r>
                        <a:rPr lang="en-GB" baseline="30000" dirty="0"/>
                        <a:t>th</a:t>
                      </a:r>
                      <a:r>
                        <a:rPr lang="en-GB" dirty="0"/>
                        <a:t> June 2026 </a:t>
                      </a:r>
                    </a:p>
                  </a:txBody>
                  <a:tcPr/>
                </a:tc>
                <a:extLst>
                  <a:ext uri="{0D108BD9-81ED-4DB2-BD59-A6C34878D82A}">
                    <a16:rowId xmlns:a16="http://schemas.microsoft.com/office/drawing/2014/main" val="4134344924"/>
                  </a:ext>
                </a:extLst>
              </a:tr>
            </a:tbl>
          </a:graphicData>
        </a:graphic>
      </p:graphicFrame>
      <p:sp>
        <p:nvSpPr>
          <p:cNvPr id="7" name="TextBox 6">
            <a:extLst>
              <a:ext uri="{FF2B5EF4-FFF2-40B4-BE49-F238E27FC236}">
                <a16:creationId xmlns:a16="http://schemas.microsoft.com/office/drawing/2014/main" id="{21CBDFEF-BBB7-F71F-BFDE-8C6845A06DA2}"/>
              </a:ext>
            </a:extLst>
          </p:cNvPr>
          <p:cNvSpPr txBox="1"/>
          <p:nvPr/>
        </p:nvSpPr>
        <p:spPr>
          <a:xfrm>
            <a:off x="838200" y="1437210"/>
            <a:ext cx="7386734" cy="523220"/>
          </a:xfrm>
          <a:prstGeom prst="rect">
            <a:avLst/>
          </a:prstGeom>
          <a:noFill/>
        </p:spPr>
        <p:txBody>
          <a:bodyPr wrap="square">
            <a:spAutoFit/>
          </a:bodyPr>
          <a:lstStyle/>
          <a:p>
            <a:r>
              <a:rPr lang="en-GB" sz="2800" b="1" dirty="0"/>
              <a:t>Toolkit – 3000 words </a:t>
            </a:r>
          </a:p>
        </p:txBody>
      </p:sp>
    </p:spTree>
    <p:extLst>
      <p:ext uri="{BB962C8B-B14F-4D97-AF65-F5344CB8AC3E}">
        <p14:creationId xmlns:p14="http://schemas.microsoft.com/office/powerpoint/2010/main" val="2340083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ctrTitle"/>
          </p:nvPr>
        </p:nvSpPr>
        <p:spPr/>
        <p:txBody>
          <a:bodyPr/>
          <a:lstStyle/>
          <a:p>
            <a:pPr eaLnBrk="1" hangingPunct="1"/>
            <a:r>
              <a:rPr lang="en-GB" altLang="en-US" b="1"/>
              <a:t>Understanding Groups and Group Work Skills</a:t>
            </a:r>
          </a:p>
        </p:txBody>
      </p:sp>
      <p:sp>
        <p:nvSpPr>
          <p:cNvPr id="2" name="Subtitle 1"/>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98878576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rtlCol="0">
            <a:normAutofit/>
          </a:bodyPr>
          <a:lstStyle/>
          <a:p>
            <a:pPr>
              <a:defRPr/>
            </a:pPr>
            <a:br>
              <a:rPr lang="cy-GB" altLang="en-US" sz="3400" dirty="0"/>
            </a:br>
            <a:r>
              <a:rPr lang="en-US" altLang="en-US" sz="3400" b="1" dirty="0"/>
              <a:t>Aims and Objectives of Lecture…</a:t>
            </a:r>
            <a:r>
              <a:rPr lang="en-US" altLang="en-US" sz="2900" dirty="0"/>
              <a:t>			</a:t>
            </a:r>
            <a:endParaRPr lang="en-GB" altLang="en-US" sz="3400" dirty="0"/>
          </a:p>
        </p:txBody>
      </p:sp>
      <p:sp>
        <p:nvSpPr>
          <p:cNvPr id="6147" name="Rectangle 8"/>
          <p:cNvSpPr>
            <a:spLocks noGrp="1" noChangeArrowheads="1"/>
          </p:cNvSpPr>
          <p:nvPr>
            <p:ph idx="1"/>
          </p:nvPr>
        </p:nvSpPr>
        <p:spPr/>
        <p:txBody>
          <a:bodyPr/>
          <a:lstStyle/>
          <a:p>
            <a:pPr eaLnBrk="1" hangingPunct="1"/>
            <a:endParaRPr lang="en-GB" altLang="en-US"/>
          </a:p>
          <a:p>
            <a:pPr eaLnBrk="1" hangingPunct="1"/>
            <a:r>
              <a:rPr lang="en-GB" altLang="en-US"/>
              <a:t>Establish your understanding and experiences of group work</a:t>
            </a:r>
          </a:p>
          <a:p>
            <a:pPr eaLnBrk="1" hangingPunct="1"/>
            <a:r>
              <a:rPr lang="en-GB" altLang="en-US"/>
              <a:t>Group Dynamics</a:t>
            </a:r>
          </a:p>
          <a:p>
            <a:pPr eaLnBrk="1" hangingPunct="1"/>
            <a:r>
              <a:rPr lang="en-GB" altLang="en-US"/>
              <a:t>Group Skills</a:t>
            </a:r>
          </a:p>
          <a:p>
            <a:pPr eaLnBrk="1" hangingPunct="1"/>
            <a:r>
              <a:rPr lang="en-GB" altLang="en-US"/>
              <a:t>Group Activities</a:t>
            </a:r>
          </a:p>
        </p:txBody>
      </p:sp>
    </p:spTree>
    <p:extLst>
      <p:ext uri="{BB962C8B-B14F-4D97-AF65-F5344CB8AC3E}">
        <p14:creationId xmlns:p14="http://schemas.microsoft.com/office/powerpoint/2010/main" val="232978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2"/>
          <p:cNvSpPr>
            <a:spLocks noGrp="1" noChangeArrowheads="1"/>
          </p:cNvSpPr>
          <p:nvPr>
            <p:ph type="title"/>
          </p:nvPr>
        </p:nvSpPr>
        <p:spPr/>
        <p:txBody>
          <a:bodyPr/>
          <a:lstStyle/>
          <a:p>
            <a:pPr algn="l" eaLnBrk="1" hangingPunct="1"/>
            <a:r>
              <a:rPr lang="en-US" altLang="en-US" sz="2900" b="1" dirty="0"/>
              <a:t>Understanding Groups and Group Work Skills</a:t>
            </a:r>
            <a:endParaRPr lang="en-GB" altLang="en-US" sz="3300" dirty="0"/>
          </a:p>
        </p:txBody>
      </p:sp>
      <p:sp>
        <p:nvSpPr>
          <p:cNvPr id="8195" name="Rectangle 14"/>
          <p:cNvSpPr>
            <a:spLocks noGrp="1" noChangeArrowheads="1"/>
          </p:cNvSpPr>
          <p:nvPr>
            <p:ph idx="1"/>
          </p:nvPr>
        </p:nvSpPr>
        <p:spPr/>
        <p:txBody>
          <a:bodyPr/>
          <a:lstStyle/>
          <a:p>
            <a:pPr marL="533400" indent="-533400">
              <a:buFontTx/>
              <a:buAutoNum type="arabicPeriod"/>
            </a:pPr>
            <a:endParaRPr lang="en-GB" altLang="en-US"/>
          </a:p>
          <a:p>
            <a:pPr marL="533400" indent="-533400">
              <a:buFontTx/>
              <a:buAutoNum type="arabicPeriod"/>
            </a:pPr>
            <a:r>
              <a:rPr lang="en-GB" altLang="en-US"/>
              <a:t>What constitutes a group, and what is meant by group work?</a:t>
            </a:r>
          </a:p>
          <a:p>
            <a:pPr marL="533400" indent="-533400">
              <a:buFontTx/>
              <a:buAutoNum type="arabicPeriod"/>
            </a:pPr>
            <a:r>
              <a:rPr lang="en-GB" altLang="en-US"/>
              <a:t>What do we know about group work?</a:t>
            </a:r>
          </a:p>
          <a:p>
            <a:pPr marL="533400" indent="-533400">
              <a:buFontTx/>
              <a:buAutoNum type="arabicPeriod"/>
            </a:pPr>
            <a:r>
              <a:rPr lang="en-GB" altLang="en-US"/>
              <a:t>Advantages and disadvantages of working in a group?</a:t>
            </a:r>
          </a:p>
        </p:txBody>
      </p:sp>
    </p:spTree>
    <p:extLst>
      <p:ext uri="{BB962C8B-B14F-4D97-AF65-F5344CB8AC3E}">
        <p14:creationId xmlns:p14="http://schemas.microsoft.com/office/powerpoint/2010/main" val="280723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10006" y="35247"/>
            <a:ext cx="10515600" cy="1325563"/>
          </a:xfrm>
        </p:spPr>
        <p:txBody>
          <a:bodyPr/>
          <a:lstStyle/>
          <a:p>
            <a:pPr algn="l" eaLnBrk="1" hangingPunct="1"/>
            <a:r>
              <a:rPr lang="en-GB" altLang="en-US" sz="3400" b="1" dirty="0"/>
              <a:t>Group Activity</a:t>
            </a:r>
            <a:r>
              <a:rPr lang="cy-GB" altLang="en-US" sz="3400" b="1" dirty="0"/>
              <a:t>!   </a:t>
            </a:r>
          </a:p>
        </p:txBody>
      </p:sp>
      <p:sp>
        <p:nvSpPr>
          <p:cNvPr id="10243" name="Rectangle 5"/>
          <p:cNvSpPr>
            <a:spLocks noGrp="1" noChangeArrowheads="1"/>
          </p:cNvSpPr>
          <p:nvPr>
            <p:ph sz="half" idx="1"/>
          </p:nvPr>
        </p:nvSpPr>
        <p:spPr>
          <a:xfrm>
            <a:off x="261258" y="1162879"/>
            <a:ext cx="6031632" cy="5819034"/>
          </a:xfrm>
        </p:spPr>
        <p:txBody>
          <a:bodyPr>
            <a:normAutofit fontScale="62500" lnSpcReduction="20000"/>
          </a:bodyPr>
          <a:lstStyle/>
          <a:p>
            <a:pPr marL="0" indent="0" algn="just">
              <a:lnSpc>
                <a:spcPct val="120000"/>
              </a:lnSpc>
              <a:buNone/>
            </a:pPr>
            <a:r>
              <a:rPr lang="en-GB" sz="3100" dirty="0"/>
              <a:t>The ship on which you were sailing has sunk, and you, fortunately, have managed to find space on one of the lifeboats. On the boat, there are 14 items to help you and the others stay alive until you are rescued. However, due to shortage of space, you must throw four items overboard. The 14 items are listed overleaf. Everyone must personally agree upon the order of importance of each item before it becomes a group decision. </a:t>
            </a:r>
          </a:p>
          <a:p>
            <a:pPr marL="0" indent="0" algn="just">
              <a:lnSpc>
                <a:spcPct val="120000"/>
              </a:lnSpc>
              <a:buNone/>
            </a:pPr>
            <a:r>
              <a:rPr lang="en-GB" sz="3100" dirty="0"/>
              <a:t>It is very difficult to get everyone to agree. Therefore, not everyone will be happy with the order of the list. As a group, try to ensure that all members at least partly agree with the order of each item on the list. Here are some guidelines for you to consider when trying to reach agreement: </a:t>
            </a:r>
          </a:p>
        </p:txBody>
      </p:sp>
      <p:sp>
        <p:nvSpPr>
          <p:cNvPr id="3" name="Content Placeholder 2"/>
          <p:cNvSpPr>
            <a:spLocks noGrp="1"/>
          </p:cNvSpPr>
          <p:nvPr>
            <p:ph sz="half" idx="2"/>
          </p:nvPr>
        </p:nvSpPr>
        <p:spPr>
          <a:xfrm>
            <a:off x="6409221" y="478779"/>
            <a:ext cx="5147071" cy="5257800"/>
          </a:xfrm>
        </p:spPr>
        <p:txBody>
          <a:bodyPr>
            <a:normAutofit fontScale="62500" lnSpcReduction="20000"/>
          </a:bodyPr>
          <a:lstStyle/>
          <a:p>
            <a:pPr algn="just">
              <a:lnSpc>
                <a:spcPct val="110000"/>
              </a:lnSpc>
            </a:pPr>
            <a:endParaRPr lang="en-GB" dirty="0"/>
          </a:p>
          <a:p>
            <a:pPr algn="just">
              <a:lnSpc>
                <a:spcPct val="110000"/>
              </a:lnSpc>
            </a:pPr>
            <a:endParaRPr lang="en-GB" dirty="0"/>
          </a:p>
          <a:p>
            <a:pPr algn="just">
              <a:lnSpc>
                <a:spcPct val="110000"/>
              </a:lnSpc>
            </a:pPr>
            <a:endParaRPr lang="en-GB" dirty="0"/>
          </a:p>
          <a:p>
            <a:pPr algn="just">
              <a:lnSpc>
                <a:spcPct val="110000"/>
              </a:lnSpc>
            </a:pPr>
            <a:endParaRPr lang="en-GB" dirty="0"/>
          </a:p>
          <a:p>
            <a:pPr algn="just">
              <a:lnSpc>
                <a:spcPct val="110000"/>
              </a:lnSpc>
            </a:pPr>
            <a:endParaRPr lang="en-GB" dirty="0"/>
          </a:p>
          <a:p>
            <a:pPr algn="just">
              <a:lnSpc>
                <a:spcPct val="110000"/>
              </a:lnSpc>
            </a:pPr>
            <a:r>
              <a:rPr lang="en-GB" dirty="0"/>
              <a:t>Try to avoid arguing in favour of your own opinion. Use your reasoning. </a:t>
            </a:r>
          </a:p>
          <a:p>
            <a:pPr algn="just">
              <a:lnSpc>
                <a:spcPct val="110000"/>
              </a:lnSpc>
            </a:pPr>
            <a:r>
              <a:rPr lang="en-GB" dirty="0"/>
              <a:t>Don’t change your mind to avoid arguing and to reach agreement. </a:t>
            </a:r>
          </a:p>
          <a:p>
            <a:pPr algn="just">
              <a:lnSpc>
                <a:spcPct val="110000"/>
              </a:lnSpc>
            </a:pPr>
            <a:r>
              <a:rPr lang="en-GB" dirty="0"/>
              <a:t>You should only support those decisions with which you at least partly agree. </a:t>
            </a:r>
          </a:p>
          <a:p>
            <a:pPr algn="just">
              <a:lnSpc>
                <a:spcPct val="110000"/>
              </a:lnSpc>
            </a:pPr>
            <a:r>
              <a:rPr lang="en-GB" dirty="0"/>
              <a:t>Don’t vote in favour of a decision because it is a way of avoiding dispute. </a:t>
            </a:r>
          </a:p>
          <a:p>
            <a:pPr algn="just">
              <a:lnSpc>
                <a:spcPct val="110000"/>
              </a:lnSpc>
            </a:pPr>
            <a:r>
              <a:rPr lang="en-GB" dirty="0"/>
              <a:t>If people have a different view, try to think of this as being a help to the group rather than a hindrance</a:t>
            </a:r>
          </a:p>
          <a:p>
            <a:pPr algn="just">
              <a:lnSpc>
                <a:spcPct val="110000"/>
              </a:lnSpc>
            </a:pPr>
            <a:endParaRPr lang="en-GB" dirty="0"/>
          </a:p>
          <a:p>
            <a:pPr marL="0" indent="0" algn="just">
              <a:lnSpc>
                <a:spcPct val="110000"/>
              </a:lnSpc>
              <a:buNone/>
            </a:pPr>
            <a:endParaRPr lang="en-GB" altLang="en-US" dirty="0"/>
          </a:p>
          <a:p>
            <a:endParaRPr lang="en-GB" dirty="0"/>
          </a:p>
        </p:txBody>
      </p:sp>
      <p:pic>
        <p:nvPicPr>
          <p:cNvPr id="5" name="Picture 4" descr="Free Images : sea, coast, ocean, horizon, cloud, sky, sun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0812" y="0"/>
            <a:ext cx="3131188" cy="2071803"/>
          </a:xfrm>
          <a:prstGeom prst="rect">
            <a:avLst/>
          </a:prstGeom>
        </p:spPr>
      </p:pic>
    </p:spTree>
    <p:extLst>
      <p:ext uri="{BB962C8B-B14F-4D97-AF65-F5344CB8AC3E}">
        <p14:creationId xmlns:p14="http://schemas.microsoft.com/office/powerpoint/2010/main" val="1496955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012872" y="911225"/>
            <a:ext cx="5181600" cy="4351338"/>
          </a:xfrm>
          <a:prstGeom prst="rect">
            <a:avLst/>
          </a:prstGeom>
        </p:spPr>
        <p:txBody>
          <a:bodyPr vert="horz" lIns="91440" tIns="45720" rIns="91440" bIns="45720" rtlCol="0">
            <a:normAutofit/>
          </a:bodyPr>
          <a:lstStyle/>
          <a:p>
            <a:pPr marL="228600" indent="-228600">
              <a:lnSpc>
                <a:spcPct val="90000"/>
              </a:lnSpc>
              <a:spcBef>
                <a:spcPts val="1000"/>
              </a:spcBef>
              <a:spcAft>
                <a:spcPts val="0"/>
              </a:spcAft>
              <a:buFont typeface="Arial" panose="020B0604020202020204" pitchFamily="34" charset="0"/>
              <a:buChar char="•"/>
            </a:pPr>
            <a:r>
              <a:rPr lang="en-US" sz="2600" b="1" dirty="0"/>
              <a:t>These are the 14 items in the lifeboat</a:t>
            </a:r>
          </a:p>
          <a:p>
            <a:pPr marL="228600" indent="-228600">
              <a:lnSpc>
                <a:spcPct val="90000"/>
              </a:lnSpc>
              <a:spcBef>
                <a:spcPts val="1000"/>
              </a:spcBef>
              <a:spcAft>
                <a:spcPts val="0"/>
              </a:spcAft>
              <a:buFont typeface="Arial" panose="020B0604020202020204" pitchFamily="34" charset="0"/>
              <a:buChar char="•"/>
            </a:pPr>
            <a:endParaRPr lang="en-US" sz="2600" b="1" dirty="0"/>
          </a:p>
          <a:p>
            <a:pPr marL="228600" indent="-228600">
              <a:lnSpc>
                <a:spcPct val="90000"/>
              </a:lnSpc>
              <a:spcBef>
                <a:spcPts val="1000"/>
              </a:spcBef>
              <a:spcAft>
                <a:spcPts val="0"/>
              </a:spcAft>
              <a:buFont typeface="Arial" panose="020B0604020202020204" pitchFamily="34" charset="0"/>
              <a:buChar char="•"/>
            </a:pPr>
            <a:endParaRPr lang="en-US" sz="2600" b="1" dirty="0"/>
          </a:p>
          <a:p>
            <a:pPr marL="228600" indent="-228600">
              <a:lnSpc>
                <a:spcPct val="90000"/>
              </a:lnSpc>
              <a:spcBef>
                <a:spcPts val="1000"/>
              </a:spcBef>
              <a:spcAft>
                <a:spcPts val="0"/>
              </a:spcAft>
              <a:buFont typeface="Arial" panose="020B0604020202020204" pitchFamily="34" charset="0"/>
              <a:buChar char="•"/>
            </a:pPr>
            <a:endParaRPr lang="en-US" sz="2600" b="1" dirty="0"/>
          </a:p>
          <a:p>
            <a:pPr marL="228600" indent="-228600">
              <a:lnSpc>
                <a:spcPct val="90000"/>
              </a:lnSpc>
              <a:spcBef>
                <a:spcPts val="1000"/>
              </a:spcBef>
              <a:buFont typeface="Arial" panose="020B0604020202020204" pitchFamily="34" charset="0"/>
              <a:buChar char="•"/>
            </a:pPr>
            <a:r>
              <a:rPr lang="en-US" sz="2600" b="1" dirty="0"/>
              <a:t>Throw four items overboard and place the other ten in order of importance to help keep you alive until you are rescued…</a:t>
            </a:r>
            <a:endParaRPr lang="en-US" sz="2600" dirty="0"/>
          </a:p>
          <a:p>
            <a:pPr marL="228600" indent="-228600">
              <a:lnSpc>
                <a:spcPct val="90000"/>
              </a:lnSpc>
              <a:spcBef>
                <a:spcPts val="1000"/>
              </a:spcBef>
              <a:spcAft>
                <a:spcPts val="0"/>
              </a:spcAft>
              <a:buFont typeface="Arial" panose="020B0604020202020204" pitchFamily="34" charset="0"/>
              <a:buChar char="•"/>
            </a:pPr>
            <a:endParaRPr lang="en-US" sz="2600" b="1" dirty="0"/>
          </a:p>
        </p:txBody>
      </p:sp>
      <p:graphicFrame>
        <p:nvGraphicFramePr>
          <p:cNvPr id="2" name="Table 1">
            <a:extLst>
              <a:ext uri="{FF2B5EF4-FFF2-40B4-BE49-F238E27FC236}">
                <a16:creationId xmlns:a16="http://schemas.microsoft.com/office/drawing/2014/main" id="{EFE10B37-DFFC-C641-5624-CF856D1C8462}"/>
              </a:ext>
            </a:extLst>
          </p:cNvPr>
          <p:cNvGraphicFramePr>
            <a:graphicFrameLocks noGrp="1"/>
          </p:cNvGraphicFramePr>
          <p:nvPr>
            <p:extLst>
              <p:ext uri="{D42A27DB-BD31-4B8C-83A1-F6EECF244321}">
                <p14:modId xmlns:p14="http://schemas.microsoft.com/office/powerpoint/2010/main" val="3739372826"/>
              </p:ext>
            </p:extLst>
          </p:nvPr>
        </p:nvGraphicFramePr>
        <p:xfrm>
          <a:off x="723228" y="814243"/>
          <a:ext cx="4704964" cy="4351340"/>
        </p:xfrm>
        <a:graphic>
          <a:graphicData uri="http://schemas.openxmlformats.org/drawingml/2006/table">
            <a:tbl>
              <a:tblPr firstRow="1" firstCol="1" lastRow="1" lastCol="1" bandRow="1" bandCol="1"/>
              <a:tblGrid>
                <a:gridCol w="2080639">
                  <a:extLst>
                    <a:ext uri="{9D8B030D-6E8A-4147-A177-3AD203B41FA5}">
                      <a16:colId xmlns:a16="http://schemas.microsoft.com/office/drawing/2014/main" val="2120699625"/>
                    </a:ext>
                  </a:extLst>
                </a:gridCol>
                <a:gridCol w="1532778">
                  <a:extLst>
                    <a:ext uri="{9D8B030D-6E8A-4147-A177-3AD203B41FA5}">
                      <a16:colId xmlns:a16="http://schemas.microsoft.com/office/drawing/2014/main" val="2810047899"/>
                    </a:ext>
                  </a:extLst>
                </a:gridCol>
                <a:gridCol w="1091547">
                  <a:extLst>
                    <a:ext uri="{9D8B030D-6E8A-4147-A177-3AD203B41FA5}">
                      <a16:colId xmlns:a16="http://schemas.microsoft.com/office/drawing/2014/main" val="1236991176"/>
                    </a:ext>
                  </a:extLst>
                </a:gridCol>
              </a:tblGrid>
              <a:tr h="302982">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600" b="1" i="0" u="none" strike="noStrike">
                          <a:effectLst/>
                          <a:latin typeface="Arial" panose="020B0604020202020204" pitchFamily="34" charset="0"/>
                          <a:ea typeface="Arial" panose="020B0604020202020204" pitchFamily="34" charset="0"/>
                          <a:cs typeface="Times New Roman" panose="02020603050405020304" pitchFamily="18" charset="0"/>
                        </a:rPr>
                        <a:t>Individual</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600" b="1" i="0" u="none" strike="noStrike">
                          <a:effectLst/>
                          <a:latin typeface="Arial" panose="020B0604020202020204" pitchFamily="34" charset="0"/>
                          <a:ea typeface="Arial" panose="020B0604020202020204" pitchFamily="34" charset="0"/>
                          <a:cs typeface="Times New Roman" panose="02020603050405020304" pitchFamily="18" charset="0"/>
                        </a:rPr>
                        <a:t>Group</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35320873"/>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Sextant</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96524137"/>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Small radio</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4216585"/>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Shaving mirror</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77214962"/>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5 gallons of water</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5714695"/>
                  </a:ext>
                </a:extLst>
              </a:tr>
              <a:tr h="399547">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20 square feet of</a:t>
                      </a:r>
                      <a:r>
                        <a:rPr lang="en-US" sz="1100" b="1" i="0" u="none" strike="noStrike" spc="295">
                          <a:effectLst/>
                          <a:latin typeface="Arial" panose="020B0604020202020204" pitchFamily="34" charset="0"/>
                          <a:ea typeface="Arial" panose="020B0604020202020204" pitchFamily="34" charset="0"/>
                          <a:cs typeface="Times New Roman" panose="02020603050405020304" pitchFamily="18" charset="0"/>
                        </a:rPr>
                        <a:t> </a:t>
                      </a: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dark</a:t>
                      </a:r>
                      <a:endParaRPr lang="en-US" sz="1800" b="0" i="0" u="none" strike="noStrike">
                        <a:effectLst/>
                        <a:latin typeface="Arial" panose="020B0604020202020204" pitchFamily="34" charset="0"/>
                      </a:endParaRPr>
                    </a:p>
                    <a:p>
                      <a:pPr marL="64008" algn="l" fontAlgn="t">
                        <a:lnSpc>
                          <a:spcPct val="107000"/>
                        </a:lnSpc>
                        <a:spcBef>
                          <a:spcPts val="2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plastic</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85252442"/>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Mosquito net</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60459835"/>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Box of food</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88700408"/>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Nylon rope 15 foot</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38838472"/>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Map of the area</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76407377"/>
                  </a:ext>
                </a:extLst>
              </a:tr>
              <a:tr h="270772">
                <a:tc>
                  <a:txBody>
                    <a:bodyPr/>
                    <a:lstStyle/>
                    <a:p>
                      <a:pPr marL="64008" algn="l" fontAlgn="t">
                        <a:lnSpc>
                          <a:spcPct val="107000"/>
                        </a:lnSpc>
                        <a:spcBef>
                          <a:spcPts val="0"/>
                        </a:spcBef>
                        <a:spcAft>
                          <a:spcPts val="0"/>
                        </a:spcAft>
                        <a:tabLst>
                          <a:tab pos="293370" algn="l"/>
                          <a:tab pos="924560" algn="l"/>
                          <a:tab pos="1218565" algn="l"/>
                        </a:tabLs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2 boxes of chocolate bars</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03200153"/>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Floating cushion</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1792557"/>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Fishing line</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15009573"/>
                  </a:ext>
                </a:extLst>
              </a:tr>
              <a:tr h="399547">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2 gallon tin of a gas</a:t>
                      </a:r>
                      <a:endParaRPr lang="en-US" sz="1800" b="0" i="0" u="none" strike="noStrike">
                        <a:effectLst/>
                        <a:latin typeface="Arial" panose="020B0604020202020204" pitchFamily="34" charset="0"/>
                      </a:endParaRPr>
                    </a:p>
                    <a:p>
                      <a:pPr marL="64008" algn="l" fontAlgn="t">
                        <a:lnSpc>
                          <a:spcPct val="107000"/>
                        </a:lnSpc>
                        <a:spcBef>
                          <a:spcPts val="3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and oil mixture</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16065735"/>
                  </a:ext>
                </a:extLst>
              </a:tr>
              <a:tr h="270772">
                <a:tc>
                  <a:txBody>
                    <a:bodyPr/>
                    <a:lstStyle/>
                    <a:p>
                      <a:pPr marL="64008" algn="l" fontAlgn="t">
                        <a:lnSpc>
                          <a:spcPct val="107000"/>
                        </a:lnSpc>
                        <a:spcBef>
                          <a:spcPts val="0"/>
                        </a:spcBef>
                        <a:spcAft>
                          <a:spcPts val="0"/>
                        </a:spcAft>
                      </a:pPr>
                      <a:r>
                        <a:rPr lang="en-US" sz="1100" b="1" i="0" u="none" strike="noStrike">
                          <a:effectLst/>
                          <a:latin typeface="Arial" panose="020B0604020202020204" pitchFamily="34" charset="0"/>
                          <a:ea typeface="Arial" panose="020B0604020202020204" pitchFamily="34" charset="0"/>
                          <a:cs typeface="Times New Roman" panose="02020603050405020304" pitchFamily="18" charset="0"/>
                        </a:rPr>
                        <a:t>A quart of rum</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0"/>
                        </a:spcAft>
                      </a:pPr>
                      <a:r>
                        <a:rPr lang="en-US" sz="1400" b="0" i="0" u="none" strike="noStrike" dirty="0">
                          <a:effectLst/>
                          <a:latin typeface="Times New Roman" panose="02020603050405020304" pitchFamily="18" charset="0"/>
                          <a:ea typeface="Arial" panose="020B0604020202020204" pitchFamily="34" charset="0"/>
                          <a:cs typeface="Arial" panose="020B0604020202020204" pitchFamily="34" charset="0"/>
                        </a:rPr>
                        <a:t> </a:t>
                      </a:r>
                      <a:endParaRPr lang="en-US" sz="1800" b="0" i="0" u="none" strike="noStrike" dirty="0">
                        <a:effectLst/>
                        <a:latin typeface="Arial" panose="020B0604020202020204" pitchFamily="34" charset="0"/>
                      </a:endParaRPr>
                    </a:p>
                  </a:txBody>
                  <a:tcPr marL="9400" marR="9400" marT="940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92583030"/>
                  </a:ext>
                </a:extLst>
              </a:tr>
            </a:tbl>
          </a:graphicData>
        </a:graphic>
      </p:graphicFrame>
    </p:spTree>
    <p:extLst>
      <p:ext uri="{BB962C8B-B14F-4D97-AF65-F5344CB8AC3E}">
        <p14:creationId xmlns:p14="http://schemas.microsoft.com/office/powerpoint/2010/main" val="2823127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ree Images : table, coffee, warm, tea, cup, dish, meal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9073" y="69272"/>
            <a:ext cx="8267700" cy="5511800"/>
          </a:xfrm>
          <a:prstGeom prst="rect">
            <a:avLst/>
          </a:prstGeom>
        </p:spPr>
      </p:pic>
    </p:spTree>
    <p:extLst>
      <p:ext uri="{BB962C8B-B14F-4D97-AF65-F5344CB8AC3E}">
        <p14:creationId xmlns:p14="http://schemas.microsoft.com/office/powerpoint/2010/main" val="3784939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4"/>
          <p:cNvSpPr>
            <a:spLocks noGrp="1"/>
          </p:cNvSpPr>
          <p:nvPr>
            <p:ph type="title"/>
          </p:nvPr>
        </p:nvSpPr>
        <p:spPr/>
        <p:txBody>
          <a:bodyPr/>
          <a:lstStyle/>
          <a:p>
            <a:pPr algn="l" eaLnBrk="1" hangingPunct="1"/>
            <a:r>
              <a:rPr lang="en-GB" altLang="en-US" sz="3800" b="1"/>
              <a:t>What is a Group    </a:t>
            </a:r>
            <a:r>
              <a:rPr lang="en-US" altLang="en-US" sz="3800" b="1"/>
              <a:t>  </a:t>
            </a:r>
          </a:p>
        </p:txBody>
      </p:sp>
      <p:sp>
        <p:nvSpPr>
          <p:cNvPr id="12291" name="Rectangle 6"/>
          <p:cNvSpPr>
            <a:spLocks noGrp="1" noChangeArrowheads="1"/>
          </p:cNvSpPr>
          <p:nvPr>
            <p:ph idx="1"/>
          </p:nvPr>
        </p:nvSpPr>
        <p:spPr/>
        <p:txBody>
          <a:bodyPr/>
          <a:lstStyle/>
          <a:p>
            <a:pPr marL="533400" indent="-533400"/>
            <a:r>
              <a:rPr lang="en-US" altLang="en-US" sz="2100" dirty="0"/>
              <a:t>Formal Groups </a:t>
            </a:r>
          </a:p>
          <a:p>
            <a:pPr marL="1295400" lvl="2" indent="-381000"/>
            <a:r>
              <a:rPr lang="en-US" altLang="en-US" sz="1700" dirty="0"/>
              <a:t>Does not mean behaving in a formal way, but the group eventually begins to take on a form of its own – its own shape or identity</a:t>
            </a:r>
          </a:p>
          <a:p>
            <a:pPr marL="1295400" lvl="2" indent="-381000"/>
            <a:r>
              <a:rPr lang="en-US" altLang="en-US" sz="1700" dirty="0"/>
              <a:t>We know who the members are</a:t>
            </a:r>
          </a:p>
          <a:p>
            <a:pPr marL="1295400" lvl="2" indent="-381000"/>
            <a:r>
              <a:rPr lang="en-GB" altLang="en-US" sz="1700" dirty="0"/>
              <a:t>Behaviour</a:t>
            </a:r>
            <a:r>
              <a:rPr lang="en-US" altLang="en-US" sz="1700" dirty="0"/>
              <a:t> patterns – whether good or bad…</a:t>
            </a:r>
          </a:p>
          <a:p>
            <a:pPr marL="1295400" lvl="2" indent="-381000"/>
            <a:r>
              <a:rPr lang="en-US" altLang="en-US" sz="1700" dirty="0"/>
              <a:t>Close, supportive or co-operative relationships</a:t>
            </a:r>
          </a:p>
          <a:p>
            <a:pPr marL="1295400" lvl="2" indent="-381000"/>
            <a:r>
              <a:rPr lang="en-US" altLang="en-US" sz="1700" dirty="0"/>
              <a:t>Distant/competitive</a:t>
            </a:r>
          </a:p>
          <a:p>
            <a:pPr marL="533400" indent="-533400"/>
            <a:r>
              <a:rPr lang="en-GB" altLang="en-US" sz="2100" dirty="0"/>
              <a:t>Informal Groups – chance groupings</a:t>
            </a:r>
          </a:p>
          <a:p>
            <a:pPr marL="1295400" lvl="2" indent="-381000"/>
            <a:r>
              <a:rPr lang="en-GB" altLang="en-US" sz="1700" dirty="0"/>
              <a:t>Library, a Supermarket queue, Pub for example</a:t>
            </a:r>
          </a:p>
          <a:p>
            <a:pPr marL="533400" indent="-533400" algn="r">
              <a:buNone/>
            </a:pPr>
            <a:r>
              <a:rPr lang="en-GB" altLang="en-US" sz="1600" dirty="0"/>
              <a:t>			(Payne, 2007, p. 125)</a:t>
            </a:r>
          </a:p>
          <a:p>
            <a:pPr marL="914400" lvl="1" indent="-457200">
              <a:buNone/>
            </a:pPr>
            <a:endParaRPr lang="en-GB" altLang="en-US" dirty="0"/>
          </a:p>
        </p:txBody>
      </p:sp>
    </p:spTree>
    <p:extLst>
      <p:ext uri="{BB962C8B-B14F-4D97-AF65-F5344CB8AC3E}">
        <p14:creationId xmlns:p14="http://schemas.microsoft.com/office/powerpoint/2010/main" val="3689069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p:txBody>
          <a:bodyPr>
            <a:normAutofit/>
          </a:bodyPr>
          <a:lstStyle/>
          <a:p>
            <a:pPr algn="l" eaLnBrk="1" hangingPunct="1"/>
            <a:r>
              <a:rPr lang="en-GB" altLang="en-US" sz="3600" b="1" dirty="0"/>
              <a:t>Groups</a:t>
            </a:r>
            <a:endParaRPr lang="cy-GB" altLang="en-US" sz="3600" b="1" dirty="0"/>
          </a:p>
        </p:txBody>
      </p:sp>
      <p:sp>
        <p:nvSpPr>
          <p:cNvPr id="14339" name="Rectangle 6"/>
          <p:cNvSpPr>
            <a:spLocks noGrp="1" noChangeArrowheads="1"/>
          </p:cNvSpPr>
          <p:nvPr>
            <p:ph idx="1"/>
          </p:nvPr>
        </p:nvSpPr>
        <p:spPr/>
        <p:txBody>
          <a:bodyPr/>
          <a:lstStyle/>
          <a:p>
            <a:pPr eaLnBrk="1" hangingPunct="1"/>
            <a:r>
              <a:rPr lang="en-GB" altLang="en-US" sz="2600"/>
              <a:t>All groups are different, unique </a:t>
            </a:r>
          </a:p>
          <a:p>
            <a:pPr eaLnBrk="1" hangingPunct="1"/>
            <a:endParaRPr lang="en-GB" altLang="en-US" sz="2600"/>
          </a:p>
          <a:p>
            <a:pPr eaLnBrk="1" hangingPunct="1"/>
            <a:r>
              <a:rPr lang="en-GB" altLang="en-US" sz="2600"/>
              <a:t>Patterns within a group</a:t>
            </a:r>
          </a:p>
          <a:p>
            <a:pPr eaLnBrk="1" hangingPunct="1"/>
            <a:endParaRPr lang="en-GB" altLang="en-US" sz="2600"/>
          </a:p>
          <a:p>
            <a:pPr eaLnBrk="1" hangingPunct="1"/>
            <a:r>
              <a:rPr lang="en-GB" altLang="en-US" sz="2600"/>
              <a:t>Common characteristics</a:t>
            </a:r>
          </a:p>
          <a:p>
            <a:pPr eaLnBrk="1" hangingPunct="1">
              <a:buFont typeface="Wingdings" panose="05000000000000000000" pitchFamily="2" charset="2"/>
              <a:buNone/>
            </a:pPr>
            <a:endParaRPr lang="en-GB" altLang="en-US" sz="2600"/>
          </a:p>
          <a:p>
            <a:pPr eaLnBrk="1" hangingPunct="1"/>
            <a:r>
              <a:rPr lang="en-GB" altLang="en-US" sz="2600"/>
              <a:t>Definite roles within a group</a:t>
            </a:r>
          </a:p>
          <a:p>
            <a:pPr eaLnBrk="1" hangingPunct="1"/>
            <a:endParaRPr lang="en-GB" altLang="en-US"/>
          </a:p>
        </p:txBody>
      </p:sp>
    </p:spTree>
    <p:extLst>
      <p:ext uri="{BB962C8B-B14F-4D97-AF65-F5344CB8AC3E}">
        <p14:creationId xmlns:p14="http://schemas.microsoft.com/office/powerpoint/2010/main" val="98238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rtlCol="0">
            <a:normAutofit/>
          </a:bodyPr>
          <a:lstStyle/>
          <a:p>
            <a:pPr>
              <a:defRPr/>
            </a:pPr>
            <a:r>
              <a:rPr lang="en-GB" altLang="en-US" sz="3800" b="1" dirty="0"/>
              <a:t>Five Features of Groups</a:t>
            </a:r>
            <a:endParaRPr lang="cy-GB" altLang="en-US" sz="3800" b="1" dirty="0"/>
          </a:p>
        </p:txBody>
      </p:sp>
      <p:sp>
        <p:nvSpPr>
          <p:cNvPr id="16387" name="Rectangle 3"/>
          <p:cNvSpPr>
            <a:spLocks noGrp="1" noChangeArrowheads="1"/>
          </p:cNvSpPr>
          <p:nvPr>
            <p:ph idx="1"/>
          </p:nvPr>
        </p:nvSpPr>
        <p:spPr/>
        <p:txBody>
          <a:bodyPr/>
          <a:lstStyle/>
          <a:p>
            <a:pPr eaLnBrk="1" hangingPunct="1">
              <a:lnSpc>
                <a:spcPct val="90000"/>
              </a:lnSpc>
              <a:buFont typeface="Wingdings" panose="05000000000000000000" pitchFamily="2" charset="2"/>
              <a:buNone/>
            </a:pPr>
            <a:r>
              <a:rPr lang="en-GB" altLang="en-US" dirty="0"/>
              <a:t>	“</a:t>
            </a:r>
            <a:r>
              <a:rPr lang="en-GB" altLang="en-US" sz="2100" dirty="0"/>
              <a:t>The members of the group are</a:t>
            </a:r>
            <a:r>
              <a:rPr lang="en-GB" altLang="en-US" sz="2100" b="1" dirty="0"/>
              <a:t> </a:t>
            </a:r>
            <a:r>
              <a:rPr lang="en-GB" altLang="en-US" sz="2100" dirty="0"/>
              <a:t>in </a:t>
            </a:r>
            <a:r>
              <a:rPr lang="en-GB" altLang="en-US" sz="2100" b="1" dirty="0">
                <a:solidFill>
                  <a:schemeClr val="accent6"/>
                </a:solidFill>
              </a:rPr>
              <a:t>interaction with</a:t>
            </a:r>
            <a:r>
              <a:rPr lang="en-GB" altLang="en-US" sz="2100" dirty="0">
                <a:solidFill>
                  <a:schemeClr val="accent6"/>
                </a:solidFill>
              </a:rPr>
              <a:t> </a:t>
            </a:r>
            <a:r>
              <a:rPr lang="en-GB" altLang="en-US" sz="2100" dirty="0"/>
              <a:t>one another.  They share a common </a:t>
            </a:r>
            <a:r>
              <a:rPr lang="en-GB" altLang="en-US" sz="2100" b="1" dirty="0">
                <a:solidFill>
                  <a:schemeClr val="accent6"/>
                </a:solidFill>
              </a:rPr>
              <a:t>goal</a:t>
            </a:r>
            <a:r>
              <a:rPr lang="en-GB" altLang="en-US" sz="2100" b="1" dirty="0"/>
              <a:t> </a:t>
            </a:r>
            <a:r>
              <a:rPr lang="en-GB" altLang="en-US" sz="2100" dirty="0"/>
              <a:t>and a set of </a:t>
            </a:r>
            <a:r>
              <a:rPr lang="en-GB" altLang="en-US" sz="2100" b="1" dirty="0">
                <a:solidFill>
                  <a:schemeClr val="accent6"/>
                </a:solidFill>
              </a:rPr>
              <a:t>norms</a:t>
            </a:r>
            <a:r>
              <a:rPr lang="en-GB" altLang="en-US" sz="2100" dirty="0"/>
              <a:t> which give direction and limits to their activity.  They also develop a set of </a:t>
            </a:r>
            <a:r>
              <a:rPr lang="en-GB" altLang="en-US" sz="2100" b="1" dirty="0">
                <a:solidFill>
                  <a:schemeClr val="accent6"/>
                </a:solidFill>
              </a:rPr>
              <a:t>roles</a:t>
            </a:r>
            <a:r>
              <a:rPr lang="en-GB" altLang="en-US" sz="2100" dirty="0"/>
              <a:t> and a network of </a:t>
            </a:r>
            <a:r>
              <a:rPr lang="en-GB" altLang="en-US" sz="2100" b="1" dirty="0">
                <a:solidFill>
                  <a:schemeClr val="accent6"/>
                </a:solidFill>
              </a:rPr>
              <a:t>interpersonal attraction</a:t>
            </a:r>
            <a:r>
              <a:rPr lang="en-GB" altLang="en-US" sz="2100" dirty="0">
                <a:solidFill>
                  <a:schemeClr val="accent6"/>
                </a:solidFill>
              </a:rPr>
              <a:t> </a:t>
            </a:r>
            <a:r>
              <a:rPr lang="en-GB" altLang="en-US" sz="2100" dirty="0"/>
              <a:t>which serves to differentiate them from other groups”</a:t>
            </a:r>
          </a:p>
          <a:p>
            <a:pPr eaLnBrk="1" hangingPunct="1">
              <a:lnSpc>
                <a:spcPct val="90000"/>
              </a:lnSpc>
              <a:buFont typeface="Wingdings" panose="05000000000000000000" pitchFamily="2" charset="2"/>
              <a:buNone/>
            </a:pPr>
            <a:endParaRPr lang="en-GB" altLang="en-US" sz="2100" dirty="0"/>
          </a:p>
          <a:p>
            <a:pPr algn="r" eaLnBrk="1" hangingPunct="1">
              <a:lnSpc>
                <a:spcPct val="90000"/>
              </a:lnSpc>
              <a:buFont typeface="Wingdings" panose="05000000000000000000" pitchFamily="2" charset="2"/>
              <a:buNone/>
            </a:pPr>
            <a:r>
              <a:rPr lang="en-GB" altLang="en-US" sz="1700" dirty="0"/>
              <a:t>(Hare, 1962 </a:t>
            </a:r>
            <a:r>
              <a:rPr lang="en-GB" altLang="en-US" sz="1700" i="1" dirty="0"/>
              <a:t>cited in </a:t>
            </a:r>
            <a:r>
              <a:rPr lang="en-GB" altLang="en-US" sz="1700" dirty="0"/>
              <a:t>Payne 2007, p. 125)</a:t>
            </a:r>
          </a:p>
        </p:txBody>
      </p:sp>
    </p:spTree>
    <p:extLst>
      <p:ext uri="{BB962C8B-B14F-4D97-AF65-F5344CB8AC3E}">
        <p14:creationId xmlns:p14="http://schemas.microsoft.com/office/powerpoint/2010/main" val="967679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rtlCol="0">
            <a:normAutofit/>
          </a:bodyPr>
          <a:lstStyle/>
          <a:p>
            <a:pPr>
              <a:defRPr/>
            </a:pPr>
            <a:r>
              <a:rPr lang="en-GB" altLang="en-US" sz="3800" b="1" dirty="0"/>
              <a:t>Patterns and characteristics…</a:t>
            </a:r>
            <a:endParaRPr lang="en-US" altLang="en-US" sz="3800" b="1" dirty="0"/>
          </a:p>
        </p:txBody>
      </p:sp>
      <p:sp>
        <p:nvSpPr>
          <p:cNvPr id="18435" name="Rectangle 3"/>
          <p:cNvSpPr>
            <a:spLocks noGrp="1" noChangeArrowheads="1"/>
          </p:cNvSpPr>
          <p:nvPr>
            <p:ph idx="1"/>
          </p:nvPr>
        </p:nvSpPr>
        <p:spPr/>
        <p:txBody>
          <a:bodyPr/>
          <a:lstStyle/>
          <a:p>
            <a:pPr marL="533400" indent="-533400">
              <a:buNone/>
            </a:pPr>
            <a:r>
              <a:rPr lang="en-GB" altLang="en-US" sz="2600"/>
              <a:t>Have you ever experienced:</a:t>
            </a:r>
          </a:p>
          <a:p>
            <a:pPr marL="533400" indent="-533400"/>
            <a:endParaRPr lang="en-GB" altLang="en-US" sz="2600"/>
          </a:p>
          <a:p>
            <a:pPr marL="533400" indent="-533400"/>
            <a:r>
              <a:rPr lang="en-GB" altLang="en-US" sz="2600"/>
              <a:t>Group members relying on one person to take the lead?</a:t>
            </a:r>
          </a:p>
          <a:p>
            <a:pPr marL="533400" indent="-533400"/>
            <a:r>
              <a:rPr lang="en-GB" altLang="en-US" sz="2600"/>
              <a:t>The group being reluctant to participate in your set task?</a:t>
            </a:r>
          </a:p>
          <a:p>
            <a:pPr marL="533400" indent="-533400"/>
            <a:r>
              <a:rPr lang="en-GB" altLang="en-US" sz="2600"/>
              <a:t>Conflict between the group?</a:t>
            </a:r>
          </a:p>
          <a:p>
            <a:pPr marL="533400" indent="-533400"/>
            <a:r>
              <a:rPr lang="en-GB" altLang="en-US" sz="2600"/>
              <a:t>A leadership contest?</a:t>
            </a:r>
          </a:p>
        </p:txBody>
      </p:sp>
    </p:spTree>
    <p:extLst>
      <p:ext uri="{BB962C8B-B14F-4D97-AF65-F5344CB8AC3E}">
        <p14:creationId xmlns:p14="http://schemas.microsoft.com/office/powerpoint/2010/main" val="421340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l" eaLnBrk="1" hangingPunct="1"/>
            <a:r>
              <a:rPr lang="en-GB" altLang="en-US" sz="3400" b="1"/>
              <a:t>Group Dynamics</a:t>
            </a:r>
            <a:endParaRPr lang="cy-GB" altLang="en-US" sz="3400" b="1"/>
          </a:p>
        </p:txBody>
      </p:sp>
      <p:sp>
        <p:nvSpPr>
          <p:cNvPr id="20483" name="Rectangle 3"/>
          <p:cNvSpPr>
            <a:spLocks noGrp="1" noChangeArrowheads="1"/>
          </p:cNvSpPr>
          <p:nvPr>
            <p:ph idx="1"/>
          </p:nvPr>
        </p:nvSpPr>
        <p:spPr>
          <a:xfrm>
            <a:off x="970944" y="1972949"/>
            <a:ext cx="9980682" cy="5257800"/>
          </a:xfrm>
        </p:spPr>
        <p:txBody>
          <a:bodyPr/>
          <a:lstStyle/>
          <a:p>
            <a:pPr algn="just" eaLnBrk="1" hangingPunct="1">
              <a:lnSpc>
                <a:spcPct val="90000"/>
              </a:lnSpc>
              <a:buFont typeface="Wingdings" panose="05000000000000000000" pitchFamily="2" charset="2"/>
              <a:buNone/>
            </a:pPr>
            <a:r>
              <a:rPr lang="en-GB" altLang="en-US" dirty="0"/>
              <a:t>  </a:t>
            </a:r>
            <a:r>
              <a:rPr lang="en-GB" altLang="en-US" sz="2800" dirty="0"/>
              <a:t>“Dynamics simply means forces that cause movement.  Different people in the group do this or that, and their behaviour affects what others do, and so on.  I like spelling that out, as I sometimes hear people use the phrase ‘Group Dynamics’ as if it means something mysterious, and nothing to do with people”</a:t>
            </a:r>
          </a:p>
          <a:p>
            <a:pPr algn="r" eaLnBrk="1" hangingPunct="1">
              <a:lnSpc>
                <a:spcPct val="90000"/>
              </a:lnSpc>
              <a:buFont typeface="Wingdings" panose="05000000000000000000" pitchFamily="2" charset="2"/>
              <a:buNone/>
            </a:pPr>
            <a:r>
              <a:rPr lang="en-GB" altLang="en-US" sz="2800" i="1" dirty="0"/>
              <a:t>	</a:t>
            </a:r>
            <a:r>
              <a:rPr lang="en-GB" altLang="en-US" sz="2800" dirty="0"/>
              <a:t>(Houston, 1993 </a:t>
            </a:r>
            <a:r>
              <a:rPr lang="en-GB" altLang="en-US" sz="2800" i="1" dirty="0"/>
              <a:t>cited in </a:t>
            </a:r>
            <a:r>
              <a:rPr lang="en-GB" altLang="en-US" sz="2800" dirty="0"/>
              <a:t>Adams, 2001, p. 83)</a:t>
            </a:r>
          </a:p>
        </p:txBody>
      </p:sp>
    </p:spTree>
    <p:extLst>
      <p:ext uri="{BB962C8B-B14F-4D97-AF65-F5344CB8AC3E}">
        <p14:creationId xmlns:p14="http://schemas.microsoft.com/office/powerpoint/2010/main" val="161484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a:bodyPr>
          <a:lstStyle/>
          <a:p>
            <a:pPr algn="l" eaLnBrk="1" hangingPunct="1"/>
            <a:r>
              <a:rPr lang="en-GB" altLang="en-US" sz="3600" b="1" dirty="0"/>
              <a:t>Analysis of Group Dynamics</a:t>
            </a:r>
            <a:endParaRPr lang="cy-GB" altLang="en-US" sz="3600" b="1" dirty="0"/>
          </a:p>
        </p:txBody>
      </p:sp>
      <p:sp>
        <p:nvSpPr>
          <p:cNvPr id="22531" name="Content Placeholder 5"/>
          <p:cNvSpPr>
            <a:spLocks noGrp="1"/>
          </p:cNvSpPr>
          <p:nvPr>
            <p:ph idx="1"/>
          </p:nvPr>
        </p:nvSpPr>
        <p:spPr>
          <a:xfrm>
            <a:off x="7227888" y="1905000"/>
            <a:ext cx="3440112" cy="4114800"/>
          </a:xfrm>
        </p:spPr>
        <p:txBody>
          <a:bodyPr/>
          <a:lstStyle/>
          <a:p>
            <a:pPr eaLnBrk="1" hangingPunct="1">
              <a:buFont typeface="Wingdings" panose="05000000000000000000" pitchFamily="2" charset="2"/>
              <a:buNone/>
            </a:pPr>
            <a:r>
              <a:rPr lang="cy-GB" altLang="en-US" sz="2600"/>
              <a:t>	</a:t>
            </a:r>
          </a:p>
        </p:txBody>
      </p:sp>
      <p:sp>
        <p:nvSpPr>
          <p:cNvPr id="22532" name="Rectangle 5"/>
          <p:cNvSpPr>
            <a:spLocks noGrp="1" noChangeArrowheads="1"/>
          </p:cNvSpPr>
          <p:nvPr>
            <p:ph type="body" idx="4294967295"/>
          </p:nvPr>
        </p:nvSpPr>
        <p:spPr>
          <a:xfrm>
            <a:off x="1104900" y="1843128"/>
            <a:ext cx="9980682" cy="4114800"/>
          </a:xfrm>
        </p:spPr>
        <p:txBody>
          <a:bodyPr/>
          <a:lstStyle/>
          <a:p>
            <a:pPr eaLnBrk="1" hangingPunct="1"/>
            <a:r>
              <a:rPr lang="en-GB" altLang="en-US" sz="2800" dirty="0"/>
              <a:t>Think of a smallish group which you know well; preferably one where the members did not know each other at the start</a:t>
            </a:r>
          </a:p>
          <a:p>
            <a:pPr eaLnBrk="1" hangingPunct="1">
              <a:buFont typeface="Wingdings" panose="05000000000000000000" pitchFamily="2" charset="2"/>
              <a:buNone/>
            </a:pPr>
            <a:endParaRPr lang="en-GB" altLang="en-US" sz="2800" dirty="0"/>
          </a:p>
          <a:p>
            <a:pPr eaLnBrk="1" hangingPunct="1">
              <a:buFont typeface="Wingdings" panose="05000000000000000000" pitchFamily="2" charset="2"/>
              <a:buNone/>
            </a:pPr>
            <a:r>
              <a:rPr lang="en-GB" altLang="en-US" sz="2800" dirty="0"/>
              <a:t>	Try to plot what its ‘life’ has been like…</a:t>
            </a:r>
          </a:p>
          <a:p>
            <a:pPr eaLnBrk="1" hangingPunct="1">
              <a:buFont typeface="Wingdings" panose="05000000000000000000" pitchFamily="2" charset="2"/>
              <a:buNone/>
            </a:pPr>
            <a:endParaRPr lang="en-GB" altLang="en-US" dirty="0"/>
          </a:p>
        </p:txBody>
      </p:sp>
    </p:spTree>
    <p:extLst>
      <p:ext uri="{BB962C8B-B14F-4D97-AF65-F5344CB8AC3E}">
        <p14:creationId xmlns:p14="http://schemas.microsoft.com/office/powerpoint/2010/main" val="3806972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p:txBody>
          <a:bodyPr/>
          <a:lstStyle/>
          <a:p>
            <a:pPr algn="l" eaLnBrk="1" hangingPunct="1"/>
            <a:r>
              <a:rPr lang="en-GB" altLang="en-US" sz="3400" b="1" dirty="0"/>
              <a:t>Group Development</a:t>
            </a:r>
            <a:endParaRPr lang="cy-GB" altLang="en-US" sz="3400" dirty="0"/>
          </a:p>
        </p:txBody>
      </p:sp>
      <p:sp>
        <p:nvSpPr>
          <p:cNvPr id="24579" name="Rectangle 6"/>
          <p:cNvSpPr>
            <a:spLocks noGrp="1" noChangeArrowheads="1"/>
          </p:cNvSpPr>
          <p:nvPr>
            <p:ph idx="1"/>
          </p:nvPr>
        </p:nvSpPr>
        <p:spPr/>
        <p:txBody>
          <a:bodyPr/>
          <a:lstStyle/>
          <a:p>
            <a:pPr algn="just" eaLnBrk="1" hangingPunct="1">
              <a:lnSpc>
                <a:spcPct val="90000"/>
              </a:lnSpc>
            </a:pPr>
            <a:r>
              <a:rPr lang="en-GB" altLang="en-US" sz="2400" noProof="1"/>
              <a:t>Tuckman </a:t>
            </a:r>
            <a:r>
              <a:rPr lang="en-GB" altLang="en-US" sz="2400"/>
              <a:t>(1965) illustrates stages within a group’s development</a:t>
            </a:r>
          </a:p>
          <a:p>
            <a:pPr algn="just" eaLnBrk="1" hangingPunct="1">
              <a:lnSpc>
                <a:spcPct val="90000"/>
              </a:lnSpc>
            </a:pPr>
            <a:r>
              <a:rPr lang="en-GB" altLang="en-US" sz="2400"/>
              <a:t>According to </a:t>
            </a:r>
            <a:r>
              <a:rPr lang="en-GB" altLang="en-US" sz="2400" noProof="1"/>
              <a:t>Tuckman</a:t>
            </a:r>
            <a:r>
              <a:rPr lang="en-GB" altLang="en-US" sz="2400"/>
              <a:t>, groups need to fully explore the stages in order to progress and work effectively as a team</a:t>
            </a:r>
          </a:p>
          <a:p>
            <a:pPr algn="just" eaLnBrk="1" hangingPunct="1">
              <a:lnSpc>
                <a:spcPct val="90000"/>
              </a:lnSpc>
              <a:buFont typeface="Wingdings" panose="05000000000000000000" pitchFamily="2" charset="2"/>
              <a:buNone/>
            </a:pPr>
            <a:endParaRPr lang="en-GB" altLang="en-US" sz="2400"/>
          </a:p>
          <a:p>
            <a:pPr lvl="1" algn="just" eaLnBrk="1" hangingPunct="1">
              <a:lnSpc>
                <a:spcPct val="90000"/>
              </a:lnSpc>
            </a:pPr>
            <a:r>
              <a:rPr lang="en-GB" altLang="en-US" sz="2400"/>
              <a:t>Forming</a:t>
            </a:r>
          </a:p>
          <a:p>
            <a:pPr lvl="1" algn="just" eaLnBrk="1" hangingPunct="1">
              <a:lnSpc>
                <a:spcPct val="90000"/>
              </a:lnSpc>
            </a:pPr>
            <a:r>
              <a:rPr lang="en-GB" altLang="en-US" sz="2400"/>
              <a:t>Storming</a:t>
            </a:r>
          </a:p>
          <a:p>
            <a:pPr lvl="1" algn="just" eaLnBrk="1" hangingPunct="1">
              <a:lnSpc>
                <a:spcPct val="90000"/>
              </a:lnSpc>
            </a:pPr>
            <a:r>
              <a:rPr lang="en-GB" altLang="en-US" sz="2400" noProof="1"/>
              <a:t>Norming</a:t>
            </a:r>
          </a:p>
          <a:p>
            <a:pPr lvl="1" algn="just" eaLnBrk="1" hangingPunct="1">
              <a:lnSpc>
                <a:spcPct val="90000"/>
              </a:lnSpc>
            </a:pPr>
            <a:r>
              <a:rPr lang="en-GB" altLang="en-US" sz="2400"/>
              <a:t>Performing</a:t>
            </a:r>
          </a:p>
          <a:p>
            <a:pPr eaLnBrk="1" hangingPunct="1">
              <a:lnSpc>
                <a:spcPct val="90000"/>
              </a:lnSpc>
              <a:buFont typeface="Wingdings" panose="05000000000000000000" pitchFamily="2" charset="2"/>
              <a:buNone/>
            </a:pPr>
            <a:endParaRPr lang="en-GB" altLang="en-US" sz="2100"/>
          </a:p>
          <a:p>
            <a:pPr eaLnBrk="1" hangingPunct="1">
              <a:lnSpc>
                <a:spcPct val="90000"/>
              </a:lnSpc>
              <a:buFont typeface="Wingdings" panose="05000000000000000000" pitchFamily="2" charset="2"/>
              <a:buNone/>
            </a:pPr>
            <a:r>
              <a:rPr lang="en-GB" altLang="en-US" sz="1900"/>
              <a:t>	</a:t>
            </a:r>
          </a:p>
        </p:txBody>
      </p:sp>
    </p:spTree>
    <p:extLst>
      <p:ext uri="{BB962C8B-B14F-4D97-AF65-F5344CB8AC3E}">
        <p14:creationId xmlns:p14="http://schemas.microsoft.com/office/powerpoint/2010/main" val="3326449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Grp="1" noChangeArrowheads="1"/>
          </p:cNvSpPr>
          <p:nvPr>
            <p:ph type="title"/>
          </p:nvPr>
        </p:nvSpPr>
        <p:spPr/>
        <p:txBody>
          <a:bodyPr/>
          <a:lstStyle/>
          <a:p>
            <a:r>
              <a:rPr lang="en-GB" altLang="en-US" sz="3600" b="1" dirty="0"/>
              <a:t>Forming</a:t>
            </a:r>
            <a:endParaRPr lang="en-US" altLang="en-US" dirty="0"/>
          </a:p>
        </p:txBody>
      </p:sp>
      <p:sp>
        <p:nvSpPr>
          <p:cNvPr id="26627" name="Rectangle 6"/>
          <p:cNvSpPr>
            <a:spLocks noGrp="1" noChangeArrowheads="1"/>
          </p:cNvSpPr>
          <p:nvPr>
            <p:ph idx="1"/>
          </p:nvPr>
        </p:nvSpPr>
        <p:spPr/>
        <p:txBody>
          <a:bodyPr/>
          <a:lstStyle/>
          <a:p>
            <a:r>
              <a:rPr lang="en-GB" altLang="en-US" dirty="0"/>
              <a:t>This is the stage when the group first comes together and forms</a:t>
            </a:r>
          </a:p>
          <a:p>
            <a:r>
              <a:rPr lang="en-GB" altLang="en-US" dirty="0"/>
              <a:t>Members are polite, and keen to make an impression</a:t>
            </a:r>
          </a:p>
          <a:p>
            <a:r>
              <a:rPr lang="en-GB" altLang="en-US" dirty="0"/>
              <a:t>The group is a set of individuals rather than a group</a:t>
            </a:r>
          </a:p>
          <a:p>
            <a:pPr lvl="1" algn="r" eaLnBrk="1" hangingPunct="1">
              <a:lnSpc>
                <a:spcPct val="90000"/>
              </a:lnSpc>
              <a:buFont typeface="Wingdings" panose="05000000000000000000" pitchFamily="2" charset="2"/>
              <a:buNone/>
            </a:pPr>
            <a:endParaRPr lang="en-GB" altLang="en-US" sz="2000" dirty="0"/>
          </a:p>
          <a:p>
            <a:pPr lvl="1" algn="r" eaLnBrk="1" hangingPunct="1">
              <a:lnSpc>
                <a:spcPct val="90000"/>
              </a:lnSpc>
              <a:buFont typeface="Wingdings" panose="05000000000000000000" pitchFamily="2" charset="2"/>
              <a:buNone/>
            </a:pPr>
            <a:r>
              <a:rPr lang="en-GB" altLang="en-US" sz="2000" dirty="0"/>
              <a:t>(Handy, 1995 </a:t>
            </a:r>
            <a:r>
              <a:rPr lang="en-GB" altLang="en-US" sz="2000" i="1" dirty="0"/>
              <a:t>cited in </a:t>
            </a:r>
            <a:r>
              <a:rPr lang="en-GB" altLang="en-US" sz="2000" noProof="1"/>
              <a:t>Sapin,</a:t>
            </a:r>
            <a:r>
              <a:rPr lang="en-GB" altLang="en-US" sz="2000" dirty="0"/>
              <a:t> 2009, p. 123</a:t>
            </a:r>
            <a:r>
              <a:rPr lang="en-GB" altLang="en-US" sz="2400" dirty="0"/>
              <a:t>)</a:t>
            </a:r>
          </a:p>
        </p:txBody>
      </p:sp>
    </p:spTree>
    <p:extLst>
      <p:ext uri="{BB962C8B-B14F-4D97-AF65-F5344CB8AC3E}">
        <p14:creationId xmlns:p14="http://schemas.microsoft.com/office/powerpoint/2010/main" val="3539936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p:cNvSpPr>
            <a:spLocks noGrp="1" noChangeArrowheads="1"/>
          </p:cNvSpPr>
          <p:nvPr>
            <p:ph type="title"/>
          </p:nvPr>
        </p:nvSpPr>
        <p:spPr/>
        <p:txBody>
          <a:bodyPr/>
          <a:lstStyle/>
          <a:p>
            <a:r>
              <a:rPr lang="en-GB" altLang="en-US" sz="3600" b="1" dirty="0"/>
              <a:t>Storming</a:t>
            </a:r>
            <a:endParaRPr lang="en-US" altLang="en-US" dirty="0"/>
          </a:p>
        </p:txBody>
      </p:sp>
      <p:sp>
        <p:nvSpPr>
          <p:cNvPr id="28675" name="Rectangle 6"/>
          <p:cNvSpPr>
            <a:spLocks noGrp="1" noChangeArrowheads="1"/>
          </p:cNvSpPr>
          <p:nvPr>
            <p:ph idx="1"/>
          </p:nvPr>
        </p:nvSpPr>
        <p:spPr/>
        <p:txBody>
          <a:bodyPr/>
          <a:lstStyle/>
          <a:p>
            <a:pPr marL="0" indent="0" eaLnBrk="1" hangingPunct="1">
              <a:buNone/>
            </a:pPr>
            <a:r>
              <a:rPr lang="en-GB" altLang="en-US" dirty="0"/>
              <a:t>This is the conflict stage that most groups experience, where it feels like all hell breaks loose</a:t>
            </a:r>
          </a:p>
          <a:p>
            <a:pPr lvl="1" eaLnBrk="1" hangingPunct="1"/>
            <a:r>
              <a:rPr lang="en-GB" altLang="en-US" dirty="0"/>
              <a:t>The original agreements about ways of working are challenged and re-established</a:t>
            </a:r>
          </a:p>
          <a:p>
            <a:pPr lvl="1" eaLnBrk="1" hangingPunct="1"/>
            <a:r>
              <a:rPr lang="en-GB" altLang="en-US" dirty="0"/>
              <a:t>Interpersonal hostility may be generated</a:t>
            </a:r>
          </a:p>
          <a:p>
            <a:pPr lvl="1" eaLnBrk="1" hangingPunct="1"/>
            <a:r>
              <a:rPr lang="en-GB" altLang="en-US" dirty="0"/>
              <a:t>This is a stage which needs to be handled carefully</a:t>
            </a:r>
          </a:p>
          <a:p>
            <a:pPr lvl="1" eaLnBrk="1" hangingPunct="1"/>
            <a:r>
              <a:rPr lang="en-GB" altLang="en-US" dirty="0"/>
              <a:t>It is a stage of particular importance for testing the norms of trust in the group </a:t>
            </a:r>
          </a:p>
          <a:p>
            <a:pPr lvl="1" eaLnBrk="1" hangingPunct="1"/>
            <a:endParaRPr lang="en-GB" altLang="en-US" sz="1300" dirty="0"/>
          </a:p>
          <a:p>
            <a:pPr marL="457200" lvl="1" indent="0" algn="r" eaLnBrk="1" hangingPunct="1">
              <a:buNone/>
            </a:pPr>
            <a:r>
              <a:rPr lang="en-GB" altLang="en-US" sz="1800" dirty="0"/>
              <a:t>(Handy, 1995 </a:t>
            </a:r>
            <a:r>
              <a:rPr lang="en-GB" altLang="en-US" sz="1800" i="1" dirty="0"/>
              <a:t>cited in </a:t>
            </a:r>
            <a:r>
              <a:rPr lang="en-GB" altLang="en-US" sz="1800" noProof="1"/>
              <a:t>Sapin</a:t>
            </a:r>
            <a:r>
              <a:rPr lang="en-GB" altLang="en-US" sz="1800" dirty="0"/>
              <a:t> ,2009, p. 123)</a:t>
            </a:r>
          </a:p>
          <a:p>
            <a:pPr lvl="1" eaLnBrk="1" hangingPunct="1">
              <a:buFont typeface="Wingdings" panose="05000000000000000000" pitchFamily="2" charset="2"/>
              <a:buNone/>
            </a:pPr>
            <a:endParaRPr lang="en-GB" altLang="en-US" sz="1300" dirty="0"/>
          </a:p>
        </p:txBody>
      </p:sp>
    </p:spTree>
    <p:extLst>
      <p:ext uri="{BB962C8B-B14F-4D97-AF65-F5344CB8AC3E}">
        <p14:creationId xmlns:p14="http://schemas.microsoft.com/office/powerpoint/2010/main" val="2764501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5"/>
          <p:cNvSpPr>
            <a:spLocks noGrp="1" noChangeArrowheads="1"/>
          </p:cNvSpPr>
          <p:nvPr>
            <p:ph type="title"/>
          </p:nvPr>
        </p:nvSpPr>
        <p:spPr/>
        <p:txBody>
          <a:bodyPr>
            <a:normAutofit/>
          </a:bodyPr>
          <a:lstStyle/>
          <a:p>
            <a:r>
              <a:rPr lang="en-GB" altLang="en-US" sz="3600" b="1" noProof="1"/>
              <a:t>Norming</a:t>
            </a:r>
            <a:endParaRPr lang="en-US" altLang="en-US" sz="3600" dirty="0"/>
          </a:p>
        </p:txBody>
      </p:sp>
      <p:sp>
        <p:nvSpPr>
          <p:cNvPr id="30723" name="Rectangle 6"/>
          <p:cNvSpPr>
            <a:spLocks noGrp="1" noChangeArrowheads="1"/>
          </p:cNvSpPr>
          <p:nvPr>
            <p:ph idx="1"/>
          </p:nvPr>
        </p:nvSpPr>
        <p:spPr/>
        <p:txBody>
          <a:bodyPr/>
          <a:lstStyle/>
          <a:p>
            <a:r>
              <a:rPr lang="en-GB" altLang="en-US" sz="2800" dirty="0"/>
              <a:t>Co-operation is evident during this stage</a:t>
            </a:r>
          </a:p>
          <a:p>
            <a:r>
              <a:rPr lang="en-GB" altLang="en-US" sz="2800" dirty="0"/>
              <a:t>The group establishes norms and practices about when and how it should work, how it should take decisions, type of behaviour etc</a:t>
            </a:r>
          </a:p>
          <a:p>
            <a:r>
              <a:rPr lang="en-GB" altLang="en-US" sz="2800" dirty="0"/>
              <a:t>People start to listen to each other, and work methods become established and recognised by the group as a whole</a:t>
            </a:r>
          </a:p>
          <a:p>
            <a:pPr algn="r" eaLnBrk="1" hangingPunct="1">
              <a:buFont typeface="Wingdings" panose="05000000000000000000" pitchFamily="2" charset="2"/>
              <a:buNone/>
            </a:pPr>
            <a:r>
              <a:rPr lang="en-GB" altLang="en-US" sz="1700" dirty="0"/>
              <a:t>(Handy, 1995 </a:t>
            </a:r>
            <a:r>
              <a:rPr lang="en-GB" altLang="en-US" sz="1700" i="1" dirty="0"/>
              <a:t>cited in </a:t>
            </a:r>
            <a:r>
              <a:rPr lang="en-GB" altLang="en-US" sz="1700" noProof="1"/>
              <a:t>Sapin,</a:t>
            </a:r>
            <a:r>
              <a:rPr lang="en-GB" altLang="en-US" sz="1700" dirty="0"/>
              <a:t> 2009, p. 123)</a:t>
            </a:r>
          </a:p>
        </p:txBody>
      </p:sp>
    </p:spTree>
    <p:extLst>
      <p:ext uri="{BB962C8B-B14F-4D97-AF65-F5344CB8AC3E}">
        <p14:creationId xmlns:p14="http://schemas.microsoft.com/office/powerpoint/2010/main" val="909593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5"/>
          <p:cNvSpPr>
            <a:spLocks noGrp="1" noChangeArrowheads="1"/>
          </p:cNvSpPr>
          <p:nvPr>
            <p:ph type="title"/>
          </p:nvPr>
        </p:nvSpPr>
        <p:spPr/>
        <p:txBody>
          <a:bodyPr>
            <a:normAutofit/>
          </a:bodyPr>
          <a:lstStyle/>
          <a:p>
            <a:r>
              <a:rPr lang="en-GB" altLang="en-US" sz="3600" b="1" dirty="0"/>
              <a:t>Performing</a:t>
            </a:r>
            <a:endParaRPr lang="en-US" altLang="en-US" sz="3600" dirty="0"/>
          </a:p>
        </p:txBody>
      </p:sp>
      <p:sp>
        <p:nvSpPr>
          <p:cNvPr id="32771" name="Rectangle 6"/>
          <p:cNvSpPr>
            <a:spLocks noGrp="1" noChangeArrowheads="1"/>
          </p:cNvSpPr>
          <p:nvPr>
            <p:ph idx="1"/>
          </p:nvPr>
        </p:nvSpPr>
        <p:spPr/>
        <p:txBody>
          <a:bodyPr/>
          <a:lstStyle/>
          <a:p>
            <a:pPr lvl="1" eaLnBrk="1" hangingPunct="1"/>
            <a:r>
              <a:rPr lang="en-GB" altLang="en-US" sz="2800" dirty="0"/>
              <a:t>This stage does exactly what it says on the tin!</a:t>
            </a:r>
          </a:p>
          <a:p>
            <a:pPr lvl="1" eaLnBrk="1" hangingPunct="1"/>
            <a:r>
              <a:rPr lang="en-GB" altLang="en-US" sz="2800" dirty="0"/>
              <a:t>When the previous stages have been successfully completed, the group settles on a system which works for them, allowing free and frank exchange of views, and members support each other</a:t>
            </a:r>
          </a:p>
          <a:p>
            <a:pPr lvl="1" eaLnBrk="1" hangingPunct="1"/>
            <a:endParaRPr lang="en-GB" altLang="en-US" sz="2000" dirty="0"/>
          </a:p>
          <a:p>
            <a:pPr eaLnBrk="1" hangingPunct="1">
              <a:buFont typeface="Wingdings" panose="05000000000000000000" pitchFamily="2" charset="2"/>
              <a:buNone/>
            </a:pPr>
            <a:r>
              <a:rPr lang="en-GB" altLang="en-US" sz="2100" dirty="0"/>
              <a:t>		</a:t>
            </a:r>
          </a:p>
          <a:p>
            <a:pPr algn="r" eaLnBrk="1" hangingPunct="1">
              <a:buFont typeface="Wingdings" panose="05000000000000000000" pitchFamily="2" charset="2"/>
              <a:buNone/>
            </a:pPr>
            <a:r>
              <a:rPr lang="en-GB" altLang="en-US" sz="2100" dirty="0"/>
              <a:t>			 </a:t>
            </a:r>
            <a:r>
              <a:rPr lang="en-GB" altLang="en-US" sz="1700" dirty="0"/>
              <a:t>(Handy, 1995 </a:t>
            </a:r>
            <a:r>
              <a:rPr lang="en-GB" altLang="en-US" sz="1700" i="1" dirty="0"/>
              <a:t>cited in </a:t>
            </a:r>
            <a:r>
              <a:rPr lang="en-GB" altLang="en-US" sz="1700" noProof="1"/>
              <a:t>Sapin,</a:t>
            </a:r>
            <a:r>
              <a:rPr lang="en-GB" altLang="en-US" sz="1700" dirty="0"/>
              <a:t> 2009, p. 123)</a:t>
            </a:r>
          </a:p>
        </p:txBody>
      </p:sp>
    </p:spTree>
    <p:extLst>
      <p:ext uri="{BB962C8B-B14F-4D97-AF65-F5344CB8AC3E}">
        <p14:creationId xmlns:p14="http://schemas.microsoft.com/office/powerpoint/2010/main" val="1365341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104900" y="120233"/>
            <a:ext cx="9980682" cy="1096962"/>
          </a:xfrm>
        </p:spPr>
        <p:txBody>
          <a:bodyPr>
            <a:normAutofit/>
          </a:bodyPr>
          <a:lstStyle/>
          <a:p>
            <a:r>
              <a:rPr lang="en-GB" altLang="en-US" sz="3600" b="1" dirty="0"/>
              <a:t>Your experiences of </a:t>
            </a:r>
            <a:r>
              <a:rPr lang="en-GB" altLang="en-US" sz="3600" b="1" noProof="1"/>
              <a:t>Tuckman’s </a:t>
            </a:r>
            <a:r>
              <a:rPr lang="en-GB" altLang="en-US" sz="3600" b="1" dirty="0"/>
              <a:t>Theory?</a:t>
            </a:r>
            <a:endParaRPr lang="en-GB" sz="3600" dirty="0"/>
          </a:p>
        </p:txBody>
      </p:sp>
      <p:grpSp>
        <p:nvGrpSpPr>
          <p:cNvPr id="169" name="Group 5"/>
          <p:cNvGrpSpPr>
            <a:grpSpLocks/>
          </p:cNvGrpSpPr>
          <p:nvPr/>
        </p:nvGrpSpPr>
        <p:grpSpPr bwMode="auto">
          <a:xfrm>
            <a:off x="2933280" y="1108364"/>
            <a:ext cx="5753520" cy="4370427"/>
            <a:chOff x="1137" y="384"/>
            <a:chExt cx="3577" cy="3003"/>
          </a:xfrm>
        </p:grpSpPr>
        <p:grpSp>
          <p:nvGrpSpPr>
            <p:cNvPr id="170" name="Group 6"/>
            <p:cNvGrpSpPr>
              <a:grpSpLocks/>
            </p:cNvGrpSpPr>
            <p:nvPr/>
          </p:nvGrpSpPr>
          <p:grpSpPr bwMode="auto">
            <a:xfrm>
              <a:off x="3345" y="2668"/>
              <a:ext cx="1241" cy="719"/>
              <a:chOff x="7536" y="8064"/>
              <a:chExt cx="2832" cy="1632"/>
            </a:xfrm>
          </p:grpSpPr>
          <p:sp>
            <p:nvSpPr>
              <p:cNvPr id="235" name="Freeform 7"/>
              <p:cNvSpPr>
                <a:spLocks/>
              </p:cNvSpPr>
              <p:nvPr/>
            </p:nvSpPr>
            <p:spPr bwMode="auto">
              <a:xfrm>
                <a:off x="7536" y="8929"/>
                <a:ext cx="1248" cy="311"/>
              </a:xfrm>
              <a:custGeom>
                <a:avLst/>
                <a:gdLst>
                  <a:gd name="T0" fmla="*/ 1248 w 1248"/>
                  <a:gd name="T1" fmla="*/ 0 h 311"/>
                  <a:gd name="T2" fmla="*/ 0 w 1248"/>
                  <a:gd name="T3" fmla="*/ 311 h 311"/>
                  <a:gd name="T4" fmla="*/ 0 60000 65536"/>
                  <a:gd name="T5" fmla="*/ 0 60000 65536"/>
                  <a:gd name="T6" fmla="*/ 0 w 1248"/>
                  <a:gd name="T7" fmla="*/ 0 h 311"/>
                  <a:gd name="T8" fmla="*/ 1248 w 1248"/>
                  <a:gd name="T9" fmla="*/ 311 h 311"/>
                </a:gdLst>
                <a:ahLst/>
                <a:cxnLst>
                  <a:cxn ang="T4">
                    <a:pos x="T0" y="T1"/>
                  </a:cxn>
                  <a:cxn ang="T5">
                    <a:pos x="T2" y="T3"/>
                  </a:cxn>
                </a:cxnLst>
                <a:rect l="T6" t="T7" r="T8" b="T9"/>
                <a:pathLst>
                  <a:path w="1248" h="311">
                    <a:moveTo>
                      <a:pt x="1248" y="0"/>
                    </a:moveTo>
                    <a:lnTo>
                      <a:pt x="0" y="311"/>
                    </a:lnTo>
                  </a:path>
                </a:pathLst>
              </a:custGeom>
              <a:noFill/>
              <a:ln w="9525">
                <a:solidFill>
                  <a:srgbClr val="000000"/>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6" name="Oval 8"/>
              <p:cNvSpPr>
                <a:spLocks noChangeArrowheads="1"/>
              </p:cNvSpPr>
              <p:nvPr/>
            </p:nvSpPr>
            <p:spPr bwMode="auto">
              <a:xfrm>
                <a:off x="9936" y="8640"/>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37" name="Oval 9"/>
              <p:cNvSpPr>
                <a:spLocks noChangeArrowheads="1"/>
              </p:cNvSpPr>
              <p:nvPr/>
            </p:nvSpPr>
            <p:spPr bwMode="auto">
              <a:xfrm>
                <a:off x="8496" y="8784"/>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38" name="Freeform 10"/>
              <p:cNvSpPr>
                <a:spLocks/>
              </p:cNvSpPr>
              <p:nvPr/>
            </p:nvSpPr>
            <p:spPr bwMode="auto">
              <a:xfrm>
                <a:off x="8064" y="8208"/>
                <a:ext cx="864" cy="192"/>
              </a:xfrm>
              <a:custGeom>
                <a:avLst/>
                <a:gdLst>
                  <a:gd name="T0" fmla="*/ 864 w 864"/>
                  <a:gd name="T1" fmla="*/ 0 h 192"/>
                  <a:gd name="T2" fmla="*/ 0 w 864"/>
                  <a:gd name="T3" fmla="*/ 192 h 192"/>
                  <a:gd name="T4" fmla="*/ 0 60000 65536"/>
                  <a:gd name="T5" fmla="*/ 0 60000 65536"/>
                  <a:gd name="T6" fmla="*/ 0 w 864"/>
                  <a:gd name="T7" fmla="*/ 0 h 192"/>
                  <a:gd name="T8" fmla="*/ 864 w 864"/>
                  <a:gd name="T9" fmla="*/ 192 h 192"/>
                </a:gdLst>
                <a:ahLst/>
                <a:cxnLst>
                  <a:cxn ang="T4">
                    <a:pos x="T0" y="T1"/>
                  </a:cxn>
                  <a:cxn ang="T5">
                    <a:pos x="T2" y="T3"/>
                  </a:cxn>
                </a:cxnLst>
                <a:rect l="T6" t="T7" r="T8" b="T9"/>
                <a:pathLst>
                  <a:path w="864" h="192">
                    <a:moveTo>
                      <a:pt x="864" y="0"/>
                    </a:moveTo>
                    <a:lnTo>
                      <a:pt x="0" y="192"/>
                    </a:lnTo>
                  </a:path>
                </a:pathLst>
              </a:custGeom>
              <a:noFill/>
              <a:ln w="9525">
                <a:solidFill>
                  <a:srgbClr val="000000"/>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9" name="Line 11"/>
              <p:cNvSpPr>
                <a:spLocks noChangeShapeType="1"/>
              </p:cNvSpPr>
              <p:nvPr/>
            </p:nvSpPr>
            <p:spPr bwMode="auto">
              <a:xfrm>
                <a:off x="9936" y="8784"/>
                <a:ext cx="432"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0" name="Freeform 12"/>
              <p:cNvSpPr>
                <a:spLocks/>
              </p:cNvSpPr>
              <p:nvPr/>
            </p:nvSpPr>
            <p:spPr bwMode="auto">
              <a:xfrm>
                <a:off x="9936" y="9360"/>
                <a:ext cx="384" cy="336"/>
              </a:xfrm>
              <a:custGeom>
                <a:avLst/>
                <a:gdLst>
                  <a:gd name="T0" fmla="*/ 0 w 384"/>
                  <a:gd name="T1" fmla="*/ 0 h 336"/>
                  <a:gd name="T2" fmla="*/ 384 w 384"/>
                  <a:gd name="T3" fmla="*/ 336 h 336"/>
                  <a:gd name="T4" fmla="*/ 0 60000 65536"/>
                  <a:gd name="T5" fmla="*/ 0 60000 65536"/>
                  <a:gd name="T6" fmla="*/ 0 w 384"/>
                  <a:gd name="T7" fmla="*/ 0 h 336"/>
                  <a:gd name="T8" fmla="*/ 384 w 384"/>
                  <a:gd name="T9" fmla="*/ 336 h 336"/>
                </a:gdLst>
                <a:ahLst/>
                <a:cxnLst>
                  <a:cxn ang="T4">
                    <a:pos x="T0" y="T1"/>
                  </a:cxn>
                  <a:cxn ang="T5">
                    <a:pos x="T2" y="T3"/>
                  </a:cxn>
                </a:cxnLst>
                <a:rect l="T6" t="T7" r="T8" b="T9"/>
                <a:pathLst>
                  <a:path w="384" h="336">
                    <a:moveTo>
                      <a:pt x="0" y="0"/>
                    </a:moveTo>
                    <a:lnTo>
                      <a:pt x="384" y="336"/>
                    </a:lnTo>
                  </a:path>
                </a:pathLst>
              </a:custGeom>
              <a:noFill/>
              <a:ln w="9525">
                <a:solidFill>
                  <a:srgbClr val="000000"/>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1" name="Freeform 13"/>
              <p:cNvSpPr>
                <a:spLocks/>
              </p:cNvSpPr>
              <p:nvPr/>
            </p:nvSpPr>
            <p:spPr bwMode="auto">
              <a:xfrm>
                <a:off x="7656" y="9360"/>
                <a:ext cx="1416" cy="108"/>
              </a:xfrm>
              <a:custGeom>
                <a:avLst/>
                <a:gdLst>
                  <a:gd name="T0" fmla="*/ 1416 w 1416"/>
                  <a:gd name="T1" fmla="*/ 0 h 108"/>
                  <a:gd name="T2" fmla="*/ 0 w 1416"/>
                  <a:gd name="T3" fmla="*/ 108 h 108"/>
                  <a:gd name="T4" fmla="*/ 0 60000 65536"/>
                  <a:gd name="T5" fmla="*/ 0 60000 65536"/>
                  <a:gd name="T6" fmla="*/ 0 w 1416"/>
                  <a:gd name="T7" fmla="*/ 0 h 108"/>
                  <a:gd name="T8" fmla="*/ 1416 w 1416"/>
                  <a:gd name="T9" fmla="*/ 108 h 108"/>
                </a:gdLst>
                <a:ahLst/>
                <a:cxnLst>
                  <a:cxn ang="T4">
                    <a:pos x="T0" y="T1"/>
                  </a:cxn>
                  <a:cxn ang="T5">
                    <a:pos x="T2" y="T3"/>
                  </a:cxn>
                </a:cxnLst>
                <a:rect l="T6" t="T7" r="T8" b="T9"/>
                <a:pathLst>
                  <a:path w="1416" h="108">
                    <a:moveTo>
                      <a:pt x="1416" y="0"/>
                    </a:moveTo>
                    <a:lnTo>
                      <a:pt x="0" y="108"/>
                    </a:lnTo>
                  </a:path>
                </a:pathLst>
              </a:custGeom>
              <a:noFill/>
              <a:ln w="9525">
                <a:solidFill>
                  <a:srgbClr val="000000"/>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2" name="Freeform 14"/>
              <p:cNvSpPr>
                <a:spLocks/>
              </p:cNvSpPr>
              <p:nvPr/>
            </p:nvSpPr>
            <p:spPr bwMode="auto">
              <a:xfrm>
                <a:off x="9624" y="8220"/>
                <a:ext cx="636" cy="216"/>
              </a:xfrm>
              <a:custGeom>
                <a:avLst/>
                <a:gdLst>
                  <a:gd name="T0" fmla="*/ 0 w 636"/>
                  <a:gd name="T1" fmla="*/ 0 h 216"/>
                  <a:gd name="T2" fmla="*/ 636 w 636"/>
                  <a:gd name="T3" fmla="*/ 216 h 216"/>
                  <a:gd name="T4" fmla="*/ 0 60000 65536"/>
                  <a:gd name="T5" fmla="*/ 0 60000 65536"/>
                  <a:gd name="T6" fmla="*/ 0 w 636"/>
                  <a:gd name="T7" fmla="*/ 0 h 216"/>
                  <a:gd name="T8" fmla="*/ 636 w 636"/>
                  <a:gd name="T9" fmla="*/ 216 h 216"/>
                </a:gdLst>
                <a:ahLst/>
                <a:cxnLst>
                  <a:cxn ang="T4">
                    <a:pos x="T0" y="T1"/>
                  </a:cxn>
                  <a:cxn ang="T5">
                    <a:pos x="T2" y="T3"/>
                  </a:cxn>
                </a:cxnLst>
                <a:rect l="T6" t="T7" r="T8" b="T9"/>
                <a:pathLst>
                  <a:path w="636" h="216">
                    <a:moveTo>
                      <a:pt x="0" y="0"/>
                    </a:moveTo>
                    <a:lnTo>
                      <a:pt x="636" y="216"/>
                    </a:lnTo>
                  </a:path>
                </a:pathLst>
              </a:custGeom>
              <a:noFill/>
              <a:ln w="9525">
                <a:solidFill>
                  <a:srgbClr val="000000"/>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3" name="Oval 15"/>
              <p:cNvSpPr>
                <a:spLocks noChangeArrowheads="1"/>
              </p:cNvSpPr>
              <p:nvPr/>
            </p:nvSpPr>
            <p:spPr bwMode="auto">
              <a:xfrm>
                <a:off x="8784" y="8064"/>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44" name="Oval 16"/>
              <p:cNvSpPr>
                <a:spLocks noChangeArrowheads="1"/>
              </p:cNvSpPr>
              <p:nvPr/>
            </p:nvSpPr>
            <p:spPr bwMode="auto">
              <a:xfrm>
                <a:off x="9504" y="8064"/>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45" name="Oval 17"/>
              <p:cNvSpPr>
                <a:spLocks noChangeArrowheads="1"/>
              </p:cNvSpPr>
              <p:nvPr/>
            </p:nvSpPr>
            <p:spPr bwMode="auto">
              <a:xfrm>
                <a:off x="9792" y="9216"/>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46" name="Oval 18"/>
              <p:cNvSpPr>
                <a:spLocks noChangeArrowheads="1"/>
              </p:cNvSpPr>
              <p:nvPr/>
            </p:nvSpPr>
            <p:spPr bwMode="auto">
              <a:xfrm>
                <a:off x="8928" y="9216"/>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grpSp>
          <p:nvGrpSpPr>
            <p:cNvPr id="171" name="Group 19"/>
            <p:cNvGrpSpPr>
              <a:grpSpLocks/>
            </p:cNvGrpSpPr>
            <p:nvPr/>
          </p:nvGrpSpPr>
          <p:grpSpPr bwMode="auto">
            <a:xfrm>
              <a:off x="1578" y="2732"/>
              <a:ext cx="757" cy="634"/>
              <a:chOff x="2304" y="5040"/>
              <a:chExt cx="1728" cy="1440"/>
            </a:xfrm>
          </p:grpSpPr>
          <p:sp>
            <p:nvSpPr>
              <p:cNvPr id="223" name="Oval 20"/>
              <p:cNvSpPr>
                <a:spLocks noChangeArrowheads="1"/>
              </p:cNvSpPr>
              <p:nvPr/>
            </p:nvSpPr>
            <p:spPr bwMode="auto">
              <a:xfrm>
                <a:off x="3744" y="5616"/>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24" name="Oval 21"/>
              <p:cNvSpPr>
                <a:spLocks noChangeArrowheads="1"/>
              </p:cNvSpPr>
              <p:nvPr/>
            </p:nvSpPr>
            <p:spPr bwMode="auto">
              <a:xfrm>
                <a:off x="2304" y="5760"/>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25" name="Line 22"/>
              <p:cNvSpPr>
                <a:spLocks noChangeShapeType="1"/>
              </p:cNvSpPr>
              <p:nvPr/>
            </p:nvSpPr>
            <p:spPr bwMode="auto">
              <a:xfrm flipV="1">
                <a:off x="2592" y="5827"/>
                <a:ext cx="288" cy="7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6" name="Line 23"/>
              <p:cNvSpPr>
                <a:spLocks noChangeShapeType="1"/>
              </p:cNvSpPr>
              <p:nvPr/>
            </p:nvSpPr>
            <p:spPr bwMode="auto">
              <a:xfrm>
                <a:off x="2736" y="5184"/>
                <a:ext cx="288"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7" name="Line 24"/>
              <p:cNvSpPr>
                <a:spLocks noChangeShapeType="1"/>
              </p:cNvSpPr>
              <p:nvPr/>
            </p:nvSpPr>
            <p:spPr bwMode="auto">
              <a:xfrm flipH="1">
                <a:off x="3312" y="5760"/>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8" name="Line 25"/>
              <p:cNvSpPr>
                <a:spLocks noChangeShapeType="1"/>
              </p:cNvSpPr>
              <p:nvPr/>
            </p:nvSpPr>
            <p:spPr bwMode="auto">
              <a:xfrm flipH="1" flipV="1">
                <a:off x="3312" y="5904"/>
                <a:ext cx="432"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9" name="Line 26"/>
              <p:cNvSpPr>
                <a:spLocks noChangeShapeType="1"/>
              </p:cNvSpPr>
              <p:nvPr/>
            </p:nvSpPr>
            <p:spPr bwMode="auto">
              <a:xfrm flipV="1">
                <a:off x="2880" y="6048"/>
                <a:ext cx="144"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30" name="Freeform 27"/>
              <p:cNvSpPr>
                <a:spLocks/>
              </p:cNvSpPr>
              <p:nvPr/>
            </p:nvSpPr>
            <p:spPr bwMode="auto">
              <a:xfrm>
                <a:off x="3228" y="5196"/>
                <a:ext cx="204" cy="420"/>
              </a:xfrm>
              <a:custGeom>
                <a:avLst/>
                <a:gdLst>
                  <a:gd name="T0" fmla="*/ 204 w 204"/>
                  <a:gd name="T1" fmla="*/ 0 h 420"/>
                  <a:gd name="T2" fmla="*/ 0 w 204"/>
                  <a:gd name="T3" fmla="*/ 420 h 420"/>
                  <a:gd name="T4" fmla="*/ 0 60000 65536"/>
                  <a:gd name="T5" fmla="*/ 0 60000 65536"/>
                  <a:gd name="T6" fmla="*/ 0 w 204"/>
                  <a:gd name="T7" fmla="*/ 0 h 420"/>
                  <a:gd name="T8" fmla="*/ 204 w 204"/>
                  <a:gd name="T9" fmla="*/ 420 h 420"/>
                </a:gdLst>
                <a:ahLst/>
                <a:cxnLst>
                  <a:cxn ang="T4">
                    <a:pos x="T0" y="T1"/>
                  </a:cxn>
                  <a:cxn ang="T5">
                    <a:pos x="T2" y="T3"/>
                  </a:cxn>
                </a:cxnLst>
                <a:rect l="T6" t="T7" r="T8" b="T9"/>
                <a:pathLst>
                  <a:path w="204" h="420">
                    <a:moveTo>
                      <a:pt x="204" y="0"/>
                    </a:moveTo>
                    <a:lnTo>
                      <a:pt x="0" y="420"/>
                    </a:lnTo>
                  </a:path>
                </a:pathLst>
              </a:custGeom>
              <a:noFill/>
              <a:ln w="9525">
                <a:solidFill>
                  <a:srgbClr val="000000"/>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1" name="Oval 28"/>
              <p:cNvSpPr>
                <a:spLocks noChangeArrowheads="1"/>
              </p:cNvSpPr>
              <p:nvPr/>
            </p:nvSpPr>
            <p:spPr bwMode="auto">
              <a:xfrm>
                <a:off x="2592" y="5040"/>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32" name="Oval 29"/>
              <p:cNvSpPr>
                <a:spLocks noChangeArrowheads="1"/>
              </p:cNvSpPr>
              <p:nvPr/>
            </p:nvSpPr>
            <p:spPr bwMode="auto">
              <a:xfrm>
                <a:off x="3312" y="5040"/>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33" name="Oval 30"/>
              <p:cNvSpPr>
                <a:spLocks noChangeArrowheads="1"/>
              </p:cNvSpPr>
              <p:nvPr/>
            </p:nvSpPr>
            <p:spPr bwMode="auto">
              <a:xfrm>
                <a:off x="3600" y="6192"/>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34" name="Oval 31"/>
              <p:cNvSpPr>
                <a:spLocks noChangeArrowheads="1"/>
              </p:cNvSpPr>
              <p:nvPr/>
            </p:nvSpPr>
            <p:spPr bwMode="auto">
              <a:xfrm>
                <a:off x="2736" y="6192"/>
                <a:ext cx="288" cy="28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
          <p:nvSpPr>
            <p:cNvPr id="172" name="Text Box 32"/>
            <p:cNvSpPr txBox="1">
              <a:spLocks noChangeArrowheads="1"/>
            </p:cNvSpPr>
            <p:nvPr/>
          </p:nvSpPr>
          <p:spPr bwMode="auto">
            <a:xfrm>
              <a:off x="1137" y="2541"/>
              <a:ext cx="505" cy="19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200">
                  <a:latin typeface="Arial" panose="020B0604020202020204" pitchFamily="34" charset="0"/>
                </a:rPr>
                <a:t>Forming</a:t>
              </a:r>
              <a:endParaRPr lang="en-US" altLang="en-US" sz="2400">
                <a:latin typeface="Arial" panose="020B0604020202020204" pitchFamily="34" charset="0"/>
              </a:endParaRPr>
            </a:p>
          </p:txBody>
        </p:sp>
        <p:sp>
          <p:nvSpPr>
            <p:cNvPr id="173" name="AutoShape 33"/>
            <p:cNvSpPr>
              <a:spLocks noChangeArrowheads="1"/>
            </p:cNvSpPr>
            <p:nvPr/>
          </p:nvSpPr>
          <p:spPr bwMode="auto">
            <a:xfrm>
              <a:off x="1894" y="1716"/>
              <a:ext cx="1324" cy="889"/>
            </a:xfrm>
            <a:prstGeom prst="irregularSeal2">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4" name="AutoShape 34"/>
            <p:cNvSpPr>
              <a:spLocks noChangeArrowheads="1"/>
            </p:cNvSpPr>
            <p:nvPr/>
          </p:nvSpPr>
          <p:spPr bwMode="auto">
            <a:xfrm>
              <a:off x="2272" y="1970"/>
              <a:ext cx="190" cy="191"/>
            </a:xfrm>
            <a:prstGeom prst="lightningBol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5" name="AutoShape 35"/>
            <p:cNvSpPr>
              <a:spLocks noChangeArrowheads="1"/>
            </p:cNvSpPr>
            <p:nvPr/>
          </p:nvSpPr>
          <p:spPr bwMode="auto">
            <a:xfrm flipV="1">
              <a:off x="2272" y="2224"/>
              <a:ext cx="190" cy="190"/>
            </a:xfrm>
            <a:prstGeom prst="lightningBol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6" name="AutoShape 36"/>
            <p:cNvSpPr>
              <a:spLocks noChangeArrowheads="1"/>
            </p:cNvSpPr>
            <p:nvPr/>
          </p:nvSpPr>
          <p:spPr bwMode="auto">
            <a:xfrm flipH="1">
              <a:off x="2714" y="2034"/>
              <a:ext cx="126" cy="190"/>
            </a:xfrm>
            <a:prstGeom prst="lightningBol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7" name="Oval 37"/>
            <p:cNvSpPr>
              <a:spLocks noChangeArrowheads="1"/>
            </p:cNvSpPr>
            <p:nvPr/>
          </p:nvSpPr>
          <p:spPr bwMode="auto">
            <a:xfrm>
              <a:off x="2462" y="2161"/>
              <a:ext cx="126" cy="126"/>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8" name="Oval 38"/>
            <p:cNvSpPr>
              <a:spLocks noChangeArrowheads="1"/>
            </p:cNvSpPr>
            <p:nvPr/>
          </p:nvSpPr>
          <p:spPr bwMode="auto">
            <a:xfrm>
              <a:off x="2146" y="2161"/>
              <a:ext cx="126" cy="126"/>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9" name="Oval 39"/>
            <p:cNvSpPr>
              <a:spLocks noChangeArrowheads="1"/>
            </p:cNvSpPr>
            <p:nvPr/>
          </p:nvSpPr>
          <p:spPr bwMode="auto">
            <a:xfrm>
              <a:off x="2777" y="1970"/>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80" name="Oval 40"/>
            <p:cNvSpPr>
              <a:spLocks noChangeArrowheads="1"/>
            </p:cNvSpPr>
            <p:nvPr/>
          </p:nvSpPr>
          <p:spPr bwMode="auto">
            <a:xfrm>
              <a:off x="2651" y="2224"/>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81" name="Oval 41"/>
            <p:cNvSpPr>
              <a:spLocks noChangeArrowheads="1"/>
            </p:cNvSpPr>
            <p:nvPr/>
          </p:nvSpPr>
          <p:spPr bwMode="auto">
            <a:xfrm>
              <a:off x="2209" y="2351"/>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82" name="Text Box 42"/>
            <p:cNvSpPr txBox="1">
              <a:spLocks noChangeArrowheads="1"/>
            </p:cNvSpPr>
            <p:nvPr/>
          </p:nvSpPr>
          <p:spPr bwMode="auto">
            <a:xfrm>
              <a:off x="1642" y="1653"/>
              <a:ext cx="504" cy="19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200">
                  <a:latin typeface="Arial" panose="020B0604020202020204" pitchFamily="34" charset="0"/>
                </a:rPr>
                <a:t>Storming</a:t>
              </a:r>
              <a:endParaRPr lang="en-US" altLang="en-US" sz="2400">
                <a:latin typeface="Arial" panose="020B0604020202020204" pitchFamily="34" charset="0"/>
              </a:endParaRPr>
            </a:p>
          </p:txBody>
        </p:sp>
        <p:sp>
          <p:nvSpPr>
            <p:cNvPr id="183" name="Oval 43"/>
            <p:cNvSpPr>
              <a:spLocks noChangeArrowheads="1"/>
            </p:cNvSpPr>
            <p:nvPr/>
          </p:nvSpPr>
          <p:spPr bwMode="auto">
            <a:xfrm>
              <a:off x="2209" y="1907"/>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84" name="Text Box 44"/>
            <p:cNvSpPr txBox="1">
              <a:spLocks noChangeArrowheads="1"/>
            </p:cNvSpPr>
            <p:nvPr/>
          </p:nvSpPr>
          <p:spPr bwMode="auto">
            <a:xfrm>
              <a:off x="2525" y="1018"/>
              <a:ext cx="504" cy="19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200" dirty="0">
                  <a:latin typeface="Arial" panose="020B0604020202020204" pitchFamily="34" charset="0"/>
                </a:rPr>
                <a:t>Norming</a:t>
              </a:r>
              <a:endParaRPr lang="en-US" altLang="en-US" sz="2400" dirty="0">
                <a:latin typeface="Arial" panose="020B0604020202020204" pitchFamily="34" charset="0"/>
              </a:endParaRPr>
            </a:p>
          </p:txBody>
        </p:sp>
        <p:sp>
          <p:nvSpPr>
            <p:cNvPr id="185" name="Text Box 45"/>
            <p:cNvSpPr txBox="1">
              <a:spLocks noChangeArrowheads="1"/>
            </p:cNvSpPr>
            <p:nvPr/>
          </p:nvSpPr>
          <p:spPr bwMode="auto">
            <a:xfrm>
              <a:off x="3850" y="2351"/>
              <a:ext cx="567" cy="19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200">
                  <a:latin typeface="Arial" panose="020B0604020202020204" pitchFamily="34" charset="0"/>
                </a:rPr>
                <a:t>Adjourning</a:t>
              </a:r>
              <a:endParaRPr lang="en-US" altLang="en-US" sz="2400">
                <a:latin typeface="Arial" panose="020B0604020202020204" pitchFamily="34" charset="0"/>
              </a:endParaRPr>
            </a:p>
          </p:txBody>
        </p:sp>
        <p:sp>
          <p:nvSpPr>
            <p:cNvPr id="186" name="Oval 46"/>
            <p:cNvSpPr>
              <a:spLocks noChangeArrowheads="1"/>
            </p:cNvSpPr>
            <p:nvPr/>
          </p:nvSpPr>
          <p:spPr bwMode="auto">
            <a:xfrm>
              <a:off x="3660" y="637"/>
              <a:ext cx="505" cy="508"/>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nvGrpSpPr>
            <p:cNvPr id="187" name="Group 47"/>
            <p:cNvGrpSpPr>
              <a:grpSpLocks/>
            </p:cNvGrpSpPr>
            <p:nvPr/>
          </p:nvGrpSpPr>
          <p:grpSpPr bwMode="auto">
            <a:xfrm>
              <a:off x="4308" y="809"/>
              <a:ext cx="378" cy="346"/>
              <a:chOff x="2979" y="9936"/>
              <a:chExt cx="720" cy="750"/>
            </a:xfrm>
          </p:grpSpPr>
          <p:sp>
            <p:nvSpPr>
              <p:cNvPr id="221" name="Text Box 48"/>
              <p:cNvSpPr txBox="1">
                <a:spLocks noChangeArrowheads="1"/>
              </p:cNvSpPr>
              <p:nvPr/>
            </p:nvSpPr>
            <p:spPr bwMode="auto">
              <a:xfrm>
                <a:off x="2979" y="10254"/>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en-US" altLang="en-US" sz="2400">
                  <a:latin typeface="Times New Roman" panose="02020603050405020304" pitchFamily="18" charset="0"/>
                </a:endParaRPr>
              </a:p>
            </p:txBody>
          </p:sp>
          <p:sp>
            <p:nvSpPr>
              <p:cNvPr id="222" name="AutoShape 49"/>
              <p:cNvSpPr>
                <a:spLocks noChangeArrowheads="1"/>
              </p:cNvSpPr>
              <p:nvPr/>
            </p:nvSpPr>
            <p:spPr bwMode="auto">
              <a:xfrm>
                <a:off x="3024" y="9936"/>
                <a:ext cx="576" cy="576"/>
              </a:xfrm>
              <a:prstGeom prst="triangle">
                <a:avLst>
                  <a:gd name="adj" fmla="val 500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
          <p:nvSpPr>
            <p:cNvPr id="188" name="Oval 50"/>
            <p:cNvSpPr>
              <a:spLocks noChangeArrowheads="1"/>
            </p:cNvSpPr>
            <p:nvPr/>
          </p:nvSpPr>
          <p:spPr bwMode="auto">
            <a:xfrm>
              <a:off x="3849" y="811"/>
              <a:ext cx="127"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89" name="Oval 51"/>
            <p:cNvSpPr>
              <a:spLocks noChangeArrowheads="1"/>
            </p:cNvSpPr>
            <p:nvPr/>
          </p:nvSpPr>
          <p:spPr bwMode="auto">
            <a:xfrm>
              <a:off x="3672" y="867"/>
              <a:ext cx="126" cy="128"/>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90" name="Oval 52"/>
            <p:cNvSpPr>
              <a:spLocks noChangeArrowheads="1"/>
            </p:cNvSpPr>
            <p:nvPr/>
          </p:nvSpPr>
          <p:spPr bwMode="auto">
            <a:xfrm>
              <a:off x="3957" y="683"/>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91" name="Oval 53"/>
            <p:cNvSpPr>
              <a:spLocks noChangeArrowheads="1"/>
            </p:cNvSpPr>
            <p:nvPr/>
          </p:nvSpPr>
          <p:spPr bwMode="auto">
            <a:xfrm>
              <a:off x="3994" y="934"/>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92" name="Oval 54"/>
            <p:cNvSpPr>
              <a:spLocks noChangeArrowheads="1"/>
            </p:cNvSpPr>
            <p:nvPr/>
          </p:nvSpPr>
          <p:spPr bwMode="auto">
            <a:xfrm>
              <a:off x="3844" y="1001"/>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93" name="Oval 55"/>
            <p:cNvSpPr>
              <a:spLocks noChangeArrowheads="1"/>
            </p:cNvSpPr>
            <p:nvPr/>
          </p:nvSpPr>
          <p:spPr bwMode="auto">
            <a:xfrm>
              <a:off x="3773" y="671"/>
              <a:ext cx="126" cy="126"/>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94" name="Line 56"/>
            <p:cNvSpPr>
              <a:spLocks noChangeShapeType="1"/>
            </p:cNvSpPr>
            <p:nvPr/>
          </p:nvSpPr>
          <p:spPr bwMode="auto">
            <a:xfrm>
              <a:off x="4038" y="701"/>
              <a:ext cx="316" cy="19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95" name="Line 57"/>
            <p:cNvSpPr>
              <a:spLocks noChangeShapeType="1"/>
            </p:cNvSpPr>
            <p:nvPr/>
          </p:nvSpPr>
          <p:spPr bwMode="auto">
            <a:xfrm>
              <a:off x="3849" y="765"/>
              <a:ext cx="442" cy="12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96" name="Line 58"/>
            <p:cNvSpPr>
              <a:spLocks noChangeShapeType="1"/>
            </p:cNvSpPr>
            <p:nvPr/>
          </p:nvSpPr>
          <p:spPr bwMode="auto">
            <a:xfrm>
              <a:off x="3976" y="891"/>
              <a:ext cx="315" cy="6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97" name="Line 59"/>
            <p:cNvSpPr>
              <a:spLocks noChangeShapeType="1"/>
            </p:cNvSpPr>
            <p:nvPr/>
          </p:nvSpPr>
          <p:spPr bwMode="auto">
            <a:xfrm flipV="1">
              <a:off x="4102" y="1019"/>
              <a:ext cx="189"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98" name="Line 60"/>
            <p:cNvSpPr>
              <a:spLocks noChangeShapeType="1"/>
            </p:cNvSpPr>
            <p:nvPr/>
          </p:nvSpPr>
          <p:spPr bwMode="auto">
            <a:xfrm flipV="1">
              <a:off x="3952" y="1082"/>
              <a:ext cx="378"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99" name="Line 61"/>
            <p:cNvSpPr>
              <a:spLocks noChangeShapeType="1"/>
            </p:cNvSpPr>
            <p:nvPr/>
          </p:nvSpPr>
          <p:spPr bwMode="auto">
            <a:xfrm>
              <a:off x="3786" y="955"/>
              <a:ext cx="50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00" name="Text Box 62"/>
            <p:cNvSpPr txBox="1">
              <a:spLocks noChangeArrowheads="1"/>
            </p:cNvSpPr>
            <p:nvPr/>
          </p:nvSpPr>
          <p:spPr bwMode="auto">
            <a:xfrm>
              <a:off x="4336" y="937"/>
              <a:ext cx="378"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200">
                  <a:latin typeface="Arial" panose="020B0604020202020204" pitchFamily="34" charset="0"/>
                </a:rPr>
                <a:t>Task</a:t>
              </a:r>
              <a:endParaRPr lang="en-US" altLang="en-US" sz="2400">
                <a:latin typeface="Arial" panose="020B0604020202020204" pitchFamily="34" charset="0"/>
              </a:endParaRPr>
            </a:p>
          </p:txBody>
        </p:sp>
        <p:sp>
          <p:nvSpPr>
            <p:cNvPr id="201" name="Line 63"/>
            <p:cNvSpPr>
              <a:spLocks noChangeShapeType="1"/>
            </p:cNvSpPr>
            <p:nvPr/>
          </p:nvSpPr>
          <p:spPr bwMode="auto">
            <a:xfrm>
              <a:off x="3156" y="1145"/>
              <a:ext cx="189" cy="12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2" name="Line 64"/>
            <p:cNvSpPr>
              <a:spLocks noChangeShapeType="1"/>
            </p:cNvSpPr>
            <p:nvPr/>
          </p:nvSpPr>
          <p:spPr bwMode="auto">
            <a:xfrm>
              <a:off x="3156" y="1145"/>
              <a:ext cx="0" cy="25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3" name="Line 65"/>
            <p:cNvSpPr>
              <a:spLocks noChangeShapeType="1"/>
            </p:cNvSpPr>
            <p:nvPr/>
          </p:nvSpPr>
          <p:spPr bwMode="auto">
            <a:xfrm flipV="1">
              <a:off x="3218" y="1463"/>
              <a:ext cx="190" cy="12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 name="Line 66"/>
            <p:cNvSpPr>
              <a:spLocks noChangeShapeType="1"/>
            </p:cNvSpPr>
            <p:nvPr/>
          </p:nvSpPr>
          <p:spPr bwMode="auto">
            <a:xfrm>
              <a:off x="3408" y="1272"/>
              <a:ext cx="0" cy="19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5" name="Line 67"/>
            <p:cNvSpPr>
              <a:spLocks noChangeShapeType="1"/>
            </p:cNvSpPr>
            <p:nvPr/>
          </p:nvSpPr>
          <p:spPr bwMode="auto">
            <a:xfrm flipV="1">
              <a:off x="3156" y="1272"/>
              <a:ext cx="252" cy="12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6" name="Line 68"/>
            <p:cNvSpPr>
              <a:spLocks noChangeShapeType="1"/>
            </p:cNvSpPr>
            <p:nvPr/>
          </p:nvSpPr>
          <p:spPr bwMode="auto">
            <a:xfrm flipH="1">
              <a:off x="2966" y="1399"/>
              <a:ext cx="190" cy="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7" name="Oval 69"/>
            <p:cNvSpPr>
              <a:spLocks noChangeArrowheads="1"/>
            </p:cNvSpPr>
            <p:nvPr/>
          </p:nvSpPr>
          <p:spPr bwMode="auto">
            <a:xfrm>
              <a:off x="3092" y="1082"/>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08" name="Oval 70"/>
            <p:cNvSpPr>
              <a:spLocks noChangeArrowheads="1"/>
            </p:cNvSpPr>
            <p:nvPr/>
          </p:nvSpPr>
          <p:spPr bwMode="auto">
            <a:xfrm>
              <a:off x="3345" y="1209"/>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09" name="Oval 71"/>
            <p:cNvSpPr>
              <a:spLocks noChangeArrowheads="1"/>
            </p:cNvSpPr>
            <p:nvPr/>
          </p:nvSpPr>
          <p:spPr bwMode="auto">
            <a:xfrm>
              <a:off x="3345" y="1399"/>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10" name="Oval 72"/>
            <p:cNvSpPr>
              <a:spLocks noChangeArrowheads="1"/>
            </p:cNvSpPr>
            <p:nvPr/>
          </p:nvSpPr>
          <p:spPr bwMode="auto">
            <a:xfrm>
              <a:off x="3092" y="1336"/>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11" name="Line 73"/>
            <p:cNvSpPr>
              <a:spLocks noChangeShapeType="1"/>
            </p:cNvSpPr>
            <p:nvPr/>
          </p:nvSpPr>
          <p:spPr bwMode="auto">
            <a:xfrm>
              <a:off x="2966" y="1463"/>
              <a:ext cx="252" cy="12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2" name="Oval 74"/>
            <p:cNvSpPr>
              <a:spLocks noChangeArrowheads="1"/>
            </p:cNvSpPr>
            <p:nvPr/>
          </p:nvSpPr>
          <p:spPr bwMode="auto">
            <a:xfrm>
              <a:off x="3150" y="1509"/>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213" name="Text Box 75"/>
            <p:cNvSpPr txBox="1">
              <a:spLocks noChangeArrowheads="1"/>
            </p:cNvSpPr>
            <p:nvPr/>
          </p:nvSpPr>
          <p:spPr bwMode="auto">
            <a:xfrm>
              <a:off x="3408" y="384"/>
              <a:ext cx="568" cy="19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200">
                  <a:latin typeface="Arial" panose="020B0604020202020204" pitchFamily="34" charset="0"/>
                </a:rPr>
                <a:t>Performing</a:t>
              </a:r>
              <a:endParaRPr lang="en-US" altLang="en-US" sz="2400">
                <a:latin typeface="Arial" panose="020B0604020202020204" pitchFamily="34" charset="0"/>
              </a:endParaRPr>
            </a:p>
          </p:txBody>
        </p:sp>
        <p:sp>
          <p:nvSpPr>
            <p:cNvPr id="214" name="Arc 76"/>
            <p:cNvSpPr>
              <a:spLocks/>
            </p:cNvSpPr>
            <p:nvPr/>
          </p:nvSpPr>
          <p:spPr bwMode="auto">
            <a:xfrm flipH="1">
              <a:off x="1263" y="1780"/>
              <a:ext cx="379" cy="76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5875">
              <a:solidFill>
                <a:srgbClr val="000000"/>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5" name="Arc 77"/>
            <p:cNvSpPr>
              <a:spLocks/>
            </p:cNvSpPr>
            <p:nvPr/>
          </p:nvSpPr>
          <p:spPr bwMode="auto">
            <a:xfrm flipH="1">
              <a:off x="1957" y="1082"/>
              <a:ext cx="568" cy="57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5875">
              <a:solidFill>
                <a:srgbClr val="000000"/>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6" name="Arc 78"/>
            <p:cNvSpPr>
              <a:spLocks/>
            </p:cNvSpPr>
            <p:nvPr/>
          </p:nvSpPr>
          <p:spPr bwMode="auto">
            <a:xfrm flipH="1">
              <a:off x="2777" y="511"/>
              <a:ext cx="631" cy="50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5875">
              <a:solidFill>
                <a:srgbClr val="000000"/>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7" name="Arc 79"/>
            <p:cNvSpPr>
              <a:spLocks/>
            </p:cNvSpPr>
            <p:nvPr/>
          </p:nvSpPr>
          <p:spPr bwMode="auto">
            <a:xfrm>
              <a:off x="3009" y="1844"/>
              <a:ext cx="1030" cy="507"/>
            </a:xfrm>
            <a:custGeom>
              <a:avLst/>
              <a:gdLst>
                <a:gd name="T0" fmla="*/ 0 w 22050"/>
                <a:gd name="T1" fmla="*/ 0 h 21600"/>
                <a:gd name="T2" fmla="*/ 0 w 22050"/>
                <a:gd name="T3" fmla="*/ 0 h 21600"/>
                <a:gd name="T4" fmla="*/ 0 w 22050"/>
                <a:gd name="T5" fmla="*/ 0 h 21600"/>
                <a:gd name="T6" fmla="*/ 0 60000 65536"/>
                <a:gd name="T7" fmla="*/ 0 60000 65536"/>
                <a:gd name="T8" fmla="*/ 0 60000 65536"/>
                <a:gd name="T9" fmla="*/ 0 w 22050"/>
                <a:gd name="T10" fmla="*/ 0 h 21600"/>
                <a:gd name="T11" fmla="*/ 22050 w 22050"/>
                <a:gd name="T12" fmla="*/ 21600 h 21600"/>
              </a:gdLst>
              <a:ahLst/>
              <a:cxnLst>
                <a:cxn ang="T6">
                  <a:pos x="T0" y="T1"/>
                </a:cxn>
                <a:cxn ang="T7">
                  <a:pos x="T2" y="T3"/>
                </a:cxn>
                <a:cxn ang="T8">
                  <a:pos x="T4" y="T5"/>
                </a:cxn>
              </a:cxnLst>
              <a:rect l="T9" t="T10" r="T11" b="T12"/>
              <a:pathLst>
                <a:path w="22050" h="21600" fill="none" extrusionOk="0">
                  <a:moveTo>
                    <a:pt x="-1" y="4"/>
                  </a:moveTo>
                  <a:cubicBezTo>
                    <a:pt x="149" y="1"/>
                    <a:pt x="299" y="-1"/>
                    <a:pt x="450" y="0"/>
                  </a:cubicBezTo>
                  <a:cubicBezTo>
                    <a:pt x="12379" y="0"/>
                    <a:pt x="22050" y="9670"/>
                    <a:pt x="22050" y="21600"/>
                  </a:cubicBezTo>
                </a:path>
                <a:path w="22050" h="21600" stroke="0" extrusionOk="0">
                  <a:moveTo>
                    <a:pt x="-1" y="4"/>
                  </a:moveTo>
                  <a:cubicBezTo>
                    <a:pt x="149" y="1"/>
                    <a:pt x="299" y="-1"/>
                    <a:pt x="450" y="0"/>
                  </a:cubicBezTo>
                  <a:cubicBezTo>
                    <a:pt x="12379" y="0"/>
                    <a:pt x="22050" y="9670"/>
                    <a:pt x="22050" y="21600"/>
                  </a:cubicBezTo>
                  <a:lnTo>
                    <a:pt x="450" y="21600"/>
                  </a:lnTo>
                  <a:lnTo>
                    <a:pt x="-1" y="4"/>
                  </a:lnTo>
                  <a:close/>
                </a:path>
              </a:pathLst>
            </a:custGeom>
            <a:noFill/>
            <a:ln w="1587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8" name="Arc 80"/>
            <p:cNvSpPr>
              <a:spLocks/>
            </p:cNvSpPr>
            <p:nvPr/>
          </p:nvSpPr>
          <p:spPr bwMode="auto">
            <a:xfrm>
              <a:off x="3471" y="1272"/>
              <a:ext cx="631" cy="107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587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9" name="Arc 81"/>
            <p:cNvSpPr>
              <a:spLocks/>
            </p:cNvSpPr>
            <p:nvPr/>
          </p:nvSpPr>
          <p:spPr bwMode="auto">
            <a:xfrm>
              <a:off x="4029" y="1146"/>
              <a:ext cx="199" cy="1205"/>
            </a:xfrm>
            <a:custGeom>
              <a:avLst/>
              <a:gdLst>
                <a:gd name="T0" fmla="*/ 0 w 22738"/>
                <a:gd name="T1" fmla="*/ 0 h 21600"/>
                <a:gd name="T2" fmla="*/ 0 w 22738"/>
                <a:gd name="T3" fmla="*/ 0 h 21600"/>
                <a:gd name="T4" fmla="*/ 0 w 22738"/>
                <a:gd name="T5" fmla="*/ 0 h 21600"/>
                <a:gd name="T6" fmla="*/ 0 60000 65536"/>
                <a:gd name="T7" fmla="*/ 0 60000 65536"/>
                <a:gd name="T8" fmla="*/ 0 60000 65536"/>
                <a:gd name="T9" fmla="*/ 0 w 22738"/>
                <a:gd name="T10" fmla="*/ 0 h 21600"/>
                <a:gd name="T11" fmla="*/ 22738 w 22738"/>
                <a:gd name="T12" fmla="*/ 21600 h 21600"/>
              </a:gdLst>
              <a:ahLst/>
              <a:cxnLst>
                <a:cxn ang="T6">
                  <a:pos x="T0" y="T1"/>
                </a:cxn>
                <a:cxn ang="T7">
                  <a:pos x="T2" y="T3"/>
                </a:cxn>
                <a:cxn ang="T8">
                  <a:pos x="T4" y="T5"/>
                </a:cxn>
              </a:cxnLst>
              <a:rect l="T9" t="T10" r="T11" b="T12"/>
              <a:pathLst>
                <a:path w="22738" h="21600" fill="none" extrusionOk="0">
                  <a:moveTo>
                    <a:pt x="-1" y="29"/>
                  </a:moveTo>
                  <a:cubicBezTo>
                    <a:pt x="379" y="10"/>
                    <a:pt x="758" y="-1"/>
                    <a:pt x="1138" y="0"/>
                  </a:cubicBezTo>
                  <a:cubicBezTo>
                    <a:pt x="13067" y="0"/>
                    <a:pt x="22738" y="9670"/>
                    <a:pt x="22738" y="21600"/>
                  </a:cubicBezTo>
                </a:path>
                <a:path w="22738" h="21600" stroke="0" extrusionOk="0">
                  <a:moveTo>
                    <a:pt x="-1" y="29"/>
                  </a:moveTo>
                  <a:cubicBezTo>
                    <a:pt x="379" y="10"/>
                    <a:pt x="758" y="-1"/>
                    <a:pt x="1138" y="0"/>
                  </a:cubicBezTo>
                  <a:cubicBezTo>
                    <a:pt x="13067" y="0"/>
                    <a:pt x="22738" y="9670"/>
                    <a:pt x="22738" y="21600"/>
                  </a:cubicBezTo>
                  <a:lnTo>
                    <a:pt x="1138" y="21600"/>
                  </a:lnTo>
                  <a:lnTo>
                    <a:pt x="-1" y="29"/>
                  </a:lnTo>
                  <a:close/>
                </a:path>
              </a:pathLst>
            </a:custGeom>
            <a:noFill/>
            <a:ln w="1587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0" name="Oval 82"/>
            <p:cNvSpPr>
              <a:spLocks noChangeArrowheads="1"/>
            </p:cNvSpPr>
            <p:nvPr/>
          </p:nvSpPr>
          <p:spPr bwMode="auto">
            <a:xfrm>
              <a:off x="2903" y="1399"/>
              <a:ext cx="126" cy="127"/>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grpSp>
    </p:spTree>
    <p:extLst>
      <p:ext uri="{BB962C8B-B14F-4D97-AF65-F5344CB8AC3E}">
        <p14:creationId xmlns:p14="http://schemas.microsoft.com/office/powerpoint/2010/main" val="282958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a:bodyPr>
          <a:lstStyle/>
          <a:p>
            <a:pPr algn="l" eaLnBrk="1" hangingPunct="1"/>
            <a:r>
              <a:rPr lang="cy-GB" altLang="en-US" sz="3600" b="1" dirty="0" err="1"/>
              <a:t>Directed</a:t>
            </a:r>
            <a:r>
              <a:rPr lang="cy-GB" altLang="en-US" sz="3600" b="1" dirty="0"/>
              <a:t> </a:t>
            </a:r>
            <a:r>
              <a:rPr lang="cy-GB" altLang="en-US" sz="3600" b="1" dirty="0" err="1"/>
              <a:t>Study</a:t>
            </a:r>
            <a:endParaRPr lang="en-US" altLang="en-US" sz="3600" b="1" dirty="0"/>
          </a:p>
        </p:txBody>
      </p:sp>
      <p:sp>
        <p:nvSpPr>
          <p:cNvPr id="38915" name="Rectangle 3"/>
          <p:cNvSpPr>
            <a:spLocks noGrp="1" noChangeArrowheads="1"/>
          </p:cNvSpPr>
          <p:nvPr>
            <p:ph idx="1"/>
          </p:nvPr>
        </p:nvSpPr>
        <p:spPr/>
        <p:txBody>
          <a:bodyPr/>
          <a:lstStyle/>
          <a:p>
            <a:pPr eaLnBrk="1" hangingPunct="1"/>
            <a:r>
              <a:rPr lang="cy-GB" altLang="en-US" sz="2800" dirty="0" err="1"/>
              <a:t>Please</a:t>
            </a:r>
            <a:r>
              <a:rPr lang="cy-GB" altLang="en-US" sz="2800" dirty="0"/>
              <a:t> </a:t>
            </a:r>
            <a:r>
              <a:rPr lang="cy-GB" altLang="en-US" sz="2800" dirty="0" err="1"/>
              <a:t>read</a:t>
            </a:r>
            <a:r>
              <a:rPr lang="cy-GB" altLang="en-US" sz="2800" dirty="0"/>
              <a:t> the </a:t>
            </a:r>
            <a:r>
              <a:rPr lang="cy-GB" altLang="en-US" sz="2800" dirty="0" err="1"/>
              <a:t>chapters</a:t>
            </a:r>
            <a:r>
              <a:rPr lang="cy-GB" altLang="en-US" sz="2800" dirty="0"/>
              <a:t> placed </a:t>
            </a:r>
            <a:r>
              <a:rPr lang="cy-GB" altLang="en-US" sz="2800" dirty="0" err="1"/>
              <a:t>on</a:t>
            </a:r>
            <a:r>
              <a:rPr lang="cy-GB" altLang="en-US" sz="2800" dirty="0"/>
              <a:t> Moodle:</a:t>
            </a:r>
          </a:p>
          <a:p>
            <a:pPr eaLnBrk="1" hangingPunct="1">
              <a:buFont typeface="Wingdings" panose="05000000000000000000" pitchFamily="2" charset="2"/>
              <a:buNone/>
            </a:pPr>
            <a:endParaRPr lang="cy-GB" altLang="en-US" sz="3600" dirty="0"/>
          </a:p>
          <a:p>
            <a:pPr lvl="1" eaLnBrk="1" hangingPunct="1"/>
            <a:r>
              <a:rPr lang="cy-GB" altLang="en-US" sz="2800" dirty="0"/>
              <a:t>“</a:t>
            </a:r>
            <a:r>
              <a:rPr lang="cy-GB" altLang="en-US" sz="2800" dirty="0" err="1"/>
              <a:t>Working</a:t>
            </a:r>
            <a:r>
              <a:rPr lang="cy-GB" altLang="en-US" sz="2800" dirty="0"/>
              <a:t> </a:t>
            </a:r>
            <a:r>
              <a:rPr lang="cy-GB" altLang="en-US" sz="2800" dirty="0" err="1"/>
              <a:t>with</a:t>
            </a:r>
            <a:r>
              <a:rPr lang="cy-GB" altLang="en-US" sz="2800" dirty="0"/>
              <a:t> </a:t>
            </a:r>
            <a:r>
              <a:rPr lang="cy-GB" altLang="en-US" sz="2800" dirty="0" err="1"/>
              <a:t>Groups</a:t>
            </a:r>
            <a:r>
              <a:rPr lang="cy-GB" altLang="en-US" sz="2800" dirty="0"/>
              <a:t>” (Payne, 2005)</a:t>
            </a:r>
          </a:p>
          <a:p>
            <a:pPr lvl="1" eaLnBrk="1" hangingPunct="1"/>
            <a:r>
              <a:rPr lang="cy-GB" altLang="en-US" sz="2800" dirty="0"/>
              <a:t>“</a:t>
            </a:r>
            <a:r>
              <a:rPr lang="cy-GB" altLang="en-US" sz="2800" dirty="0" err="1"/>
              <a:t>Sustaining</a:t>
            </a:r>
            <a:r>
              <a:rPr lang="cy-GB" altLang="en-US" sz="2800" dirty="0"/>
              <a:t> </a:t>
            </a:r>
            <a:r>
              <a:rPr lang="cy-GB" altLang="en-US" sz="2800" dirty="0" err="1"/>
              <a:t>Growth</a:t>
            </a:r>
            <a:r>
              <a:rPr lang="cy-GB" altLang="en-US" sz="2800" dirty="0"/>
              <a:t> </a:t>
            </a:r>
            <a:r>
              <a:rPr lang="cy-GB" altLang="en-US" sz="2800" dirty="0" err="1"/>
              <a:t>in</a:t>
            </a:r>
            <a:r>
              <a:rPr lang="cy-GB" altLang="en-US" sz="2800" dirty="0"/>
              <a:t> </a:t>
            </a:r>
            <a:r>
              <a:rPr lang="cy-GB" altLang="en-US" sz="2800" dirty="0" err="1"/>
              <a:t>Groups</a:t>
            </a:r>
            <a:r>
              <a:rPr lang="cy-GB" altLang="en-US" sz="2800" dirty="0"/>
              <a:t>” (Sapin, 2013) </a:t>
            </a:r>
          </a:p>
          <a:p>
            <a:pPr lvl="1" eaLnBrk="1" hangingPunct="1">
              <a:buFont typeface="Wingdings" panose="05000000000000000000" pitchFamily="2" charset="2"/>
              <a:buNone/>
            </a:pPr>
            <a:endParaRPr lang="cy-GB" altLang="en-US" dirty="0"/>
          </a:p>
        </p:txBody>
      </p:sp>
    </p:spTree>
    <p:extLst>
      <p:ext uri="{BB962C8B-B14F-4D97-AF65-F5344CB8AC3E}">
        <p14:creationId xmlns:p14="http://schemas.microsoft.com/office/powerpoint/2010/main" val="3313814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pPr algn="l" eaLnBrk="1" hangingPunct="1"/>
            <a:r>
              <a:rPr lang="en-GB" altLang="en-US" sz="3800" b="1" dirty="0"/>
              <a:t>Reference List</a:t>
            </a:r>
            <a:endParaRPr lang="cy-GB" altLang="en-US" sz="3800" dirty="0"/>
          </a:p>
        </p:txBody>
      </p:sp>
      <p:sp>
        <p:nvSpPr>
          <p:cNvPr id="40963" name="Rectangle 3"/>
          <p:cNvSpPr>
            <a:spLocks noGrp="1" noChangeArrowheads="1"/>
          </p:cNvSpPr>
          <p:nvPr>
            <p:ph idx="1"/>
          </p:nvPr>
        </p:nvSpPr>
        <p:spPr>
          <a:xfrm>
            <a:off x="838200" y="1423843"/>
            <a:ext cx="10515600" cy="4351338"/>
          </a:xfrm>
        </p:spPr>
        <p:txBody>
          <a:bodyPr>
            <a:normAutofit fontScale="77500" lnSpcReduction="20000"/>
          </a:bodyPr>
          <a:lstStyle/>
          <a:p>
            <a:pPr algn="just" eaLnBrk="1" hangingPunct="1">
              <a:lnSpc>
                <a:spcPct val="120000"/>
              </a:lnSpc>
            </a:pPr>
            <a:r>
              <a:rPr lang="en-GB" altLang="en-US" dirty="0"/>
              <a:t>Adams J</a:t>
            </a:r>
            <a:r>
              <a:rPr lang="en-GB" altLang="en-US" i="1" dirty="0"/>
              <a:t>, </a:t>
            </a:r>
            <a:r>
              <a:rPr lang="en-GB" altLang="en-US" dirty="0"/>
              <a:t>(2001) Group Work.</a:t>
            </a:r>
            <a:r>
              <a:rPr lang="en-GB" altLang="en-US" i="1" dirty="0"/>
              <a:t> </a:t>
            </a:r>
            <a:r>
              <a:rPr lang="en-GB" altLang="en-US" dirty="0"/>
              <a:t>In Factor et al</a:t>
            </a:r>
            <a:r>
              <a:rPr lang="en-GB" altLang="en-US" i="1" dirty="0"/>
              <a:t> </a:t>
            </a:r>
            <a:r>
              <a:rPr lang="en-GB" altLang="en-US" dirty="0"/>
              <a:t>(eds.),</a:t>
            </a:r>
            <a:r>
              <a:rPr lang="en-GB" altLang="en-US" i="1" dirty="0"/>
              <a:t> The RHP companion to Working with Young People, </a:t>
            </a:r>
            <a:r>
              <a:rPr lang="en-GB" altLang="en-US" dirty="0"/>
              <a:t>Dorset:</a:t>
            </a:r>
            <a:r>
              <a:rPr lang="en-GB" altLang="en-US" i="1" dirty="0"/>
              <a:t> </a:t>
            </a:r>
            <a:r>
              <a:rPr lang="en-GB" altLang="en-US" dirty="0"/>
              <a:t>Russell House Publishing Ltd, pp 80-86.</a:t>
            </a:r>
          </a:p>
          <a:p>
            <a:pPr algn="just" eaLnBrk="1" hangingPunct="1">
              <a:lnSpc>
                <a:spcPct val="120000"/>
              </a:lnSpc>
            </a:pPr>
            <a:r>
              <a:rPr lang="en-GB" altLang="en-US" dirty="0"/>
              <a:t>Hare A.P, (2007) </a:t>
            </a:r>
            <a:r>
              <a:rPr lang="en-GB" altLang="en-US" i="1" dirty="0"/>
              <a:t>cited in </a:t>
            </a:r>
            <a:r>
              <a:rPr lang="en-GB" altLang="en-US" dirty="0"/>
              <a:t>Payne M, Working with Groups. In Harrison R, Wise C., </a:t>
            </a:r>
            <a:r>
              <a:rPr lang="en-GB" altLang="en-US" i="1" dirty="0"/>
              <a:t>Working with Young People</a:t>
            </a:r>
            <a:r>
              <a:rPr lang="en-GB" altLang="en-US" dirty="0"/>
              <a:t>, London: SAGE Publications, pp 122-141.</a:t>
            </a:r>
          </a:p>
          <a:p>
            <a:pPr algn="just" eaLnBrk="1" hangingPunct="1">
              <a:lnSpc>
                <a:spcPct val="120000"/>
              </a:lnSpc>
            </a:pPr>
            <a:r>
              <a:rPr lang="en-GB" altLang="en-US" dirty="0"/>
              <a:t>Houston G (2001) </a:t>
            </a:r>
            <a:r>
              <a:rPr lang="en-GB" altLang="en-US" i="1" dirty="0"/>
              <a:t>cited in </a:t>
            </a:r>
            <a:r>
              <a:rPr lang="en-GB" altLang="en-US" dirty="0"/>
              <a:t>Adams J</a:t>
            </a:r>
            <a:r>
              <a:rPr lang="en-GB" altLang="en-US" i="1" dirty="0"/>
              <a:t>, </a:t>
            </a:r>
            <a:r>
              <a:rPr lang="en-GB" altLang="en-US" dirty="0"/>
              <a:t>Group Work.</a:t>
            </a:r>
            <a:r>
              <a:rPr lang="en-GB" altLang="en-US" i="1" dirty="0"/>
              <a:t> </a:t>
            </a:r>
            <a:r>
              <a:rPr lang="en-GB" altLang="en-US" dirty="0"/>
              <a:t>In Factor et al</a:t>
            </a:r>
            <a:r>
              <a:rPr lang="en-GB" altLang="en-US" i="1" dirty="0"/>
              <a:t> </a:t>
            </a:r>
            <a:r>
              <a:rPr lang="en-GB" altLang="en-US" dirty="0"/>
              <a:t>(eds.),</a:t>
            </a:r>
            <a:r>
              <a:rPr lang="en-GB" altLang="en-US" i="1" dirty="0"/>
              <a:t> The RHP companion to Working with Young People, </a:t>
            </a:r>
            <a:r>
              <a:rPr lang="en-GB" altLang="en-US" dirty="0"/>
              <a:t>Dorset:</a:t>
            </a:r>
            <a:r>
              <a:rPr lang="en-GB" altLang="en-US" i="1" dirty="0"/>
              <a:t> </a:t>
            </a:r>
            <a:r>
              <a:rPr lang="en-GB" altLang="en-US" dirty="0"/>
              <a:t>Russell House Publishing Ltd, pp 80-86.</a:t>
            </a:r>
          </a:p>
          <a:p>
            <a:pPr algn="just" eaLnBrk="1" hangingPunct="1">
              <a:lnSpc>
                <a:spcPct val="120000"/>
              </a:lnSpc>
            </a:pPr>
            <a:r>
              <a:rPr lang="en-GB" altLang="en-US" dirty="0"/>
              <a:t>Payne M, (2007) Working with Groups. In Harrison R, Wise C., </a:t>
            </a:r>
            <a:r>
              <a:rPr lang="en-GB" altLang="en-US" i="1" dirty="0"/>
              <a:t>Working with Young People</a:t>
            </a:r>
            <a:r>
              <a:rPr lang="en-GB" altLang="en-US" dirty="0"/>
              <a:t>, London: SAGE Publications, pp 122-141.</a:t>
            </a:r>
          </a:p>
          <a:p>
            <a:pPr algn="just" eaLnBrk="1" hangingPunct="1">
              <a:lnSpc>
                <a:spcPct val="120000"/>
              </a:lnSpc>
            </a:pPr>
            <a:r>
              <a:rPr lang="en-GB" altLang="en-US" noProof="1"/>
              <a:t>Sapin</a:t>
            </a:r>
            <a:r>
              <a:rPr lang="en-GB" altLang="en-US" dirty="0"/>
              <a:t> K, (2009) Working it out. In </a:t>
            </a:r>
            <a:r>
              <a:rPr lang="en-GB" altLang="en-US" noProof="1"/>
              <a:t>Sapin</a:t>
            </a:r>
            <a:r>
              <a:rPr lang="en-GB" altLang="en-US" dirty="0"/>
              <a:t> K, </a:t>
            </a:r>
            <a:r>
              <a:rPr lang="en-GB" altLang="en-US" i="1" dirty="0"/>
              <a:t>Essential Skills for Youth Work Practice</a:t>
            </a:r>
            <a:r>
              <a:rPr lang="en-GB" altLang="en-US" dirty="0"/>
              <a:t>, London: SAGE Publications, pp 121-136.</a:t>
            </a:r>
          </a:p>
          <a:p>
            <a:pPr eaLnBrk="1" hangingPunct="1">
              <a:lnSpc>
                <a:spcPct val="120000"/>
              </a:lnSpc>
            </a:pPr>
            <a:endParaRPr lang="en-GB" altLang="en-US" sz="1700" dirty="0"/>
          </a:p>
          <a:p>
            <a:pPr eaLnBrk="1" hangingPunct="1">
              <a:lnSpc>
                <a:spcPct val="120000"/>
              </a:lnSpc>
            </a:pPr>
            <a:endParaRPr lang="en-GB" altLang="en-US" sz="1700" dirty="0"/>
          </a:p>
          <a:p>
            <a:pPr eaLnBrk="1" hangingPunct="1">
              <a:lnSpc>
                <a:spcPct val="120000"/>
              </a:lnSpc>
            </a:pPr>
            <a:endParaRPr lang="en-GB" altLang="en-US" sz="1700" dirty="0"/>
          </a:p>
        </p:txBody>
      </p:sp>
    </p:spTree>
    <p:extLst>
      <p:ext uri="{BB962C8B-B14F-4D97-AF65-F5344CB8AC3E}">
        <p14:creationId xmlns:p14="http://schemas.microsoft.com/office/powerpoint/2010/main" val="2596663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2.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1720</Words>
  <Application>Microsoft Office PowerPoint</Application>
  <PresentationFormat>Widescreen</PresentationFormat>
  <Paragraphs>226</Paragraphs>
  <Slides>28</Slides>
  <Notes>21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vt:lpstr>
      <vt:lpstr>Calibri</vt:lpstr>
      <vt:lpstr>Euphemia</vt:lpstr>
      <vt:lpstr>Times New Roman</vt:lpstr>
      <vt:lpstr>Verdana</vt:lpstr>
      <vt:lpstr>Wingdings</vt:lpstr>
      <vt:lpstr>Office Theme</vt:lpstr>
      <vt:lpstr>Text 1</vt:lpstr>
      <vt:lpstr> ECYW4015  Youth Work Interventions and Therapeutic Practice </vt:lpstr>
      <vt:lpstr>Lecture Focus</vt:lpstr>
      <vt:lpstr>Aim of Module</vt:lpstr>
      <vt:lpstr>Learning Outcomes</vt:lpstr>
      <vt:lpstr>Indicative Content </vt:lpstr>
      <vt:lpstr>Indicative Content </vt:lpstr>
      <vt:lpstr>Assessment</vt:lpstr>
      <vt:lpstr>Assessment</vt:lpstr>
      <vt:lpstr>Understanding Groups and Group Work Skills</vt:lpstr>
      <vt:lpstr> Aims and Objectives of Lecture…   </vt:lpstr>
      <vt:lpstr>Understanding Groups and Group Work Skills</vt:lpstr>
      <vt:lpstr>Group Activity!   </vt:lpstr>
      <vt:lpstr>PowerPoint Presentation</vt:lpstr>
      <vt:lpstr>PowerPoint Presentation</vt:lpstr>
      <vt:lpstr>What is a Group      </vt:lpstr>
      <vt:lpstr>Groups</vt:lpstr>
      <vt:lpstr>Five Features of Groups</vt:lpstr>
      <vt:lpstr>Patterns and characteristics…</vt:lpstr>
      <vt:lpstr>Group Dynamics</vt:lpstr>
      <vt:lpstr>Analysis of Group Dynamics</vt:lpstr>
      <vt:lpstr>Group Development</vt:lpstr>
      <vt:lpstr>Forming</vt:lpstr>
      <vt:lpstr>Storming</vt:lpstr>
      <vt:lpstr>Norming</vt:lpstr>
      <vt:lpstr>Performing</vt:lpstr>
      <vt:lpstr>Your experiences of Tuckman’s Theory?</vt:lpstr>
      <vt:lpstr>Directed Study</vt:lpstr>
      <vt:lpstr>Reference List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2026-04-22T06:26:06Z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