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3" r:id="rId1"/>
  </p:sldMasterIdLst>
  <p:sldIdLst>
    <p:sldId id="256" r:id="rId2"/>
    <p:sldId id="257" r:id="rId3"/>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95AAC5F-4BEB-4A8F-AB7A-76287BAF7F37}">
          <p14:sldIdLst>
            <p14:sldId id="256"/>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102" d="100"/>
          <a:sy n="102" d="100"/>
        </p:scale>
        <p:origin x="132"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202306529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2502999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486375057"/>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4B9DCBC-786D-4AB5-85CB-AE523FB83B2E}" type="datetimeFigureOut">
              <a:rPr lang="bg-BG" smtClean="0"/>
              <a:t>16.3.2018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3230062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4B9DCBC-786D-4AB5-85CB-AE523FB83B2E}" type="datetimeFigureOut">
              <a:rPr lang="bg-BG" smtClean="0"/>
              <a:t>16.3.2018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3223710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3"/>
          <p:cNvSpPr>
            <a:spLocks noGrp="1"/>
          </p:cNvSpPr>
          <p:nvPr>
            <p:ph type="ftr" sz="quarter" idx="11"/>
          </p:nvPr>
        </p:nvSpPr>
        <p:spPr/>
        <p:txBody>
          <a:bodyPr/>
          <a:lstStyle/>
          <a:p>
            <a:endParaRPr lang="bg-BG"/>
          </a:p>
        </p:txBody>
      </p:sp>
      <p:sp>
        <p:nvSpPr>
          <p:cNvPr id="6" name="Slide Number Placeholder 4"/>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3811229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2"/>
          <p:cNvSpPr>
            <a:spLocks noGrp="1"/>
          </p:cNvSpPr>
          <p:nvPr>
            <p:ph type="ftr" sz="quarter" idx="11"/>
          </p:nvPr>
        </p:nvSpPr>
        <p:spPr/>
        <p:txBody>
          <a:bodyPr/>
          <a:lstStyle/>
          <a:p>
            <a:endParaRPr lang="bg-BG"/>
          </a:p>
        </p:txBody>
      </p:sp>
      <p:sp>
        <p:nvSpPr>
          <p:cNvPr id="6" name="Slide Number Placeholder 3"/>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4255609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5"/>
          <p:cNvSpPr>
            <a:spLocks noGrp="1"/>
          </p:cNvSpPr>
          <p:nvPr>
            <p:ph type="ftr" sz="quarter" idx="11"/>
          </p:nvPr>
        </p:nvSpPr>
        <p:spPr/>
        <p:txBody>
          <a:bodyPr/>
          <a:lstStyle/>
          <a:p>
            <a:endParaRPr lang="bg-BG"/>
          </a:p>
        </p:txBody>
      </p:sp>
      <p:sp>
        <p:nvSpPr>
          <p:cNvPr id="6" name="Slide Number Placeholder 6"/>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1937090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B9DCBC-786D-4AB5-85CB-AE523FB83B2E}" type="datetimeFigureOut">
              <a:rPr lang="bg-BG" smtClean="0"/>
              <a:t>16.3.2018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3325973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B9DCBC-786D-4AB5-85CB-AE523FB83B2E}" type="datetimeFigureOut">
              <a:rPr lang="bg-BG" smtClean="0"/>
              <a:t>16.3.2018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1690909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594578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23946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3162607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4"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3120245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4"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331556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4701090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4B9DCBC-786D-4AB5-85CB-AE523FB83B2E}" type="datetimeFigureOut">
              <a:rPr lang="bg-BG" smtClean="0"/>
              <a:t>16.3.2018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DC0D059B-3D9F-4C52-A311-4825E7670017}" type="slidenum">
              <a:rPr lang="bg-BG" smtClean="0"/>
              <a:t>‹#›</a:t>
            </a:fld>
            <a:endParaRPr lang="bg-BG"/>
          </a:p>
        </p:txBody>
      </p:sp>
    </p:spTree>
    <p:extLst>
      <p:ext uri="{BB962C8B-B14F-4D97-AF65-F5344CB8AC3E}">
        <p14:creationId xmlns:p14="http://schemas.microsoft.com/office/powerpoint/2010/main" val="1697902366"/>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4B9DCBC-786D-4AB5-85CB-AE523FB83B2E}" type="datetimeFigureOut">
              <a:rPr lang="bg-BG" smtClean="0"/>
              <a:t>16.3.2018 г.</a:t>
            </a:fld>
            <a:endParaRPr lang="bg-BG"/>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bg-BG"/>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C0D059B-3D9F-4C52-A311-4825E7670017}" type="slidenum">
              <a:rPr lang="bg-BG" smtClean="0"/>
              <a:t>‹#›</a:t>
            </a:fld>
            <a:endParaRPr lang="bg-BG"/>
          </a:p>
        </p:txBody>
      </p:sp>
    </p:spTree>
    <p:extLst>
      <p:ext uri="{BB962C8B-B14F-4D97-AF65-F5344CB8AC3E}">
        <p14:creationId xmlns:p14="http://schemas.microsoft.com/office/powerpoint/2010/main" val="3700284855"/>
      </p:ext>
    </p:extLst>
  </p:cSld>
  <p:clrMap bg1="dk1" tx1="lt1" bg2="dk2" tx2="lt2" accent1="accent1" accent2="accent2" accent3="accent3" accent4="accent4" accent5="accent5" accent6="accent6" hlink="hlink" folHlink="folHlink"/>
  <p:sldLayoutIdLst>
    <p:sldLayoutId id="2147484134" r:id="rId1"/>
    <p:sldLayoutId id="2147484135" r:id="rId2"/>
    <p:sldLayoutId id="2147484136" r:id="rId3"/>
    <p:sldLayoutId id="2147484137" r:id="rId4"/>
    <p:sldLayoutId id="2147484138" r:id="rId5"/>
    <p:sldLayoutId id="2147484139" r:id="rId6"/>
    <p:sldLayoutId id="2147484140" r:id="rId7"/>
    <p:sldLayoutId id="2147484141" r:id="rId8"/>
    <p:sldLayoutId id="2147484142" r:id="rId9"/>
    <p:sldLayoutId id="2147484143" r:id="rId10"/>
    <p:sldLayoutId id="2147484144" r:id="rId11"/>
    <p:sldLayoutId id="2147484145" r:id="rId12"/>
    <p:sldLayoutId id="2147484146" r:id="rId13"/>
    <p:sldLayoutId id="2147484147" r:id="rId14"/>
    <p:sldLayoutId id="2147484148" r:id="rId15"/>
    <p:sldLayoutId id="2147484149" r:id="rId16"/>
    <p:sldLayoutId id="214748415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916317" y="1"/>
            <a:ext cx="8015027" cy="525488"/>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Applications Of Peer Pressure Research </a:t>
            </a:r>
            <a:r>
              <a:rPr lang="en-US" dirty="0" smtClean="0"/>
              <a:t>in </a:t>
            </a:r>
            <a:r>
              <a:rPr lang="en-US" dirty="0"/>
              <a:t>Educational Psychology</a:t>
            </a:r>
            <a:endParaRPr lang="bg-BG" dirty="0"/>
          </a:p>
        </p:txBody>
      </p:sp>
      <p:sp>
        <p:nvSpPr>
          <p:cNvPr id="3" name="Rectangle 2"/>
          <p:cNvSpPr/>
          <p:nvPr/>
        </p:nvSpPr>
        <p:spPr>
          <a:xfrm>
            <a:off x="0" y="1470066"/>
            <a:ext cx="12192000"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4" name="Rectangle 3"/>
          <p:cNvSpPr/>
          <p:nvPr/>
        </p:nvSpPr>
        <p:spPr>
          <a:xfrm>
            <a:off x="3131114" y="2138121"/>
            <a:ext cx="45719" cy="47198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9" name="Subtitle 2"/>
          <p:cNvSpPr>
            <a:spLocks noGrp="1"/>
          </p:cNvSpPr>
          <p:nvPr/>
        </p:nvSpPr>
        <p:spPr>
          <a:xfrm flipV="1">
            <a:off x="1345997" y="6999966"/>
            <a:ext cx="7762973" cy="45719"/>
          </a:xfrm>
          <a:prstGeom prst="rect">
            <a:avLst/>
          </a:prstGeom>
        </p:spPr>
        <p:txBody>
          <a:bodyPr vert="horz" lIns="91440" tIns="45720" rIns="91440" bIns="45720" rtlCol="0">
            <a:normAutofit fontScale="25000" lnSpcReduction="20000"/>
          </a:bodyPr>
          <a:lstStyle/>
          <a:p>
            <a:endParaRPr lang="bg-BG"/>
          </a:p>
        </p:txBody>
      </p:sp>
      <p:sp>
        <p:nvSpPr>
          <p:cNvPr id="11" name="TextBox 10"/>
          <p:cNvSpPr txBox="1"/>
          <p:nvPr/>
        </p:nvSpPr>
        <p:spPr>
          <a:xfrm>
            <a:off x="101658" y="2160071"/>
            <a:ext cx="3029455" cy="3293209"/>
          </a:xfrm>
          <a:prstGeom prst="rect">
            <a:avLst/>
          </a:prstGeom>
          <a:noFill/>
        </p:spPr>
        <p:txBody>
          <a:bodyPr wrap="square" rtlCol="0">
            <a:spAutoFit/>
          </a:bodyPr>
          <a:lstStyle/>
          <a:p>
            <a:r>
              <a:rPr lang="en-US" sz="800" dirty="0"/>
              <a:t>Adolescence</a:t>
            </a:r>
            <a:r>
              <a:rPr lang="bg-BG" sz="800" dirty="0" smtClean="0"/>
              <a:t> </a:t>
            </a:r>
            <a:r>
              <a:rPr lang="bg-BG" sz="800" dirty="0"/>
              <a:t>is regarded as the transitional period from childhood to adulthood (Yüksel-Şahin, 2015). During this period children tend decreasing the dependence on their parents, instead seeking relationships </a:t>
            </a:r>
            <a:r>
              <a:rPr lang="en-US" sz="800" dirty="0" smtClean="0"/>
              <a:t>with</a:t>
            </a:r>
            <a:r>
              <a:rPr lang="bg-BG" sz="800" dirty="0" smtClean="0"/>
              <a:t> </a:t>
            </a:r>
            <a:r>
              <a:rPr lang="bg-BG" sz="800" dirty="0"/>
              <a:t>peers as a source of self-confidence, recognition, support, love (Yüksel-Şahin, 2015). </a:t>
            </a:r>
            <a:r>
              <a:rPr lang="en-US" sz="800" dirty="0"/>
              <a:t>Establishment of such relationships proves important for operating successfully in social environments later on in life</a:t>
            </a:r>
            <a:r>
              <a:rPr lang="bg-BG" sz="800" dirty="0" smtClean="0"/>
              <a:t>(Yüksel-Şahin</a:t>
            </a:r>
            <a:r>
              <a:rPr lang="bg-BG" sz="800" dirty="0"/>
              <a:t>, 2015)</a:t>
            </a:r>
            <a:r>
              <a:rPr lang="en-US" sz="800" dirty="0"/>
              <a:t>. </a:t>
            </a:r>
            <a:r>
              <a:rPr lang="bg-BG" sz="800" dirty="0"/>
              <a:t>Thouse the </a:t>
            </a:r>
            <a:r>
              <a:rPr lang="en-US" sz="800" dirty="0" smtClean="0"/>
              <a:t>acceptance </a:t>
            </a:r>
            <a:r>
              <a:rPr lang="bg-BG" sz="800" dirty="0" smtClean="0"/>
              <a:t>an</a:t>
            </a:r>
            <a:r>
              <a:rPr lang="en-US" sz="800" dirty="0"/>
              <a:t>d</a:t>
            </a:r>
            <a:r>
              <a:rPr lang="bg-BG" sz="800" dirty="0"/>
              <a:t> recognition of a group can be highly </a:t>
            </a:r>
            <a:r>
              <a:rPr lang="en-US" sz="800" dirty="0"/>
              <a:t>desirable</a:t>
            </a:r>
            <a:r>
              <a:rPr lang="bg-BG" sz="800" dirty="0"/>
              <a:t> </a:t>
            </a:r>
            <a:r>
              <a:rPr lang="bg-BG" sz="800" dirty="0" smtClean="0"/>
              <a:t>for </a:t>
            </a:r>
            <a:r>
              <a:rPr lang="en-US" sz="800" dirty="0" smtClean="0"/>
              <a:t>a</a:t>
            </a:r>
            <a:r>
              <a:rPr lang="bg-BG" sz="800" dirty="0" smtClean="0"/>
              <a:t>dolescents</a:t>
            </a:r>
            <a:r>
              <a:rPr lang="en-US" sz="800" dirty="0" smtClean="0"/>
              <a:t>,</a:t>
            </a:r>
            <a:r>
              <a:rPr lang="bg-BG" sz="800" dirty="0" smtClean="0"/>
              <a:t> </a:t>
            </a:r>
            <a:r>
              <a:rPr lang="en-US" sz="800" dirty="0"/>
              <a:t>which leaves them susceptible </a:t>
            </a:r>
            <a:r>
              <a:rPr lang="en-US" sz="800" dirty="0" smtClean="0"/>
              <a:t>to </a:t>
            </a:r>
            <a:r>
              <a:rPr lang="en-US" sz="800" dirty="0"/>
              <a:t>adopting potentially undesirable </a:t>
            </a:r>
            <a:r>
              <a:rPr lang="en-US" sz="800" dirty="0" smtClean="0"/>
              <a:t>behavior. </a:t>
            </a:r>
            <a:r>
              <a:rPr lang="en-US" sz="800" dirty="0"/>
              <a:t>This creates the need for </a:t>
            </a:r>
            <a:r>
              <a:rPr lang="en-US" sz="800" dirty="0" smtClean="0"/>
              <a:t>professionals </a:t>
            </a:r>
            <a:r>
              <a:rPr lang="en-US" sz="800" dirty="0"/>
              <a:t>in the field of educational psychology to understand the different factors related to peer pressure in order to help students, parents and educators in forming  </a:t>
            </a:r>
            <a:r>
              <a:rPr lang="en-US" sz="800" dirty="0" smtClean="0"/>
              <a:t>coping </a:t>
            </a:r>
            <a:r>
              <a:rPr lang="en-US" sz="800" dirty="0"/>
              <a:t>strategies against negative influences, which can impact academic </a:t>
            </a:r>
            <a:r>
              <a:rPr lang="en-US" sz="800" dirty="0" smtClean="0"/>
              <a:t>performance</a:t>
            </a:r>
            <a:r>
              <a:rPr lang="en-US" sz="800" dirty="0"/>
              <a:t> </a:t>
            </a:r>
            <a:r>
              <a:rPr lang="en-US" sz="800" dirty="0" smtClean="0"/>
              <a:t>. </a:t>
            </a:r>
            <a:r>
              <a:rPr lang="en-US" sz="800" dirty="0"/>
              <a:t>The aim of the following two studies ‘’ </a:t>
            </a:r>
            <a:r>
              <a:rPr lang="en-US" sz="800" dirty="0" err="1"/>
              <a:t>Bhave</a:t>
            </a:r>
            <a:r>
              <a:rPr lang="en-US" sz="800" dirty="0"/>
              <a:t>, S., </a:t>
            </a:r>
            <a:r>
              <a:rPr lang="en-US" sz="800" dirty="0" err="1"/>
              <a:t>Saxena</a:t>
            </a:r>
            <a:r>
              <a:rPr lang="en-US" sz="800" dirty="0"/>
              <a:t>, A., Saini, S., </a:t>
            </a:r>
            <a:r>
              <a:rPr lang="en-US" sz="800" dirty="0" err="1"/>
              <a:t>Saxena</a:t>
            </a:r>
            <a:r>
              <a:rPr lang="en-US" sz="800" dirty="0"/>
              <a:t>, A., &amp; Goyal, N. (2011). 156. Peer Pressure Among Adolescent School Children in India’’ (study A) and “</a:t>
            </a:r>
            <a:r>
              <a:rPr lang="bg-BG" sz="800" dirty="0"/>
              <a:t>Yüksel</a:t>
            </a:r>
            <a:r>
              <a:rPr lang="en-US" sz="800" dirty="0"/>
              <a:t>-</a:t>
            </a:r>
            <a:r>
              <a:rPr lang="en-US" sz="800" dirty="0" err="1"/>
              <a:t>Şahin</a:t>
            </a:r>
            <a:r>
              <a:rPr lang="en-US" sz="800" dirty="0"/>
              <a:t>, F. (2015). Predicting Peer Pressure Levels Among Turkish Adolescents</a:t>
            </a:r>
            <a:r>
              <a:rPr lang="en-US" sz="800" dirty="0" smtClean="0"/>
              <a:t>.’’    ( study </a:t>
            </a:r>
            <a:r>
              <a:rPr lang="en-US" sz="800" dirty="0"/>
              <a:t>B</a:t>
            </a:r>
            <a:r>
              <a:rPr lang="en-US" sz="800" dirty="0" smtClean="0"/>
              <a:t>), </a:t>
            </a:r>
            <a:r>
              <a:rPr lang="en-US" sz="800" dirty="0"/>
              <a:t>is to determine the level of peer pressure in adolescent, </a:t>
            </a:r>
            <a:r>
              <a:rPr lang="en-US" sz="800" dirty="0" smtClean="0"/>
              <a:t>whit (study B</a:t>
            </a:r>
            <a:r>
              <a:rPr lang="en-US" sz="800" dirty="0"/>
              <a:t>)</a:t>
            </a:r>
            <a:r>
              <a:rPr lang="en-US" sz="800" dirty="0" smtClean="0"/>
              <a:t> </a:t>
            </a:r>
            <a:r>
              <a:rPr lang="en-US" sz="800" dirty="0"/>
              <a:t>measuring the level  influence of violent games, violent movies and social activities on peer pressure. </a:t>
            </a:r>
            <a:endParaRPr lang="bg-BG" sz="800" dirty="0"/>
          </a:p>
          <a:p>
            <a:endParaRPr lang="bg-BG" sz="800" dirty="0"/>
          </a:p>
        </p:txBody>
      </p:sp>
      <p:sp>
        <p:nvSpPr>
          <p:cNvPr id="13" name="Subtitle 2"/>
          <p:cNvSpPr>
            <a:spLocks noGrp="1"/>
          </p:cNvSpPr>
          <p:nvPr/>
        </p:nvSpPr>
        <p:spPr>
          <a:xfrm>
            <a:off x="1204595" y="4641850"/>
            <a:ext cx="9144000" cy="1655445"/>
          </a:xfrm>
          <a:prstGeom prst="rect">
            <a:avLst/>
          </a:prstGeom>
        </p:spPr>
        <p:txBody>
          <a:bodyPr vert="horz" lIns="91440" tIns="45720" rIns="91440" bIns="45720" rtlCol="0">
            <a:normAutofit/>
          </a:bodyPr>
          <a:lstStyle/>
          <a:p>
            <a:endParaRPr lang="bg-BG"/>
          </a:p>
        </p:txBody>
      </p:sp>
      <p:sp>
        <p:nvSpPr>
          <p:cNvPr id="16" name="Subtitle 2"/>
          <p:cNvSpPr>
            <a:spLocks noGrp="1"/>
          </p:cNvSpPr>
          <p:nvPr/>
        </p:nvSpPr>
        <p:spPr>
          <a:xfrm>
            <a:off x="1204595" y="4641850"/>
            <a:ext cx="9144000" cy="1655445"/>
          </a:xfrm>
          <a:prstGeom prst="rect">
            <a:avLst/>
          </a:prstGeom>
        </p:spPr>
        <p:txBody>
          <a:bodyPr vert="horz" lIns="91440" tIns="45720" rIns="91440" bIns="45720" rtlCol="0">
            <a:normAutofit/>
          </a:bodyPr>
          <a:lstStyle/>
          <a:p>
            <a:endParaRPr lang="bg-BG"/>
          </a:p>
        </p:txBody>
      </p:sp>
      <p:sp>
        <p:nvSpPr>
          <p:cNvPr id="18" name="Rectangle 17"/>
          <p:cNvSpPr/>
          <p:nvPr/>
        </p:nvSpPr>
        <p:spPr>
          <a:xfrm>
            <a:off x="294907" y="1844261"/>
            <a:ext cx="1838227" cy="247596"/>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t>Introduction</a:t>
            </a:r>
            <a:endParaRPr lang="bg-BG" dirty="0"/>
          </a:p>
        </p:txBody>
      </p:sp>
      <p:sp>
        <p:nvSpPr>
          <p:cNvPr id="21" name="Rectangle 20"/>
          <p:cNvSpPr/>
          <p:nvPr/>
        </p:nvSpPr>
        <p:spPr>
          <a:xfrm>
            <a:off x="4277904" y="1571275"/>
            <a:ext cx="2997382" cy="364143"/>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Method</a:t>
            </a:r>
            <a:endParaRPr lang="bg-BG" dirty="0"/>
          </a:p>
        </p:txBody>
      </p:sp>
      <p:sp>
        <p:nvSpPr>
          <p:cNvPr id="24" name="Rectangle 23"/>
          <p:cNvSpPr/>
          <p:nvPr/>
        </p:nvSpPr>
        <p:spPr>
          <a:xfrm>
            <a:off x="7901077" y="2138121"/>
            <a:ext cx="45719" cy="47508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bg-BG"/>
          </a:p>
        </p:txBody>
      </p:sp>
      <p:sp>
        <p:nvSpPr>
          <p:cNvPr id="25" name="Rectangle 24"/>
          <p:cNvSpPr/>
          <p:nvPr/>
        </p:nvSpPr>
        <p:spPr>
          <a:xfrm>
            <a:off x="101658" y="573345"/>
            <a:ext cx="2403835" cy="263951"/>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Abstract</a:t>
            </a:r>
            <a:endParaRPr lang="bg-BG" dirty="0"/>
          </a:p>
        </p:txBody>
      </p:sp>
      <p:sp>
        <p:nvSpPr>
          <p:cNvPr id="26" name="TextBox 25"/>
          <p:cNvSpPr txBox="1"/>
          <p:nvPr/>
        </p:nvSpPr>
        <p:spPr>
          <a:xfrm>
            <a:off x="3131114" y="1829559"/>
            <a:ext cx="1517715" cy="276999"/>
          </a:xfrm>
          <a:prstGeom prst="rect">
            <a:avLst/>
          </a:prstGeom>
          <a:noFill/>
        </p:spPr>
        <p:txBody>
          <a:bodyPr wrap="square" rtlCol="0">
            <a:spAutoFit/>
          </a:bodyPr>
          <a:lstStyle/>
          <a:p>
            <a:r>
              <a:rPr lang="en-US" sz="1200" dirty="0" smtClean="0"/>
              <a:t>Participants</a:t>
            </a:r>
            <a:endParaRPr lang="bg-BG" sz="1200" dirty="0"/>
          </a:p>
        </p:txBody>
      </p:sp>
      <p:sp>
        <p:nvSpPr>
          <p:cNvPr id="27" name="TextBox 26"/>
          <p:cNvSpPr txBox="1"/>
          <p:nvPr/>
        </p:nvSpPr>
        <p:spPr>
          <a:xfrm>
            <a:off x="3153973" y="2050829"/>
            <a:ext cx="4792823" cy="4893647"/>
          </a:xfrm>
          <a:prstGeom prst="rect">
            <a:avLst/>
          </a:prstGeom>
          <a:noFill/>
        </p:spPr>
        <p:txBody>
          <a:bodyPr wrap="square" rtlCol="0">
            <a:spAutoFit/>
          </a:bodyPr>
          <a:lstStyle/>
          <a:p>
            <a:r>
              <a:rPr lang="en-US" sz="800" dirty="0"/>
              <a:t>Study A)</a:t>
            </a:r>
            <a:endParaRPr lang="bg-BG" sz="800" dirty="0"/>
          </a:p>
          <a:p>
            <a:r>
              <a:rPr lang="en-US" sz="800" dirty="0"/>
              <a:t> </a:t>
            </a:r>
            <a:r>
              <a:rPr lang="en-US" sz="800" dirty="0" smtClean="0"/>
              <a:t>Sample </a:t>
            </a:r>
            <a:r>
              <a:rPr lang="en-US" sz="800" dirty="0"/>
              <a:t>of (n=159) </a:t>
            </a:r>
            <a:r>
              <a:rPr lang="bg-BG" sz="800" dirty="0"/>
              <a:t>IX std school adolescent participants between the age of 13-15. </a:t>
            </a:r>
            <a:r>
              <a:rPr lang="en-US" sz="800" dirty="0"/>
              <a:t>One hundred eleven (48 girls, 63 boys) from Gurgaon school in Haryana State. Forty-eight (26 girls, 22 boys) from school in Jaipur Rajasthan State.</a:t>
            </a:r>
            <a:endParaRPr lang="bg-BG" sz="800" dirty="0"/>
          </a:p>
          <a:p>
            <a:r>
              <a:rPr lang="bg-BG" sz="800" dirty="0"/>
              <a:t>  </a:t>
            </a:r>
          </a:p>
          <a:p>
            <a:r>
              <a:rPr lang="bg-BG" sz="800" dirty="0"/>
              <a:t>Study B</a:t>
            </a:r>
            <a:r>
              <a:rPr lang="en-US" sz="800" dirty="0"/>
              <a:t>)</a:t>
            </a:r>
            <a:endParaRPr lang="bg-BG" sz="800" dirty="0"/>
          </a:p>
          <a:p>
            <a:r>
              <a:rPr lang="en-US" sz="800" dirty="0"/>
              <a:t> Tow hundred twelve (92 female, 120, male) secondary school participants from the province of </a:t>
            </a:r>
            <a:r>
              <a:rPr lang="en-US" sz="800" dirty="0" smtClean="0"/>
              <a:t>Istanbul.</a:t>
            </a:r>
            <a:endParaRPr lang="en-US" sz="800" dirty="0"/>
          </a:p>
          <a:p>
            <a:r>
              <a:rPr lang="en-US" sz="1200" dirty="0" smtClean="0"/>
              <a:t>Materials </a:t>
            </a:r>
          </a:p>
          <a:p>
            <a:endParaRPr lang="en-US" sz="800" dirty="0"/>
          </a:p>
          <a:p>
            <a:r>
              <a:rPr lang="en-US" sz="800" dirty="0"/>
              <a:t>Study A)</a:t>
            </a:r>
            <a:endParaRPr lang="bg-BG" sz="800" dirty="0"/>
          </a:p>
          <a:p>
            <a:r>
              <a:rPr lang="bg-BG" sz="800" dirty="0"/>
              <a:t>Peer Pressure Questionnaire in India PPQ (Singh, S., and Saini, S. 2010 Prasad Psycho Corporation, New Delhi)</a:t>
            </a:r>
            <a:r>
              <a:rPr lang="en-US" sz="800" dirty="0"/>
              <a:t>.</a:t>
            </a:r>
            <a:endParaRPr lang="bg-BG" sz="800" dirty="0"/>
          </a:p>
          <a:p>
            <a:r>
              <a:rPr lang="en-US" sz="800" dirty="0"/>
              <a:t> </a:t>
            </a:r>
            <a:endParaRPr lang="bg-BG" sz="800" dirty="0"/>
          </a:p>
          <a:p>
            <a:r>
              <a:rPr lang="en-US" sz="800" dirty="0"/>
              <a:t>Study B)</a:t>
            </a:r>
            <a:endParaRPr lang="bg-BG" sz="800" dirty="0"/>
          </a:p>
          <a:p>
            <a:r>
              <a:rPr lang="bg-BG" sz="800" dirty="0"/>
              <a:t>Peer Pressure Inventory (Kıran 2002)</a:t>
            </a:r>
            <a:r>
              <a:rPr lang="en-US" sz="800" dirty="0"/>
              <a:t> and a ”Personal Information Form”.</a:t>
            </a:r>
            <a:endParaRPr lang="bg-BG" sz="800" dirty="0"/>
          </a:p>
          <a:p>
            <a:r>
              <a:rPr lang="bg-BG" sz="800" dirty="0"/>
              <a:t> </a:t>
            </a:r>
            <a:r>
              <a:rPr lang="en-US" sz="1200" dirty="0"/>
              <a:t>Procedure</a:t>
            </a:r>
            <a:endParaRPr lang="bg-BG" sz="1200" dirty="0"/>
          </a:p>
          <a:p>
            <a:endParaRPr lang="en-US" sz="800" dirty="0" smtClean="0"/>
          </a:p>
          <a:p>
            <a:r>
              <a:rPr lang="en-US" sz="800" dirty="0" smtClean="0"/>
              <a:t>Study </a:t>
            </a:r>
            <a:r>
              <a:rPr lang="en-US" sz="800" dirty="0"/>
              <a:t>A)</a:t>
            </a:r>
            <a:endParaRPr lang="bg-BG" sz="800" dirty="0"/>
          </a:p>
          <a:p>
            <a:r>
              <a:rPr lang="en-US" sz="800" dirty="0"/>
              <a:t>In the India study the participants were presented with PPQ used to measure peer pressure scoring on a scale </a:t>
            </a:r>
            <a:r>
              <a:rPr lang="en-US" sz="800" dirty="0" smtClean="0"/>
              <a:t>with </a:t>
            </a:r>
            <a:r>
              <a:rPr lang="en-US" sz="800" dirty="0"/>
              <a:t>&gt;77 considered high, 55-72 average and &lt;55 consider low, during AACCI </a:t>
            </a:r>
            <a:r>
              <a:rPr lang="en-US" sz="800" dirty="0" smtClean="0"/>
              <a:t>workshop</a:t>
            </a:r>
            <a:r>
              <a:rPr lang="en-US" sz="800" dirty="0"/>
              <a:t>. To encourage objective answers the identity of the participants was anonymous they we only required to fill in their age and gender.</a:t>
            </a:r>
            <a:endParaRPr lang="bg-BG" sz="800" dirty="0"/>
          </a:p>
          <a:p>
            <a:r>
              <a:rPr lang="en-US" sz="800" dirty="0"/>
              <a:t> </a:t>
            </a:r>
            <a:endParaRPr lang="bg-BG" sz="800" dirty="0"/>
          </a:p>
          <a:p>
            <a:r>
              <a:rPr lang="en-US" sz="800" dirty="0"/>
              <a:t>Study B)</a:t>
            </a:r>
            <a:endParaRPr lang="bg-BG" sz="800" dirty="0"/>
          </a:p>
          <a:p>
            <a:r>
              <a:rPr lang="en-US" sz="800" dirty="0"/>
              <a:t>“</a:t>
            </a:r>
            <a:r>
              <a:rPr lang="bg-BG" sz="800" dirty="0"/>
              <a:t>Peer Pressure Inventory developed by (Kıran 2002) is a 34-item scale aimed to measure peer pressure adolescents experiencing. The Inventory has two subscales: direct peer pressure (19 items) and indirect peer pressure (15 items). Cronbach alpha internal consistency coefficient was .90 for Inventory total and .89 and .82 for subscales respectively. Test retest reliability coefficients are .82, .74 and .79 respectively. Principle component analysis showed that total variance explained by two components of the scale was 40.53%. The greater the score person gathers from the scale, the lower the peer pressure is (Kıran-Esen, 2003). Also the results of the present study showed .91 Cronbach alpha internal consistency coefficients.</a:t>
            </a:r>
            <a:r>
              <a:rPr lang="en-US" sz="800" dirty="0"/>
              <a:t>” (</a:t>
            </a:r>
            <a:r>
              <a:rPr lang="bg-BG" sz="800" dirty="0"/>
              <a:t>Yüksel-Şahin</a:t>
            </a:r>
            <a:r>
              <a:rPr lang="en-US" sz="800" dirty="0"/>
              <a:t>, </a:t>
            </a:r>
            <a:r>
              <a:rPr lang="bg-BG" sz="800" dirty="0"/>
              <a:t>2015</a:t>
            </a:r>
            <a:r>
              <a:rPr lang="en-US" sz="800" dirty="0"/>
              <a:t>, p. 1809</a:t>
            </a:r>
            <a:r>
              <a:rPr lang="bg-BG" sz="800" dirty="0"/>
              <a:t>)</a:t>
            </a:r>
            <a:r>
              <a:rPr lang="en-US" sz="800" dirty="0"/>
              <a:t>. </a:t>
            </a:r>
            <a:endParaRPr lang="bg-BG" sz="800" dirty="0"/>
          </a:p>
          <a:p>
            <a:r>
              <a:rPr lang="en-US" sz="800" dirty="0"/>
              <a:t>Participants were also given “”Personal Information Form” to gender information about their gender, grade, social activities and engagement whit violent video games and movies.</a:t>
            </a:r>
            <a:endParaRPr lang="bg-BG" sz="800" dirty="0"/>
          </a:p>
          <a:p>
            <a:endParaRPr lang="bg-BG" sz="800" dirty="0"/>
          </a:p>
        </p:txBody>
      </p:sp>
      <p:sp>
        <p:nvSpPr>
          <p:cNvPr id="28" name="Rectangle 27"/>
          <p:cNvSpPr/>
          <p:nvPr/>
        </p:nvSpPr>
        <p:spPr>
          <a:xfrm>
            <a:off x="8672659" y="1657883"/>
            <a:ext cx="3129699" cy="289455"/>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Ethical Considerations</a:t>
            </a:r>
            <a:endParaRPr lang="bg-BG" dirty="0"/>
          </a:p>
        </p:txBody>
      </p:sp>
      <p:sp>
        <p:nvSpPr>
          <p:cNvPr id="29" name="TextBox 28"/>
          <p:cNvSpPr txBox="1"/>
          <p:nvPr/>
        </p:nvSpPr>
        <p:spPr>
          <a:xfrm>
            <a:off x="8111774" y="2017481"/>
            <a:ext cx="4053504" cy="338554"/>
          </a:xfrm>
          <a:prstGeom prst="rect">
            <a:avLst/>
          </a:prstGeom>
          <a:noFill/>
        </p:spPr>
        <p:txBody>
          <a:bodyPr wrap="square" rtlCol="0">
            <a:spAutoFit/>
          </a:bodyPr>
          <a:lstStyle/>
          <a:p>
            <a:r>
              <a:rPr lang="en-US" sz="800" dirty="0"/>
              <a:t>To prevent potential discomfort and encourage objectivity the participants we asked to only fill in their age and gender providing </a:t>
            </a:r>
            <a:r>
              <a:rPr lang="en-US" sz="800" dirty="0" smtClean="0"/>
              <a:t>anonymity</a:t>
            </a:r>
            <a:r>
              <a:rPr lang="en-US" sz="800" dirty="0"/>
              <a:t>.</a:t>
            </a:r>
            <a:endParaRPr lang="bg-BG" sz="800" dirty="0"/>
          </a:p>
        </p:txBody>
      </p:sp>
      <p:sp>
        <p:nvSpPr>
          <p:cNvPr id="30" name="Rectangle 29"/>
          <p:cNvSpPr/>
          <p:nvPr/>
        </p:nvSpPr>
        <p:spPr>
          <a:xfrm>
            <a:off x="8474695" y="2507852"/>
            <a:ext cx="3327663" cy="263950"/>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Study Outcomes</a:t>
            </a:r>
            <a:endParaRPr lang="bg-BG" dirty="0"/>
          </a:p>
        </p:txBody>
      </p:sp>
      <p:sp>
        <p:nvSpPr>
          <p:cNvPr id="31" name="TextBox 30"/>
          <p:cNvSpPr txBox="1"/>
          <p:nvPr/>
        </p:nvSpPr>
        <p:spPr>
          <a:xfrm>
            <a:off x="4209501" y="528279"/>
            <a:ext cx="3737295" cy="307777"/>
          </a:xfrm>
          <a:prstGeom prst="rect">
            <a:avLst/>
          </a:prstGeom>
          <a:noFill/>
        </p:spPr>
        <p:txBody>
          <a:bodyPr wrap="square" rtlCol="0">
            <a:spAutoFit/>
          </a:bodyPr>
          <a:lstStyle/>
          <a:p>
            <a:r>
              <a:rPr lang="en-US" sz="1400" dirty="0" smtClean="0"/>
              <a:t>University of Wales Trinity Saint David</a:t>
            </a:r>
            <a:endParaRPr lang="bg-BG" sz="1400" dirty="0"/>
          </a:p>
        </p:txBody>
      </p:sp>
      <p:sp>
        <p:nvSpPr>
          <p:cNvPr id="32" name="TextBox 31"/>
          <p:cNvSpPr txBox="1"/>
          <p:nvPr/>
        </p:nvSpPr>
        <p:spPr>
          <a:xfrm>
            <a:off x="8148213" y="496768"/>
            <a:ext cx="2469823" cy="276999"/>
          </a:xfrm>
          <a:prstGeom prst="rect">
            <a:avLst/>
          </a:prstGeom>
          <a:noFill/>
        </p:spPr>
        <p:txBody>
          <a:bodyPr wrap="square" rtlCol="0">
            <a:spAutoFit/>
          </a:bodyPr>
          <a:lstStyle/>
          <a:p>
            <a:r>
              <a:rPr lang="en-US" sz="1200" dirty="0" smtClean="0"/>
              <a:t>Nikolay Nedyalkov</a:t>
            </a:r>
            <a:endParaRPr lang="bg-BG" sz="1200" dirty="0"/>
          </a:p>
        </p:txBody>
      </p:sp>
      <p:pic>
        <p:nvPicPr>
          <p:cNvPr id="33" name="Picture 3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348595" y="0"/>
            <a:ext cx="991975" cy="1148221"/>
          </a:xfrm>
          <a:prstGeom prst="rect">
            <a:avLst/>
          </a:prstGeom>
        </p:spPr>
      </p:pic>
      <p:sp>
        <p:nvSpPr>
          <p:cNvPr id="34" name="TextBox 33"/>
          <p:cNvSpPr txBox="1"/>
          <p:nvPr/>
        </p:nvSpPr>
        <p:spPr>
          <a:xfrm>
            <a:off x="8148213" y="3157978"/>
            <a:ext cx="3908669" cy="1692771"/>
          </a:xfrm>
          <a:prstGeom prst="rect">
            <a:avLst/>
          </a:prstGeom>
          <a:noFill/>
        </p:spPr>
        <p:txBody>
          <a:bodyPr wrap="square" rtlCol="0">
            <a:spAutoFit/>
          </a:bodyPr>
          <a:lstStyle/>
          <a:p>
            <a:r>
              <a:rPr lang="en-US" sz="800" dirty="0"/>
              <a:t>Difference has been found between the two studies. In (Study A) boys displaying higher peer presser scores in contrast to (Study B), which does not indicate difference between genders. The outcome of (Study B) suggests that violent video games, violent movies are significant predictor of peer pressure. Studies on aggression show its connection to violent forms of entertainment (</a:t>
            </a:r>
            <a:r>
              <a:rPr lang="en-US" sz="800" dirty="0" err="1"/>
              <a:t>Yüksel-Şahin</a:t>
            </a:r>
            <a:r>
              <a:rPr lang="en-US" sz="800" dirty="0"/>
              <a:t>, 2015), and aggression-violence is correlated with peer pressure (</a:t>
            </a:r>
            <a:r>
              <a:rPr lang="en-US" sz="800" dirty="0" err="1"/>
              <a:t>Yüksel-Şahin</a:t>
            </a:r>
            <a:r>
              <a:rPr lang="en-US" sz="800" dirty="0"/>
              <a:t>, 2015, p. 1810). This may suggest that regulation from the parents side can resort in fewer  violent altercations in school. Furthermore it is shown that engagement in social activities like sports increases </a:t>
            </a:r>
            <a:r>
              <a:rPr lang="en-US" sz="800" dirty="0" smtClean="0"/>
              <a:t>interest </a:t>
            </a:r>
            <a:r>
              <a:rPr lang="en-US" sz="800" dirty="0"/>
              <a:t>to school (</a:t>
            </a:r>
            <a:r>
              <a:rPr lang="en-US" sz="800" dirty="0" err="1"/>
              <a:t>Yüksel-Şahin</a:t>
            </a:r>
            <a:r>
              <a:rPr lang="en-US" sz="800" dirty="0"/>
              <a:t>, 2015). The possible applications of those and similar studies in the field of educational psychology should encourage the conducting of researches which examine not only the level but the factors determining peer pressure.</a:t>
            </a:r>
            <a:endParaRPr lang="bg-BG" sz="800" dirty="0"/>
          </a:p>
        </p:txBody>
      </p:sp>
      <p:sp>
        <p:nvSpPr>
          <p:cNvPr id="35" name="TextBox 34"/>
          <p:cNvSpPr txBox="1"/>
          <p:nvPr/>
        </p:nvSpPr>
        <p:spPr>
          <a:xfrm>
            <a:off x="101658" y="894570"/>
            <a:ext cx="10323129" cy="584775"/>
          </a:xfrm>
          <a:prstGeom prst="rect">
            <a:avLst/>
          </a:prstGeom>
          <a:noFill/>
        </p:spPr>
        <p:txBody>
          <a:bodyPr wrap="square" rtlCol="0">
            <a:spAutoFit/>
          </a:bodyPr>
          <a:lstStyle/>
          <a:p>
            <a:r>
              <a:rPr lang="en-US" sz="800" dirty="0"/>
              <a:t>Peer pressure can have both positive and negative impact on adolescence. Adopting traits such as aggressive behavior by young people can have negative impact on the school environment. The two presented studies show the high correlation between violent media entertainments and peer pressure, the positive impact of social activities like engagement in sports on adolescents engagement with school. </a:t>
            </a:r>
          </a:p>
          <a:p>
            <a:r>
              <a:rPr lang="en-US" sz="800" dirty="0"/>
              <a:t>And demonstrating the importance of similar researches to the area of Educational psychology.</a:t>
            </a:r>
            <a:endParaRPr lang="bg-BG" sz="800" dirty="0"/>
          </a:p>
        </p:txBody>
      </p:sp>
    </p:spTree>
    <p:extLst>
      <p:ext uri="{BB962C8B-B14F-4D97-AF65-F5344CB8AC3E}">
        <p14:creationId xmlns:p14="http://schemas.microsoft.com/office/powerpoint/2010/main" val="31665235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57195" y="330169"/>
            <a:ext cx="9404723" cy="1400530"/>
          </a:xfrm>
        </p:spPr>
        <p:txBody>
          <a:bodyPr/>
          <a:lstStyle/>
          <a:p>
            <a:pPr algn="ctr"/>
            <a:r>
              <a:rPr lang="en-US" sz="1600" dirty="0" smtClean="0"/>
              <a:t>References: </a:t>
            </a:r>
            <a:br>
              <a:rPr lang="en-US" sz="1600" dirty="0" smtClean="0"/>
            </a:br>
            <a:r>
              <a:rPr lang="en-US" sz="1600" dirty="0"/>
              <a:t/>
            </a:r>
            <a:br>
              <a:rPr lang="en-US" sz="1600" dirty="0"/>
            </a:br>
            <a:r>
              <a:rPr lang="en-US" sz="1600" dirty="0" err="1"/>
              <a:t>Bhave</a:t>
            </a:r>
            <a:r>
              <a:rPr lang="en-US" sz="1600" dirty="0"/>
              <a:t>, S., </a:t>
            </a:r>
            <a:r>
              <a:rPr lang="en-US" sz="1600" dirty="0" err="1"/>
              <a:t>Saxena</a:t>
            </a:r>
            <a:r>
              <a:rPr lang="en-US" sz="1600" dirty="0"/>
              <a:t>, A., Saini, S., </a:t>
            </a:r>
            <a:r>
              <a:rPr lang="en-US" sz="1600" dirty="0" err="1"/>
              <a:t>Saxena</a:t>
            </a:r>
            <a:r>
              <a:rPr lang="en-US" sz="1600" dirty="0"/>
              <a:t>, A., &amp; Goyal, N. (2011). 156. Peer Pressure Among Adolescent School Children in India. </a:t>
            </a:r>
            <a:r>
              <a:rPr lang="en-US" sz="1600" i="1" dirty="0"/>
              <a:t>Journal of Adolescent Health</a:t>
            </a:r>
            <a:r>
              <a:rPr lang="en-US" sz="1600" dirty="0"/>
              <a:t>, </a:t>
            </a:r>
            <a:r>
              <a:rPr lang="en-US" sz="1600" i="1" dirty="0"/>
              <a:t>48</a:t>
            </a:r>
            <a:r>
              <a:rPr lang="en-US" sz="1600" dirty="0"/>
              <a:t>(2), S98-S99</a:t>
            </a:r>
            <a:r>
              <a:rPr lang="en-US" sz="1600" dirty="0" smtClean="0"/>
              <a:t>. </a:t>
            </a:r>
            <a:r>
              <a:rPr lang="en-US" sz="1600" dirty="0"/>
              <a:t>Retrieved </a:t>
            </a:r>
            <a:r>
              <a:rPr lang="en-US" sz="1600" dirty="0"/>
              <a:t>from </a:t>
            </a:r>
            <a:r>
              <a:rPr lang="en-US" sz="1600" dirty="0" smtClean="0"/>
              <a:t> https</a:t>
            </a:r>
            <a:r>
              <a:rPr lang="en-US" sz="1600" dirty="0"/>
              <a:t>://ac-els-cdn-com.ezproxy.uwtsd.ac.uk/S1054139X10007214/1-s2.0-S1054139X10007214-main.pdf?_tid=d4fd1b52-97d6-44c9-9458-1aefbc857fa3&amp;acdnat=1521411048_c508d4e68fe4038573ba76f5b8da4866</a:t>
            </a:r>
            <a:r>
              <a:rPr lang="en-US" sz="1600" dirty="0" smtClean="0"/>
              <a:t/>
            </a:r>
            <a:br>
              <a:rPr lang="en-US" sz="1600" dirty="0" smtClean="0"/>
            </a:br>
            <a:r>
              <a:rPr lang="en-US" sz="1600" dirty="0" smtClean="0"/>
              <a:t/>
            </a:r>
            <a:br>
              <a:rPr lang="en-US" sz="1600" dirty="0" smtClean="0"/>
            </a:br>
            <a:r>
              <a:rPr lang="en-US" sz="1600" dirty="0" err="1" smtClean="0"/>
              <a:t>Yüksel-Şahin</a:t>
            </a:r>
            <a:r>
              <a:rPr lang="en-US" sz="1600" dirty="0"/>
              <a:t>, F. (2015). Predicting Peer Pressure Levels Among Turkish Adolescents. </a:t>
            </a:r>
            <a:r>
              <a:rPr lang="en-US" sz="1600" i="1" dirty="0"/>
              <a:t>Procedia-Social and Behavioral Sciences</a:t>
            </a:r>
            <a:r>
              <a:rPr lang="en-US" sz="1600" dirty="0"/>
              <a:t>, </a:t>
            </a:r>
            <a:r>
              <a:rPr lang="en-US" sz="1600" i="1" dirty="0"/>
              <a:t>191</a:t>
            </a:r>
            <a:r>
              <a:rPr lang="en-US" sz="1600" dirty="0"/>
              <a:t>, 1807-1812</a:t>
            </a:r>
            <a:r>
              <a:rPr lang="en-US" sz="1600" dirty="0" smtClean="0"/>
              <a:t>. </a:t>
            </a:r>
            <a:r>
              <a:rPr lang="en-US" sz="1600" dirty="0"/>
              <a:t>Retrieved from https://ac-els-cdn-com.ezproxy.uwtsd.ac.uk/S1877042815026737/1-s2.0-S1877042815026737-main.pdf?_tid=e8ab91ca-5736-4d5b-9dca-914d38b34e29&amp;acdnat=1521411038_81bd435c5474b88084a04665693af872</a:t>
            </a:r>
            <a:br>
              <a:rPr lang="en-US" sz="1600" dirty="0"/>
            </a:br>
            <a:r>
              <a:rPr lang="en-US" sz="1600" dirty="0" smtClean="0"/>
              <a:t/>
            </a:r>
            <a:br>
              <a:rPr lang="en-US" sz="1600" dirty="0" smtClean="0"/>
            </a:br>
            <a:r>
              <a:rPr lang="en-US" sz="1600" dirty="0"/>
              <a:t/>
            </a:r>
            <a:br>
              <a:rPr lang="en-US" sz="1600" dirty="0"/>
            </a:br>
            <a:r>
              <a:rPr lang="en-US" sz="1600" dirty="0" smtClean="0"/>
              <a:t/>
            </a:r>
            <a:br>
              <a:rPr lang="en-US" sz="1600" dirty="0" smtClean="0"/>
            </a:br>
            <a:r>
              <a:rPr lang="en-US" sz="1600" dirty="0"/>
              <a:t/>
            </a:r>
            <a:br>
              <a:rPr lang="en-US" sz="1600" dirty="0"/>
            </a:br>
            <a:endParaRPr lang="bg-BG" sz="1600" dirty="0"/>
          </a:p>
        </p:txBody>
      </p:sp>
    </p:spTree>
    <p:extLst>
      <p:ext uri="{BB962C8B-B14F-4D97-AF65-F5344CB8AC3E}">
        <p14:creationId xmlns:p14="http://schemas.microsoft.com/office/powerpoint/2010/main" val="376521605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TM02836342[[fn=Ion]]</Template>
  <TotalTime>3995</TotalTime>
  <Words>370</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Century Gothic</vt:lpstr>
      <vt:lpstr>Wingdings 3</vt:lpstr>
      <vt:lpstr>Ion</vt:lpstr>
      <vt:lpstr>PowerPoint Presentation</vt:lpstr>
      <vt:lpstr>References:   Bhave, S., Saxena, A., Saini, S., Saxena, A., &amp; Goyal, N. (2011). 156. Peer Pressure Among Adolescent School Children in India. Journal of Adolescent Health, 48(2), S98-S99. Retrieved from  https://ac-els-cdn-com.ezproxy.uwtsd.ac.uk/S1054139X10007214/1-s2.0-S1054139X10007214-main.pdf?_tid=d4fd1b52-97d6-44c9-9458-1aefbc857fa3&amp;acdnat=1521411048_c508d4e68fe4038573ba76f5b8da4866  Yüksel-Şahin, F. (2015). Predicting Peer Pressure Levels Among Turkish Adolescents. Procedia-Social and Behavioral Sciences, 191, 1807-1812. Retrieved from https://ac-els-cdn-com.ezproxy.uwtsd.ac.uk/S1877042815026737/1-s2.0-S1877042815026737-main.pdf?_tid=e8ab91ca-5736-4d5b-9dca-914d38b34e29&amp;acdnat=1521411038_81bd435c5474b88084a04665693af872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17</cp:revision>
  <dcterms:created xsi:type="dcterms:W3CDTF">2018-03-16T04:13:20Z</dcterms:created>
  <dcterms:modified xsi:type="dcterms:W3CDTF">2018-03-19T11:54:02Z</dcterms:modified>
</cp:coreProperties>
</file>