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8" r:id="rId2"/>
    <p:sldId id="263" r:id="rId3"/>
    <p:sldId id="265" r:id="rId4"/>
    <p:sldId id="266" r:id="rId5"/>
    <p:sldId id="267" r:id="rId6"/>
    <p:sldId id="264" r:id="rId7"/>
    <p:sldId id="268" r:id="rId8"/>
    <p:sldId id="269" r:id="rId9"/>
    <p:sldId id="270" r:id="rId10"/>
    <p:sldId id="271" r:id="rId11"/>
    <p:sldId id="272" r:id="rId12"/>
    <p:sldId id="273" r:id="rId13"/>
    <p:sldId id="274" r:id="rId14"/>
    <p:sldId id="275" r:id="rId15"/>
    <p:sldId id="278" r:id="rId16"/>
    <p:sldId id="281" r:id="rId17"/>
    <p:sldId id="276" r:id="rId18"/>
    <p:sldId id="280" r:id="rId19"/>
    <p:sldId id="282" r:id="rId20"/>
    <p:sldId id="283" r:id="rId21"/>
    <p:sldId id="277" r:id="rId22"/>
    <p:sldId id="262"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3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EBAE5F-FDF8-4524-9580-38D0524FE32E}" type="datetimeFigureOut">
              <a:rPr lang="en-GB" smtClean="0"/>
              <a:t>13/10/2014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591631-D8B1-403C-9F24-AF2100F81D27}" type="slidenum">
              <a:rPr lang="en-GB" smtClean="0"/>
              <a:t>‹#›</a:t>
            </a:fld>
            <a:endParaRPr lang="en-GB"/>
          </a:p>
        </p:txBody>
      </p:sp>
    </p:spTree>
    <p:extLst>
      <p:ext uri="{BB962C8B-B14F-4D97-AF65-F5344CB8AC3E}">
        <p14:creationId xmlns:p14="http://schemas.microsoft.com/office/powerpoint/2010/main" val="1773329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Date Placeholder 14"/>
          <p:cNvSpPr>
            <a:spLocks noGrp="1"/>
          </p:cNvSpPr>
          <p:nvPr>
            <p:ph type="dt" sz="half" idx="10"/>
          </p:nvPr>
        </p:nvSpPr>
        <p:spPr/>
        <p:txBody>
          <a:bodyPr/>
          <a:lstStyle/>
          <a:p>
            <a:fld id="{1D8BD707-D9CF-40AE-B4C6-C98DA3205C09}" type="datetimeFigureOut">
              <a:rPr lang="en-US" smtClean="0"/>
              <a:pPr/>
              <a:t>10/13/2014</a:t>
            </a:fld>
            <a:endParaRPr lang="en-US"/>
          </a:p>
        </p:txBody>
      </p:sp>
      <p:sp>
        <p:nvSpPr>
          <p:cNvPr id="16" name="Slide Number Placeholder 15"/>
          <p:cNvSpPr>
            <a:spLocks noGrp="1"/>
          </p:cNvSpPr>
          <p:nvPr>
            <p:ph type="sldNum" sz="quarter" idx="11"/>
          </p:nvPr>
        </p:nvSpPr>
        <p:spPr/>
        <p:txBody>
          <a:bodyPr/>
          <a:lstStyle/>
          <a:p>
            <a:fld id="{B6F15528-21DE-4FAA-801E-634DDDAF4B2B}" type="slidenum">
              <a:rPr lang="en-US" smtClean="0"/>
              <a:pPr/>
              <a:t>‹#›</a:t>
            </a:fld>
            <a:endParaRPr lang="en-US"/>
          </a:p>
        </p:txBody>
      </p:sp>
      <p:sp>
        <p:nvSpPr>
          <p:cNvPr id="17" name="Footer Placeholder 16"/>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Title 12"/>
          <p:cNvSpPr>
            <a:spLocks noGrp="1"/>
          </p:cNvSpPr>
          <p:nvPr>
            <p:ph type="title"/>
          </p:nvPr>
        </p:nvSpPr>
        <p:spPr/>
        <p:txBody>
          <a:bodyPr/>
          <a:lstStyle/>
          <a:p>
            <a:r>
              <a:rPr lang="en-US" smtClean="0"/>
              <a:t>Click to edit Master title style</a:t>
            </a:r>
            <a:endParaRPr lang="en-US"/>
          </a:p>
        </p:txBody>
      </p:sp>
      <p:sp>
        <p:nvSpPr>
          <p:cNvPr id="14" name="Date Placeholder 13"/>
          <p:cNvSpPr>
            <a:spLocks noGrp="1"/>
          </p:cNvSpPr>
          <p:nvPr>
            <p:ph type="dt" sz="half" idx="10"/>
          </p:nvPr>
        </p:nvSpPr>
        <p:spPr/>
        <p:txBody>
          <a:bodyPr/>
          <a:lstStyle/>
          <a:p>
            <a:fld id="{1D8BD707-D9CF-40AE-B4C6-C98DA3205C09}" type="datetimeFigureOut">
              <a:rPr lang="en-US" smtClean="0"/>
              <a:pPr/>
              <a:t>10/13/2014</a:t>
            </a:fld>
            <a:endParaRPr lang="en-US"/>
          </a:p>
        </p:txBody>
      </p:sp>
      <p:sp>
        <p:nvSpPr>
          <p:cNvPr id="15" name="Slide Number Placeholder 14"/>
          <p:cNvSpPr>
            <a:spLocks noGrp="1"/>
          </p:cNvSpPr>
          <p:nvPr>
            <p:ph type="sldNum" sz="quarter" idx="11"/>
          </p:nvPr>
        </p:nvSpPr>
        <p:spPr/>
        <p:txBody>
          <a:bodyPr/>
          <a:lstStyle/>
          <a:p>
            <a:fld id="{B6F15528-21DE-4FAA-801E-634DDDAF4B2B}" type="slidenum">
              <a:rPr lang="en-US" smtClean="0"/>
              <a:pPr/>
              <a:t>‹#›</a:t>
            </a:fld>
            <a:endParaRPr lang="en-US"/>
          </a:p>
        </p:txBody>
      </p:sp>
      <p:sp>
        <p:nvSpPr>
          <p:cNvPr id="16" name="Footer Placeholder 15"/>
          <p:cNvSpPr>
            <a:spLocks noGrp="1"/>
          </p:cNvSpPr>
          <p:nvPr>
            <p:ph type="ftr" sz="quarter" idx="12"/>
          </p:nvPr>
        </p:nvSpPr>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2" name="Date Placeholder 11"/>
          <p:cNvSpPr>
            <a:spLocks noGrp="1"/>
          </p:cNvSpPr>
          <p:nvPr>
            <p:ph type="dt" sz="half" idx="10"/>
          </p:nvPr>
        </p:nvSpPr>
        <p:spPr/>
        <p:txBody>
          <a:bodyPr/>
          <a:lstStyle/>
          <a:p>
            <a:fld id="{1D8BD707-D9CF-40AE-B4C6-C98DA3205C09}" type="datetimeFigureOut">
              <a:rPr lang="en-US" smtClean="0"/>
              <a:pPr/>
              <a:t>10/13/2014</a:t>
            </a:fld>
            <a:endParaRPr lang="en-US"/>
          </a:p>
        </p:txBody>
      </p:sp>
      <p:sp>
        <p:nvSpPr>
          <p:cNvPr id="13" name="Slide Number Placeholder 12"/>
          <p:cNvSpPr>
            <a:spLocks noGrp="1"/>
          </p:cNvSpPr>
          <p:nvPr>
            <p:ph type="sldNum" sz="quarter" idx="11"/>
          </p:nvPr>
        </p:nvSpPr>
        <p:spPr/>
        <p:txBody>
          <a:body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1D8BD707-D9CF-40AE-B4C6-C98DA3205C09}" type="datetimeFigureOut">
              <a:rPr lang="en-US" smtClean="0"/>
              <a:pPr/>
              <a:t>10/13/2014</a:t>
            </a:fld>
            <a:endParaRPr lang="en-US"/>
          </a:p>
        </p:txBody>
      </p:sp>
      <p:sp>
        <p:nvSpPr>
          <p:cNvPr id="9" name="Slide Number Placeholder 8"/>
          <p:cNvSpPr>
            <a:spLocks noGrp="1"/>
          </p:cNvSpPr>
          <p:nvPr>
            <p:ph type="sldNum" sz="quarter" idx="11"/>
          </p:nvPr>
        </p:nvSpPr>
        <p:spPr/>
        <p:txBody>
          <a:bodyPr/>
          <a:lstStyle/>
          <a:p>
            <a:fld id="{B6F15528-21DE-4FAA-801E-634DDDAF4B2B}" type="slidenum">
              <a:rPr lang="en-US" smtClean="0"/>
              <a:pPr/>
              <a:t>‹#›</a:t>
            </a:fld>
            <a:endParaRPr lang="en-US"/>
          </a:p>
        </p:txBody>
      </p:sp>
      <p:sp>
        <p:nvSpPr>
          <p:cNvPr id="10" name="Footer Placeholder 9"/>
          <p:cNvSpPr>
            <a:spLocks noGrp="1"/>
          </p:cNvSpPr>
          <p:nvPr>
            <p:ph type="ftr" sz="quarter" idx="12"/>
          </p:nvPr>
        </p:nvSpPr>
        <p:spPr/>
        <p:txBody>
          <a:bodyPr/>
          <a:lstStyle/>
          <a:p>
            <a:endParaRPr lang="en-US"/>
          </a:p>
        </p:txBody>
      </p:sp>
      <p:sp>
        <p:nvSpPr>
          <p:cNvPr id="11" name="Title 10"/>
          <p:cNvSpPr>
            <a:spLocks noGrp="1"/>
          </p:cNvSpPr>
          <p:nvPr>
            <p:ph type="title"/>
          </p:nvPr>
        </p:nvSpPr>
        <p:spPr/>
        <p:txBody>
          <a:bodyPr/>
          <a:lstStyle/>
          <a:p>
            <a:r>
              <a:rPr lang="en-US" smtClean="0"/>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2" name="Title 11"/>
          <p:cNvSpPr>
            <a:spLocks noGrp="1"/>
          </p:cNvSpPr>
          <p:nvPr>
            <p:ph type="title"/>
          </p:nvPr>
        </p:nvSpPr>
        <p:spPr/>
        <p:txBody>
          <a:bodyPr/>
          <a:lstStyle/>
          <a:p>
            <a:r>
              <a:rPr lang="en-US" smtClean="0"/>
              <a:t>Click to edit Master title style</a:t>
            </a:r>
            <a:endParaRPr lang="en-US" dirty="0"/>
          </a:p>
        </p:txBody>
      </p:sp>
      <p:sp>
        <p:nvSpPr>
          <p:cNvPr id="14" name="Date Placeholder 13"/>
          <p:cNvSpPr>
            <a:spLocks noGrp="1"/>
          </p:cNvSpPr>
          <p:nvPr>
            <p:ph type="dt" sz="half" idx="10"/>
          </p:nvPr>
        </p:nvSpPr>
        <p:spPr/>
        <p:txBody>
          <a:bodyPr/>
          <a:lstStyle/>
          <a:p>
            <a:fld id="{1D8BD707-D9CF-40AE-B4C6-C98DA3205C09}" type="datetimeFigureOut">
              <a:rPr lang="en-US" smtClean="0"/>
              <a:pPr/>
              <a:t>10/13/2014</a:t>
            </a:fld>
            <a:endParaRPr lang="en-US"/>
          </a:p>
        </p:txBody>
      </p:sp>
      <p:sp>
        <p:nvSpPr>
          <p:cNvPr id="15" name="Slide Number Placeholder 14"/>
          <p:cNvSpPr>
            <a:spLocks noGrp="1"/>
          </p:cNvSpPr>
          <p:nvPr>
            <p:ph type="sldNum" sz="quarter" idx="11"/>
          </p:nvPr>
        </p:nvSpPr>
        <p:spPr/>
        <p:txBody>
          <a:bodyPr/>
          <a:lstStyle/>
          <a:p>
            <a:fld id="{B6F15528-21DE-4FAA-801E-634DDDAF4B2B}" type="slidenum">
              <a:rPr lang="en-US" smtClean="0"/>
              <a:pPr/>
              <a:t>‹#›</a:t>
            </a:fld>
            <a:endParaRPr lang="en-US"/>
          </a:p>
        </p:txBody>
      </p:sp>
      <p:sp>
        <p:nvSpPr>
          <p:cNvPr id="16" name="Footer Placeholder 15"/>
          <p:cNvSpPr>
            <a:spLocks noGrp="1"/>
          </p:cNvSpPr>
          <p:nvPr>
            <p:ph type="ftr" sz="quarter" idx="12"/>
          </p:nvPr>
        </p:nvSpPr>
        <p:spPr/>
        <p:txBody>
          <a:bodyPr/>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10/13/2014</a:t>
            </a:fld>
            <a:endParaRPr lang="en-US"/>
          </a:p>
        </p:txBody>
      </p:sp>
      <p:sp>
        <p:nvSpPr>
          <p:cNvPr id="8" name="Slide Number Placeholder 7"/>
          <p:cNvSpPr>
            <a:spLocks noGrp="1"/>
          </p:cNvSpPr>
          <p:nvPr>
            <p:ph type="sldNum" sz="quarter" idx="11"/>
          </p:nvPr>
        </p:nvSpPr>
        <p:spPr/>
        <p:txBody>
          <a:bodyPr/>
          <a:lstStyle/>
          <a:p>
            <a:fld id="{B6F15528-21DE-4FAA-801E-634DDDAF4B2B}"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10/13/2014</a:t>
            </a:fld>
            <a:endParaRPr lang="en-US"/>
          </a:p>
        </p:txBody>
      </p:sp>
      <p:sp>
        <p:nvSpPr>
          <p:cNvPr id="6" name="Slide Number Placeholder 5"/>
          <p:cNvSpPr>
            <a:spLocks noGrp="1"/>
          </p:cNvSpPr>
          <p:nvPr>
            <p:ph type="sldNum" sz="quarter" idx="11"/>
          </p:nvPr>
        </p:nvSpPr>
        <p:spPr/>
        <p:txBody>
          <a:bodyPr/>
          <a:lstStyle/>
          <a:p>
            <a:fld id="{B6F15528-21DE-4FAA-801E-634DDDAF4B2B}" type="slidenum">
              <a:rPr lang="en-US" smtClean="0"/>
              <a:pPr/>
              <a:t>‹#›</a:t>
            </a:fld>
            <a:endParaRPr lang="en-US"/>
          </a:p>
        </p:txBody>
      </p:sp>
      <p:sp>
        <p:nvSpPr>
          <p:cNvPr id="7" name="Footer Placeholder 6"/>
          <p:cNvSpPr>
            <a:spLocks noGrp="1"/>
          </p:cNvSpPr>
          <p:nvPr>
            <p:ph type="ftr" sz="quarter" idx="12"/>
          </p:nvPr>
        </p:nvSpPr>
        <p:spPr/>
        <p:txBody>
          <a:bodyPr/>
          <a:lstStyle/>
          <a:p>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smtClean="0">
                <a:effectLst>
                  <a:outerShdw blurRad="38100" dist="38100" dir="2700000" algn="tl">
                    <a:srgbClr val="000000">
                      <a:alpha val="43137"/>
                    </a:srgbClr>
                  </a:outerShdw>
                </a:effectLst>
                <a:latin typeface="+mn-lt"/>
              </a:rPr>
              <a:t>{</a:t>
            </a:r>
            <a:endParaRPr lang="en-US" sz="8000"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14"/>
          <p:cNvSpPr>
            <a:spLocks noGrp="1"/>
          </p:cNvSpPr>
          <p:nvPr>
            <p:ph type="dt" sz="half" idx="10"/>
          </p:nvPr>
        </p:nvSpPr>
        <p:spPr/>
        <p:txBody>
          <a:bodyPr/>
          <a:lstStyle/>
          <a:p>
            <a:fld id="{1D8BD707-D9CF-40AE-B4C6-C98DA3205C09}" type="datetimeFigureOut">
              <a:rPr lang="en-US" smtClean="0"/>
              <a:pPr/>
              <a:t>10/13/2014</a:t>
            </a:fld>
            <a:endParaRPr lang="en-US"/>
          </a:p>
        </p:txBody>
      </p:sp>
      <p:sp>
        <p:nvSpPr>
          <p:cNvPr id="16" name="Slide Number Placeholder 15"/>
          <p:cNvSpPr>
            <a:spLocks noGrp="1"/>
          </p:cNvSpPr>
          <p:nvPr>
            <p:ph type="sldNum" sz="quarter" idx="11"/>
          </p:nvPr>
        </p:nvSpPr>
        <p:spPr/>
        <p:txBody>
          <a:bodyPr/>
          <a:lstStyle/>
          <a:p>
            <a:fld id="{B6F15528-21DE-4FAA-801E-634DDDAF4B2B}" type="slidenum">
              <a:rPr lang="en-US" smtClean="0"/>
              <a:pPr/>
              <a:t>‹#›</a:t>
            </a:fld>
            <a:endParaRPr lang="en-US"/>
          </a:p>
        </p:txBody>
      </p:sp>
      <p:sp>
        <p:nvSpPr>
          <p:cNvPr id="17" name="Footer Placeholder 16"/>
          <p:cNvSpPr>
            <a:spLocks noGrp="1"/>
          </p:cNvSpPr>
          <p:nvPr>
            <p:ph type="ftr" sz="quarter" idx="12"/>
          </p:nvPr>
        </p:nvSpPr>
        <p:spPr/>
        <p:txBody>
          <a:bodyPr/>
          <a:lstStyle/>
          <a:p>
            <a:endParaRPr lang="en-US"/>
          </a:p>
        </p:txBody>
      </p:sp>
      <p:sp>
        <p:nvSpPr>
          <p:cNvPr id="18" name="Title 17"/>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1" name="Title 10"/>
          <p:cNvSpPr>
            <a:spLocks noGrp="1"/>
          </p:cNvSpPr>
          <p:nvPr>
            <p:ph type="title"/>
          </p:nvPr>
        </p:nvSpPr>
        <p:spPr/>
        <p:txBody>
          <a:bodyPr/>
          <a:lstStyle/>
          <a:p>
            <a:r>
              <a:rPr lang="en-US" smtClean="0"/>
              <a:t>Click to edit Master title style</a:t>
            </a:r>
            <a:endParaRPr lang="en-US"/>
          </a:p>
        </p:txBody>
      </p:sp>
      <p:sp>
        <p:nvSpPr>
          <p:cNvPr id="13" name="Date Placeholder 12"/>
          <p:cNvSpPr>
            <a:spLocks noGrp="1"/>
          </p:cNvSpPr>
          <p:nvPr>
            <p:ph type="dt" sz="half" idx="10"/>
          </p:nvPr>
        </p:nvSpPr>
        <p:spPr/>
        <p:txBody>
          <a:bodyPr/>
          <a:lstStyle/>
          <a:p>
            <a:fld id="{1D8BD707-D9CF-40AE-B4C6-C98DA3205C09}" type="datetimeFigureOut">
              <a:rPr lang="en-US" smtClean="0"/>
              <a:pPr/>
              <a:t>10/13/2014</a:t>
            </a:fld>
            <a:endParaRPr lang="en-US"/>
          </a:p>
        </p:txBody>
      </p:sp>
      <p:sp>
        <p:nvSpPr>
          <p:cNvPr id="14" name="Slide Number Placeholder 13"/>
          <p:cNvSpPr>
            <a:spLocks noGrp="1"/>
          </p:cNvSpPr>
          <p:nvPr>
            <p:ph type="sldNum" sz="quarter" idx="11"/>
          </p:nvPr>
        </p:nvSpPr>
        <p:spPr/>
        <p:txBody>
          <a:bodyPr/>
          <a:lstStyle/>
          <a:p>
            <a:fld id="{B6F15528-21DE-4FAA-801E-634DDDAF4B2B}" type="slidenum">
              <a:rPr lang="en-US" smtClean="0"/>
              <a:pPr/>
              <a:t>‹#›</a:t>
            </a:fld>
            <a:endParaRPr lang="en-US"/>
          </a:p>
        </p:txBody>
      </p:sp>
      <p:sp>
        <p:nvSpPr>
          <p:cNvPr id="15" name="Footer Placeholder 14"/>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10/13/2014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10/13/2014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1D8BD707-D9CF-40AE-B4C6-C98DA3205C09}" type="datetimeFigureOut">
              <a:rPr lang="en-US" smtClean="0"/>
              <a:pPr/>
              <a:t>10/13/2014</a:t>
            </a:fld>
            <a:endParaRPr lang="en-US"/>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4648200"/>
            <a:ext cx="9167813" cy="1676400"/>
          </a:xfrm>
        </p:spPr>
        <p:txBody>
          <a:bodyPr/>
          <a:lstStyle/>
          <a:p>
            <a:pPr algn="ctr"/>
            <a:r>
              <a:rPr lang="en-GB" sz="4200" b="1" dirty="0" smtClean="0">
                <a:solidFill>
                  <a:schemeClr val="bg1"/>
                </a:solidFill>
                <a:effectLst/>
              </a:rPr>
              <a:t>The Physician (</a:t>
            </a:r>
            <a:r>
              <a:rPr lang="en-GB" sz="4200" b="1" i="1" dirty="0" err="1" smtClean="0">
                <a:solidFill>
                  <a:schemeClr val="bg1"/>
                </a:solidFill>
                <a:effectLst/>
              </a:rPr>
              <a:t>medicus</a:t>
            </a:r>
            <a:r>
              <a:rPr lang="en-GB" sz="4200" b="1" i="1" dirty="0" smtClean="0">
                <a:solidFill>
                  <a:schemeClr val="bg1"/>
                </a:solidFill>
                <a:effectLst/>
              </a:rPr>
              <a:t>/</a:t>
            </a:r>
            <a:r>
              <a:rPr lang="en-GB" sz="4200" b="1" i="1" dirty="0" err="1" smtClean="0">
                <a:solidFill>
                  <a:schemeClr val="bg1"/>
                </a:solidFill>
                <a:effectLst/>
              </a:rPr>
              <a:t>iatros</a:t>
            </a:r>
            <a:r>
              <a:rPr lang="en-GB" sz="4200" b="1" dirty="0" smtClean="0">
                <a:solidFill>
                  <a:schemeClr val="bg1"/>
                </a:solidFill>
                <a:effectLst/>
              </a:rPr>
              <a:t>)</a:t>
            </a:r>
            <a:endParaRPr lang="en-GB" sz="4200" b="1" dirty="0">
              <a:solidFill>
                <a:schemeClr val="bg1"/>
              </a:solidFill>
              <a:effectLst/>
            </a:endParaRPr>
          </a:p>
        </p:txBody>
      </p:sp>
      <p:sp>
        <p:nvSpPr>
          <p:cNvPr id="5" name="TextBox 4"/>
          <p:cNvSpPr txBox="1"/>
          <p:nvPr/>
        </p:nvSpPr>
        <p:spPr>
          <a:xfrm>
            <a:off x="-10886" y="228600"/>
            <a:ext cx="9144000" cy="769441"/>
          </a:xfrm>
          <a:prstGeom prst="rect">
            <a:avLst/>
          </a:prstGeom>
          <a:noFill/>
        </p:spPr>
        <p:txBody>
          <a:bodyPr wrap="square" rtlCol="0">
            <a:spAutoFit/>
          </a:bodyPr>
          <a:lstStyle/>
          <a:p>
            <a:pPr algn="ctr"/>
            <a:r>
              <a:rPr lang="en-GB" sz="4400" b="1" dirty="0" smtClean="0">
                <a:solidFill>
                  <a:schemeClr val="bg1"/>
                </a:solidFill>
              </a:rPr>
              <a:t>Week 3:</a:t>
            </a:r>
            <a:endParaRPr lang="en-GB" sz="4400" b="1" dirty="0">
              <a:solidFill>
                <a:schemeClr val="bg1"/>
              </a:solidFill>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0814" y="1143000"/>
            <a:ext cx="4800600" cy="4124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61554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66800"/>
            <a:ext cx="9372600" cy="4093428"/>
          </a:xfrm>
          <a:prstGeom prst="rect">
            <a:avLst/>
          </a:prstGeom>
          <a:noFill/>
        </p:spPr>
        <p:txBody>
          <a:bodyPr wrap="square" rtlCol="0">
            <a:spAutoFit/>
          </a:bodyPr>
          <a:lstStyle/>
          <a:p>
            <a:pPr marL="285750" indent="-285750">
              <a:buFont typeface="Arial" panose="020B0604020202020204" pitchFamily="34" charset="0"/>
              <a:buChar char="•"/>
            </a:pPr>
            <a:r>
              <a:rPr lang="en-GB" sz="2000" b="1" dirty="0" smtClean="0">
                <a:solidFill>
                  <a:schemeClr val="bg1"/>
                </a:solidFill>
              </a:rPr>
              <a:t>Session 1: Lecture on the Roman Physician</a:t>
            </a:r>
          </a:p>
          <a:p>
            <a:endParaRPr lang="en-GB" sz="2000" b="1" dirty="0" smtClean="0">
              <a:solidFill>
                <a:schemeClr val="bg1"/>
              </a:solidFill>
            </a:endParaRPr>
          </a:p>
          <a:p>
            <a:pPr marL="285750" indent="-285750">
              <a:buFont typeface="Arial" panose="020B0604020202020204" pitchFamily="34" charset="0"/>
              <a:buChar char="•"/>
            </a:pPr>
            <a:endParaRPr lang="en-GB" sz="2000" b="1" dirty="0">
              <a:solidFill>
                <a:schemeClr val="bg1"/>
              </a:solidFill>
            </a:endParaRPr>
          </a:p>
          <a:p>
            <a:pPr marL="285750" indent="-285750">
              <a:buFont typeface="Arial" panose="020B0604020202020204" pitchFamily="34" charset="0"/>
              <a:buChar char="•"/>
            </a:pPr>
            <a:r>
              <a:rPr lang="en-GB" sz="2000" b="1" dirty="0" smtClean="0">
                <a:solidFill>
                  <a:schemeClr val="bg1"/>
                </a:solidFill>
              </a:rPr>
              <a:t>Session 2: Workshop on Archaeological Evidence </a:t>
            </a:r>
            <a:endParaRPr lang="en-GB" sz="2000" b="1" i="1" dirty="0" smtClean="0">
              <a:solidFill>
                <a:schemeClr val="bg1"/>
              </a:solidFill>
            </a:endParaRPr>
          </a:p>
          <a:p>
            <a:r>
              <a:rPr lang="en-GB" sz="2000" b="1" dirty="0">
                <a:solidFill>
                  <a:schemeClr val="bg1"/>
                </a:solidFill>
              </a:rPr>
              <a:t>	</a:t>
            </a:r>
            <a:endParaRPr lang="en-GB" sz="2000" b="1" dirty="0" smtClean="0">
              <a:solidFill>
                <a:schemeClr val="bg1"/>
              </a:solidFill>
            </a:endParaRPr>
          </a:p>
          <a:p>
            <a:r>
              <a:rPr lang="en-GB" sz="2000" b="1" dirty="0">
                <a:solidFill>
                  <a:schemeClr val="bg1"/>
                </a:solidFill>
              </a:rPr>
              <a:t>	</a:t>
            </a:r>
            <a:r>
              <a:rPr lang="en-GB" sz="2000" b="1" dirty="0" smtClean="0">
                <a:solidFill>
                  <a:schemeClr val="bg1"/>
                </a:solidFill>
              </a:rPr>
              <a:t>[Reading is on Moodle]</a:t>
            </a:r>
          </a:p>
          <a:p>
            <a:endParaRPr lang="en-GB" sz="2000" b="1" dirty="0" smtClean="0">
              <a:solidFill>
                <a:schemeClr val="bg1"/>
              </a:solidFill>
            </a:endParaRPr>
          </a:p>
          <a:p>
            <a:pPr marL="285750" indent="-285750">
              <a:buFont typeface="Arial" panose="020B0604020202020204" pitchFamily="34" charset="0"/>
              <a:buChar char="•"/>
            </a:pPr>
            <a:endParaRPr lang="en-GB" sz="2000" b="1" dirty="0">
              <a:solidFill>
                <a:schemeClr val="bg1"/>
              </a:solidFill>
            </a:endParaRPr>
          </a:p>
          <a:p>
            <a:pPr marL="285750" indent="-285750">
              <a:buFont typeface="Arial" panose="020B0604020202020204" pitchFamily="34" charset="0"/>
              <a:buChar char="•"/>
            </a:pPr>
            <a:r>
              <a:rPr lang="en-GB" sz="2000" b="1" dirty="0" smtClean="0">
                <a:solidFill>
                  <a:schemeClr val="bg1"/>
                </a:solidFill>
              </a:rPr>
              <a:t>Session 3: Seminar on The House of the Surgeon at Pompeii and the House 	of the Surgeon at Rimini</a:t>
            </a:r>
            <a:endParaRPr lang="en-GB" sz="2000" b="1" i="1" dirty="0" smtClean="0">
              <a:solidFill>
                <a:schemeClr val="bg1"/>
              </a:solidFill>
            </a:endParaRPr>
          </a:p>
          <a:p>
            <a:pPr marL="285750" indent="-285750">
              <a:buFont typeface="Arial" panose="020B0604020202020204" pitchFamily="34" charset="0"/>
              <a:buChar char="•"/>
            </a:pPr>
            <a:endParaRPr lang="en-GB" sz="2000" b="1" dirty="0">
              <a:solidFill>
                <a:schemeClr val="bg1"/>
              </a:solidFill>
            </a:endParaRPr>
          </a:p>
          <a:p>
            <a:r>
              <a:rPr lang="en-GB" sz="2000" b="1" dirty="0" smtClean="0">
                <a:solidFill>
                  <a:schemeClr val="bg1"/>
                </a:solidFill>
              </a:rPr>
              <a:t>	[Student-led, the starting points for images and bibliography are on 	Moodle]</a:t>
            </a:r>
            <a:endParaRPr lang="en-GB" sz="2000" b="1" dirty="0">
              <a:solidFill>
                <a:schemeClr val="bg1"/>
              </a:solidFill>
            </a:endParaRPr>
          </a:p>
        </p:txBody>
      </p:sp>
    </p:spTree>
    <p:extLst>
      <p:ext uri="{BB962C8B-B14F-4D97-AF65-F5344CB8AC3E}">
        <p14:creationId xmlns:p14="http://schemas.microsoft.com/office/powerpoint/2010/main" val="86398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7543800" cy="914400"/>
          </a:xfrm>
        </p:spPr>
        <p:txBody>
          <a:bodyPr/>
          <a:lstStyle/>
          <a:p>
            <a:r>
              <a:rPr lang="en-GB" b="1" dirty="0" smtClean="0">
                <a:solidFill>
                  <a:schemeClr val="bg1"/>
                </a:solidFill>
                <a:effectLst/>
              </a:rPr>
              <a:t>Marcus </a:t>
            </a:r>
            <a:r>
              <a:rPr lang="en-GB" b="1" dirty="0" err="1" smtClean="0">
                <a:solidFill>
                  <a:schemeClr val="bg1"/>
                </a:solidFill>
                <a:effectLst/>
              </a:rPr>
              <a:t>Porcius</a:t>
            </a:r>
            <a:r>
              <a:rPr lang="en-GB" b="1" dirty="0" smtClean="0">
                <a:solidFill>
                  <a:schemeClr val="bg1"/>
                </a:solidFill>
                <a:effectLst/>
              </a:rPr>
              <a:t> Cato</a:t>
            </a:r>
            <a:endParaRPr lang="en-GB" b="1" dirty="0">
              <a:solidFill>
                <a:schemeClr val="bg1"/>
              </a:solidFill>
              <a:effectLst/>
            </a:endParaRPr>
          </a:p>
        </p:txBody>
      </p:sp>
      <p:sp>
        <p:nvSpPr>
          <p:cNvPr id="3" name="Content Placeholder 2"/>
          <p:cNvSpPr>
            <a:spLocks noGrp="1"/>
          </p:cNvSpPr>
          <p:nvPr>
            <p:ph idx="1"/>
          </p:nvPr>
        </p:nvSpPr>
        <p:spPr>
          <a:xfrm>
            <a:off x="304800" y="1143000"/>
            <a:ext cx="8686800" cy="5562600"/>
          </a:xfrm>
        </p:spPr>
        <p:txBody>
          <a:bodyPr>
            <a:normAutofit fontScale="92500" lnSpcReduction="20000"/>
          </a:bodyPr>
          <a:lstStyle/>
          <a:p>
            <a:r>
              <a:rPr lang="en-GB" sz="2200" b="1" dirty="0" smtClean="0">
                <a:solidFill>
                  <a:schemeClr val="bg1"/>
                </a:solidFill>
                <a:effectLst/>
              </a:rPr>
              <a:t>Also known as Cato the Elder, Cato the Censor</a:t>
            </a:r>
          </a:p>
          <a:p>
            <a:r>
              <a:rPr lang="en-GB" sz="2200" b="1" dirty="0" smtClean="0">
                <a:solidFill>
                  <a:schemeClr val="bg1"/>
                </a:solidFill>
                <a:effectLst/>
              </a:rPr>
              <a:t>234-149 BC</a:t>
            </a:r>
          </a:p>
          <a:p>
            <a:r>
              <a:rPr lang="en-GB" sz="2200" b="1" dirty="0" smtClean="0">
                <a:solidFill>
                  <a:schemeClr val="bg1"/>
                </a:solidFill>
                <a:effectLst/>
              </a:rPr>
              <a:t>Author of </a:t>
            </a:r>
            <a:r>
              <a:rPr lang="en-GB" sz="2200" b="1" i="1" dirty="0" smtClean="0">
                <a:solidFill>
                  <a:schemeClr val="bg1"/>
                </a:solidFill>
                <a:effectLst/>
              </a:rPr>
              <a:t>On Agriculture</a:t>
            </a:r>
            <a:r>
              <a:rPr lang="en-GB" sz="2200" b="1" dirty="0" smtClean="0">
                <a:solidFill>
                  <a:schemeClr val="bg1"/>
                </a:solidFill>
                <a:effectLst/>
              </a:rPr>
              <a:t>, and other associated works</a:t>
            </a:r>
          </a:p>
          <a:p>
            <a:endParaRPr lang="en-GB" b="1" dirty="0">
              <a:solidFill>
                <a:schemeClr val="bg1"/>
              </a:solidFill>
              <a:effectLst/>
            </a:endParaRPr>
          </a:p>
          <a:p>
            <a:r>
              <a:rPr lang="en-GB" sz="2200" b="1" dirty="0" smtClean="0">
                <a:solidFill>
                  <a:schemeClr val="bg1"/>
                </a:solidFill>
                <a:effectLst/>
              </a:rPr>
              <a:t>Pliny the Elder, </a:t>
            </a:r>
            <a:r>
              <a:rPr lang="en-GB" sz="2200" b="1" i="1" dirty="0" smtClean="0">
                <a:solidFill>
                  <a:schemeClr val="bg1"/>
                </a:solidFill>
                <a:effectLst/>
              </a:rPr>
              <a:t>Natural History </a:t>
            </a:r>
            <a:r>
              <a:rPr lang="en-GB" sz="2200" b="1" dirty="0" smtClean="0">
                <a:solidFill>
                  <a:schemeClr val="bg1"/>
                </a:solidFill>
                <a:effectLst/>
              </a:rPr>
              <a:t>29.7 (mid first century AD)</a:t>
            </a:r>
          </a:p>
          <a:p>
            <a:pPr marL="18288" indent="0">
              <a:buNone/>
            </a:pPr>
            <a:r>
              <a:rPr lang="en-US" sz="2200" b="1" dirty="0">
                <a:solidFill>
                  <a:schemeClr val="bg1"/>
                </a:solidFill>
                <a:effectLst/>
              </a:rPr>
              <a:t>"Concerning those Greeks, son Marcus, I will speak to you more at length on the befitting occasion. I will show you the results of my own experience at Athens, and that, while it is a good plan to dip into their literature</a:t>
            </a:r>
            <a:r>
              <a:rPr lang="en-US" sz="2200" b="1" dirty="0" smtClean="0">
                <a:solidFill>
                  <a:schemeClr val="bg1"/>
                </a:solidFill>
                <a:effectLst/>
              </a:rPr>
              <a:t>, </a:t>
            </a:r>
            <a:r>
              <a:rPr lang="en-US" sz="2200" b="1" dirty="0">
                <a:solidFill>
                  <a:schemeClr val="bg1"/>
                </a:solidFill>
                <a:effectLst/>
              </a:rPr>
              <a:t>it is not worth while to make a thorough acquaintance with it. They are a most iniquitous and intractable race, and you may take my word as the word of a prophet, when I tell you, that whenever that nation shall bestow its literature upon Rome it will mar everything; and that all the sooner, if it sends its physicians among us. They have conspired among themselves to murder all barbarians with their medicine; a profession which they exercise for lucre, in order that they may win our confidence</a:t>
            </a:r>
            <a:r>
              <a:rPr lang="en-US" sz="2200" b="1" dirty="0" smtClean="0">
                <a:solidFill>
                  <a:schemeClr val="bg1"/>
                </a:solidFill>
                <a:effectLst/>
              </a:rPr>
              <a:t>, </a:t>
            </a:r>
            <a:r>
              <a:rPr lang="en-US" sz="2200" b="1" dirty="0">
                <a:solidFill>
                  <a:schemeClr val="bg1"/>
                </a:solidFill>
                <a:effectLst/>
              </a:rPr>
              <a:t>and dispatch us all the more easily. They are in the common habit, too, of calling us barbarians, and </a:t>
            </a:r>
            <a:r>
              <a:rPr lang="en-US" sz="2200" b="1" dirty="0" err="1" smtClean="0">
                <a:solidFill>
                  <a:schemeClr val="bg1"/>
                </a:solidFill>
                <a:effectLst/>
              </a:rPr>
              <a:t>stigmatise</a:t>
            </a:r>
            <a:r>
              <a:rPr lang="en-US" sz="2200" b="1" dirty="0" smtClean="0">
                <a:solidFill>
                  <a:schemeClr val="bg1"/>
                </a:solidFill>
                <a:effectLst/>
              </a:rPr>
              <a:t> </a:t>
            </a:r>
            <a:r>
              <a:rPr lang="en-US" sz="2200" b="1" dirty="0">
                <a:solidFill>
                  <a:schemeClr val="bg1"/>
                </a:solidFill>
                <a:effectLst/>
              </a:rPr>
              <a:t>us beyond all other nations, by giving us the abominable appellation of </a:t>
            </a:r>
            <a:r>
              <a:rPr lang="en-US" sz="2200" b="1" dirty="0" err="1">
                <a:solidFill>
                  <a:schemeClr val="bg1"/>
                </a:solidFill>
                <a:effectLst/>
              </a:rPr>
              <a:t>Opici</a:t>
            </a:r>
            <a:r>
              <a:rPr lang="en-US" sz="2200" b="1" dirty="0" smtClean="0">
                <a:solidFill>
                  <a:schemeClr val="bg1"/>
                </a:solidFill>
                <a:effectLst/>
              </a:rPr>
              <a:t>. </a:t>
            </a:r>
            <a:r>
              <a:rPr lang="en-US" sz="2200" b="1" dirty="0">
                <a:solidFill>
                  <a:schemeClr val="bg1"/>
                </a:solidFill>
                <a:effectLst/>
              </a:rPr>
              <a:t>I forbid you to have anything to do with physicians." </a:t>
            </a:r>
            <a:endParaRPr lang="en-GB" sz="2200" b="1" dirty="0">
              <a:solidFill>
                <a:schemeClr val="bg1"/>
              </a:solidFill>
              <a:effectLst/>
            </a:endParaRPr>
          </a:p>
        </p:txBody>
      </p:sp>
    </p:spTree>
    <p:extLst>
      <p:ext uri="{BB962C8B-B14F-4D97-AF65-F5344CB8AC3E}">
        <p14:creationId xmlns:p14="http://schemas.microsoft.com/office/powerpoint/2010/main" val="1325283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685801"/>
            <a:ext cx="8229600" cy="5867399"/>
          </a:xfrm>
        </p:spPr>
        <p:txBody>
          <a:bodyPr>
            <a:normAutofit/>
          </a:bodyPr>
          <a:lstStyle/>
          <a:p>
            <a:r>
              <a:rPr lang="en-GB" b="1" dirty="0" smtClean="0">
                <a:solidFill>
                  <a:schemeClr val="bg1"/>
                </a:solidFill>
                <a:effectLst/>
              </a:rPr>
              <a:t>Also known as Pliny the Elder</a:t>
            </a:r>
          </a:p>
          <a:p>
            <a:r>
              <a:rPr lang="en-GB" b="1" i="1" dirty="0" smtClean="0">
                <a:solidFill>
                  <a:schemeClr val="bg1"/>
                </a:solidFill>
                <a:effectLst/>
              </a:rPr>
              <a:t>Natural </a:t>
            </a:r>
            <a:r>
              <a:rPr lang="en-GB" b="1" i="1" dirty="0" smtClean="0">
                <a:solidFill>
                  <a:schemeClr val="bg1"/>
                </a:solidFill>
                <a:effectLst/>
              </a:rPr>
              <a:t>History </a:t>
            </a:r>
            <a:r>
              <a:rPr lang="en-GB" b="1" dirty="0" smtClean="0">
                <a:solidFill>
                  <a:schemeClr val="bg1"/>
                </a:solidFill>
                <a:effectLst/>
              </a:rPr>
              <a:t>29.6</a:t>
            </a:r>
          </a:p>
          <a:p>
            <a:pPr marL="18288" indent="0">
              <a:buNone/>
            </a:pPr>
            <a:r>
              <a:rPr lang="en-US" b="1" dirty="0" smtClean="0">
                <a:solidFill>
                  <a:schemeClr val="bg1"/>
                </a:solidFill>
                <a:effectLst/>
              </a:rPr>
              <a:t>‘Cassius </a:t>
            </a:r>
            <a:r>
              <a:rPr lang="en-US" b="1" dirty="0" err="1">
                <a:solidFill>
                  <a:schemeClr val="bg1"/>
                </a:solidFill>
                <a:effectLst/>
              </a:rPr>
              <a:t>Hemina</a:t>
            </a:r>
            <a:r>
              <a:rPr lang="en-US" b="1" dirty="0" smtClean="0">
                <a:solidFill>
                  <a:schemeClr val="bg1"/>
                </a:solidFill>
                <a:effectLst/>
              </a:rPr>
              <a:t>, </a:t>
            </a:r>
            <a:r>
              <a:rPr lang="en-US" b="1" dirty="0">
                <a:solidFill>
                  <a:schemeClr val="bg1"/>
                </a:solidFill>
                <a:effectLst/>
              </a:rPr>
              <a:t>one of our most ancient writers, says that the first physician that visited Rome was </a:t>
            </a:r>
            <a:r>
              <a:rPr lang="en-US" b="1" dirty="0" err="1">
                <a:solidFill>
                  <a:schemeClr val="bg1"/>
                </a:solidFill>
                <a:effectLst/>
              </a:rPr>
              <a:t>Archagathus</a:t>
            </a:r>
            <a:r>
              <a:rPr lang="en-US" b="1" dirty="0">
                <a:solidFill>
                  <a:schemeClr val="bg1"/>
                </a:solidFill>
                <a:effectLst/>
              </a:rPr>
              <a:t>, the son of </a:t>
            </a:r>
            <a:r>
              <a:rPr lang="en-US" b="1" dirty="0" err="1">
                <a:solidFill>
                  <a:schemeClr val="bg1"/>
                </a:solidFill>
                <a:effectLst/>
              </a:rPr>
              <a:t>Lysanias</a:t>
            </a:r>
            <a:r>
              <a:rPr lang="en-US" b="1" dirty="0">
                <a:solidFill>
                  <a:schemeClr val="bg1"/>
                </a:solidFill>
                <a:effectLst/>
              </a:rPr>
              <a:t>, who came over from Peloponnesus, in the year of the City 535, </a:t>
            </a:r>
            <a:r>
              <a:rPr lang="en-US" b="1" dirty="0" smtClean="0">
                <a:solidFill>
                  <a:schemeClr val="bg1"/>
                </a:solidFill>
                <a:effectLst/>
              </a:rPr>
              <a:t>L. </a:t>
            </a:r>
            <a:r>
              <a:rPr lang="en-US" b="1" dirty="0" err="1" smtClean="0">
                <a:solidFill>
                  <a:schemeClr val="bg1"/>
                </a:solidFill>
                <a:effectLst/>
              </a:rPr>
              <a:t>Aemilius</a:t>
            </a:r>
            <a:r>
              <a:rPr lang="en-US" b="1" dirty="0" smtClean="0">
                <a:solidFill>
                  <a:schemeClr val="bg1"/>
                </a:solidFill>
                <a:effectLst/>
              </a:rPr>
              <a:t> </a:t>
            </a:r>
            <a:r>
              <a:rPr lang="en-US" b="1" dirty="0">
                <a:solidFill>
                  <a:schemeClr val="bg1"/>
                </a:solidFill>
                <a:effectLst/>
              </a:rPr>
              <a:t>and M. </a:t>
            </a:r>
            <a:r>
              <a:rPr lang="en-US" b="1" dirty="0" err="1">
                <a:solidFill>
                  <a:schemeClr val="bg1"/>
                </a:solidFill>
                <a:effectLst/>
              </a:rPr>
              <a:t>Livius</a:t>
            </a:r>
            <a:r>
              <a:rPr lang="en-US" b="1" dirty="0">
                <a:solidFill>
                  <a:schemeClr val="bg1"/>
                </a:solidFill>
                <a:effectLst/>
              </a:rPr>
              <a:t> being consuls. He states also, that the right of free </a:t>
            </a:r>
            <a:r>
              <a:rPr lang="en-US" b="1" dirty="0" smtClean="0">
                <a:solidFill>
                  <a:schemeClr val="bg1"/>
                </a:solidFill>
                <a:effectLst/>
              </a:rPr>
              <a:t>citizenship was </a:t>
            </a:r>
            <a:r>
              <a:rPr lang="en-US" b="1" dirty="0">
                <a:solidFill>
                  <a:schemeClr val="bg1"/>
                </a:solidFill>
                <a:effectLst/>
              </a:rPr>
              <a:t>granted him, and that he had a </a:t>
            </a:r>
            <a:r>
              <a:rPr lang="en-US" b="1" dirty="0" smtClean="0">
                <a:solidFill>
                  <a:schemeClr val="bg1"/>
                </a:solidFill>
                <a:effectLst/>
              </a:rPr>
              <a:t>shop </a:t>
            </a:r>
            <a:r>
              <a:rPr lang="en-US" b="1" dirty="0">
                <a:solidFill>
                  <a:schemeClr val="bg1"/>
                </a:solidFill>
                <a:effectLst/>
              </a:rPr>
              <a:t>provided for his practice at the public expense in the </a:t>
            </a:r>
            <a:r>
              <a:rPr lang="en-US" b="1" dirty="0" err="1">
                <a:solidFill>
                  <a:schemeClr val="bg1"/>
                </a:solidFill>
                <a:effectLst/>
              </a:rPr>
              <a:t>Acilian</a:t>
            </a:r>
            <a:r>
              <a:rPr lang="en-US" b="1" dirty="0">
                <a:solidFill>
                  <a:schemeClr val="bg1"/>
                </a:solidFill>
                <a:effectLst/>
              </a:rPr>
              <a:t> Cross-way</a:t>
            </a:r>
            <a:r>
              <a:rPr lang="en-US" b="1" dirty="0" smtClean="0">
                <a:solidFill>
                  <a:schemeClr val="bg1"/>
                </a:solidFill>
                <a:effectLst/>
              </a:rPr>
              <a:t>; </a:t>
            </a:r>
            <a:r>
              <a:rPr lang="en-US" b="1" dirty="0">
                <a:solidFill>
                  <a:schemeClr val="bg1"/>
                </a:solidFill>
                <a:effectLst/>
              </a:rPr>
              <a:t>that from his practice he received the name of "</a:t>
            </a:r>
            <a:r>
              <a:rPr lang="en-US" b="1" dirty="0" err="1" smtClean="0">
                <a:solidFill>
                  <a:schemeClr val="bg1"/>
                </a:solidFill>
                <a:effectLst/>
              </a:rPr>
              <a:t>Vulnerarius</a:t>
            </a:r>
            <a:r>
              <a:rPr lang="en-US" b="1" dirty="0" smtClean="0">
                <a:solidFill>
                  <a:schemeClr val="bg1"/>
                </a:solidFill>
                <a:effectLst/>
              </a:rPr>
              <a:t>“; </a:t>
            </a:r>
            <a:r>
              <a:rPr lang="en-US" b="1" dirty="0">
                <a:solidFill>
                  <a:schemeClr val="bg1"/>
                </a:solidFill>
                <a:effectLst/>
              </a:rPr>
              <a:t>that on his arrival he was greatly welcomed at first, but that soon afterwards, from the cruelty displayed by him in cutting and searing his patients, he acquired the new name of "</a:t>
            </a:r>
            <a:r>
              <a:rPr lang="en-US" b="1" dirty="0" err="1">
                <a:solidFill>
                  <a:schemeClr val="bg1"/>
                </a:solidFill>
                <a:effectLst/>
              </a:rPr>
              <a:t>Carnifex</a:t>
            </a:r>
            <a:r>
              <a:rPr lang="en-US" b="1" dirty="0" smtClean="0">
                <a:solidFill>
                  <a:schemeClr val="bg1"/>
                </a:solidFill>
                <a:effectLst/>
              </a:rPr>
              <a:t>," </a:t>
            </a:r>
            <a:r>
              <a:rPr lang="en-US" b="1" dirty="0">
                <a:solidFill>
                  <a:schemeClr val="bg1"/>
                </a:solidFill>
                <a:effectLst/>
              </a:rPr>
              <a:t>and brought his art and physicians in general into considerable </a:t>
            </a:r>
            <a:r>
              <a:rPr lang="en-US" b="1" dirty="0" smtClean="0">
                <a:solidFill>
                  <a:schemeClr val="bg1"/>
                </a:solidFill>
                <a:effectLst/>
              </a:rPr>
              <a:t>disrepute’.</a:t>
            </a:r>
            <a:endParaRPr lang="en-GB" b="1" dirty="0">
              <a:solidFill>
                <a:schemeClr val="bg1"/>
              </a:solidFill>
              <a:effectLst/>
            </a:endParaRPr>
          </a:p>
        </p:txBody>
      </p:sp>
      <p:sp>
        <p:nvSpPr>
          <p:cNvPr id="3" name="Title 2"/>
          <p:cNvSpPr>
            <a:spLocks noGrp="1"/>
          </p:cNvSpPr>
          <p:nvPr>
            <p:ph type="title"/>
          </p:nvPr>
        </p:nvSpPr>
        <p:spPr>
          <a:xfrm>
            <a:off x="304800" y="228600"/>
            <a:ext cx="7543800" cy="914400"/>
          </a:xfrm>
        </p:spPr>
        <p:txBody>
          <a:bodyPr/>
          <a:lstStyle/>
          <a:p>
            <a:r>
              <a:rPr lang="en-GB" b="1" dirty="0" smtClean="0">
                <a:solidFill>
                  <a:schemeClr val="bg1"/>
                </a:solidFill>
                <a:effectLst/>
              </a:rPr>
              <a:t>Gaius </a:t>
            </a:r>
            <a:r>
              <a:rPr lang="en-GB" b="1" dirty="0" err="1" smtClean="0">
                <a:solidFill>
                  <a:schemeClr val="bg1"/>
                </a:solidFill>
                <a:effectLst/>
              </a:rPr>
              <a:t>Plinius</a:t>
            </a:r>
            <a:r>
              <a:rPr lang="en-GB" b="1" dirty="0" smtClean="0">
                <a:solidFill>
                  <a:schemeClr val="bg1"/>
                </a:solidFill>
                <a:effectLst/>
              </a:rPr>
              <a:t> </a:t>
            </a:r>
            <a:r>
              <a:rPr lang="en-GB" b="1" dirty="0" err="1" smtClean="0">
                <a:solidFill>
                  <a:schemeClr val="bg1"/>
                </a:solidFill>
                <a:effectLst/>
              </a:rPr>
              <a:t>Secundus</a:t>
            </a:r>
            <a:endParaRPr lang="en-GB" b="1" dirty="0">
              <a:solidFill>
                <a:schemeClr val="bg1"/>
              </a:solidFill>
              <a:effectLst/>
            </a:endParaRPr>
          </a:p>
        </p:txBody>
      </p:sp>
    </p:spTree>
    <p:extLst>
      <p:ext uri="{BB962C8B-B14F-4D97-AF65-F5344CB8AC3E}">
        <p14:creationId xmlns:p14="http://schemas.microsoft.com/office/powerpoint/2010/main" val="2769041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 y="76200"/>
            <a:ext cx="8763000" cy="6629399"/>
          </a:xfrm>
        </p:spPr>
        <p:txBody>
          <a:bodyPr>
            <a:normAutofit fontScale="85000" lnSpcReduction="20000"/>
          </a:bodyPr>
          <a:lstStyle/>
          <a:p>
            <a:r>
              <a:rPr lang="en-GB" b="1" i="1" dirty="0" smtClean="0">
                <a:solidFill>
                  <a:schemeClr val="bg1"/>
                </a:solidFill>
                <a:effectLst/>
              </a:rPr>
              <a:t>Natural History </a:t>
            </a:r>
            <a:r>
              <a:rPr lang="en-GB" b="1" dirty="0" smtClean="0">
                <a:solidFill>
                  <a:schemeClr val="bg1"/>
                </a:solidFill>
                <a:effectLst/>
              </a:rPr>
              <a:t>29.8</a:t>
            </a:r>
          </a:p>
          <a:p>
            <a:pPr marL="18288" indent="0">
              <a:buNone/>
            </a:pPr>
            <a:endParaRPr lang="en-GB" b="1" dirty="0" smtClean="0">
              <a:solidFill>
                <a:schemeClr val="bg1"/>
              </a:solidFill>
              <a:effectLst/>
            </a:endParaRPr>
          </a:p>
          <a:p>
            <a:pPr marL="18288" indent="0">
              <a:buNone/>
            </a:pPr>
            <a:r>
              <a:rPr lang="en-US" b="1" dirty="0" smtClean="0">
                <a:solidFill>
                  <a:schemeClr val="bg1"/>
                </a:solidFill>
                <a:effectLst/>
              </a:rPr>
              <a:t>‘It </a:t>
            </a:r>
            <a:r>
              <a:rPr lang="en-US" b="1" dirty="0">
                <a:solidFill>
                  <a:schemeClr val="bg1"/>
                </a:solidFill>
                <a:effectLst/>
              </a:rPr>
              <a:t>was not the thing itself that the ancients condemned, but it was the art as then </a:t>
            </a:r>
            <a:r>
              <a:rPr lang="en-US" b="1" dirty="0" err="1">
                <a:solidFill>
                  <a:schemeClr val="bg1"/>
                </a:solidFill>
                <a:effectLst/>
              </a:rPr>
              <a:t>practised</a:t>
            </a:r>
            <a:r>
              <a:rPr lang="en-US" b="1" dirty="0">
                <a:solidFill>
                  <a:schemeClr val="bg1"/>
                </a:solidFill>
                <a:effectLst/>
              </a:rPr>
              <a:t>, and they were shocked, more particularly, that man should pay so dear for the enjoyment of </a:t>
            </a:r>
            <a:r>
              <a:rPr lang="en-US" b="1" dirty="0" smtClean="0">
                <a:solidFill>
                  <a:schemeClr val="bg1"/>
                </a:solidFill>
                <a:effectLst/>
              </a:rPr>
              <a:t>life … </a:t>
            </a:r>
          </a:p>
          <a:p>
            <a:pPr marL="18288" indent="0">
              <a:buNone/>
            </a:pPr>
            <a:endParaRPr lang="en-US" b="1" dirty="0">
              <a:solidFill>
                <a:schemeClr val="bg1"/>
              </a:solidFill>
              <a:effectLst/>
            </a:endParaRPr>
          </a:p>
          <a:p>
            <a:pPr marL="18288" indent="0">
              <a:buNone/>
            </a:pPr>
            <a:r>
              <a:rPr lang="en-US" b="1" dirty="0" smtClean="0">
                <a:solidFill>
                  <a:schemeClr val="bg1"/>
                </a:solidFill>
                <a:effectLst/>
              </a:rPr>
              <a:t>Medicine </a:t>
            </a:r>
            <a:r>
              <a:rPr lang="en-US" b="1" dirty="0">
                <a:solidFill>
                  <a:schemeClr val="bg1"/>
                </a:solidFill>
                <a:effectLst/>
              </a:rPr>
              <a:t>is the only one of the arts of Greece, that, lucrative as it is, the Roman gravity has hitherto refused to cultivate. It is but very few of our fellow-citizens that have even attempted it, and so soon as ever they have done so, they have become deserters to the Greeks forth with</a:t>
            </a:r>
            <a:r>
              <a:rPr lang="en-US" b="1" dirty="0" smtClean="0">
                <a:solidFill>
                  <a:schemeClr val="bg1"/>
                </a:solidFill>
                <a:effectLst/>
              </a:rPr>
              <a:t>. </a:t>
            </a:r>
            <a:r>
              <a:rPr lang="en-US" b="1" dirty="0">
                <a:solidFill>
                  <a:schemeClr val="bg1"/>
                </a:solidFill>
                <a:effectLst/>
              </a:rPr>
              <a:t>Nay, even more than this, if they attempt to treat of it in any other language than Greek, they are sure to lose all credit, with the most ignorant even, and those who do not understand a word of Greek; there being all the less confidence felt by our people in that which so nearly concerns their welfare, if it happens to be intelligible to them. In fact, this is the only one of all the arts, by Hercules! in which the moment a man </a:t>
            </a:r>
            <a:r>
              <a:rPr lang="en-US" b="1" dirty="0" smtClean="0">
                <a:solidFill>
                  <a:schemeClr val="bg1"/>
                </a:solidFill>
                <a:effectLst/>
              </a:rPr>
              <a:t>declares </a:t>
            </a:r>
            <a:r>
              <a:rPr lang="en-US" b="1" dirty="0">
                <a:solidFill>
                  <a:schemeClr val="bg1"/>
                </a:solidFill>
                <a:effectLst/>
              </a:rPr>
              <a:t>himself to be an adept, he is at once believed, there being at the same time no imposture, the results of which are more fraught with peril. To all this, however, we give no attention, so seductive is the sweet influence of the hope entertained of his ultimate recovery by each</a:t>
            </a:r>
            <a:r>
              <a:rPr lang="en-US" b="1" dirty="0" smtClean="0">
                <a:solidFill>
                  <a:schemeClr val="bg1"/>
                </a:solidFill>
                <a:effectLst/>
              </a:rPr>
              <a:t>.</a:t>
            </a:r>
          </a:p>
          <a:p>
            <a:pPr marL="18288" indent="0">
              <a:buNone/>
            </a:pPr>
            <a:endParaRPr lang="en-US" b="1" dirty="0">
              <a:solidFill>
                <a:schemeClr val="bg1"/>
              </a:solidFill>
              <a:effectLst/>
            </a:endParaRPr>
          </a:p>
          <a:p>
            <a:pPr marL="18288" indent="0">
              <a:buNone/>
            </a:pPr>
            <a:r>
              <a:rPr lang="en-US" b="1" dirty="0">
                <a:solidFill>
                  <a:schemeClr val="bg1"/>
                </a:solidFill>
                <a:effectLst/>
              </a:rPr>
              <a:t>And then besides, there is no law in existence whereby to punish the ignorance of physicians, no instance before us of capital punishment inflicted. It is at the expense of our perils that they learn, and they </a:t>
            </a:r>
            <a:r>
              <a:rPr lang="en-US" b="1" dirty="0" smtClean="0">
                <a:solidFill>
                  <a:schemeClr val="bg1"/>
                </a:solidFill>
                <a:effectLst/>
              </a:rPr>
              <a:t>experiment </a:t>
            </a:r>
            <a:r>
              <a:rPr lang="en-US" b="1" dirty="0">
                <a:solidFill>
                  <a:schemeClr val="bg1"/>
                </a:solidFill>
                <a:effectLst/>
              </a:rPr>
              <a:t>by putting us to death, a physician being the only person that can kill another with sovereign impunity. Nay, even more than this, all the blame is thrown upon the sick man only; he is accused of disobedience forthwith, and it is the person who is dead and gone that is put upon his </a:t>
            </a:r>
            <a:r>
              <a:rPr lang="en-US" b="1" dirty="0" smtClean="0">
                <a:solidFill>
                  <a:schemeClr val="bg1"/>
                </a:solidFill>
                <a:effectLst/>
              </a:rPr>
              <a:t>trial’. </a:t>
            </a:r>
            <a:endParaRPr lang="en-US" b="1" dirty="0">
              <a:solidFill>
                <a:schemeClr val="bg1"/>
              </a:solidFill>
              <a:effectLst/>
            </a:endParaRPr>
          </a:p>
          <a:p>
            <a:endParaRPr lang="en-GB" dirty="0"/>
          </a:p>
        </p:txBody>
      </p:sp>
    </p:spTree>
    <p:extLst>
      <p:ext uri="{BB962C8B-B14F-4D97-AF65-F5344CB8AC3E}">
        <p14:creationId xmlns:p14="http://schemas.microsoft.com/office/powerpoint/2010/main" val="2553960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0"/>
            <a:ext cx="7543800" cy="914400"/>
          </a:xfrm>
        </p:spPr>
        <p:txBody>
          <a:bodyPr/>
          <a:lstStyle/>
          <a:p>
            <a:r>
              <a:rPr lang="en-GB" b="1" dirty="0" err="1" smtClean="0">
                <a:solidFill>
                  <a:schemeClr val="bg1"/>
                </a:solidFill>
                <a:effectLst/>
              </a:rPr>
              <a:t>Aulus</a:t>
            </a:r>
            <a:r>
              <a:rPr lang="en-GB" b="1" dirty="0" smtClean="0">
                <a:solidFill>
                  <a:schemeClr val="bg1"/>
                </a:solidFill>
                <a:effectLst/>
              </a:rPr>
              <a:t> Cornelius </a:t>
            </a:r>
            <a:r>
              <a:rPr lang="en-GB" b="1" dirty="0" err="1" smtClean="0">
                <a:solidFill>
                  <a:schemeClr val="bg1"/>
                </a:solidFill>
                <a:effectLst/>
              </a:rPr>
              <a:t>Celsus</a:t>
            </a:r>
            <a:endParaRPr lang="en-GB" b="1" dirty="0">
              <a:solidFill>
                <a:schemeClr val="bg1"/>
              </a:solidFill>
              <a:effectLst/>
            </a:endParaRPr>
          </a:p>
        </p:txBody>
      </p:sp>
      <p:sp>
        <p:nvSpPr>
          <p:cNvPr id="3" name="Content Placeholder 2"/>
          <p:cNvSpPr>
            <a:spLocks noGrp="1"/>
          </p:cNvSpPr>
          <p:nvPr>
            <p:ph idx="1"/>
          </p:nvPr>
        </p:nvSpPr>
        <p:spPr>
          <a:xfrm>
            <a:off x="457200" y="1447800"/>
            <a:ext cx="8382000" cy="5105400"/>
          </a:xfrm>
        </p:spPr>
        <p:txBody>
          <a:bodyPr/>
          <a:lstStyle/>
          <a:p>
            <a:r>
              <a:rPr lang="en-GB" b="1" dirty="0" smtClean="0">
                <a:solidFill>
                  <a:schemeClr val="bg1"/>
                </a:solidFill>
                <a:effectLst/>
              </a:rPr>
              <a:t>Late first century BC – mid first century AD</a:t>
            </a:r>
          </a:p>
          <a:p>
            <a:r>
              <a:rPr lang="en-GB" b="1" dirty="0" smtClean="0">
                <a:solidFill>
                  <a:schemeClr val="bg1"/>
                </a:solidFill>
                <a:effectLst/>
              </a:rPr>
              <a:t>The earliest Latin (medical) writer &gt; educated layman</a:t>
            </a:r>
          </a:p>
          <a:p>
            <a:r>
              <a:rPr lang="en-GB" b="1" dirty="0" smtClean="0">
                <a:solidFill>
                  <a:schemeClr val="bg1"/>
                </a:solidFill>
                <a:effectLst/>
              </a:rPr>
              <a:t>The only surviving part of a more extensive encyclopaedia? Agriculture, law, rhetoric, military matters…</a:t>
            </a:r>
          </a:p>
          <a:p>
            <a:endParaRPr lang="en-GB" b="1" dirty="0">
              <a:solidFill>
                <a:schemeClr val="bg1"/>
              </a:solidFill>
              <a:effectLst/>
            </a:endParaRPr>
          </a:p>
          <a:p>
            <a:r>
              <a:rPr lang="en-GB" b="1" dirty="0" smtClean="0">
                <a:solidFill>
                  <a:schemeClr val="bg1"/>
                </a:solidFill>
                <a:effectLst/>
              </a:rPr>
              <a:t>Quintilian, </a:t>
            </a:r>
            <a:r>
              <a:rPr lang="en-GB" b="1" i="1" dirty="0" smtClean="0">
                <a:solidFill>
                  <a:schemeClr val="bg1"/>
                </a:solidFill>
                <a:effectLst/>
              </a:rPr>
              <a:t>Institutes of Oratory </a:t>
            </a:r>
            <a:r>
              <a:rPr lang="en-GB" b="1" dirty="0" smtClean="0">
                <a:solidFill>
                  <a:schemeClr val="bg1"/>
                </a:solidFill>
                <a:effectLst/>
              </a:rPr>
              <a:t>12.11.23 (late first century AD)</a:t>
            </a:r>
          </a:p>
          <a:p>
            <a:pPr marL="18288" indent="0">
              <a:buNone/>
            </a:pPr>
            <a:r>
              <a:rPr lang="en-GB" b="1" dirty="0" smtClean="0">
                <a:solidFill>
                  <a:schemeClr val="bg1"/>
                </a:solidFill>
                <a:effectLst/>
              </a:rPr>
              <a:t>‘W</a:t>
            </a:r>
            <a:r>
              <a:rPr lang="en-US" b="1" dirty="0" err="1" smtClean="0">
                <a:solidFill>
                  <a:schemeClr val="bg1"/>
                </a:solidFill>
                <a:effectLst/>
              </a:rPr>
              <a:t>hy</a:t>
            </a:r>
            <a:r>
              <a:rPr lang="en-US" b="1" dirty="0" smtClean="0">
                <a:solidFill>
                  <a:schemeClr val="bg1"/>
                </a:solidFill>
                <a:effectLst/>
              </a:rPr>
              <a:t> </a:t>
            </a:r>
            <a:r>
              <a:rPr lang="en-US" b="1" dirty="0">
                <a:solidFill>
                  <a:schemeClr val="bg1"/>
                </a:solidFill>
                <a:effectLst/>
              </a:rPr>
              <a:t>should I multiply examples, when </a:t>
            </a:r>
            <a:r>
              <a:rPr lang="en-US" b="1" dirty="0" smtClean="0">
                <a:solidFill>
                  <a:schemeClr val="bg1"/>
                </a:solidFill>
                <a:effectLst/>
              </a:rPr>
              <a:t>even </a:t>
            </a:r>
            <a:r>
              <a:rPr lang="en-US" b="1" dirty="0">
                <a:solidFill>
                  <a:schemeClr val="bg1"/>
                </a:solidFill>
                <a:effectLst/>
              </a:rPr>
              <a:t>Cornelius </a:t>
            </a:r>
            <a:r>
              <a:rPr lang="en-US" b="1" dirty="0" err="1">
                <a:solidFill>
                  <a:schemeClr val="bg1"/>
                </a:solidFill>
                <a:effectLst/>
              </a:rPr>
              <a:t>Celsus</a:t>
            </a:r>
            <a:r>
              <a:rPr lang="en-US" b="1" dirty="0">
                <a:solidFill>
                  <a:schemeClr val="bg1"/>
                </a:solidFill>
                <a:effectLst/>
              </a:rPr>
              <a:t>, a man of but moderate ability, has not only written on all literary studies, but has besides left treatises on the military art, on husbandry, and on medicine? Well worthy was he, if only for the extent of his design, to enjoy the credit of having known everything on which he </a:t>
            </a:r>
            <a:r>
              <a:rPr lang="en-US" b="1" dirty="0" smtClean="0">
                <a:solidFill>
                  <a:schemeClr val="bg1"/>
                </a:solidFill>
                <a:effectLst/>
              </a:rPr>
              <a:t>wrote’.</a:t>
            </a:r>
            <a:endParaRPr lang="en-GB" b="1" dirty="0" smtClean="0">
              <a:solidFill>
                <a:schemeClr val="bg1"/>
              </a:solidFill>
              <a:effectLst/>
            </a:endParaRPr>
          </a:p>
          <a:p>
            <a:endParaRPr lang="en-GB" b="1" dirty="0">
              <a:solidFill>
                <a:schemeClr val="bg1"/>
              </a:solidFill>
              <a:effectLst/>
            </a:endParaRPr>
          </a:p>
          <a:p>
            <a:endParaRPr lang="en-GB" b="1" dirty="0">
              <a:solidFill>
                <a:schemeClr val="bg1"/>
              </a:solidFill>
              <a:effectLst/>
            </a:endParaRPr>
          </a:p>
        </p:txBody>
      </p:sp>
    </p:spTree>
    <p:extLst>
      <p:ext uri="{BB962C8B-B14F-4D97-AF65-F5344CB8AC3E}">
        <p14:creationId xmlns:p14="http://schemas.microsoft.com/office/powerpoint/2010/main" val="3329080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 y="1219201"/>
            <a:ext cx="8610600" cy="2438399"/>
          </a:xfrm>
        </p:spPr>
        <p:txBody>
          <a:bodyPr/>
          <a:lstStyle/>
          <a:p>
            <a:r>
              <a:rPr lang="en-GB" b="1" dirty="0" smtClean="0">
                <a:solidFill>
                  <a:schemeClr val="bg1"/>
                </a:solidFill>
                <a:effectLst/>
              </a:rPr>
              <a:t>The </a:t>
            </a:r>
            <a:r>
              <a:rPr lang="en-GB" b="1" i="1" dirty="0" smtClean="0">
                <a:solidFill>
                  <a:schemeClr val="bg1"/>
                </a:solidFill>
                <a:effectLst/>
              </a:rPr>
              <a:t>Proem</a:t>
            </a:r>
            <a:r>
              <a:rPr lang="en-GB" b="1" dirty="0" smtClean="0">
                <a:solidFill>
                  <a:schemeClr val="bg1"/>
                </a:solidFill>
                <a:effectLst/>
              </a:rPr>
              <a:t> provides a nice summary of the history of medicine</a:t>
            </a:r>
          </a:p>
          <a:p>
            <a:r>
              <a:rPr lang="en-GB" b="1" dirty="0" smtClean="0">
                <a:solidFill>
                  <a:schemeClr val="bg1"/>
                </a:solidFill>
                <a:effectLst/>
              </a:rPr>
              <a:t>The division of medicine into three parts (</a:t>
            </a:r>
            <a:r>
              <a:rPr lang="en-GB" b="1" i="1" dirty="0" smtClean="0">
                <a:solidFill>
                  <a:schemeClr val="bg1"/>
                </a:solidFill>
                <a:effectLst/>
              </a:rPr>
              <a:t>De</a:t>
            </a:r>
            <a:r>
              <a:rPr lang="en-GB" b="1" dirty="0" smtClean="0">
                <a:solidFill>
                  <a:schemeClr val="bg1"/>
                </a:solidFill>
                <a:effectLst/>
              </a:rPr>
              <a:t> </a:t>
            </a:r>
            <a:r>
              <a:rPr lang="en-GB" b="1" i="1" dirty="0" smtClean="0">
                <a:solidFill>
                  <a:schemeClr val="bg1"/>
                </a:solidFill>
                <a:effectLst/>
              </a:rPr>
              <a:t>Med</a:t>
            </a:r>
            <a:r>
              <a:rPr lang="en-GB" b="1" dirty="0" smtClean="0">
                <a:solidFill>
                  <a:schemeClr val="bg1"/>
                </a:solidFill>
                <a:effectLst/>
              </a:rPr>
              <a:t>. </a:t>
            </a:r>
            <a:r>
              <a:rPr lang="en-GB" b="1" i="1" dirty="0" smtClean="0">
                <a:solidFill>
                  <a:schemeClr val="bg1"/>
                </a:solidFill>
                <a:effectLst/>
              </a:rPr>
              <a:t>Proem</a:t>
            </a:r>
            <a:r>
              <a:rPr lang="en-GB" b="1" dirty="0" smtClean="0">
                <a:solidFill>
                  <a:schemeClr val="bg1"/>
                </a:solidFill>
                <a:effectLst/>
              </a:rPr>
              <a:t>.9)</a:t>
            </a:r>
          </a:p>
          <a:p>
            <a:pPr marL="18288" indent="0">
              <a:buNone/>
            </a:pPr>
            <a:r>
              <a:rPr lang="en-GB" b="1" dirty="0">
                <a:solidFill>
                  <a:schemeClr val="bg1"/>
                </a:solidFill>
                <a:effectLst/>
              </a:rPr>
              <a:t>	</a:t>
            </a:r>
            <a:r>
              <a:rPr lang="en-GB" b="1" dirty="0" smtClean="0">
                <a:solidFill>
                  <a:schemeClr val="bg1"/>
                </a:solidFill>
                <a:effectLst/>
              </a:rPr>
              <a:t>1) dietetics &gt; regimen</a:t>
            </a:r>
          </a:p>
          <a:p>
            <a:pPr marL="18288" indent="0">
              <a:buNone/>
            </a:pPr>
            <a:r>
              <a:rPr lang="en-GB" b="1" dirty="0">
                <a:solidFill>
                  <a:schemeClr val="bg1"/>
                </a:solidFill>
                <a:effectLst/>
              </a:rPr>
              <a:t>	</a:t>
            </a:r>
            <a:r>
              <a:rPr lang="en-GB" b="1" dirty="0" smtClean="0">
                <a:solidFill>
                  <a:schemeClr val="bg1"/>
                </a:solidFill>
                <a:effectLst/>
              </a:rPr>
              <a:t>2) pharmacology</a:t>
            </a:r>
          </a:p>
          <a:p>
            <a:pPr marL="18288" indent="0">
              <a:buNone/>
            </a:pPr>
            <a:r>
              <a:rPr lang="en-GB" b="1" dirty="0">
                <a:solidFill>
                  <a:schemeClr val="bg1"/>
                </a:solidFill>
                <a:effectLst/>
              </a:rPr>
              <a:t>	</a:t>
            </a:r>
            <a:r>
              <a:rPr lang="en-GB" b="1" dirty="0" smtClean="0">
                <a:solidFill>
                  <a:schemeClr val="bg1"/>
                </a:solidFill>
                <a:effectLst/>
              </a:rPr>
              <a:t>3) surgery</a:t>
            </a:r>
            <a:endParaRPr lang="en-GB" b="1" dirty="0">
              <a:solidFill>
                <a:schemeClr val="bg1"/>
              </a:solidFill>
              <a:effectLst/>
            </a:endParaRPr>
          </a:p>
        </p:txBody>
      </p:sp>
      <p:sp>
        <p:nvSpPr>
          <p:cNvPr id="3" name="Title 2"/>
          <p:cNvSpPr>
            <a:spLocks noGrp="1"/>
          </p:cNvSpPr>
          <p:nvPr>
            <p:ph type="title"/>
          </p:nvPr>
        </p:nvSpPr>
        <p:spPr>
          <a:xfrm>
            <a:off x="228600" y="228600"/>
            <a:ext cx="7543800" cy="914400"/>
          </a:xfrm>
        </p:spPr>
        <p:txBody>
          <a:bodyPr/>
          <a:lstStyle/>
          <a:p>
            <a:r>
              <a:rPr lang="en-GB" b="1" dirty="0" err="1" smtClean="0">
                <a:solidFill>
                  <a:schemeClr val="bg1"/>
                </a:solidFill>
                <a:effectLst/>
              </a:rPr>
              <a:t>Celsus</a:t>
            </a:r>
            <a:r>
              <a:rPr lang="en-GB" b="1" dirty="0" smtClean="0">
                <a:solidFill>
                  <a:schemeClr val="bg1"/>
                </a:solidFill>
                <a:effectLst/>
              </a:rPr>
              <a:t>’ </a:t>
            </a:r>
            <a:r>
              <a:rPr lang="en-GB" b="1" i="1" dirty="0" smtClean="0">
                <a:solidFill>
                  <a:schemeClr val="bg1"/>
                </a:solidFill>
                <a:effectLst/>
              </a:rPr>
              <a:t>On Medicine</a:t>
            </a:r>
            <a:endParaRPr lang="en-GB" b="1" i="1" dirty="0">
              <a:solidFill>
                <a:schemeClr val="bg1"/>
              </a:solidFill>
              <a:effectLst/>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9800" y="3193774"/>
            <a:ext cx="2886075" cy="3388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81000" y="6212443"/>
            <a:ext cx="5562600" cy="369332"/>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Fresco of Aeneas, Pompeii, first century AD</a:t>
            </a:r>
            <a:endParaRPr lang="en-GB" b="1" dirty="0">
              <a:solidFill>
                <a:schemeClr val="bg1"/>
              </a:solidFill>
            </a:endParaRPr>
          </a:p>
        </p:txBody>
      </p:sp>
    </p:spTree>
    <p:extLst>
      <p:ext uri="{BB962C8B-B14F-4D97-AF65-F5344CB8AC3E}">
        <p14:creationId xmlns:p14="http://schemas.microsoft.com/office/powerpoint/2010/main" val="3337239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990600"/>
            <a:ext cx="8610600" cy="3276600"/>
          </a:xfrm>
        </p:spPr>
        <p:txBody>
          <a:bodyPr/>
          <a:lstStyle/>
          <a:p>
            <a:r>
              <a:rPr lang="en-GB" b="1" dirty="0" smtClean="0">
                <a:solidFill>
                  <a:schemeClr val="bg1"/>
                </a:solidFill>
                <a:effectLst/>
              </a:rPr>
              <a:t>The creation of a ‘regimen’</a:t>
            </a:r>
          </a:p>
          <a:p>
            <a:r>
              <a:rPr lang="en-GB" b="1" dirty="0" smtClean="0">
                <a:solidFill>
                  <a:schemeClr val="bg1"/>
                </a:solidFill>
                <a:effectLst/>
              </a:rPr>
              <a:t>Food and drink (type, quality, quantity, frequency etc.)</a:t>
            </a:r>
          </a:p>
          <a:p>
            <a:r>
              <a:rPr lang="en-GB" b="1" dirty="0" smtClean="0">
                <a:solidFill>
                  <a:schemeClr val="bg1"/>
                </a:solidFill>
                <a:effectLst/>
              </a:rPr>
              <a:t>Exercise (physical, mental)</a:t>
            </a:r>
          </a:p>
          <a:p>
            <a:r>
              <a:rPr lang="en-GB" b="1" dirty="0" smtClean="0">
                <a:solidFill>
                  <a:schemeClr val="bg1"/>
                </a:solidFill>
                <a:effectLst/>
              </a:rPr>
              <a:t>Bathing (frequency, duration, temperature of water etc.)</a:t>
            </a:r>
          </a:p>
          <a:p>
            <a:r>
              <a:rPr lang="en-GB" b="1" dirty="0" smtClean="0">
                <a:solidFill>
                  <a:schemeClr val="bg1"/>
                </a:solidFill>
                <a:effectLst/>
              </a:rPr>
              <a:t>Relaxation (sleep, rest, massage etc.)</a:t>
            </a:r>
          </a:p>
          <a:p>
            <a:r>
              <a:rPr lang="en-GB" b="1" dirty="0" smtClean="0">
                <a:solidFill>
                  <a:schemeClr val="bg1"/>
                </a:solidFill>
                <a:effectLst/>
              </a:rPr>
              <a:t>Medicine</a:t>
            </a:r>
          </a:p>
          <a:p>
            <a:r>
              <a:rPr lang="en-GB" b="1" dirty="0" smtClean="0">
                <a:solidFill>
                  <a:schemeClr val="bg1"/>
                </a:solidFill>
                <a:effectLst/>
              </a:rPr>
              <a:t>Both a method of treating the sick, and of maintaining good health</a:t>
            </a:r>
          </a:p>
          <a:p>
            <a:endParaRPr lang="en-GB" dirty="0"/>
          </a:p>
        </p:txBody>
      </p:sp>
      <p:sp>
        <p:nvSpPr>
          <p:cNvPr id="3" name="Title 2"/>
          <p:cNvSpPr>
            <a:spLocks noGrp="1"/>
          </p:cNvSpPr>
          <p:nvPr>
            <p:ph type="title"/>
          </p:nvPr>
        </p:nvSpPr>
        <p:spPr>
          <a:xfrm>
            <a:off x="228600" y="76200"/>
            <a:ext cx="7543800" cy="914400"/>
          </a:xfrm>
        </p:spPr>
        <p:txBody>
          <a:bodyPr/>
          <a:lstStyle/>
          <a:p>
            <a:r>
              <a:rPr lang="en-GB" b="1" dirty="0" smtClean="0">
                <a:solidFill>
                  <a:schemeClr val="bg1"/>
                </a:solidFill>
                <a:effectLst/>
              </a:rPr>
              <a:t>Dietetics</a:t>
            </a:r>
            <a:endParaRPr lang="en-GB" b="1" dirty="0">
              <a:solidFill>
                <a:schemeClr val="bg1"/>
              </a:solidFill>
              <a:effectLst/>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6800" y="3998195"/>
            <a:ext cx="4048125" cy="25931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76200" y="5944969"/>
            <a:ext cx="4800600" cy="646331"/>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Mosaic of women exercising, Sicily, fourth century AD</a:t>
            </a:r>
            <a:endParaRPr lang="en-GB" b="1" dirty="0">
              <a:solidFill>
                <a:schemeClr val="bg1"/>
              </a:solidFill>
            </a:endParaRPr>
          </a:p>
        </p:txBody>
      </p:sp>
    </p:spTree>
    <p:extLst>
      <p:ext uri="{BB962C8B-B14F-4D97-AF65-F5344CB8AC3E}">
        <p14:creationId xmlns:p14="http://schemas.microsoft.com/office/powerpoint/2010/main" val="1543827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6440" y="762001"/>
            <a:ext cx="8686800" cy="3276599"/>
          </a:xfrm>
        </p:spPr>
        <p:txBody>
          <a:bodyPr>
            <a:normAutofit/>
          </a:bodyPr>
          <a:lstStyle/>
          <a:p>
            <a:r>
              <a:rPr lang="en-GB" sz="2000" b="1" dirty="0" smtClean="0">
                <a:solidFill>
                  <a:schemeClr val="bg1"/>
                </a:solidFill>
                <a:effectLst/>
              </a:rPr>
              <a:t>Fasting</a:t>
            </a:r>
          </a:p>
          <a:p>
            <a:r>
              <a:rPr lang="en-GB" sz="2000" b="1" dirty="0" smtClean="0">
                <a:solidFill>
                  <a:schemeClr val="bg1"/>
                </a:solidFill>
                <a:effectLst/>
              </a:rPr>
              <a:t>Diet</a:t>
            </a:r>
          </a:p>
          <a:p>
            <a:endParaRPr lang="en-GB" sz="2000" b="1" dirty="0">
              <a:solidFill>
                <a:schemeClr val="bg1"/>
              </a:solidFill>
              <a:effectLst/>
            </a:endParaRPr>
          </a:p>
          <a:p>
            <a:r>
              <a:rPr lang="en-GB" sz="2000" b="1" dirty="0" smtClean="0">
                <a:solidFill>
                  <a:schemeClr val="bg1"/>
                </a:solidFill>
                <a:effectLst/>
              </a:rPr>
              <a:t>Galen, </a:t>
            </a:r>
            <a:r>
              <a:rPr lang="en-GB" sz="2000" b="1" i="1" dirty="0" smtClean="0">
                <a:solidFill>
                  <a:schemeClr val="bg1"/>
                </a:solidFill>
                <a:effectLst/>
              </a:rPr>
              <a:t>On the Properties of Foodstuffs </a:t>
            </a:r>
            <a:r>
              <a:rPr lang="en-GB" sz="2000" b="1" dirty="0" smtClean="0">
                <a:solidFill>
                  <a:schemeClr val="bg1"/>
                </a:solidFill>
                <a:effectLst/>
              </a:rPr>
              <a:t>1.1 (mid second century AD)</a:t>
            </a:r>
          </a:p>
          <a:p>
            <a:pPr marL="18288" indent="0">
              <a:buNone/>
            </a:pPr>
            <a:r>
              <a:rPr lang="en-GB" sz="2000" b="1" dirty="0" smtClean="0">
                <a:solidFill>
                  <a:schemeClr val="bg1"/>
                </a:solidFill>
                <a:effectLst/>
              </a:rPr>
              <a:t>‘</a:t>
            </a:r>
            <a:r>
              <a:rPr lang="en-US" sz="2000" b="1" dirty="0">
                <a:solidFill>
                  <a:schemeClr val="bg1"/>
                </a:solidFill>
                <a:effectLst/>
              </a:rPr>
              <a:t>Many of the finest physicians have written about the properties </a:t>
            </a:r>
            <a:r>
              <a:rPr lang="en-US" sz="2000" b="1" dirty="0" smtClean="0">
                <a:solidFill>
                  <a:schemeClr val="bg1"/>
                </a:solidFill>
                <a:effectLst/>
              </a:rPr>
              <a:t>of foods</a:t>
            </a:r>
            <a:r>
              <a:rPr lang="en-US" sz="2000" b="1" dirty="0">
                <a:solidFill>
                  <a:schemeClr val="bg1"/>
                </a:solidFill>
                <a:effectLst/>
              </a:rPr>
              <a:t>, taking the subject very seriously since it is about the most </a:t>
            </a:r>
            <a:r>
              <a:rPr lang="en-US" sz="2000" b="1" dirty="0" smtClean="0">
                <a:solidFill>
                  <a:schemeClr val="bg1"/>
                </a:solidFill>
                <a:effectLst/>
              </a:rPr>
              <a:t>valuable of </a:t>
            </a:r>
            <a:r>
              <a:rPr lang="en-US" sz="2000" b="1" dirty="0">
                <a:solidFill>
                  <a:schemeClr val="bg1"/>
                </a:solidFill>
                <a:effectLst/>
              </a:rPr>
              <a:t>any in medicine. For while we do not invariably make use of </a:t>
            </a:r>
            <a:r>
              <a:rPr lang="en-US" sz="2000" b="1" dirty="0" smtClean="0">
                <a:solidFill>
                  <a:schemeClr val="bg1"/>
                </a:solidFill>
                <a:effectLst/>
              </a:rPr>
              <a:t>other resources</a:t>
            </a:r>
            <a:r>
              <a:rPr lang="en-US" sz="2000" b="1" dirty="0">
                <a:solidFill>
                  <a:schemeClr val="bg1"/>
                </a:solidFill>
                <a:effectLst/>
              </a:rPr>
              <a:t>, life without food is impossible, be we well or </a:t>
            </a:r>
            <a:r>
              <a:rPr lang="en-US" sz="2000" b="1" dirty="0" smtClean="0">
                <a:solidFill>
                  <a:schemeClr val="bg1"/>
                </a:solidFill>
                <a:effectLst/>
              </a:rPr>
              <a:t>ill’. </a:t>
            </a:r>
            <a:endParaRPr lang="en-US" sz="2000" b="1" dirty="0">
              <a:solidFill>
                <a:schemeClr val="bg1"/>
              </a:solidFill>
              <a:effectLst/>
            </a:endParaRPr>
          </a:p>
          <a:p>
            <a:pPr marL="18288" indent="0">
              <a:buNone/>
            </a:pPr>
            <a:endParaRPr lang="en-GB" b="1" dirty="0">
              <a:solidFill>
                <a:schemeClr val="bg1"/>
              </a:solidFill>
              <a:effectLst/>
            </a:endParaRPr>
          </a:p>
        </p:txBody>
      </p:sp>
      <p:sp>
        <p:nvSpPr>
          <p:cNvPr id="3" name="Title 2"/>
          <p:cNvSpPr>
            <a:spLocks noGrp="1"/>
          </p:cNvSpPr>
          <p:nvPr>
            <p:ph type="title"/>
          </p:nvPr>
        </p:nvSpPr>
        <p:spPr>
          <a:xfrm>
            <a:off x="228600" y="21771"/>
            <a:ext cx="7543800" cy="914400"/>
          </a:xfrm>
        </p:spPr>
        <p:txBody>
          <a:bodyPr/>
          <a:lstStyle/>
          <a:p>
            <a:r>
              <a:rPr lang="en-GB" b="1" dirty="0" smtClean="0">
                <a:solidFill>
                  <a:schemeClr val="bg1"/>
                </a:solidFill>
                <a:effectLst/>
              </a:rPr>
              <a:t>Food and Drink</a:t>
            </a:r>
            <a:endParaRPr lang="en-GB" b="1" dirty="0">
              <a:solidFill>
                <a:schemeClr val="bg1"/>
              </a:solidFill>
              <a:effectLst/>
            </a:endParaRP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3600" y="3657600"/>
            <a:ext cx="2929640" cy="3028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81000" y="6248400"/>
            <a:ext cx="5334000" cy="369332"/>
          </a:xfrm>
          <a:prstGeom prst="rect">
            <a:avLst/>
          </a:prstGeom>
          <a:noFill/>
        </p:spPr>
        <p:txBody>
          <a:bodyPr wrap="square" rtlCol="0">
            <a:spAutoFit/>
          </a:bodyPr>
          <a:lstStyle/>
          <a:p>
            <a:pPr algn="r"/>
            <a:r>
              <a:rPr lang="en-GB" b="1" dirty="0" smtClean="0">
                <a:solidFill>
                  <a:schemeClr val="bg1"/>
                </a:solidFill>
              </a:rPr>
              <a:t>Mosaic of foodstuffs, Pompeii, first century AD</a:t>
            </a:r>
            <a:endParaRPr lang="en-GB" b="1" dirty="0">
              <a:solidFill>
                <a:schemeClr val="bg1"/>
              </a:solidFill>
            </a:endParaRPr>
          </a:p>
        </p:txBody>
      </p:sp>
    </p:spTree>
    <p:extLst>
      <p:ext uri="{BB962C8B-B14F-4D97-AF65-F5344CB8AC3E}">
        <p14:creationId xmlns:p14="http://schemas.microsoft.com/office/powerpoint/2010/main" val="1659817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990600"/>
            <a:ext cx="8686800" cy="3048000"/>
          </a:xfrm>
        </p:spPr>
        <p:txBody>
          <a:bodyPr>
            <a:normAutofit/>
          </a:bodyPr>
          <a:lstStyle/>
          <a:p>
            <a:r>
              <a:rPr lang="en-GB" b="1" dirty="0" smtClean="0">
                <a:solidFill>
                  <a:schemeClr val="bg1"/>
                </a:solidFill>
                <a:effectLst/>
              </a:rPr>
              <a:t>Physical exercise </a:t>
            </a:r>
          </a:p>
          <a:p>
            <a:pPr marL="18288" indent="0">
              <a:buNone/>
            </a:pPr>
            <a:r>
              <a:rPr lang="en-GB" b="1" dirty="0">
                <a:solidFill>
                  <a:schemeClr val="bg1"/>
                </a:solidFill>
                <a:effectLst/>
              </a:rPr>
              <a:t>	</a:t>
            </a:r>
            <a:r>
              <a:rPr lang="en-GB" b="1" dirty="0" smtClean="0">
                <a:solidFill>
                  <a:schemeClr val="bg1"/>
                </a:solidFill>
                <a:effectLst/>
              </a:rPr>
              <a:t>&gt; walking, marching, running, horse riding, carriage riding, 			ball </a:t>
            </a:r>
            <a:r>
              <a:rPr lang="en-GB" b="1" dirty="0" smtClean="0">
                <a:solidFill>
                  <a:schemeClr val="bg1"/>
                </a:solidFill>
                <a:effectLst/>
              </a:rPr>
              <a:t>games</a:t>
            </a:r>
          </a:p>
          <a:p>
            <a:pPr marL="18288" indent="0">
              <a:buNone/>
            </a:pPr>
            <a:endParaRPr lang="en-GB" b="1" dirty="0" smtClean="0">
              <a:solidFill>
                <a:schemeClr val="bg1"/>
              </a:solidFill>
              <a:effectLst/>
            </a:endParaRPr>
          </a:p>
          <a:p>
            <a:r>
              <a:rPr lang="en-GB" b="1" dirty="0" smtClean="0">
                <a:solidFill>
                  <a:schemeClr val="bg1"/>
                </a:solidFill>
                <a:effectLst/>
              </a:rPr>
              <a:t>Mental exercise </a:t>
            </a:r>
          </a:p>
          <a:p>
            <a:pPr marL="18288" indent="0">
              <a:buNone/>
            </a:pPr>
            <a:r>
              <a:rPr lang="en-GB" b="1" dirty="0">
                <a:solidFill>
                  <a:schemeClr val="bg1"/>
                </a:solidFill>
                <a:effectLst/>
              </a:rPr>
              <a:t>	</a:t>
            </a:r>
            <a:r>
              <a:rPr lang="en-GB" b="1" dirty="0" smtClean="0">
                <a:solidFill>
                  <a:schemeClr val="bg1"/>
                </a:solidFill>
                <a:effectLst/>
              </a:rPr>
              <a:t>&gt; reading, reading </a:t>
            </a:r>
            <a:r>
              <a:rPr lang="en-GB" b="1" dirty="0" smtClean="0">
                <a:solidFill>
                  <a:schemeClr val="bg1"/>
                </a:solidFill>
                <a:effectLst/>
              </a:rPr>
              <a:t>aloud, education</a:t>
            </a:r>
            <a:endParaRPr lang="en-GB" b="1" dirty="0" smtClean="0">
              <a:solidFill>
                <a:schemeClr val="bg1"/>
              </a:solidFill>
              <a:effectLst/>
            </a:endParaRPr>
          </a:p>
          <a:p>
            <a:pPr marL="18288" indent="0">
              <a:buNone/>
            </a:pPr>
            <a:endParaRPr lang="en-GB" b="1" dirty="0">
              <a:solidFill>
                <a:schemeClr val="bg1"/>
              </a:solidFill>
              <a:effectLst/>
            </a:endParaRPr>
          </a:p>
          <a:p>
            <a:r>
              <a:rPr lang="en-GB" b="1" dirty="0" smtClean="0">
                <a:solidFill>
                  <a:schemeClr val="bg1"/>
                </a:solidFill>
                <a:effectLst/>
              </a:rPr>
              <a:t>Moderation is important: too much exercise is unhealthy!</a:t>
            </a:r>
          </a:p>
          <a:p>
            <a:endParaRPr lang="en-GB" b="1" dirty="0">
              <a:solidFill>
                <a:schemeClr val="bg1"/>
              </a:solidFill>
              <a:effectLst/>
            </a:endParaRPr>
          </a:p>
        </p:txBody>
      </p:sp>
      <p:sp>
        <p:nvSpPr>
          <p:cNvPr id="3" name="Title 2"/>
          <p:cNvSpPr>
            <a:spLocks noGrp="1"/>
          </p:cNvSpPr>
          <p:nvPr>
            <p:ph type="title"/>
          </p:nvPr>
        </p:nvSpPr>
        <p:spPr>
          <a:xfrm>
            <a:off x="261257" y="0"/>
            <a:ext cx="7543800" cy="914400"/>
          </a:xfrm>
        </p:spPr>
        <p:txBody>
          <a:bodyPr/>
          <a:lstStyle/>
          <a:p>
            <a:r>
              <a:rPr lang="en-GB" b="1" dirty="0" smtClean="0">
                <a:solidFill>
                  <a:schemeClr val="bg1"/>
                </a:solidFill>
                <a:effectLst/>
              </a:rPr>
              <a:t>Exercise</a:t>
            </a:r>
            <a:endParaRPr lang="en-GB" b="1" dirty="0">
              <a:solidFill>
                <a:schemeClr val="bg1"/>
              </a:solidFill>
              <a:effectLst/>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0800" y="3889033"/>
            <a:ext cx="2486025" cy="27043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28600" y="6224011"/>
            <a:ext cx="6096000" cy="369332"/>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Fresco of a Roman ball game, Rome, first century AD</a:t>
            </a:r>
            <a:endParaRPr lang="en-GB" b="1" dirty="0">
              <a:solidFill>
                <a:schemeClr val="bg1"/>
              </a:solidFill>
            </a:endParaRPr>
          </a:p>
        </p:txBody>
      </p:sp>
    </p:spTree>
    <p:extLst>
      <p:ext uri="{BB962C8B-B14F-4D97-AF65-F5344CB8AC3E}">
        <p14:creationId xmlns:p14="http://schemas.microsoft.com/office/powerpoint/2010/main" val="837909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1371600"/>
            <a:ext cx="8534400" cy="5181599"/>
          </a:xfrm>
        </p:spPr>
        <p:txBody>
          <a:bodyPr>
            <a:normAutofit lnSpcReduction="10000"/>
          </a:bodyPr>
          <a:lstStyle/>
          <a:p>
            <a:r>
              <a:rPr lang="en-GB" b="1" dirty="0" smtClean="0">
                <a:solidFill>
                  <a:schemeClr val="bg1"/>
                </a:solidFill>
                <a:effectLst/>
              </a:rPr>
              <a:t>Seneca the Younger, </a:t>
            </a:r>
            <a:r>
              <a:rPr lang="en-GB" b="1" i="1" dirty="0" smtClean="0">
                <a:solidFill>
                  <a:schemeClr val="bg1"/>
                </a:solidFill>
                <a:effectLst/>
              </a:rPr>
              <a:t>Epistles</a:t>
            </a:r>
            <a:r>
              <a:rPr lang="en-GB" b="1" dirty="0" smtClean="0">
                <a:solidFill>
                  <a:schemeClr val="bg1"/>
                </a:solidFill>
                <a:effectLst/>
              </a:rPr>
              <a:t> 56 (mid first century AD)</a:t>
            </a:r>
          </a:p>
          <a:p>
            <a:pPr marL="18288" indent="0">
              <a:buNone/>
            </a:pPr>
            <a:r>
              <a:rPr lang="en-GB" b="1" dirty="0" smtClean="0">
                <a:solidFill>
                  <a:schemeClr val="bg1"/>
                </a:solidFill>
                <a:effectLst/>
              </a:rPr>
              <a:t>‘</a:t>
            </a:r>
            <a:r>
              <a:rPr lang="en-US" b="1" dirty="0">
                <a:solidFill>
                  <a:schemeClr val="bg1"/>
                </a:solidFill>
                <a:effectLst/>
              </a:rPr>
              <a:t>I have lodgings right over a bathing establishment.  So picture to yourself the assortment of sounds, which are strong enough to make me hate my very powers of hearing!  When your strenuous gentleman, for example, is exercising himself by flourishing leaden weights; when he is working hard, or else pretends to be working hard, I can hear him grunt; and whenever he releases his imprisoned breath, I can hear him panting in wheezy and high-pitched tones.  Or perhaps I notice some lazy fellow, content with a cheap rubdown, and hear the crack of the pummeling hand on his shoulder, varying in sound according as the hand is laid on flat or hollow.  Then, perhaps, a </a:t>
            </a:r>
            <a:r>
              <a:rPr lang="en-US" b="1" dirty="0" smtClean="0">
                <a:solidFill>
                  <a:schemeClr val="bg1"/>
                </a:solidFill>
                <a:effectLst/>
              </a:rPr>
              <a:t>professional </a:t>
            </a:r>
            <a:r>
              <a:rPr lang="en-US" b="1" dirty="0">
                <a:solidFill>
                  <a:schemeClr val="bg1"/>
                </a:solidFill>
                <a:effectLst/>
              </a:rPr>
              <a:t>comes along, shouting out the score; that is the finishing touch.  Add to this the arresting of an occasional </a:t>
            </a:r>
            <a:r>
              <a:rPr lang="en-US" b="1" dirty="0" err="1">
                <a:solidFill>
                  <a:schemeClr val="bg1"/>
                </a:solidFill>
                <a:effectLst/>
              </a:rPr>
              <a:t>roysterer</a:t>
            </a:r>
            <a:r>
              <a:rPr lang="en-US" b="1" dirty="0">
                <a:solidFill>
                  <a:schemeClr val="bg1"/>
                </a:solidFill>
                <a:effectLst/>
              </a:rPr>
              <a:t> or pickpocket, the racket of the man who always likes to hear his own voice in the bathroom</a:t>
            </a:r>
            <a:r>
              <a:rPr lang="en-US" b="1" dirty="0" smtClean="0">
                <a:solidFill>
                  <a:schemeClr val="bg1"/>
                </a:solidFill>
                <a:effectLst/>
              </a:rPr>
              <a:t>, </a:t>
            </a:r>
            <a:r>
              <a:rPr lang="en-US" b="1" dirty="0">
                <a:solidFill>
                  <a:schemeClr val="bg1"/>
                </a:solidFill>
                <a:effectLst/>
              </a:rPr>
              <a:t>or the enthusiast who plunges into the swimming-tank with unconscionable noise and splashing. </a:t>
            </a:r>
          </a:p>
          <a:p>
            <a:pPr marL="18288" indent="0">
              <a:buNone/>
            </a:pPr>
            <a:endParaRPr lang="en-GB" dirty="0"/>
          </a:p>
        </p:txBody>
      </p:sp>
      <p:sp>
        <p:nvSpPr>
          <p:cNvPr id="3" name="Title 2"/>
          <p:cNvSpPr>
            <a:spLocks noGrp="1"/>
          </p:cNvSpPr>
          <p:nvPr>
            <p:ph type="title"/>
          </p:nvPr>
        </p:nvSpPr>
        <p:spPr>
          <a:xfrm>
            <a:off x="228600" y="228600"/>
            <a:ext cx="7543800" cy="914400"/>
          </a:xfrm>
        </p:spPr>
        <p:txBody>
          <a:bodyPr/>
          <a:lstStyle/>
          <a:p>
            <a:r>
              <a:rPr lang="en-GB" b="1" dirty="0" smtClean="0">
                <a:solidFill>
                  <a:schemeClr val="bg1"/>
                </a:solidFill>
                <a:effectLst/>
              </a:rPr>
              <a:t>Bathing</a:t>
            </a:r>
            <a:endParaRPr lang="en-GB" b="1" dirty="0">
              <a:solidFill>
                <a:schemeClr val="bg1"/>
              </a:solidFill>
              <a:effectLst/>
            </a:endParaRPr>
          </a:p>
        </p:txBody>
      </p:sp>
    </p:spTree>
    <p:extLst>
      <p:ext uri="{BB962C8B-B14F-4D97-AF65-F5344CB8AC3E}">
        <p14:creationId xmlns:p14="http://schemas.microsoft.com/office/powerpoint/2010/main" val="36917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66699" y="1209676"/>
            <a:ext cx="8610600" cy="3657599"/>
          </a:xfrm>
        </p:spPr>
        <p:txBody>
          <a:bodyPr/>
          <a:lstStyle/>
          <a:p>
            <a:r>
              <a:rPr lang="en-GB" b="1" dirty="0" smtClean="0">
                <a:solidFill>
                  <a:schemeClr val="bg1"/>
                </a:solidFill>
                <a:effectLst/>
              </a:rPr>
              <a:t>Sleep</a:t>
            </a:r>
          </a:p>
          <a:p>
            <a:r>
              <a:rPr lang="en-GB" b="1" dirty="0" smtClean="0">
                <a:solidFill>
                  <a:schemeClr val="bg1"/>
                </a:solidFill>
                <a:effectLst/>
              </a:rPr>
              <a:t>Rest</a:t>
            </a:r>
          </a:p>
          <a:p>
            <a:r>
              <a:rPr lang="en-GB" b="1" dirty="0" smtClean="0">
                <a:solidFill>
                  <a:schemeClr val="bg1"/>
                </a:solidFill>
                <a:effectLst/>
              </a:rPr>
              <a:t>Massage</a:t>
            </a:r>
          </a:p>
          <a:p>
            <a:r>
              <a:rPr lang="en-GB" b="1" dirty="0" smtClean="0">
                <a:solidFill>
                  <a:schemeClr val="bg1"/>
                </a:solidFill>
                <a:effectLst/>
              </a:rPr>
              <a:t>Rocking</a:t>
            </a:r>
            <a:endParaRPr lang="en-GB" b="1" dirty="0">
              <a:solidFill>
                <a:schemeClr val="bg1"/>
              </a:solidFill>
              <a:effectLst/>
            </a:endParaRPr>
          </a:p>
        </p:txBody>
      </p:sp>
      <p:sp>
        <p:nvSpPr>
          <p:cNvPr id="3" name="Title 2"/>
          <p:cNvSpPr>
            <a:spLocks noGrp="1"/>
          </p:cNvSpPr>
          <p:nvPr>
            <p:ph type="title"/>
          </p:nvPr>
        </p:nvSpPr>
        <p:spPr>
          <a:xfrm>
            <a:off x="228600" y="228600"/>
            <a:ext cx="7543800" cy="914400"/>
          </a:xfrm>
        </p:spPr>
        <p:txBody>
          <a:bodyPr/>
          <a:lstStyle/>
          <a:p>
            <a:r>
              <a:rPr lang="en-GB" b="1" dirty="0" smtClean="0">
                <a:solidFill>
                  <a:schemeClr val="bg1"/>
                </a:solidFill>
                <a:effectLst/>
              </a:rPr>
              <a:t>Relaxation</a:t>
            </a:r>
            <a:endParaRPr lang="en-GB" b="1" dirty="0">
              <a:solidFill>
                <a:schemeClr val="bg1"/>
              </a:solidFill>
              <a:effectLst/>
            </a:endParaRPr>
          </a:p>
        </p:txBody>
      </p:sp>
      <p:pic>
        <p:nvPicPr>
          <p:cNvPr id="2052" name="Picture 4" descr="http://upload.wikimedia.org/wikipedia/commons/f/fe/Roman_mosaic-_Love_Scene_-_Centocelle_-_Rome_-_KHM_-_Vienna.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04934" y="3200400"/>
            <a:ext cx="3372365" cy="33337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6200" y="5884102"/>
            <a:ext cx="5428734" cy="646331"/>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Mosaic of a couple relaxing, Rome, late first century AD – early first century AD</a:t>
            </a:r>
            <a:endParaRPr lang="en-GB" b="1" dirty="0">
              <a:solidFill>
                <a:schemeClr val="bg1"/>
              </a:solidFill>
            </a:endParaRPr>
          </a:p>
        </p:txBody>
      </p:sp>
    </p:spTree>
    <p:extLst>
      <p:ext uri="{BB962C8B-B14F-4D97-AF65-F5344CB8AC3E}">
        <p14:creationId xmlns:p14="http://schemas.microsoft.com/office/powerpoint/2010/main" val="3995570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295400"/>
            <a:ext cx="6096000" cy="5333999"/>
          </a:xfrm>
        </p:spPr>
        <p:txBody>
          <a:bodyPr/>
          <a:lstStyle/>
          <a:p>
            <a:r>
              <a:rPr lang="en-GB" b="1" dirty="0" smtClean="0">
                <a:solidFill>
                  <a:schemeClr val="bg1"/>
                </a:solidFill>
                <a:effectLst/>
              </a:rPr>
              <a:t>Blood-letting</a:t>
            </a:r>
          </a:p>
          <a:p>
            <a:r>
              <a:rPr lang="en-GB" b="1" dirty="0" smtClean="0">
                <a:solidFill>
                  <a:schemeClr val="bg1"/>
                </a:solidFill>
                <a:effectLst/>
              </a:rPr>
              <a:t>Vomiting</a:t>
            </a:r>
          </a:p>
          <a:p>
            <a:r>
              <a:rPr lang="en-GB" b="1" dirty="0">
                <a:solidFill>
                  <a:schemeClr val="bg1"/>
                </a:solidFill>
                <a:effectLst/>
              </a:rPr>
              <a:t>Purging (e.g. laxative, enema/clyster)</a:t>
            </a:r>
          </a:p>
          <a:p>
            <a:endParaRPr lang="en-GB" b="1" dirty="0" smtClean="0">
              <a:solidFill>
                <a:schemeClr val="bg1"/>
              </a:solidFill>
              <a:effectLst/>
            </a:endParaRPr>
          </a:p>
          <a:p>
            <a:endParaRPr lang="en-GB" dirty="0"/>
          </a:p>
        </p:txBody>
      </p:sp>
      <p:sp>
        <p:nvSpPr>
          <p:cNvPr id="3" name="Title 2"/>
          <p:cNvSpPr>
            <a:spLocks noGrp="1"/>
          </p:cNvSpPr>
          <p:nvPr>
            <p:ph type="title"/>
          </p:nvPr>
        </p:nvSpPr>
        <p:spPr>
          <a:xfrm>
            <a:off x="228600" y="228600"/>
            <a:ext cx="7543800" cy="914400"/>
          </a:xfrm>
        </p:spPr>
        <p:txBody>
          <a:bodyPr/>
          <a:lstStyle/>
          <a:p>
            <a:r>
              <a:rPr lang="en-GB" b="1" dirty="0" smtClean="0">
                <a:solidFill>
                  <a:schemeClr val="bg1"/>
                </a:solidFill>
                <a:effectLst/>
              </a:rPr>
              <a:t>Medicines</a:t>
            </a:r>
            <a:endParaRPr lang="en-GB" b="1" dirty="0">
              <a:solidFill>
                <a:schemeClr val="bg1"/>
              </a:solidFill>
              <a:effectLst/>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1371600"/>
            <a:ext cx="3648075" cy="5286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04800" y="6248400"/>
            <a:ext cx="4724400" cy="369332"/>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Relief of a pharmacy, second century AD</a:t>
            </a:r>
            <a:endParaRPr lang="en-GB" b="1" dirty="0">
              <a:solidFill>
                <a:schemeClr val="bg1"/>
              </a:solidFill>
            </a:endParaRPr>
          </a:p>
        </p:txBody>
      </p:sp>
    </p:spTree>
    <p:extLst>
      <p:ext uri="{BB962C8B-B14F-4D97-AF65-F5344CB8AC3E}">
        <p14:creationId xmlns:p14="http://schemas.microsoft.com/office/powerpoint/2010/main" val="3054168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7714" y="1447800"/>
            <a:ext cx="8686800" cy="1821712"/>
          </a:xfrm>
        </p:spPr>
        <p:txBody>
          <a:bodyPr>
            <a:normAutofit lnSpcReduction="10000"/>
          </a:bodyPr>
          <a:lstStyle/>
          <a:p>
            <a:r>
              <a:rPr lang="en-GB" b="1" dirty="0" smtClean="0">
                <a:solidFill>
                  <a:schemeClr val="bg1"/>
                </a:solidFill>
                <a:effectLst/>
              </a:rPr>
              <a:t>Significant differences in the Latin West and the Greek East</a:t>
            </a:r>
          </a:p>
          <a:p>
            <a:r>
              <a:rPr lang="en-GB" b="1" dirty="0" smtClean="0">
                <a:solidFill>
                  <a:schemeClr val="bg1"/>
                </a:solidFill>
                <a:effectLst/>
              </a:rPr>
              <a:t>Latin West &gt; predominantly immigrants &gt; slaves, freedmen</a:t>
            </a:r>
          </a:p>
          <a:p>
            <a:r>
              <a:rPr lang="en-GB" b="1" dirty="0" smtClean="0">
                <a:solidFill>
                  <a:schemeClr val="bg1"/>
                </a:solidFill>
                <a:effectLst/>
              </a:rPr>
              <a:t>Greek East &gt; predominantly freeborn, respectable</a:t>
            </a:r>
          </a:p>
          <a:p>
            <a:r>
              <a:rPr lang="en-GB" b="1" dirty="0" smtClean="0">
                <a:solidFill>
                  <a:schemeClr val="bg1"/>
                </a:solidFill>
                <a:effectLst/>
              </a:rPr>
              <a:t>Medical families &gt; </a:t>
            </a:r>
            <a:r>
              <a:rPr lang="en-GB" b="1" dirty="0" smtClean="0">
                <a:solidFill>
                  <a:schemeClr val="bg1"/>
                </a:solidFill>
                <a:effectLst/>
              </a:rPr>
              <a:t>apprenticeships</a:t>
            </a:r>
          </a:p>
          <a:p>
            <a:r>
              <a:rPr lang="en-GB" b="1" dirty="0" smtClean="0">
                <a:solidFill>
                  <a:schemeClr val="bg1"/>
                </a:solidFill>
                <a:effectLst/>
              </a:rPr>
              <a:t>Perks of the job &gt; exemptions, honours</a:t>
            </a:r>
            <a:endParaRPr lang="en-GB" b="1" dirty="0">
              <a:solidFill>
                <a:schemeClr val="bg1"/>
              </a:solidFill>
              <a:effectLst/>
            </a:endParaRPr>
          </a:p>
        </p:txBody>
      </p:sp>
      <p:sp>
        <p:nvSpPr>
          <p:cNvPr id="3" name="Title 2"/>
          <p:cNvSpPr>
            <a:spLocks noGrp="1"/>
          </p:cNvSpPr>
          <p:nvPr>
            <p:ph type="title"/>
          </p:nvPr>
        </p:nvSpPr>
        <p:spPr>
          <a:xfrm>
            <a:off x="228600" y="228600"/>
            <a:ext cx="7543800" cy="914400"/>
          </a:xfrm>
        </p:spPr>
        <p:txBody>
          <a:bodyPr/>
          <a:lstStyle/>
          <a:p>
            <a:r>
              <a:rPr lang="en-GB" b="1" dirty="0" smtClean="0">
                <a:solidFill>
                  <a:schemeClr val="bg1"/>
                </a:solidFill>
                <a:effectLst/>
              </a:rPr>
              <a:t>Medical Practitioners</a:t>
            </a:r>
            <a:endParaRPr lang="en-GB" b="1" dirty="0">
              <a:solidFill>
                <a:schemeClr val="bg1"/>
              </a:solidFill>
              <a:effectLst/>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3040912"/>
            <a:ext cx="2828925" cy="3588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28600" y="6248400"/>
            <a:ext cx="5562600" cy="381000"/>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Relief of an oculist, second century AD</a:t>
            </a:r>
            <a:endParaRPr lang="en-GB" b="1" dirty="0">
              <a:solidFill>
                <a:schemeClr val="bg1"/>
              </a:solidFill>
            </a:endParaRPr>
          </a:p>
        </p:txBody>
      </p:sp>
    </p:spTree>
    <p:extLst>
      <p:ext uri="{BB962C8B-B14F-4D97-AF65-F5344CB8AC3E}">
        <p14:creationId xmlns:p14="http://schemas.microsoft.com/office/powerpoint/2010/main" val="3088856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670" y="990600"/>
            <a:ext cx="8991600" cy="1905000"/>
          </a:xfrm>
        </p:spPr>
        <p:txBody>
          <a:bodyPr>
            <a:normAutofit fontScale="92500"/>
          </a:bodyPr>
          <a:lstStyle/>
          <a:p>
            <a:r>
              <a:rPr lang="en-GB" b="1" dirty="0" smtClean="0">
                <a:solidFill>
                  <a:schemeClr val="bg1"/>
                </a:solidFill>
                <a:effectLst/>
              </a:rPr>
              <a:t>Simple, consistent</a:t>
            </a:r>
          </a:p>
          <a:p>
            <a:r>
              <a:rPr lang="en-GB" b="1" dirty="0" smtClean="0">
                <a:solidFill>
                  <a:schemeClr val="bg1"/>
                </a:solidFill>
                <a:effectLst/>
              </a:rPr>
              <a:t>Is </a:t>
            </a:r>
            <a:r>
              <a:rPr lang="en-GB" b="1" dirty="0" smtClean="0">
                <a:solidFill>
                  <a:schemeClr val="bg1"/>
                </a:solidFill>
                <a:effectLst/>
              </a:rPr>
              <a:t>it possible to identify medical specialisation in the archaeological record</a:t>
            </a:r>
            <a:r>
              <a:rPr lang="en-GB" b="1" dirty="0" smtClean="0">
                <a:solidFill>
                  <a:schemeClr val="bg1"/>
                </a:solidFill>
                <a:effectLst/>
              </a:rPr>
              <a:t>?</a:t>
            </a:r>
          </a:p>
          <a:p>
            <a:endParaRPr lang="en-GB" b="1" dirty="0">
              <a:solidFill>
                <a:schemeClr val="bg1"/>
              </a:solidFill>
              <a:effectLst/>
            </a:endParaRPr>
          </a:p>
          <a:p>
            <a:r>
              <a:rPr lang="en-GB" b="1" dirty="0" smtClean="0">
                <a:solidFill>
                  <a:schemeClr val="bg1"/>
                </a:solidFill>
                <a:effectLst/>
              </a:rPr>
              <a:t>P. Baker (2004) ‘Roman Medical Instruments: Archaeological Interpretations of their Possible ‘Non-functional’ Uses’, </a:t>
            </a:r>
            <a:r>
              <a:rPr lang="en-GB" b="1" i="1" dirty="0" smtClean="0">
                <a:solidFill>
                  <a:schemeClr val="bg1"/>
                </a:solidFill>
                <a:effectLst/>
              </a:rPr>
              <a:t>Social History of Medicine </a:t>
            </a:r>
            <a:r>
              <a:rPr lang="en-GB" b="1" dirty="0" smtClean="0">
                <a:solidFill>
                  <a:schemeClr val="bg1"/>
                </a:solidFill>
                <a:effectLst/>
              </a:rPr>
              <a:t>17.1: 3-21</a:t>
            </a:r>
            <a:endParaRPr lang="en-GB" b="1" dirty="0">
              <a:solidFill>
                <a:schemeClr val="bg1"/>
              </a:solidFill>
              <a:effectLst/>
            </a:endParaRPr>
          </a:p>
        </p:txBody>
      </p:sp>
      <p:sp>
        <p:nvSpPr>
          <p:cNvPr id="3" name="Title 2"/>
          <p:cNvSpPr>
            <a:spLocks noGrp="1"/>
          </p:cNvSpPr>
          <p:nvPr>
            <p:ph type="title"/>
          </p:nvPr>
        </p:nvSpPr>
        <p:spPr>
          <a:xfrm>
            <a:off x="152400" y="76200"/>
            <a:ext cx="7543800" cy="914400"/>
          </a:xfrm>
        </p:spPr>
        <p:txBody>
          <a:bodyPr/>
          <a:lstStyle/>
          <a:p>
            <a:r>
              <a:rPr lang="en-GB" b="1" dirty="0" smtClean="0">
                <a:solidFill>
                  <a:schemeClr val="bg1"/>
                </a:solidFill>
                <a:effectLst/>
              </a:rPr>
              <a:t>Medical Instruments</a:t>
            </a:r>
            <a:endParaRPr lang="en-GB" b="1" dirty="0">
              <a:solidFill>
                <a:schemeClr val="bg1"/>
              </a:solidFill>
              <a:effectLst/>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114800"/>
            <a:ext cx="4321870" cy="2600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648200" y="6068794"/>
            <a:ext cx="4343400" cy="646331"/>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An oculist’s kit from Lyon, late second – early third century AD</a:t>
            </a:r>
            <a:endParaRPr lang="en-GB" b="1" dirty="0">
              <a:solidFill>
                <a:schemeClr val="bg1"/>
              </a:solidFill>
            </a:endParaRPr>
          </a:p>
        </p:txBody>
      </p:sp>
    </p:spTree>
    <p:extLst>
      <p:ext uri="{BB962C8B-B14F-4D97-AF65-F5344CB8AC3E}">
        <p14:creationId xmlns:p14="http://schemas.microsoft.com/office/powerpoint/2010/main" val="4223341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219200"/>
            <a:ext cx="8686800" cy="5486400"/>
          </a:xfrm>
        </p:spPr>
        <p:txBody>
          <a:bodyPr>
            <a:normAutofit fontScale="92500" lnSpcReduction="10000"/>
          </a:bodyPr>
          <a:lstStyle/>
          <a:p>
            <a:r>
              <a:rPr lang="en-GB" b="1" dirty="0" err="1" smtClean="0">
                <a:solidFill>
                  <a:schemeClr val="bg1"/>
                </a:solidFill>
                <a:effectLst/>
              </a:rPr>
              <a:t>Hippocratics</a:t>
            </a:r>
            <a:r>
              <a:rPr lang="en-GB" b="1" dirty="0" smtClean="0">
                <a:solidFill>
                  <a:schemeClr val="bg1"/>
                </a:solidFill>
                <a:effectLst/>
              </a:rPr>
              <a:t> &gt; Hippocrates of Cos, mid fifth century BC</a:t>
            </a:r>
          </a:p>
          <a:p>
            <a:pPr marL="18288" indent="0">
              <a:buNone/>
            </a:pPr>
            <a:r>
              <a:rPr lang="en-GB" b="1" dirty="0">
                <a:solidFill>
                  <a:schemeClr val="bg1"/>
                </a:solidFill>
                <a:effectLst/>
              </a:rPr>
              <a:t>	</a:t>
            </a:r>
            <a:r>
              <a:rPr lang="en-GB" b="1" dirty="0" smtClean="0">
                <a:solidFill>
                  <a:schemeClr val="bg1"/>
                </a:solidFill>
                <a:effectLst/>
              </a:rPr>
              <a:t>- humoral theory</a:t>
            </a:r>
            <a:endParaRPr lang="en-GB" b="1" dirty="0" smtClean="0">
              <a:solidFill>
                <a:schemeClr val="bg1"/>
              </a:solidFill>
              <a:effectLst/>
            </a:endParaRPr>
          </a:p>
          <a:p>
            <a:endParaRPr lang="en-GB" b="1" dirty="0" smtClean="0">
              <a:solidFill>
                <a:schemeClr val="bg1"/>
              </a:solidFill>
              <a:effectLst/>
            </a:endParaRPr>
          </a:p>
          <a:p>
            <a:r>
              <a:rPr lang="en-GB" b="1" dirty="0" smtClean="0">
                <a:solidFill>
                  <a:schemeClr val="bg1"/>
                </a:solidFill>
                <a:effectLst/>
              </a:rPr>
              <a:t>Empiricists &gt; </a:t>
            </a:r>
            <a:r>
              <a:rPr lang="en-GB" b="1" dirty="0" err="1" smtClean="0">
                <a:solidFill>
                  <a:schemeClr val="bg1"/>
                </a:solidFill>
                <a:effectLst/>
              </a:rPr>
              <a:t>Philinus</a:t>
            </a:r>
            <a:r>
              <a:rPr lang="en-GB" b="1" dirty="0" smtClean="0">
                <a:solidFill>
                  <a:schemeClr val="bg1"/>
                </a:solidFill>
                <a:effectLst/>
              </a:rPr>
              <a:t> of Cos, mid third century BC</a:t>
            </a:r>
          </a:p>
          <a:p>
            <a:pPr marL="18288" indent="0">
              <a:buNone/>
            </a:pPr>
            <a:r>
              <a:rPr lang="en-GB" b="1" dirty="0">
                <a:solidFill>
                  <a:schemeClr val="bg1"/>
                </a:solidFill>
                <a:effectLst/>
              </a:rPr>
              <a:t>	</a:t>
            </a:r>
            <a:r>
              <a:rPr lang="en-GB" b="1" dirty="0" smtClean="0">
                <a:solidFill>
                  <a:schemeClr val="bg1"/>
                </a:solidFill>
                <a:effectLst/>
              </a:rPr>
              <a:t>- rejected investigation, experimentation, dissection etc.</a:t>
            </a:r>
          </a:p>
          <a:p>
            <a:pPr marL="18288" indent="0">
              <a:buNone/>
            </a:pPr>
            <a:r>
              <a:rPr lang="en-GB" b="1" dirty="0">
                <a:solidFill>
                  <a:schemeClr val="bg1"/>
                </a:solidFill>
                <a:effectLst/>
              </a:rPr>
              <a:t>	</a:t>
            </a:r>
            <a:r>
              <a:rPr lang="en-GB" b="1" dirty="0" smtClean="0">
                <a:solidFill>
                  <a:schemeClr val="bg1"/>
                </a:solidFill>
                <a:effectLst/>
              </a:rPr>
              <a:t>- emphasised observation, prior experience, case histories etc.</a:t>
            </a:r>
          </a:p>
          <a:p>
            <a:pPr marL="18288" indent="0">
              <a:buNone/>
            </a:pPr>
            <a:r>
              <a:rPr lang="en-GB" b="1" dirty="0">
                <a:solidFill>
                  <a:schemeClr val="bg1"/>
                </a:solidFill>
                <a:effectLst/>
              </a:rPr>
              <a:t>	</a:t>
            </a:r>
            <a:r>
              <a:rPr lang="en-GB" b="1" dirty="0" smtClean="0">
                <a:solidFill>
                  <a:schemeClr val="bg1"/>
                </a:solidFill>
                <a:effectLst/>
              </a:rPr>
              <a:t>- closely related to Sceptic philosophy</a:t>
            </a:r>
          </a:p>
          <a:p>
            <a:pPr marL="18288" indent="0">
              <a:buNone/>
            </a:pPr>
            <a:endParaRPr lang="en-GB" b="1" dirty="0" smtClean="0">
              <a:solidFill>
                <a:schemeClr val="bg1"/>
              </a:solidFill>
              <a:effectLst/>
            </a:endParaRPr>
          </a:p>
          <a:p>
            <a:r>
              <a:rPr lang="en-GB" b="1" dirty="0" err="1" smtClean="0">
                <a:solidFill>
                  <a:schemeClr val="bg1"/>
                </a:solidFill>
                <a:effectLst/>
              </a:rPr>
              <a:t>Pneumatists</a:t>
            </a:r>
            <a:r>
              <a:rPr lang="en-GB" b="1" dirty="0" smtClean="0">
                <a:solidFill>
                  <a:schemeClr val="bg1"/>
                </a:solidFill>
                <a:effectLst/>
              </a:rPr>
              <a:t> &gt; </a:t>
            </a:r>
            <a:r>
              <a:rPr lang="en-GB" b="1" dirty="0" err="1" smtClean="0">
                <a:solidFill>
                  <a:schemeClr val="bg1"/>
                </a:solidFill>
                <a:effectLst/>
              </a:rPr>
              <a:t>Athenaeus</a:t>
            </a:r>
            <a:r>
              <a:rPr lang="en-GB" b="1" dirty="0" smtClean="0">
                <a:solidFill>
                  <a:schemeClr val="bg1"/>
                </a:solidFill>
                <a:effectLst/>
              </a:rPr>
              <a:t> of </a:t>
            </a:r>
            <a:r>
              <a:rPr lang="en-GB" b="1" dirty="0" err="1" smtClean="0">
                <a:solidFill>
                  <a:schemeClr val="bg1"/>
                </a:solidFill>
                <a:effectLst/>
              </a:rPr>
              <a:t>Attaleia</a:t>
            </a:r>
            <a:r>
              <a:rPr lang="en-GB" b="1" dirty="0" smtClean="0">
                <a:solidFill>
                  <a:schemeClr val="bg1"/>
                </a:solidFill>
                <a:effectLst/>
              </a:rPr>
              <a:t>, late first century BC</a:t>
            </a:r>
          </a:p>
          <a:p>
            <a:pPr marL="18288" indent="0">
              <a:buNone/>
            </a:pPr>
            <a:r>
              <a:rPr lang="en-GB" b="1" dirty="0">
                <a:solidFill>
                  <a:schemeClr val="bg1"/>
                </a:solidFill>
                <a:effectLst/>
              </a:rPr>
              <a:t>	</a:t>
            </a:r>
            <a:r>
              <a:rPr lang="en-GB" b="1" dirty="0" smtClean="0">
                <a:solidFill>
                  <a:schemeClr val="bg1"/>
                </a:solidFill>
                <a:effectLst/>
              </a:rPr>
              <a:t>- emphasised the </a:t>
            </a:r>
            <a:r>
              <a:rPr lang="en-GB" b="1" dirty="0" err="1" smtClean="0">
                <a:solidFill>
                  <a:schemeClr val="bg1"/>
                </a:solidFill>
                <a:effectLst/>
              </a:rPr>
              <a:t>pneuma</a:t>
            </a:r>
            <a:r>
              <a:rPr lang="en-GB" b="1" dirty="0" smtClean="0">
                <a:solidFill>
                  <a:schemeClr val="bg1"/>
                </a:solidFill>
                <a:effectLst/>
              </a:rPr>
              <a:t> (spirit, located in the heart) as the 		controlling factor</a:t>
            </a:r>
          </a:p>
          <a:p>
            <a:pPr marL="18288" indent="0">
              <a:buNone/>
            </a:pPr>
            <a:r>
              <a:rPr lang="en-GB" b="1" dirty="0">
                <a:solidFill>
                  <a:schemeClr val="bg1"/>
                </a:solidFill>
                <a:effectLst/>
              </a:rPr>
              <a:t>	</a:t>
            </a:r>
            <a:r>
              <a:rPr lang="en-GB" b="1" dirty="0" smtClean="0">
                <a:solidFill>
                  <a:schemeClr val="bg1"/>
                </a:solidFill>
                <a:effectLst/>
              </a:rPr>
              <a:t>- closely related to Stoic philosophy</a:t>
            </a:r>
          </a:p>
          <a:p>
            <a:pPr marL="18288" indent="0">
              <a:buNone/>
            </a:pPr>
            <a:endParaRPr lang="en-GB" b="1" dirty="0" smtClean="0">
              <a:solidFill>
                <a:schemeClr val="bg1"/>
              </a:solidFill>
              <a:effectLst/>
            </a:endParaRPr>
          </a:p>
          <a:p>
            <a:r>
              <a:rPr lang="en-GB" b="1" dirty="0" smtClean="0">
                <a:solidFill>
                  <a:schemeClr val="bg1"/>
                </a:solidFill>
                <a:effectLst/>
              </a:rPr>
              <a:t>Methodists &gt; </a:t>
            </a:r>
            <a:r>
              <a:rPr lang="en-GB" b="1" dirty="0" err="1" smtClean="0">
                <a:solidFill>
                  <a:schemeClr val="bg1"/>
                </a:solidFill>
                <a:effectLst/>
              </a:rPr>
              <a:t>Themison</a:t>
            </a:r>
            <a:r>
              <a:rPr lang="en-GB" b="1" dirty="0" smtClean="0">
                <a:solidFill>
                  <a:schemeClr val="bg1"/>
                </a:solidFill>
                <a:effectLst/>
              </a:rPr>
              <a:t> of Laodicea, first century AD</a:t>
            </a:r>
          </a:p>
          <a:p>
            <a:pPr marL="18288" indent="0">
              <a:buNone/>
            </a:pPr>
            <a:r>
              <a:rPr lang="en-GB" b="1" dirty="0">
                <a:solidFill>
                  <a:schemeClr val="bg1"/>
                </a:solidFill>
                <a:effectLst/>
              </a:rPr>
              <a:t>	</a:t>
            </a:r>
            <a:r>
              <a:rPr lang="en-GB" b="1" dirty="0" smtClean="0">
                <a:solidFill>
                  <a:schemeClr val="bg1"/>
                </a:solidFill>
                <a:effectLst/>
              </a:rPr>
              <a:t>- focussed on a simple ‘method’ that could be taught to anyone</a:t>
            </a:r>
          </a:p>
          <a:p>
            <a:pPr marL="18288" indent="0">
              <a:buNone/>
            </a:pPr>
            <a:r>
              <a:rPr lang="en-GB" b="1" dirty="0">
                <a:solidFill>
                  <a:schemeClr val="bg1"/>
                </a:solidFill>
                <a:effectLst/>
              </a:rPr>
              <a:t>	</a:t>
            </a:r>
            <a:r>
              <a:rPr lang="en-GB" b="1" dirty="0" smtClean="0">
                <a:solidFill>
                  <a:schemeClr val="bg1"/>
                </a:solidFill>
                <a:effectLst/>
              </a:rPr>
              <a:t>- rejected patients as individuals, looked for commonalities</a:t>
            </a:r>
          </a:p>
          <a:p>
            <a:pPr marL="18288" indent="0">
              <a:buNone/>
            </a:pPr>
            <a:r>
              <a:rPr lang="en-GB" b="1" dirty="0">
                <a:solidFill>
                  <a:schemeClr val="bg1"/>
                </a:solidFill>
                <a:effectLst/>
              </a:rPr>
              <a:t>	</a:t>
            </a:r>
            <a:r>
              <a:rPr lang="en-GB" b="1" dirty="0" smtClean="0">
                <a:solidFill>
                  <a:schemeClr val="bg1"/>
                </a:solidFill>
                <a:effectLst/>
              </a:rPr>
              <a:t>- used flexible but conservative therapies</a:t>
            </a:r>
            <a:endParaRPr lang="en-GB" b="1" dirty="0">
              <a:solidFill>
                <a:schemeClr val="bg1"/>
              </a:solidFill>
              <a:effectLst/>
            </a:endParaRPr>
          </a:p>
        </p:txBody>
      </p:sp>
      <p:sp>
        <p:nvSpPr>
          <p:cNvPr id="3" name="Title 2"/>
          <p:cNvSpPr>
            <a:spLocks noGrp="1"/>
          </p:cNvSpPr>
          <p:nvPr>
            <p:ph type="title"/>
          </p:nvPr>
        </p:nvSpPr>
        <p:spPr>
          <a:xfrm>
            <a:off x="152400" y="152400"/>
            <a:ext cx="7543800" cy="914400"/>
          </a:xfrm>
        </p:spPr>
        <p:txBody>
          <a:bodyPr/>
          <a:lstStyle/>
          <a:p>
            <a:r>
              <a:rPr lang="en-GB" b="1" dirty="0" smtClean="0">
                <a:solidFill>
                  <a:schemeClr val="bg1"/>
                </a:solidFill>
                <a:effectLst/>
              </a:rPr>
              <a:t>Medical Sects</a:t>
            </a:r>
            <a:endParaRPr lang="en-GB" b="1" dirty="0">
              <a:solidFill>
                <a:schemeClr val="bg1"/>
              </a:solidFill>
              <a:effectLst/>
            </a:endParaRPr>
          </a:p>
        </p:txBody>
      </p:sp>
    </p:spTree>
    <p:extLst>
      <p:ext uri="{BB962C8B-B14F-4D97-AF65-F5344CB8AC3E}">
        <p14:creationId xmlns:p14="http://schemas.microsoft.com/office/powerpoint/2010/main" val="19019759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1219200"/>
            <a:ext cx="8610600" cy="5410199"/>
          </a:xfrm>
        </p:spPr>
        <p:txBody>
          <a:bodyPr/>
          <a:lstStyle/>
          <a:p>
            <a:r>
              <a:rPr lang="en-GB" b="1" dirty="0" smtClean="0">
                <a:solidFill>
                  <a:schemeClr val="bg1"/>
                </a:solidFill>
                <a:effectLst/>
              </a:rPr>
              <a:t>Antonius Musa (Mark Antony, Augustus</a:t>
            </a:r>
            <a:r>
              <a:rPr lang="en-GB" b="1" dirty="0" smtClean="0">
                <a:solidFill>
                  <a:schemeClr val="bg1"/>
                </a:solidFill>
                <a:effectLst/>
              </a:rPr>
              <a:t>)</a:t>
            </a:r>
          </a:p>
          <a:p>
            <a:pPr marL="18288" indent="0">
              <a:buNone/>
            </a:pPr>
            <a:r>
              <a:rPr lang="en-GB" b="1" dirty="0">
                <a:solidFill>
                  <a:schemeClr val="bg1"/>
                </a:solidFill>
                <a:effectLst/>
              </a:rPr>
              <a:t>	</a:t>
            </a:r>
            <a:r>
              <a:rPr lang="en-GB" b="1" dirty="0" smtClean="0">
                <a:solidFill>
                  <a:schemeClr val="bg1"/>
                </a:solidFill>
                <a:effectLst/>
              </a:rPr>
              <a:t>- famous for his cold water cure (</a:t>
            </a:r>
            <a:r>
              <a:rPr lang="en-GB" b="1" dirty="0">
                <a:solidFill>
                  <a:schemeClr val="bg1"/>
                </a:solidFill>
                <a:effectLst/>
              </a:rPr>
              <a:t>Suet. </a:t>
            </a:r>
            <a:r>
              <a:rPr lang="en-GB" b="1" i="1" dirty="0">
                <a:solidFill>
                  <a:schemeClr val="bg1"/>
                </a:solidFill>
                <a:effectLst/>
              </a:rPr>
              <a:t>Aug</a:t>
            </a:r>
            <a:r>
              <a:rPr lang="en-GB" b="1" dirty="0">
                <a:solidFill>
                  <a:schemeClr val="bg1"/>
                </a:solidFill>
                <a:effectLst/>
              </a:rPr>
              <a:t>. 81; </a:t>
            </a:r>
            <a:r>
              <a:rPr lang="en-GB" b="1" dirty="0" err="1" smtClean="0">
                <a:solidFill>
                  <a:schemeClr val="bg1"/>
                </a:solidFill>
                <a:effectLst/>
              </a:rPr>
              <a:t>Dio</a:t>
            </a:r>
            <a:r>
              <a:rPr lang="en-GB" b="1" dirty="0" smtClean="0">
                <a:solidFill>
                  <a:schemeClr val="bg1"/>
                </a:solidFill>
                <a:effectLst/>
              </a:rPr>
              <a:t> 53.30)</a:t>
            </a:r>
          </a:p>
          <a:p>
            <a:pPr marL="18288" indent="0">
              <a:buNone/>
            </a:pPr>
            <a:endParaRPr lang="en-GB" b="1" dirty="0" smtClean="0">
              <a:solidFill>
                <a:schemeClr val="bg1"/>
              </a:solidFill>
              <a:effectLst/>
            </a:endParaRPr>
          </a:p>
          <a:p>
            <a:r>
              <a:rPr lang="en-GB" b="1" dirty="0" smtClean="0">
                <a:solidFill>
                  <a:schemeClr val="bg1"/>
                </a:solidFill>
                <a:effectLst/>
              </a:rPr>
              <a:t>Antonius </a:t>
            </a:r>
            <a:r>
              <a:rPr lang="en-GB" b="1" dirty="0" err="1" smtClean="0">
                <a:solidFill>
                  <a:schemeClr val="bg1"/>
                </a:solidFill>
                <a:effectLst/>
              </a:rPr>
              <a:t>Euphorbus</a:t>
            </a:r>
            <a:r>
              <a:rPr lang="en-GB" b="1" dirty="0" smtClean="0">
                <a:solidFill>
                  <a:schemeClr val="bg1"/>
                </a:solidFill>
                <a:effectLst/>
              </a:rPr>
              <a:t> (Juba II</a:t>
            </a:r>
            <a:r>
              <a:rPr lang="en-GB" b="1" dirty="0" smtClean="0">
                <a:solidFill>
                  <a:schemeClr val="bg1"/>
                </a:solidFill>
                <a:effectLst/>
              </a:rPr>
              <a:t>)</a:t>
            </a:r>
          </a:p>
          <a:p>
            <a:pPr marL="18288" indent="0">
              <a:buNone/>
            </a:pPr>
            <a:r>
              <a:rPr lang="en-GB" b="1" dirty="0">
                <a:solidFill>
                  <a:schemeClr val="bg1"/>
                </a:solidFill>
                <a:effectLst/>
              </a:rPr>
              <a:t>	</a:t>
            </a:r>
            <a:r>
              <a:rPr lang="en-GB" b="1" dirty="0" smtClean="0">
                <a:solidFill>
                  <a:schemeClr val="bg1"/>
                </a:solidFill>
                <a:effectLst/>
              </a:rPr>
              <a:t>- brother of Musa (</a:t>
            </a:r>
            <a:r>
              <a:rPr lang="en-GB" b="1" dirty="0" err="1">
                <a:solidFill>
                  <a:schemeClr val="bg1"/>
                </a:solidFill>
                <a:effectLst/>
              </a:rPr>
              <a:t>Plin</a:t>
            </a:r>
            <a:r>
              <a:rPr lang="en-GB" b="1" dirty="0">
                <a:solidFill>
                  <a:schemeClr val="bg1"/>
                </a:solidFill>
                <a:effectLst/>
              </a:rPr>
              <a:t>. </a:t>
            </a:r>
            <a:r>
              <a:rPr lang="en-GB" b="1" i="1" dirty="0">
                <a:solidFill>
                  <a:schemeClr val="bg1"/>
                </a:solidFill>
                <a:effectLst/>
              </a:rPr>
              <a:t>HN</a:t>
            </a:r>
            <a:r>
              <a:rPr lang="en-GB" b="1" dirty="0">
                <a:solidFill>
                  <a:schemeClr val="bg1"/>
                </a:solidFill>
                <a:effectLst/>
              </a:rPr>
              <a:t> </a:t>
            </a:r>
            <a:r>
              <a:rPr lang="en-GB" b="1" dirty="0" smtClean="0">
                <a:solidFill>
                  <a:schemeClr val="bg1"/>
                </a:solidFill>
                <a:effectLst/>
              </a:rPr>
              <a:t>29.6)</a:t>
            </a:r>
          </a:p>
          <a:p>
            <a:pPr marL="18288" indent="0">
              <a:buNone/>
            </a:pPr>
            <a:endParaRPr lang="en-GB" b="1" dirty="0" smtClean="0">
              <a:solidFill>
                <a:schemeClr val="bg1"/>
              </a:solidFill>
              <a:effectLst/>
            </a:endParaRPr>
          </a:p>
          <a:p>
            <a:r>
              <a:rPr lang="en-GB" b="1" dirty="0" err="1" smtClean="0">
                <a:solidFill>
                  <a:schemeClr val="bg1"/>
                </a:solidFill>
                <a:effectLst/>
              </a:rPr>
              <a:t>Stertinius</a:t>
            </a:r>
            <a:r>
              <a:rPr lang="en-GB" b="1" dirty="0" smtClean="0">
                <a:solidFill>
                  <a:schemeClr val="bg1"/>
                </a:solidFill>
                <a:effectLst/>
              </a:rPr>
              <a:t> </a:t>
            </a:r>
            <a:r>
              <a:rPr lang="en-GB" b="1" dirty="0" smtClean="0">
                <a:solidFill>
                  <a:schemeClr val="bg1"/>
                </a:solidFill>
                <a:effectLst/>
              </a:rPr>
              <a:t>Xenophon (Caligula, Claudius, Nero)</a:t>
            </a:r>
          </a:p>
          <a:p>
            <a:pPr marL="18288" indent="0">
              <a:buNone/>
            </a:pPr>
            <a:r>
              <a:rPr lang="en-GB" b="1" dirty="0">
                <a:solidFill>
                  <a:schemeClr val="bg1"/>
                </a:solidFill>
                <a:effectLst/>
              </a:rPr>
              <a:t>	</a:t>
            </a:r>
            <a:r>
              <a:rPr lang="en-GB" b="1" dirty="0" smtClean="0">
                <a:solidFill>
                  <a:schemeClr val="bg1"/>
                </a:solidFill>
                <a:effectLst/>
              </a:rPr>
              <a:t>- descended from Asklepios and Hippocrates (</a:t>
            </a:r>
            <a:r>
              <a:rPr lang="en-GB" b="1" dirty="0" err="1" smtClean="0">
                <a:solidFill>
                  <a:schemeClr val="bg1"/>
                </a:solidFill>
                <a:effectLst/>
              </a:rPr>
              <a:t>Tac</a:t>
            </a:r>
            <a:r>
              <a:rPr lang="en-GB" b="1" dirty="0">
                <a:solidFill>
                  <a:schemeClr val="bg1"/>
                </a:solidFill>
                <a:effectLst/>
              </a:rPr>
              <a:t>. </a:t>
            </a:r>
            <a:r>
              <a:rPr lang="en-GB" b="1" i="1" dirty="0">
                <a:solidFill>
                  <a:schemeClr val="bg1"/>
                </a:solidFill>
                <a:effectLst/>
              </a:rPr>
              <a:t>Ann</a:t>
            </a:r>
            <a:r>
              <a:rPr lang="en-GB" b="1" dirty="0">
                <a:solidFill>
                  <a:schemeClr val="bg1"/>
                </a:solidFill>
                <a:effectLst/>
              </a:rPr>
              <a:t>. </a:t>
            </a:r>
            <a:r>
              <a:rPr lang="en-GB" b="1" dirty="0" smtClean="0">
                <a:solidFill>
                  <a:schemeClr val="bg1"/>
                </a:solidFill>
                <a:effectLst/>
              </a:rPr>
              <a:t>12.61)</a:t>
            </a:r>
          </a:p>
          <a:p>
            <a:pPr marL="18288" indent="0">
              <a:buNone/>
            </a:pPr>
            <a:endParaRPr lang="en-GB" b="1" dirty="0" smtClean="0">
              <a:solidFill>
                <a:schemeClr val="bg1"/>
              </a:solidFill>
              <a:effectLst/>
            </a:endParaRPr>
          </a:p>
          <a:p>
            <a:r>
              <a:rPr lang="en-GB" b="1" dirty="0" smtClean="0">
                <a:solidFill>
                  <a:schemeClr val="bg1"/>
                </a:solidFill>
                <a:effectLst/>
              </a:rPr>
              <a:t>Galen (Marcus Aurelius, Commodus)</a:t>
            </a:r>
            <a:endParaRPr lang="en-GB" b="1" dirty="0">
              <a:solidFill>
                <a:schemeClr val="bg1"/>
              </a:solidFill>
              <a:effectLst/>
            </a:endParaRPr>
          </a:p>
        </p:txBody>
      </p:sp>
      <p:sp>
        <p:nvSpPr>
          <p:cNvPr id="3" name="Title 2"/>
          <p:cNvSpPr>
            <a:spLocks noGrp="1"/>
          </p:cNvSpPr>
          <p:nvPr>
            <p:ph type="title"/>
          </p:nvPr>
        </p:nvSpPr>
        <p:spPr>
          <a:xfrm>
            <a:off x="228600" y="381000"/>
            <a:ext cx="7543800" cy="914400"/>
          </a:xfrm>
        </p:spPr>
        <p:txBody>
          <a:bodyPr/>
          <a:lstStyle/>
          <a:p>
            <a:r>
              <a:rPr lang="en-GB" b="1" dirty="0" smtClean="0">
                <a:solidFill>
                  <a:schemeClr val="bg1"/>
                </a:solidFill>
                <a:effectLst/>
              </a:rPr>
              <a:t>Celebrities</a:t>
            </a:r>
            <a:endParaRPr lang="en-GB" b="1" dirty="0">
              <a:solidFill>
                <a:schemeClr val="bg1"/>
              </a:solidFill>
              <a:effectLst/>
            </a:endParaRPr>
          </a:p>
        </p:txBody>
      </p:sp>
    </p:spTree>
    <p:extLst>
      <p:ext uri="{BB962C8B-B14F-4D97-AF65-F5344CB8AC3E}">
        <p14:creationId xmlns:p14="http://schemas.microsoft.com/office/powerpoint/2010/main" val="10999076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228600"/>
            <a:ext cx="8610600" cy="6400799"/>
          </a:xfrm>
        </p:spPr>
        <p:txBody>
          <a:bodyPr>
            <a:normAutofit fontScale="92500"/>
          </a:bodyPr>
          <a:lstStyle/>
          <a:p>
            <a:r>
              <a:rPr lang="en-GB" b="1" i="1" dirty="0" smtClean="0">
                <a:solidFill>
                  <a:schemeClr val="bg1"/>
                </a:solidFill>
                <a:effectLst/>
              </a:rPr>
              <a:t>P. Oxy </a:t>
            </a:r>
            <a:r>
              <a:rPr lang="en-GB" b="1" dirty="0" smtClean="0">
                <a:solidFill>
                  <a:schemeClr val="bg1"/>
                </a:solidFill>
                <a:effectLst/>
              </a:rPr>
              <a:t>4001 (fourth century AD)</a:t>
            </a:r>
          </a:p>
          <a:p>
            <a:pPr marL="18288" indent="0">
              <a:buNone/>
            </a:pPr>
            <a:r>
              <a:rPr lang="en-GB" b="1" dirty="0">
                <a:solidFill>
                  <a:schemeClr val="bg1"/>
                </a:solidFill>
                <a:effectLst/>
              </a:rPr>
              <a:t>To my lady mother and my lady grandmothers, together with Kyra, </a:t>
            </a:r>
            <a:r>
              <a:rPr lang="en-GB" b="1" dirty="0" err="1">
                <a:solidFill>
                  <a:schemeClr val="bg1"/>
                </a:solidFill>
                <a:effectLst/>
              </a:rPr>
              <a:t>Eudaimon</a:t>
            </a:r>
            <a:r>
              <a:rPr lang="en-GB" b="1" dirty="0">
                <a:solidFill>
                  <a:schemeClr val="bg1"/>
                </a:solidFill>
                <a:effectLst/>
              </a:rPr>
              <a:t> sends greetings.  I made haste right now to address you, once I found a good opportunity, praying to the divine providence that you may receive my letter in good spirits and in good health.  For </a:t>
            </a:r>
            <a:r>
              <a:rPr lang="en-GB" b="1" dirty="0" err="1">
                <a:solidFill>
                  <a:schemeClr val="bg1"/>
                </a:solidFill>
                <a:effectLst/>
              </a:rPr>
              <a:t>Heraklammon</a:t>
            </a:r>
            <a:r>
              <a:rPr lang="en-GB" b="1" dirty="0">
                <a:solidFill>
                  <a:schemeClr val="bg1"/>
                </a:solidFill>
                <a:effectLst/>
              </a:rPr>
              <a:t> came and upset us very much, because he says ‘Kyra our sister was sick’.  Now, however, we thank the divine providence that helps us everywhere and in everything that she is again healthy.  Let her know that the linen garments of our sister </a:t>
            </a:r>
            <a:r>
              <a:rPr lang="en-GB" b="1" dirty="0" err="1">
                <a:solidFill>
                  <a:schemeClr val="bg1"/>
                </a:solidFill>
                <a:effectLst/>
              </a:rPr>
              <a:t>Kyrilla</a:t>
            </a:r>
            <a:r>
              <a:rPr lang="en-GB" b="1" dirty="0">
                <a:solidFill>
                  <a:schemeClr val="bg1"/>
                </a:solidFill>
                <a:effectLst/>
              </a:rPr>
              <a:t> have been cut (from the loom).  If I find a friend going, I intend to send them and the purple hooded cloak and the shoes.  We now have the materials from Helen the </a:t>
            </a:r>
            <a:r>
              <a:rPr lang="en-GB" b="1" dirty="0" err="1">
                <a:solidFill>
                  <a:schemeClr val="bg1"/>
                </a:solidFill>
                <a:effectLst/>
              </a:rPr>
              <a:t>embroideress</a:t>
            </a:r>
            <a:r>
              <a:rPr lang="en-GB" b="1" dirty="0">
                <a:solidFill>
                  <a:schemeClr val="bg1"/>
                </a:solidFill>
                <a:effectLst/>
              </a:rPr>
              <a:t>, and I only found four books in the baggage, but you wrote ‘We have sent off five’.  In fact, we received all the other things, except only the container of animal fat.  As a result, let our brother </a:t>
            </a:r>
            <a:r>
              <a:rPr lang="en-GB" b="1" dirty="0" err="1">
                <a:solidFill>
                  <a:schemeClr val="bg1"/>
                </a:solidFill>
                <a:effectLst/>
              </a:rPr>
              <a:t>Theodoros</a:t>
            </a:r>
            <a:r>
              <a:rPr lang="en-GB" b="1" dirty="0">
                <a:solidFill>
                  <a:schemeClr val="bg1"/>
                </a:solidFill>
                <a:effectLst/>
              </a:rPr>
              <a:t> be eager to search…and to know about it…He furnished in place of the container of animal fat, a jar of eye salve.  Also be eager to send me the folding bronze case, so that I may make other materials, but not the same ones, and the heater in the same way, and the cupping vessels, so that I may make a …</a:t>
            </a:r>
          </a:p>
          <a:p>
            <a:pPr marL="18288" indent="0">
              <a:buNone/>
            </a:pPr>
            <a:r>
              <a:rPr lang="en-GB" b="1" dirty="0">
                <a:solidFill>
                  <a:schemeClr val="bg1"/>
                </a:solidFill>
                <a:effectLst/>
              </a:rPr>
              <a:t>[In the left margin] Also send three pounds of eye salve mixed from all … astringent substances and … so that I may get other attractive things …</a:t>
            </a:r>
          </a:p>
          <a:p>
            <a:pPr marL="18288" indent="0">
              <a:buNone/>
            </a:pPr>
            <a:r>
              <a:rPr lang="en-GB" b="1" dirty="0">
                <a:solidFill>
                  <a:schemeClr val="bg1"/>
                </a:solidFill>
                <a:effectLst/>
              </a:rPr>
              <a:t>[The address on the back] Send to the surgery.  From </a:t>
            </a:r>
            <a:r>
              <a:rPr lang="en-GB" b="1" dirty="0" err="1" smtClean="0">
                <a:solidFill>
                  <a:schemeClr val="bg1"/>
                </a:solidFill>
                <a:effectLst/>
              </a:rPr>
              <a:t>Eudaimon</a:t>
            </a:r>
            <a:r>
              <a:rPr lang="en-GB" b="1" dirty="0" smtClean="0">
                <a:solidFill>
                  <a:schemeClr val="bg1"/>
                </a:solidFill>
                <a:effectLst/>
              </a:rPr>
              <a:t>.</a:t>
            </a:r>
            <a:endParaRPr lang="en-GB" b="1" dirty="0">
              <a:solidFill>
                <a:schemeClr val="bg1"/>
              </a:solidFill>
            </a:endParaRPr>
          </a:p>
        </p:txBody>
      </p:sp>
    </p:spTree>
    <p:extLst>
      <p:ext uri="{BB962C8B-B14F-4D97-AF65-F5344CB8AC3E}">
        <p14:creationId xmlns:p14="http://schemas.microsoft.com/office/powerpoint/2010/main" val="2295035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524000"/>
            <a:ext cx="8763000" cy="5105399"/>
          </a:xfrm>
        </p:spPr>
        <p:txBody>
          <a:bodyPr>
            <a:normAutofit fontScale="92500" lnSpcReduction="10000"/>
          </a:bodyPr>
          <a:lstStyle/>
          <a:p>
            <a:r>
              <a:rPr lang="en-GB" sz="2000" b="1" dirty="0" err="1" smtClean="0">
                <a:solidFill>
                  <a:schemeClr val="bg1"/>
                </a:solidFill>
                <a:effectLst/>
              </a:rPr>
              <a:t>medicus</a:t>
            </a:r>
            <a:r>
              <a:rPr lang="en-GB" sz="2000" b="1" dirty="0" smtClean="0">
                <a:solidFill>
                  <a:schemeClr val="bg1"/>
                </a:solidFill>
                <a:effectLst/>
              </a:rPr>
              <a:t> &gt; </a:t>
            </a:r>
            <a:r>
              <a:rPr lang="en-GB" sz="2000" b="1" dirty="0" err="1" smtClean="0">
                <a:solidFill>
                  <a:schemeClr val="bg1"/>
                </a:solidFill>
                <a:effectLst/>
              </a:rPr>
              <a:t>medicina</a:t>
            </a:r>
            <a:endParaRPr lang="en-GB" sz="2000" b="1" dirty="0" smtClean="0">
              <a:solidFill>
                <a:schemeClr val="bg1"/>
              </a:solidFill>
              <a:effectLst/>
            </a:endParaRPr>
          </a:p>
          <a:p>
            <a:r>
              <a:rPr lang="en-GB" sz="2000" b="1" dirty="0" err="1">
                <a:solidFill>
                  <a:schemeClr val="bg1"/>
                </a:solidFill>
                <a:effectLst/>
              </a:rPr>
              <a:t>i</a:t>
            </a:r>
            <a:r>
              <a:rPr lang="en-GB" sz="2000" b="1" dirty="0" err="1" smtClean="0">
                <a:solidFill>
                  <a:schemeClr val="bg1"/>
                </a:solidFill>
                <a:effectLst/>
              </a:rPr>
              <a:t>atros</a:t>
            </a:r>
            <a:r>
              <a:rPr lang="en-GB" sz="2000" b="1" dirty="0" smtClean="0">
                <a:solidFill>
                  <a:schemeClr val="bg1"/>
                </a:solidFill>
                <a:effectLst/>
              </a:rPr>
              <a:t> &gt; </a:t>
            </a:r>
            <a:r>
              <a:rPr lang="en-GB" sz="2000" b="1" dirty="0" err="1" smtClean="0">
                <a:solidFill>
                  <a:schemeClr val="bg1"/>
                </a:solidFill>
                <a:effectLst/>
              </a:rPr>
              <a:t>iatrinē</a:t>
            </a:r>
            <a:endParaRPr lang="en-GB" sz="2000" b="1" dirty="0" smtClean="0">
              <a:solidFill>
                <a:schemeClr val="bg1"/>
              </a:solidFill>
              <a:effectLst/>
            </a:endParaRPr>
          </a:p>
          <a:p>
            <a:endParaRPr lang="en-GB" sz="2000" b="1" dirty="0">
              <a:solidFill>
                <a:schemeClr val="bg1"/>
              </a:solidFill>
              <a:effectLst/>
            </a:endParaRPr>
          </a:p>
          <a:p>
            <a:r>
              <a:rPr lang="en-GB" sz="2000" b="1" dirty="0" smtClean="0">
                <a:solidFill>
                  <a:schemeClr val="bg1"/>
                </a:solidFill>
                <a:effectLst/>
              </a:rPr>
              <a:t>Martial, </a:t>
            </a:r>
            <a:r>
              <a:rPr lang="en-GB" sz="2000" b="1" i="1" dirty="0" smtClean="0">
                <a:solidFill>
                  <a:schemeClr val="bg1"/>
                </a:solidFill>
                <a:effectLst/>
              </a:rPr>
              <a:t>Epigrams</a:t>
            </a:r>
            <a:r>
              <a:rPr lang="en-GB" sz="2000" b="1" dirty="0" smtClean="0">
                <a:solidFill>
                  <a:schemeClr val="bg1"/>
                </a:solidFill>
                <a:effectLst/>
              </a:rPr>
              <a:t> 11.71</a:t>
            </a:r>
          </a:p>
          <a:p>
            <a:pPr marL="18288" indent="0">
              <a:buNone/>
            </a:pPr>
            <a:r>
              <a:rPr lang="en-US" sz="2000" b="1" dirty="0">
                <a:solidFill>
                  <a:schemeClr val="bg1"/>
                </a:solidFill>
                <a:effectLst/>
              </a:rPr>
              <a:t>Leda told her aged husband that she was hysterical, and regrets that intercourse is necessary for her; yet with tears and groans she says her health is not worth the sacrifice, and declares she would rather choose to die.  Her lord bids her live, and not desert the bloom of her years, and he permits to be done what he cannot </a:t>
            </a:r>
            <a:r>
              <a:rPr lang="en-US" sz="2000" b="1" dirty="0" smtClean="0">
                <a:solidFill>
                  <a:schemeClr val="bg1"/>
                </a:solidFill>
                <a:effectLst/>
              </a:rPr>
              <a:t>do himself</a:t>
            </a:r>
            <a:r>
              <a:rPr lang="en-US" sz="2000" b="1" dirty="0">
                <a:solidFill>
                  <a:schemeClr val="bg1"/>
                </a:solidFill>
                <a:effectLst/>
              </a:rPr>
              <a:t>.  Immediately male doctors come in, and female doctors depart, and her feet are hoisted.  Oh, what stringent treatment</a:t>
            </a:r>
            <a:r>
              <a:rPr lang="en-US" sz="2000" b="1" dirty="0" smtClean="0">
                <a:solidFill>
                  <a:schemeClr val="bg1"/>
                </a:solidFill>
                <a:effectLst/>
              </a:rPr>
              <a:t>!</a:t>
            </a:r>
          </a:p>
          <a:p>
            <a:pPr marL="18288" indent="0">
              <a:buNone/>
            </a:pPr>
            <a:endParaRPr lang="en-US" sz="2000" b="1" dirty="0">
              <a:solidFill>
                <a:schemeClr val="bg1"/>
              </a:solidFill>
              <a:effectLst/>
            </a:endParaRPr>
          </a:p>
          <a:p>
            <a:r>
              <a:rPr lang="en-US" sz="2000" b="1" dirty="0" smtClean="0">
                <a:solidFill>
                  <a:schemeClr val="bg1"/>
                </a:solidFill>
                <a:effectLst/>
              </a:rPr>
              <a:t>Apuleius, </a:t>
            </a:r>
            <a:r>
              <a:rPr lang="en-US" sz="2000" b="1" i="1" dirty="0" smtClean="0">
                <a:solidFill>
                  <a:schemeClr val="bg1"/>
                </a:solidFill>
                <a:effectLst/>
              </a:rPr>
              <a:t>The Golden Ass </a:t>
            </a:r>
            <a:r>
              <a:rPr lang="en-US" sz="2000" b="1" dirty="0" smtClean="0">
                <a:solidFill>
                  <a:schemeClr val="bg1"/>
                </a:solidFill>
                <a:effectLst/>
              </a:rPr>
              <a:t>5.10</a:t>
            </a:r>
          </a:p>
          <a:p>
            <a:pPr marL="18288" indent="0">
              <a:buNone/>
            </a:pPr>
            <a:r>
              <a:rPr lang="en-US" sz="2000" b="1" dirty="0">
                <a:solidFill>
                  <a:schemeClr val="bg1"/>
                </a:solidFill>
                <a:effectLst/>
              </a:rPr>
              <a:t>“As for mine, he’s bent and bowed with arthritis, and scarcely ever pays homage to my charms. I’m forever massaging his twisted and frozen fingers, and soiling these delicate hands of mine with his odious fomentations, sordid bandages, and fetid poultices. Instead of playing the role of a normal wife, I’m burdened with playing his </a:t>
            </a:r>
            <a:r>
              <a:rPr lang="en-US" sz="2000" b="1" dirty="0" smtClean="0">
                <a:solidFill>
                  <a:schemeClr val="bg1"/>
                </a:solidFill>
                <a:effectLst/>
              </a:rPr>
              <a:t>doctor”.</a:t>
            </a:r>
            <a:endParaRPr lang="en-GB" sz="2000" b="1" dirty="0">
              <a:solidFill>
                <a:schemeClr val="bg1"/>
              </a:solidFill>
              <a:effectLst/>
            </a:endParaRPr>
          </a:p>
        </p:txBody>
      </p:sp>
      <p:sp>
        <p:nvSpPr>
          <p:cNvPr id="3" name="Title 2"/>
          <p:cNvSpPr>
            <a:spLocks noGrp="1"/>
          </p:cNvSpPr>
          <p:nvPr>
            <p:ph type="title"/>
          </p:nvPr>
        </p:nvSpPr>
        <p:spPr>
          <a:xfrm>
            <a:off x="228600" y="304800"/>
            <a:ext cx="7543800" cy="914400"/>
          </a:xfrm>
        </p:spPr>
        <p:txBody>
          <a:bodyPr/>
          <a:lstStyle/>
          <a:p>
            <a:r>
              <a:rPr lang="en-GB" b="1" dirty="0" smtClean="0">
                <a:solidFill>
                  <a:schemeClr val="bg1"/>
                </a:solidFill>
                <a:effectLst/>
              </a:rPr>
              <a:t>Women</a:t>
            </a:r>
            <a:endParaRPr lang="en-GB" b="1" dirty="0">
              <a:solidFill>
                <a:schemeClr val="bg1"/>
              </a:solidFill>
              <a:effectLst/>
            </a:endParaRPr>
          </a:p>
        </p:txBody>
      </p:sp>
    </p:spTree>
    <p:extLst>
      <p:ext uri="{BB962C8B-B14F-4D97-AF65-F5344CB8AC3E}">
        <p14:creationId xmlns:p14="http://schemas.microsoft.com/office/powerpoint/2010/main" val="32150157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295400"/>
            <a:ext cx="8610600" cy="5486400"/>
          </a:xfrm>
        </p:spPr>
        <p:txBody>
          <a:bodyPr>
            <a:normAutofit fontScale="85000" lnSpcReduction="20000"/>
          </a:bodyPr>
          <a:lstStyle/>
          <a:p>
            <a:r>
              <a:rPr lang="en-GB" b="1" dirty="0" err="1" smtClean="0">
                <a:solidFill>
                  <a:schemeClr val="bg1"/>
                </a:solidFill>
                <a:effectLst/>
              </a:rPr>
              <a:t>Antiochis</a:t>
            </a:r>
            <a:r>
              <a:rPr lang="en-GB" b="1" dirty="0" smtClean="0">
                <a:solidFill>
                  <a:schemeClr val="bg1"/>
                </a:solidFill>
                <a:effectLst/>
              </a:rPr>
              <a:t> of </a:t>
            </a:r>
            <a:r>
              <a:rPr lang="en-GB" b="1" dirty="0" err="1" smtClean="0">
                <a:solidFill>
                  <a:schemeClr val="bg1"/>
                </a:solidFill>
                <a:effectLst/>
              </a:rPr>
              <a:t>Tlos</a:t>
            </a:r>
            <a:r>
              <a:rPr lang="en-GB" b="1" dirty="0" smtClean="0">
                <a:solidFill>
                  <a:schemeClr val="bg1"/>
                </a:solidFill>
                <a:effectLst/>
              </a:rPr>
              <a:t>, Lycia (late first century BC)</a:t>
            </a:r>
          </a:p>
          <a:p>
            <a:pPr marL="18288" indent="0">
              <a:buNone/>
            </a:pPr>
            <a:r>
              <a:rPr lang="en-GB" b="1" dirty="0" smtClean="0">
                <a:solidFill>
                  <a:schemeClr val="bg1"/>
                </a:solidFill>
                <a:effectLst/>
              </a:rPr>
              <a:t>‘</a:t>
            </a:r>
            <a:r>
              <a:rPr lang="en-GB" b="1" dirty="0" err="1" smtClean="0">
                <a:solidFill>
                  <a:schemeClr val="bg1"/>
                </a:solidFill>
                <a:effectLst/>
              </a:rPr>
              <a:t>Antiochis</a:t>
            </a:r>
            <a:r>
              <a:rPr lang="en-GB" b="1" dirty="0" smtClean="0">
                <a:solidFill>
                  <a:schemeClr val="bg1"/>
                </a:solidFill>
                <a:effectLst/>
              </a:rPr>
              <a:t> </a:t>
            </a:r>
            <a:r>
              <a:rPr lang="en-US" b="1" dirty="0" smtClean="0">
                <a:solidFill>
                  <a:schemeClr val="bg1"/>
                </a:solidFill>
                <a:effectLst/>
              </a:rPr>
              <a:t>of </a:t>
            </a:r>
            <a:r>
              <a:rPr lang="en-US" b="1" dirty="0" err="1" smtClean="0">
                <a:solidFill>
                  <a:schemeClr val="bg1"/>
                </a:solidFill>
                <a:effectLst/>
              </a:rPr>
              <a:t>Tlos</a:t>
            </a:r>
            <a:r>
              <a:rPr lang="en-US" b="1" dirty="0">
                <a:solidFill>
                  <a:schemeClr val="bg1"/>
                </a:solidFill>
                <a:effectLst/>
              </a:rPr>
              <a:t>, daughter of </a:t>
            </a:r>
            <a:r>
              <a:rPr lang="en-US" b="1" dirty="0" err="1" smtClean="0">
                <a:solidFill>
                  <a:schemeClr val="bg1"/>
                </a:solidFill>
                <a:effectLst/>
              </a:rPr>
              <a:t>Diodotus</a:t>
            </a:r>
            <a:r>
              <a:rPr lang="en-US" b="1" dirty="0">
                <a:solidFill>
                  <a:schemeClr val="bg1"/>
                </a:solidFill>
                <a:effectLst/>
              </a:rPr>
              <a:t>, commended by the council and the </a:t>
            </a:r>
            <a:r>
              <a:rPr lang="en-US" b="1" dirty="0" smtClean="0">
                <a:solidFill>
                  <a:schemeClr val="bg1"/>
                </a:solidFill>
                <a:effectLst/>
              </a:rPr>
              <a:t>people of </a:t>
            </a:r>
            <a:r>
              <a:rPr lang="en-US" b="1" dirty="0" err="1" smtClean="0">
                <a:solidFill>
                  <a:schemeClr val="bg1"/>
                </a:solidFill>
                <a:effectLst/>
              </a:rPr>
              <a:t>Tlos</a:t>
            </a:r>
            <a:r>
              <a:rPr lang="en-US" b="1" dirty="0" smtClean="0">
                <a:solidFill>
                  <a:schemeClr val="bg1"/>
                </a:solidFill>
                <a:effectLst/>
              </a:rPr>
              <a:t> </a:t>
            </a:r>
            <a:r>
              <a:rPr lang="en-US" b="1" dirty="0">
                <a:solidFill>
                  <a:schemeClr val="bg1"/>
                </a:solidFill>
                <a:effectLst/>
              </a:rPr>
              <a:t>for her experience in the doctor's art, has set </a:t>
            </a:r>
            <a:r>
              <a:rPr lang="en-US" b="1" dirty="0">
                <a:solidFill>
                  <a:schemeClr val="bg1"/>
                </a:solidFill>
                <a:effectLst/>
              </a:rPr>
              <a:t>u</a:t>
            </a:r>
            <a:r>
              <a:rPr lang="en-US" b="1" dirty="0" smtClean="0">
                <a:solidFill>
                  <a:schemeClr val="bg1"/>
                </a:solidFill>
                <a:effectLst/>
              </a:rPr>
              <a:t>p </a:t>
            </a:r>
            <a:r>
              <a:rPr lang="en-US" b="1" dirty="0">
                <a:solidFill>
                  <a:schemeClr val="bg1"/>
                </a:solidFill>
                <a:effectLst/>
              </a:rPr>
              <a:t>this statue of </a:t>
            </a:r>
            <a:r>
              <a:rPr lang="en-US" b="1" dirty="0" smtClean="0">
                <a:solidFill>
                  <a:schemeClr val="bg1"/>
                </a:solidFill>
                <a:effectLst/>
              </a:rPr>
              <a:t>herself’.</a:t>
            </a:r>
          </a:p>
          <a:p>
            <a:pPr marL="18288" indent="0">
              <a:buNone/>
            </a:pPr>
            <a:endParaRPr lang="en-US" b="1" dirty="0">
              <a:solidFill>
                <a:schemeClr val="bg1"/>
              </a:solidFill>
              <a:effectLst/>
            </a:endParaRPr>
          </a:p>
          <a:p>
            <a:r>
              <a:rPr lang="en-US" b="1" dirty="0" err="1" smtClean="0">
                <a:solidFill>
                  <a:schemeClr val="bg1"/>
                </a:solidFill>
                <a:effectLst/>
              </a:rPr>
              <a:t>Restituta</a:t>
            </a:r>
            <a:r>
              <a:rPr lang="en-US" b="1" dirty="0" smtClean="0">
                <a:solidFill>
                  <a:schemeClr val="bg1"/>
                </a:solidFill>
                <a:effectLst/>
              </a:rPr>
              <a:t>, Rome (first century AD)</a:t>
            </a:r>
          </a:p>
          <a:p>
            <a:pPr marL="18288" indent="0">
              <a:buNone/>
            </a:pPr>
            <a:r>
              <a:rPr lang="en-US" b="1" dirty="0" smtClean="0">
                <a:solidFill>
                  <a:schemeClr val="bg1"/>
                </a:solidFill>
                <a:effectLst/>
              </a:rPr>
              <a:t>‘</a:t>
            </a:r>
            <a:r>
              <a:rPr lang="en-GB" b="1" dirty="0">
                <a:solidFill>
                  <a:schemeClr val="bg1"/>
                </a:solidFill>
                <a:effectLst/>
              </a:rPr>
              <a:t>‘For Tiberius Claudius </a:t>
            </a:r>
            <a:r>
              <a:rPr lang="en-GB" b="1" dirty="0" err="1" smtClean="0">
                <a:solidFill>
                  <a:schemeClr val="bg1"/>
                </a:solidFill>
                <a:effectLst/>
              </a:rPr>
              <a:t>Alcimus</a:t>
            </a:r>
            <a:r>
              <a:rPr lang="en-GB" b="1" dirty="0" smtClean="0">
                <a:solidFill>
                  <a:schemeClr val="bg1"/>
                </a:solidFill>
                <a:effectLst/>
              </a:rPr>
              <a:t>, </a:t>
            </a:r>
            <a:r>
              <a:rPr lang="en-US" b="1" dirty="0">
                <a:solidFill>
                  <a:schemeClr val="bg1"/>
                </a:solidFill>
                <a:effectLst/>
              </a:rPr>
              <a:t>Doctor of Caesar. Made by </a:t>
            </a:r>
            <a:r>
              <a:rPr lang="en-US" b="1" dirty="0" err="1">
                <a:solidFill>
                  <a:schemeClr val="bg1"/>
                </a:solidFill>
                <a:effectLst/>
              </a:rPr>
              <a:t>Restituta</a:t>
            </a:r>
            <a:r>
              <a:rPr lang="en-US" b="1" dirty="0">
                <a:solidFill>
                  <a:schemeClr val="bg1"/>
                </a:solidFill>
                <a:effectLst/>
              </a:rPr>
              <a:t>, for her patron and professor, good and </a:t>
            </a:r>
            <a:r>
              <a:rPr lang="en-US" b="1" dirty="0" smtClean="0">
                <a:solidFill>
                  <a:schemeClr val="bg1"/>
                </a:solidFill>
                <a:effectLst/>
              </a:rPr>
              <a:t>worthy</a:t>
            </a:r>
            <a:r>
              <a:rPr lang="en-US" b="1" dirty="0">
                <a:solidFill>
                  <a:schemeClr val="bg1"/>
                </a:solidFill>
                <a:effectLst/>
              </a:rPr>
              <a:t>, he lived 82 years</a:t>
            </a:r>
            <a:r>
              <a:rPr lang="en-US" b="1" dirty="0" smtClean="0">
                <a:solidFill>
                  <a:schemeClr val="bg1"/>
                </a:solidFill>
                <a:effectLst/>
              </a:rPr>
              <a:t>!’</a:t>
            </a:r>
          </a:p>
          <a:p>
            <a:pPr marL="18288" indent="0">
              <a:buNone/>
            </a:pPr>
            <a:endParaRPr lang="en-US" b="1" dirty="0">
              <a:solidFill>
                <a:schemeClr val="bg1"/>
              </a:solidFill>
              <a:effectLst/>
            </a:endParaRPr>
          </a:p>
          <a:p>
            <a:r>
              <a:rPr lang="en-US" b="1" dirty="0" err="1" smtClean="0">
                <a:solidFill>
                  <a:schemeClr val="bg1"/>
                </a:solidFill>
                <a:effectLst/>
              </a:rPr>
              <a:t>Panthia</a:t>
            </a:r>
            <a:r>
              <a:rPr lang="en-US" b="1" dirty="0" smtClean="0">
                <a:solidFill>
                  <a:schemeClr val="bg1"/>
                </a:solidFill>
                <a:effectLst/>
              </a:rPr>
              <a:t>, Pergamon (second century AD)</a:t>
            </a:r>
          </a:p>
          <a:p>
            <a:pPr marL="18288" indent="0">
              <a:buNone/>
            </a:pPr>
            <a:r>
              <a:rPr lang="en-US" b="1" dirty="0">
                <a:solidFill>
                  <a:schemeClr val="bg1"/>
                </a:solidFill>
                <a:effectLst/>
              </a:rPr>
              <a:t>‘Farewell, lady </a:t>
            </a:r>
            <a:r>
              <a:rPr lang="en-US" b="1" dirty="0" err="1">
                <a:solidFill>
                  <a:schemeClr val="bg1"/>
                </a:solidFill>
                <a:effectLst/>
              </a:rPr>
              <a:t>Panthia</a:t>
            </a:r>
            <a:r>
              <a:rPr lang="en-US" b="1" dirty="0">
                <a:solidFill>
                  <a:schemeClr val="bg1"/>
                </a:solidFill>
                <a:effectLst/>
              </a:rPr>
              <a:t>, from your husband. After your departure, I keep up my lasting grief for your cruel death. </a:t>
            </a:r>
            <a:r>
              <a:rPr lang="en-US" b="1" dirty="0" smtClean="0">
                <a:solidFill>
                  <a:schemeClr val="bg1"/>
                </a:solidFill>
                <a:effectLst/>
              </a:rPr>
              <a:t> Hera</a:t>
            </a:r>
            <a:r>
              <a:rPr lang="en-US" b="1" dirty="0">
                <a:solidFill>
                  <a:schemeClr val="bg1"/>
                </a:solidFill>
                <a:effectLst/>
              </a:rPr>
              <a:t>, goddess of marriage, never saw such a wife: your beauty, your wisdom, your chastity. </a:t>
            </a:r>
            <a:r>
              <a:rPr lang="en-US" b="1" dirty="0" smtClean="0">
                <a:solidFill>
                  <a:schemeClr val="bg1"/>
                </a:solidFill>
                <a:effectLst/>
              </a:rPr>
              <a:t> You </a:t>
            </a:r>
            <a:r>
              <a:rPr lang="en-US" b="1" dirty="0">
                <a:solidFill>
                  <a:schemeClr val="bg1"/>
                </a:solidFill>
                <a:effectLst/>
              </a:rPr>
              <a:t>bore me children </a:t>
            </a:r>
            <a:r>
              <a:rPr lang="en-US" b="1" dirty="0" smtClean="0">
                <a:solidFill>
                  <a:schemeClr val="bg1"/>
                </a:solidFill>
                <a:effectLst/>
              </a:rPr>
              <a:t>completely </a:t>
            </a:r>
            <a:r>
              <a:rPr lang="en-US" b="1" dirty="0">
                <a:solidFill>
                  <a:schemeClr val="bg1"/>
                </a:solidFill>
                <a:effectLst/>
              </a:rPr>
              <a:t>like myself; you cared for your bridegroom and your children; you guided straight the rudder of life in our home and raised high our common fame in healing – though you were a woman </a:t>
            </a:r>
            <a:r>
              <a:rPr lang="en-US" b="1" dirty="0" smtClean="0">
                <a:solidFill>
                  <a:schemeClr val="bg1"/>
                </a:solidFill>
                <a:effectLst/>
              </a:rPr>
              <a:t>you were </a:t>
            </a:r>
            <a:r>
              <a:rPr lang="en-US" b="1" dirty="0">
                <a:solidFill>
                  <a:schemeClr val="bg1"/>
                </a:solidFill>
                <a:effectLst/>
              </a:rPr>
              <a:t>not behind me in skill. In recognition of this your bridegroom </a:t>
            </a:r>
            <a:r>
              <a:rPr lang="en-US" b="1" dirty="0" err="1">
                <a:solidFill>
                  <a:schemeClr val="bg1"/>
                </a:solidFill>
                <a:effectLst/>
              </a:rPr>
              <a:t>Glycon</a:t>
            </a:r>
            <a:r>
              <a:rPr lang="en-US" b="1" dirty="0">
                <a:solidFill>
                  <a:schemeClr val="bg1"/>
                </a:solidFill>
                <a:effectLst/>
              </a:rPr>
              <a:t> built this tomb for you</a:t>
            </a:r>
            <a:r>
              <a:rPr lang="en-US" b="1" dirty="0" smtClean="0">
                <a:solidFill>
                  <a:schemeClr val="bg1"/>
                </a:solidFill>
                <a:effectLst/>
              </a:rPr>
              <a:t>. I </a:t>
            </a:r>
            <a:r>
              <a:rPr lang="en-US" b="1" dirty="0">
                <a:solidFill>
                  <a:schemeClr val="bg1"/>
                </a:solidFill>
                <a:effectLst/>
              </a:rPr>
              <a:t>also buried here the body of [my father] immortal </a:t>
            </a:r>
            <a:r>
              <a:rPr lang="en-US" b="1" dirty="0" err="1">
                <a:solidFill>
                  <a:schemeClr val="bg1"/>
                </a:solidFill>
                <a:effectLst/>
              </a:rPr>
              <a:t>Philadelphus</a:t>
            </a:r>
            <a:r>
              <a:rPr lang="en-US" b="1" dirty="0">
                <a:solidFill>
                  <a:schemeClr val="bg1"/>
                </a:solidFill>
                <a:effectLst/>
              </a:rPr>
              <a:t>, and I myself will lie here when </a:t>
            </a:r>
            <a:r>
              <a:rPr lang="en-US" b="1" dirty="0" smtClean="0">
                <a:solidFill>
                  <a:schemeClr val="bg1"/>
                </a:solidFill>
                <a:effectLst/>
              </a:rPr>
              <a:t>I die</a:t>
            </a:r>
            <a:r>
              <a:rPr lang="en-US" b="1" dirty="0">
                <a:solidFill>
                  <a:schemeClr val="bg1"/>
                </a:solidFill>
                <a:effectLst/>
              </a:rPr>
              <a:t>, since with you alone I shared my bed when I was alive, so may I cover myself in ground that </a:t>
            </a:r>
            <a:r>
              <a:rPr lang="en-US" b="1" dirty="0" smtClean="0">
                <a:solidFill>
                  <a:schemeClr val="bg1"/>
                </a:solidFill>
                <a:effectLst/>
              </a:rPr>
              <a:t>we share’.</a:t>
            </a:r>
          </a:p>
          <a:p>
            <a:pPr marL="18288" indent="0">
              <a:buNone/>
            </a:pPr>
            <a:endParaRPr lang="en-US" b="1" dirty="0">
              <a:solidFill>
                <a:schemeClr val="bg1"/>
              </a:solidFill>
              <a:effectLst/>
            </a:endParaRPr>
          </a:p>
          <a:p>
            <a:pPr marL="18288" indent="0">
              <a:buNone/>
            </a:pPr>
            <a:r>
              <a:rPr lang="en-US" b="1" dirty="0" smtClean="0">
                <a:solidFill>
                  <a:schemeClr val="bg1"/>
                </a:solidFill>
                <a:effectLst/>
              </a:rPr>
              <a:t>Relationships &gt; father/daughter, husband/wife, master/slave…</a:t>
            </a:r>
            <a:endParaRPr lang="en-GB" b="1" dirty="0">
              <a:solidFill>
                <a:schemeClr val="bg1"/>
              </a:solidFill>
              <a:effectLst/>
            </a:endParaRPr>
          </a:p>
        </p:txBody>
      </p:sp>
      <p:sp>
        <p:nvSpPr>
          <p:cNvPr id="3" name="Title 2"/>
          <p:cNvSpPr>
            <a:spLocks noGrp="1"/>
          </p:cNvSpPr>
          <p:nvPr>
            <p:ph type="title"/>
          </p:nvPr>
        </p:nvSpPr>
        <p:spPr>
          <a:xfrm>
            <a:off x="152400" y="228600"/>
            <a:ext cx="7543800" cy="914400"/>
          </a:xfrm>
        </p:spPr>
        <p:txBody>
          <a:bodyPr/>
          <a:lstStyle/>
          <a:p>
            <a:r>
              <a:rPr lang="en-GB" b="1" dirty="0" smtClean="0">
                <a:solidFill>
                  <a:schemeClr val="bg1"/>
                </a:solidFill>
                <a:effectLst/>
              </a:rPr>
              <a:t>Women</a:t>
            </a:r>
            <a:endParaRPr lang="en-GB" b="1" dirty="0">
              <a:solidFill>
                <a:schemeClr val="bg1"/>
              </a:solidFill>
              <a:effectLst/>
            </a:endParaRPr>
          </a:p>
        </p:txBody>
      </p:sp>
    </p:spTree>
    <p:extLst>
      <p:ext uri="{BB962C8B-B14F-4D97-AF65-F5344CB8AC3E}">
        <p14:creationId xmlns:p14="http://schemas.microsoft.com/office/powerpoint/2010/main" val="1277899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 y="1143000"/>
            <a:ext cx="5638800" cy="5029200"/>
          </a:xfrm>
        </p:spPr>
        <p:txBody>
          <a:bodyPr>
            <a:noAutofit/>
          </a:bodyPr>
          <a:lstStyle/>
          <a:p>
            <a:r>
              <a:rPr lang="en-US" sz="2000" b="1" dirty="0" err="1" smtClean="0">
                <a:solidFill>
                  <a:schemeClr val="bg1"/>
                </a:solidFill>
                <a:effectLst/>
              </a:rPr>
              <a:t>Flemming</a:t>
            </a:r>
            <a:r>
              <a:rPr lang="en-US" sz="2000" b="1" dirty="0">
                <a:solidFill>
                  <a:schemeClr val="bg1"/>
                </a:solidFill>
                <a:effectLst/>
              </a:rPr>
              <a:t>, R. (2000) </a:t>
            </a:r>
            <a:r>
              <a:rPr lang="en-US" sz="2000" b="1" i="1" dirty="0">
                <a:solidFill>
                  <a:schemeClr val="bg1"/>
                </a:solidFill>
                <a:effectLst/>
              </a:rPr>
              <a:t>Medicine and the Making of Roman Women: Gender, Nature, and </a:t>
            </a:r>
            <a:r>
              <a:rPr lang="en-US" sz="2000" b="1" i="1" dirty="0" smtClean="0">
                <a:solidFill>
                  <a:schemeClr val="bg1"/>
                </a:solidFill>
                <a:effectLst/>
              </a:rPr>
              <a:t>Authority </a:t>
            </a:r>
            <a:r>
              <a:rPr lang="en-US" sz="2000" b="1" i="1" dirty="0">
                <a:solidFill>
                  <a:schemeClr val="bg1"/>
                </a:solidFill>
                <a:effectLst/>
              </a:rPr>
              <a:t>from </a:t>
            </a:r>
            <a:r>
              <a:rPr lang="en-US" sz="2000" b="1" i="1" dirty="0" err="1">
                <a:solidFill>
                  <a:schemeClr val="bg1"/>
                </a:solidFill>
                <a:effectLst/>
              </a:rPr>
              <a:t>Celsus</a:t>
            </a:r>
            <a:r>
              <a:rPr lang="en-US" sz="2000" b="1" i="1" dirty="0">
                <a:solidFill>
                  <a:schemeClr val="bg1"/>
                </a:solidFill>
                <a:effectLst/>
              </a:rPr>
              <a:t> to Galen </a:t>
            </a:r>
            <a:r>
              <a:rPr lang="en-US" sz="2000" b="1" dirty="0">
                <a:solidFill>
                  <a:schemeClr val="bg1"/>
                </a:solidFill>
                <a:effectLst/>
              </a:rPr>
              <a:t>(Oxford)</a:t>
            </a:r>
            <a:endParaRPr lang="en-US" sz="2000" b="1" dirty="0" smtClean="0">
              <a:solidFill>
                <a:schemeClr val="bg1"/>
              </a:solidFill>
              <a:effectLst/>
            </a:endParaRPr>
          </a:p>
          <a:p>
            <a:r>
              <a:rPr lang="en-US" sz="2000" b="1" dirty="0" err="1" smtClean="0">
                <a:solidFill>
                  <a:schemeClr val="bg1"/>
                </a:solidFill>
                <a:effectLst/>
              </a:rPr>
              <a:t>Flemming</a:t>
            </a:r>
            <a:r>
              <a:rPr lang="en-US" sz="2000" b="1" dirty="0">
                <a:solidFill>
                  <a:schemeClr val="bg1"/>
                </a:solidFill>
                <a:effectLst/>
              </a:rPr>
              <a:t>, R. (2007) ‘Women, writing and medicine in the classical world’, </a:t>
            </a:r>
            <a:r>
              <a:rPr lang="en-US" sz="2000" b="1" i="1" dirty="0">
                <a:solidFill>
                  <a:schemeClr val="bg1"/>
                </a:solidFill>
                <a:effectLst/>
              </a:rPr>
              <a:t>CQ</a:t>
            </a:r>
            <a:r>
              <a:rPr lang="en-US" sz="2000" b="1" dirty="0">
                <a:solidFill>
                  <a:schemeClr val="bg1"/>
                </a:solidFill>
                <a:effectLst/>
              </a:rPr>
              <a:t> 57.1, </a:t>
            </a:r>
            <a:r>
              <a:rPr lang="en-US" sz="2000" b="1" dirty="0" smtClean="0">
                <a:solidFill>
                  <a:schemeClr val="bg1"/>
                </a:solidFill>
                <a:effectLst/>
              </a:rPr>
              <a:t>257-279</a:t>
            </a:r>
          </a:p>
          <a:p>
            <a:r>
              <a:rPr lang="en-US" sz="2000" b="1" dirty="0" smtClean="0">
                <a:solidFill>
                  <a:schemeClr val="bg1"/>
                </a:solidFill>
                <a:effectLst/>
              </a:rPr>
              <a:t>Parker</a:t>
            </a:r>
            <a:r>
              <a:rPr lang="en-US" sz="2000" b="1" dirty="0">
                <a:solidFill>
                  <a:schemeClr val="bg1"/>
                </a:solidFill>
                <a:effectLst/>
              </a:rPr>
              <a:t>, H. N. (2012) ‘Galen and the girls: sources for women medical writers revisited’, </a:t>
            </a:r>
            <a:r>
              <a:rPr lang="en-US" sz="2000" b="1" i="1" dirty="0">
                <a:solidFill>
                  <a:schemeClr val="bg1"/>
                </a:solidFill>
                <a:effectLst/>
              </a:rPr>
              <a:t>CQ</a:t>
            </a:r>
            <a:r>
              <a:rPr lang="en-US" sz="2000" b="1" dirty="0">
                <a:solidFill>
                  <a:schemeClr val="bg1"/>
                </a:solidFill>
                <a:effectLst/>
              </a:rPr>
              <a:t> 62.1, 359-386</a:t>
            </a:r>
            <a:endParaRPr lang="en-GB" sz="2000" b="1" dirty="0">
              <a:solidFill>
                <a:schemeClr val="bg1"/>
              </a:solidFill>
              <a:effectLst/>
            </a:endParaRPr>
          </a:p>
        </p:txBody>
      </p:sp>
      <p:sp>
        <p:nvSpPr>
          <p:cNvPr id="3" name="Title 2"/>
          <p:cNvSpPr>
            <a:spLocks noGrp="1"/>
          </p:cNvSpPr>
          <p:nvPr>
            <p:ph type="title"/>
          </p:nvPr>
        </p:nvSpPr>
        <p:spPr>
          <a:xfrm>
            <a:off x="228600" y="228600"/>
            <a:ext cx="7543800" cy="914400"/>
          </a:xfrm>
        </p:spPr>
        <p:txBody>
          <a:bodyPr/>
          <a:lstStyle/>
          <a:p>
            <a:r>
              <a:rPr lang="en-GB" b="1" dirty="0" smtClean="0">
                <a:solidFill>
                  <a:schemeClr val="bg1"/>
                </a:solidFill>
                <a:effectLst/>
              </a:rPr>
              <a:t>Women</a:t>
            </a:r>
            <a:endParaRPr lang="en-GB" b="1" dirty="0">
              <a:solidFill>
                <a:schemeClr val="bg1"/>
              </a:solidFill>
              <a:effectLst/>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2452" y="1371600"/>
            <a:ext cx="3031998" cy="5257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28600" y="6324600"/>
            <a:ext cx="5673852" cy="369332"/>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Relief of a </a:t>
            </a:r>
            <a:r>
              <a:rPr lang="en-GB" b="1" i="1" dirty="0" err="1" smtClean="0">
                <a:solidFill>
                  <a:schemeClr val="bg1"/>
                </a:solidFill>
              </a:rPr>
              <a:t>medica</a:t>
            </a:r>
            <a:r>
              <a:rPr lang="en-GB" b="1" dirty="0" smtClean="0">
                <a:solidFill>
                  <a:schemeClr val="bg1"/>
                </a:solidFill>
              </a:rPr>
              <a:t>, </a:t>
            </a:r>
            <a:r>
              <a:rPr lang="en-GB" b="1" dirty="0" smtClean="0">
                <a:solidFill>
                  <a:schemeClr val="bg1"/>
                </a:solidFill>
              </a:rPr>
              <a:t>second or third </a:t>
            </a:r>
            <a:r>
              <a:rPr lang="en-GB" b="1" dirty="0" smtClean="0">
                <a:solidFill>
                  <a:schemeClr val="bg1"/>
                </a:solidFill>
              </a:rPr>
              <a:t>century AD</a:t>
            </a:r>
            <a:endParaRPr lang="en-GB" b="1" dirty="0">
              <a:solidFill>
                <a:schemeClr val="bg1"/>
              </a:solidFill>
            </a:endParaRPr>
          </a:p>
        </p:txBody>
      </p:sp>
    </p:spTree>
    <p:extLst>
      <p:ext uri="{BB962C8B-B14F-4D97-AF65-F5344CB8AC3E}">
        <p14:creationId xmlns:p14="http://schemas.microsoft.com/office/powerpoint/2010/main" val="1462479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0886"/>
            <a:ext cx="7543800" cy="914400"/>
          </a:xfrm>
        </p:spPr>
        <p:txBody>
          <a:bodyPr/>
          <a:lstStyle/>
          <a:p>
            <a:r>
              <a:rPr lang="en-GB" sz="4400" b="1" dirty="0" smtClean="0">
                <a:solidFill>
                  <a:schemeClr val="bg1"/>
                </a:solidFill>
                <a:effectLst/>
              </a:rPr>
              <a:t>Reading</a:t>
            </a:r>
            <a:endParaRPr lang="en-GB" sz="4400" b="1" dirty="0">
              <a:solidFill>
                <a:schemeClr val="bg1"/>
              </a:solidFill>
              <a:effectLst/>
            </a:endParaRPr>
          </a:p>
        </p:txBody>
      </p:sp>
      <p:sp>
        <p:nvSpPr>
          <p:cNvPr id="3" name="TextBox 2"/>
          <p:cNvSpPr txBox="1"/>
          <p:nvPr/>
        </p:nvSpPr>
        <p:spPr>
          <a:xfrm>
            <a:off x="381000" y="1066800"/>
            <a:ext cx="8534400" cy="5262979"/>
          </a:xfrm>
          <a:prstGeom prst="rect">
            <a:avLst/>
          </a:prstGeom>
          <a:noFill/>
        </p:spPr>
        <p:txBody>
          <a:bodyPr wrap="square" rtlCol="0">
            <a:spAutoFit/>
          </a:bodyPr>
          <a:lstStyle/>
          <a:p>
            <a:r>
              <a:rPr lang="en-US" sz="1600" b="1" dirty="0" smtClean="0">
                <a:solidFill>
                  <a:schemeClr val="bg1"/>
                </a:solidFill>
              </a:rPr>
              <a:t>Amundsen, D. and </a:t>
            </a:r>
            <a:r>
              <a:rPr lang="en-US" sz="1600" b="1" dirty="0" err="1" smtClean="0">
                <a:solidFill>
                  <a:schemeClr val="bg1"/>
                </a:solidFill>
              </a:rPr>
              <a:t>Ferngren</a:t>
            </a:r>
            <a:r>
              <a:rPr lang="en-US" sz="1600" b="1" dirty="0" smtClean="0">
                <a:solidFill>
                  <a:schemeClr val="bg1"/>
                </a:solidFill>
              </a:rPr>
              <a:t>, G. (1978) ‘The Forensic Role of Physicians in Ptolemaic and 	Roman Egypt’, </a:t>
            </a:r>
            <a:r>
              <a:rPr lang="en-US" sz="1600" b="1" i="1" dirty="0" smtClean="0">
                <a:solidFill>
                  <a:schemeClr val="bg1"/>
                </a:solidFill>
              </a:rPr>
              <a:t>Bulletin of the History of Medicine </a:t>
            </a:r>
            <a:r>
              <a:rPr lang="en-US" sz="1600" b="1" dirty="0" smtClean="0">
                <a:solidFill>
                  <a:schemeClr val="bg1"/>
                </a:solidFill>
              </a:rPr>
              <a:t>52.3: 336-353</a:t>
            </a:r>
          </a:p>
          <a:p>
            <a:r>
              <a:rPr lang="en-US" sz="1600" b="1" dirty="0">
                <a:solidFill>
                  <a:schemeClr val="bg1"/>
                </a:solidFill>
              </a:rPr>
              <a:t>Baker,  </a:t>
            </a:r>
            <a:r>
              <a:rPr lang="en-US" sz="1600" b="1" dirty="0" smtClean="0">
                <a:solidFill>
                  <a:schemeClr val="bg1"/>
                </a:solidFill>
              </a:rPr>
              <a:t>P.  </a:t>
            </a:r>
            <a:r>
              <a:rPr lang="en-US" sz="1600" b="1" dirty="0">
                <a:solidFill>
                  <a:schemeClr val="bg1"/>
                </a:solidFill>
              </a:rPr>
              <a:t>(2004) </a:t>
            </a:r>
            <a:r>
              <a:rPr lang="en-US" sz="1600" b="1" dirty="0" smtClean="0">
                <a:solidFill>
                  <a:schemeClr val="bg1"/>
                </a:solidFill>
              </a:rPr>
              <a:t>‘Roman </a:t>
            </a:r>
            <a:r>
              <a:rPr lang="en-US" sz="1600" b="1" dirty="0">
                <a:solidFill>
                  <a:schemeClr val="bg1"/>
                </a:solidFill>
              </a:rPr>
              <a:t>Medical Instruments: Archaeological Interpretations of their </a:t>
            </a:r>
            <a:r>
              <a:rPr lang="en-US" sz="1600" b="1" dirty="0" smtClean="0">
                <a:solidFill>
                  <a:schemeClr val="bg1"/>
                </a:solidFill>
              </a:rPr>
              <a:t>	Possible </a:t>
            </a:r>
            <a:r>
              <a:rPr lang="en-US" sz="1600" b="1" dirty="0">
                <a:solidFill>
                  <a:schemeClr val="bg1"/>
                </a:solidFill>
              </a:rPr>
              <a:t>'Non-functional </a:t>
            </a:r>
            <a:r>
              <a:rPr lang="en-US" sz="1600" b="1" dirty="0" smtClean="0">
                <a:solidFill>
                  <a:schemeClr val="bg1"/>
                </a:solidFill>
              </a:rPr>
              <a:t>Uses‘’, </a:t>
            </a:r>
            <a:r>
              <a:rPr lang="en-US" sz="1600" b="1" i="1" dirty="0">
                <a:solidFill>
                  <a:schemeClr val="bg1"/>
                </a:solidFill>
              </a:rPr>
              <a:t>Social History of Medicine</a:t>
            </a:r>
            <a:r>
              <a:rPr lang="en-US" sz="1600" b="1" dirty="0">
                <a:solidFill>
                  <a:schemeClr val="bg1"/>
                </a:solidFill>
              </a:rPr>
              <a:t>, 17 </a:t>
            </a:r>
            <a:r>
              <a:rPr lang="en-US" sz="1600" b="1" dirty="0" smtClean="0">
                <a:solidFill>
                  <a:schemeClr val="bg1"/>
                </a:solidFill>
              </a:rPr>
              <a:t>.1: 3-21</a:t>
            </a:r>
            <a:endParaRPr lang="en-US" sz="1600" b="1" dirty="0">
              <a:solidFill>
                <a:schemeClr val="bg1"/>
              </a:solidFill>
            </a:endParaRPr>
          </a:p>
          <a:p>
            <a:r>
              <a:rPr lang="en-US" sz="1600" b="1" dirty="0" err="1" smtClean="0">
                <a:solidFill>
                  <a:schemeClr val="bg1"/>
                </a:solidFill>
              </a:rPr>
              <a:t>Flemming</a:t>
            </a:r>
            <a:r>
              <a:rPr lang="en-US" sz="1600" b="1" dirty="0" smtClean="0">
                <a:solidFill>
                  <a:schemeClr val="bg1"/>
                </a:solidFill>
              </a:rPr>
              <a:t>, R. (2000</a:t>
            </a:r>
            <a:r>
              <a:rPr lang="en-US" sz="1600" b="1" dirty="0">
                <a:solidFill>
                  <a:schemeClr val="bg1"/>
                </a:solidFill>
              </a:rPr>
              <a:t>) </a:t>
            </a:r>
            <a:r>
              <a:rPr lang="en-US" sz="1600" b="1" i="1" dirty="0">
                <a:solidFill>
                  <a:schemeClr val="bg1"/>
                </a:solidFill>
              </a:rPr>
              <a:t>Medicine and the Making of Roman Women: Gender, Nature, and </a:t>
            </a:r>
            <a:r>
              <a:rPr lang="en-US" sz="1600" b="1" i="1" dirty="0" smtClean="0">
                <a:solidFill>
                  <a:schemeClr val="bg1"/>
                </a:solidFill>
              </a:rPr>
              <a:t>	Authority </a:t>
            </a:r>
            <a:r>
              <a:rPr lang="en-US" sz="1600" b="1" i="1" dirty="0">
                <a:solidFill>
                  <a:schemeClr val="bg1"/>
                </a:solidFill>
              </a:rPr>
              <a:t>from </a:t>
            </a:r>
            <a:r>
              <a:rPr lang="en-US" sz="1600" b="1" i="1" dirty="0" err="1">
                <a:solidFill>
                  <a:schemeClr val="bg1"/>
                </a:solidFill>
              </a:rPr>
              <a:t>Celsus</a:t>
            </a:r>
            <a:r>
              <a:rPr lang="en-US" sz="1600" b="1" i="1" dirty="0">
                <a:solidFill>
                  <a:schemeClr val="bg1"/>
                </a:solidFill>
              </a:rPr>
              <a:t> to Galen </a:t>
            </a:r>
            <a:r>
              <a:rPr lang="en-US" sz="1600" b="1" dirty="0">
                <a:solidFill>
                  <a:schemeClr val="bg1"/>
                </a:solidFill>
              </a:rPr>
              <a:t>(</a:t>
            </a:r>
            <a:r>
              <a:rPr lang="en-US" sz="1600" b="1" dirty="0" smtClean="0">
                <a:solidFill>
                  <a:schemeClr val="bg1"/>
                </a:solidFill>
              </a:rPr>
              <a:t>Oxford)	E-Book</a:t>
            </a:r>
            <a:endParaRPr lang="en-US" sz="1600" b="1" dirty="0">
              <a:solidFill>
                <a:schemeClr val="bg1"/>
              </a:solidFill>
            </a:endParaRPr>
          </a:p>
          <a:p>
            <a:r>
              <a:rPr lang="en-US" sz="1600" b="1" dirty="0" smtClean="0">
                <a:solidFill>
                  <a:schemeClr val="bg1"/>
                </a:solidFill>
              </a:rPr>
              <a:t>Jackson</a:t>
            </a:r>
            <a:r>
              <a:rPr lang="en-US" sz="1600" b="1" dirty="0">
                <a:solidFill>
                  <a:schemeClr val="bg1"/>
                </a:solidFill>
              </a:rPr>
              <a:t>, R. (1988) </a:t>
            </a:r>
            <a:r>
              <a:rPr lang="en-US" sz="1600" b="1" i="1" dirty="0">
                <a:solidFill>
                  <a:schemeClr val="bg1"/>
                </a:solidFill>
              </a:rPr>
              <a:t>Doctors and Diseases in the Roman Empire</a:t>
            </a:r>
            <a:r>
              <a:rPr lang="en-US" sz="1600" b="1" dirty="0">
                <a:solidFill>
                  <a:schemeClr val="bg1"/>
                </a:solidFill>
              </a:rPr>
              <a:t> (London: British Museum </a:t>
            </a:r>
            <a:r>
              <a:rPr lang="en-US" sz="1600" b="1" dirty="0" smtClean="0">
                <a:solidFill>
                  <a:schemeClr val="bg1"/>
                </a:solidFill>
              </a:rPr>
              <a:t>	Press</a:t>
            </a:r>
            <a:r>
              <a:rPr lang="en-US" sz="1600" b="1" dirty="0">
                <a:solidFill>
                  <a:schemeClr val="bg1"/>
                </a:solidFill>
              </a:rPr>
              <a:t>)   LRC 937 JAC</a:t>
            </a:r>
          </a:p>
          <a:p>
            <a:r>
              <a:rPr lang="en-US" sz="1600" b="1" dirty="0">
                <a:solidFill>
                  <a:schemeClr val="bg1"/>
                </a:solidFill>
              </a:rPr>
              <a:t>Jackson, R. (1990) ‘Roman Doctors and their Instruments: Recent Research into Ancient </a:t>
            </a:r>
            <a:r>
              <a:rPr lang="en-US" sz="1600" b="1" dirty="0" smtClean="0">
                <a:solidFill>
                  <a:schemeClr val="bg1"/>
                </a:solidFill>
              </a:rPr>
              <a:t>	Practice</a:t>
            </a:r>
            <a:r>
              <a:rPr lang="en-US" sz="1600" b="1" dirty="0">
                <a:solidFill>
                  <a:schemeClr val="bg1"/>
                </a:solidFill>
              </a:rPr>
              <a:t>’, </a:t>
            </a:r>
            <a:r>
              <a:rPr lang="en-US" sz="1600" b="1" i="1" dirty="0">
                <a:solidFill>
                  <a:schemeClr val="bg1"/>
                </a:solidFill>
              </a:rPr>
              <a:t>Journal of Roman Archaeology</a:t>
            </a:r>
            <a:r>
              <a:rPr lang="en-US" sz="1600" b="1" dirty="0">
                <a:solidFill>
                  <a:schemeClr val="bg1"/>
                </a:solidFill>
              </a:rPr>
              <a:t> 3: 5-27        LRC PER </a:t>
            </a:r>
            <a:r>
              <a:rPr lang="en-US" sz="1600" b="1" dirty="0" smtClean="0">
                <a:solidFill>
                  <a:schemeClr val="bg1"/>
                </a:solidFill>
              </a:rPr>
              <a:t>937</a:t>
            </a:r>
          </a:p>
          <a:p>
            <a:r>
              <a:rPr lang="en-US" sz="1600" b="1" dirty="0" smtClean="0">
                <a:solidFill>
                  <a:schemeClr val="bg1"/>
                </a:solidFill>
              </a:rPr>
              <a:t>Jackson, R. (1993) ‘Roman Medicine: the Practitioners and their Practices’, </a:t>
            </a:r>
            <a:r>
              <a:rPr lang="en-US" sz="1600" b="1" i="1" dirty="0" smtClean="0">
                <a:solidFill>
                  <a:schemeClr val="bg1"/>
                </a:solidFill>
              </a:rPr>
              <a:t>ANRW</a:t>
            </a:r>
            <a:r>
              <a:rPr lang="en-US" sz="1600" b="1" dirty="0" smtClean="0">
                <a:solidFill>
                  <a:schemeClr val="bg1"/>
                </a:solidFill>
              </a:rPr>
              <a:t> II 37.1: 	79-101	LRC 937 AUF</a:t>
            </a:r>
          </a:p>
          <a:p>
            <a:r>
              <a:rPr lang="en-US" sz="1600" b="1" dirty="0" smtClean="0">
                <a:solidFill>
                  <a:schemeClr val="bg1"/>
                </a:solidFill>
              </a:rPr>
              <a:t>Jackson</a:t>
            </a:r>
            <a:r>
              <a:rPr lang="en-US" sz="1600" b="1" dirty="0">
                <a:solidFill>
                  <a:schemeClr val="bg1"/>
                </a:solidFill>
              </a:rPr>
              <a:t>, R. (2005) ‘Holding on to Health?  Bone Surgery and Instrumentation in the </a:t>
            </a:r>
            <a:r>
              <a:rPr lang="en-US" sz="1600" b="1" dirty="0" smtClean="0">
                <a:solidFill>
                  <a:schemeClr val="bg1"/>
                </a:solidFill>
              </a:rPr>
              <a:t>	Roman </a:t>
            </a:r>
            <a:r>
              <a:rPr lang="en-US" sz="1600" b="1" dirty="0">
                <a:solidFill>
                  <a:schemeClr val="bg1"/>
                </a:solidFill>
              </a:rPr>
              <a:t>Empire’, in King, H. (ed.) </a:t>
            </a:r>
            <a:r>
              <a:rPr lang="en-US" sz="1600" b="1" i="1" dirty="0">
                <a:solidFill>
                  <a:schemeClr val="bg1"/>
                </a:solidFill>
              </a:rPr>
              <a:t>Health in Antiquity</a:t>
            </a:r>
            <a:r>
              <a:rPr lang="en-US" sz="1600" b="1" dirty="0">
                <a:solidFill>
                  <a:schemeClr val="bg1"/>
                </a:solidFill>
              </a:rPr>
              <a:t> (London) 97-119       </a:t>
            </a:r>
            <a:r>
              <a:rPr lang="en-US" sz="1600" b="1" dirty="0" smtClean="0">
                <a:solidFill>
                  <a:schemeClr val="bg1"/>
                </a:solidFill>
              </a:rPr>
              <a:t>E-	Book</a:t>
            </a:r>
            <a:endParaRPr lang="en-US" sz="1600" b="1" dirty="0">
              <a:solidFill>
                <a:schemeClr val="bg1"/>
              </a:solidFill>
            </a:endParaRPr>
          </a:p>
          <a:p>
            <a:r>
              <a:rPr lang="en-US" sz="1600" b="1" dirty="0" err="1">
                <a:solidFill>
                  <a:schemeClr val="bg1"/>
                </a:solidFill>
              </a:rPr>
              <a:t>Majno</a:t>
            </a:r>
            <a:r>
              <a:rPr lang="en-US" sz="1600" b="1" dirty="0">
                <a:solidFill>
                  <a:schemeClr val="bg1"/>
                </a:solidFill>
              </a:rPr>
              <a:t>, G. (1975) </a:t>
            </a:r>
            <a:r>
              <a:rPr lang="en-US" sz="1600" b="1" i="1" dirty="0">
                <a:solidFill>
                  <a:schemeClr val="bg1"/>
                </a:solidFill>
              </a:rPr>
              <a:t>The Healing Hand: Man and Wound in the Ancient World</a:t>
            </a:r>
            <a:r>
              <a:rPr lang="en-US" sz="1600" b="1" dirty="0">
                <a:solidFill>
                  <a:schemeClr val="bg1"/>
                </a:solidFill>
              </a:rPr>
              <a:t> (Cambridge </a:t>
            </a:r>
            <a:r>
              <a:rPr lang="en-US" sz="1600" b="1" dirty="0" smtClean="0">
                <a:solidFill>
                  <a:schemeClr val="bg1"/>
                </a:solidFill>
              </a:rPr>
              <a:t>	MA</a:t>
            </a:r>
            <a:r>
              <a:rPr lang="en-US" sz="1600" b="1" dirty="0">
                <a:solidFill>
                  <a:schemeClr val="bg1"/>
                </a:solidFill>
              </a:rPr>
              <a:t>: Harvard University Press)    LRC    Q 610.93 MAJ</a:t>
            </a:r>
          </a:p>
          <a:p>
            <a:r>
              <a:rPr lang="en-US" sz="1600" b="1" dirty="0" err="1">
                <a:solidFill>
                  <a:schemeClr val="bg1"/>
                </a:solidFill>
              </a:rPr>
              <a:t>Nutton</a:t>
            </a:r>
            <a:r>
              <a:rPr lang="en-US" sz="1600" b="1" dirty="0">
                <a:solidFill>
                  <a:schemeClr val="bg1"/>
                </a:solidFill>
              </a:rPr>
              <a:t>, V. (2005) </a:t>
            </a:r>
            <a:r>
              <a:rPr lang="en-US" sz="1600" b="1" i="1" dirty="0">
                <a:solidFill>
                  <a:schemeClr val="bg1"/>
                </a:solidFill>
              </a:rPr>
              <a:t>Ancient Medicine</a:t>
            </a:r>
            <a:r>
              <a:rPr lang="en-US" sz="1600" b="1" dirty="0">
                <a:solidFill>
                  <a:schemeClr val="bg1"/>
                </a:solidFill>
              </a:rPr>
              <a:t> (London: Routledge)              </a:t>
            </a:r>
            <a:r>
              <a:rPr lang="en-US" sz="1600" b="1" dirty="0" smtClean="0">
                <a:solidFill>
                  <a:schemeClr val="bg1"/>
                </a:solidFill>
              </a:rPr>
              <a:t>E-Book</a:t>
            </a:r>
          </a:p>
          <a:p>
            <a:r>
              <a:rPr lang="en-US" sz="1600" b="1" dirty="0" smtClean="0">
                <a:solidFill>
                  <a:schemeClr val="bg1"/>
                </a:solidFill>
              </a:rPr>
              <a:t>Riddle, J. (1993) ‘High Medicine and Low Medicine in the Roman Empire’, </a:t>
            </a:r>
            <a:r>
              <a:rPr lang="en-US" sz="1600" b="1" i="1" dirty="0" smtClean="0">
                <a:solidFill>
                  <a:schemeClr val="bg1"/>
                </a:solidFill>
              </a:rPr>
              <a:t>ANRW</a:t>
            </a:r>
            <a:r>
              <a:rPr lang="en-US" sz="1600" b="1" dirty="0" smtClean="0">
                <a:solidFill>
                  <a:schemeClr val="bg1"/>
                </a:solidFill>
              </a:rPr>
              <a:t> II 	37.1:102-120	</a:t>
            </a:r>
            <a:r>
              <a:rPr lang="en-US" sz="1600" b="1" dirty="0">
                <a:solidFill>
                  <a:schemeClr val="bg1"/>
                </a:solidFill>
              </a:rPr>
              <a:t> LRC 937 AUF</a:t>
            </a:r>
          </a:p>
          <a:p>
            <a:endParaRPr lang="en-US" sz="1600" dirty="0"/>
          </a:p>
        </p:txBody>
      </p:sp>
    </p:spTree>
    <p:extLst>
      <p:ext uri="{BB962C8B-B14F-4D97-AF65-F5344CB8AC3E}">
        <p14:creationId xmlns:p14="http://schemas.microsoft.com/office/powerpoint/2010/main" val="310394553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Custom 2">
      <a:dk1>
        <a:sysClr val="windowText" lastClr="000000"/>
      </a:dk1>
      <a:lt1>
        <a:sysClr val="window" lastClr="FFFFFF"/>
      </a:lt1>
      <a:dk2>
        <a:srgbClr val="F2F2F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2132</TotalTime>
  <Words>1879</Words>
  <Application>Microsoft Office PowerPoint</Application>
  <PresentationFormat>On-screen Show (4:3)</PresentationFormat>
  <Paragraphs>165</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Elemental</vt:lpstr>
      <vt:lpstr>The Physician (medicus/iatros)</vt:lpstr>
      <vt:lpstr>PowerPoint Presentation</vt:lpstr>
      <vt:lpstr>Marcus Porcius Cato</vt:lpstr>
      <vt:lpstr>Gaius Plinius Secundus</vt:lpstr>
      <vt:lpstr>PowerPoint Presentation</vt:lpstr>
      <vt:lpstr>Aulus Cornelius Celsus</vt:lpstr>
      <vt:lpstr>Celsus’ On Medicine</vt:lpstr>
      <vt:lpstr>Dietetics</vt:lpstr>
      <vt:lpstr>Food and Drink</vt:lpstr>
      <vt:lpstr>Exercise</vt:lpstr>
      <vt:lpstr>Bathing</vt:lpstr>
      <vt:lpstr>Relaxation</vt:lpstr>
      <vt:lpstr>Medicines</vt:lpstr>
      <vt:lpstr>Medical Practitioners</vt:lpstr>
      <vt:lpstr>Medical Instruments</vt:lpstr>
      <vt:lpstr>Medical Sects</vt:lpstr>
      <vt:lpstr>Celebrities</vt:lpstr>
      <vt:lpstr>PowerPoint Presentation</vt:lpstr>
      <vt:lpstr>Women</vt:lpstr>
      <vt:lpstr>Women</vt:lpstr>
      <vt:lpstr>Women</vt:lpstr>
      <vt:lpstr>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Draycott</dc:creator>
  <cp:lastModifiedBy>Administrator</cp:lastModifiedBy>
  <cp:revision>133</cp:revision>
  <dcterms:created xsi:type="dcterms:W3CDTF">2006-08-16T00:00:00Z</dcterms:created>
  <dcterms:modified xsi:type="dcterms:W3CDTF">2014-10-13T15:04:45Z</dcterms:modified>
</cp:coreProperties>
</file>