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5" r:id="rId1"/>
  </p:sldMasterIdLst>
  <p:notesMasterIdLst>
    <p:notesMasterId r:id="rId42"/>
  </p:notesMasterIdLst>
  <p:sldIdLst>
    <p:sldId id="344" r:id="rId2"/>
    <p:sldId id="343" r:id="rId3"/>
    <p:sldId id="289" r:id="rId4"/>
    <p:sldId id="290" r:id="rId5"/>
    <p:sldId id="291" r:id="rId6"/>
    <p:sldId id="310" r:id="rId7"/>
    <p:sldId id="360" r:id="rId8"/>
    <p:sldId id="361" r:id="rId9"/>
    <p:sldId id="314" r:id="rId10"/>
    <p:sldId id="333" r:id="rId11"/>
    <p:sldId id="316" r:id="rId12"/>
    <p:sldId id="317" r:id="rId13"/>
    <p:sldId id="318" r:id="rId14"/>
    <p:sldId id="345" r:id="rId15"/>
    <p:sldId id="353" r:id="rId16"/>
    <p:sldId id="366" r:id="rId17"/>
    <p:sldId id="321" r:id="rId18"/>
    <p:sldId id="257" r:id="rId19"/>
    <p:sldId id="327" r:id="rId20"/>
    <p:sldId id="329" r:id="rId21"/>
    <p:sldId id="338" r:id="rId22"/>
    <p:sldId id="270" r:id="rId23"/>
    <p:sldId id="258" r:id="rId24"/>
    <p:sldId id="259" r:id="rId25"/>
    <p:sldId id="260" r:id="rId26"/>
    <p:sldId id="261" r:id="rId27"/>
    <p:sldId id="263" r:id="rId28"/>
    <p:sldId id="264" r:id="rId29"/>
    <p:sldId id="265" r:id="rId30"/>
    <p:sldId id="266" r:id="rId31"/>
    <p:sldId id="346" r:id="rId32"/>
    <p:sldId id="352" r:id="rId33"/>
    <p:sldId id="358" r:id="rId34"/>
    <p:sldId id="271" r:id="rId35"/>
    <p:sldId id="295" r:id="rId36"/>
    <p:sldId id="350" r:id="rId37"/>
    <p:sldId id="332" r:id="rId38"/>
    <p:sldId id="340" r:id="rId39"/>
    <p:sldId id="331" r:id="rId40"/>
    <p:sldId id="367" r:id="rId41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2549"/>
    <a:srgbClr val="FFFC00"/>
    <a:srgbClr val="ECF3D1"/>
    <a:srgbClr val="E98AE9"/>
    <a:srgbClr val="990099"/>
    <a:srgbClr val="CC0099"/>
    <a:srgbClr val="F1C88B"/>
    <a:srgbClr val="003635"/>
    <a:srgbClr val="005856"/>
    <a:srgbClr val="FE92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09"/>
    <p:restoredTop sz="94607"/>
  </p:normalViewPr>
  <p:slideViewPr>
    <p:cSldViewPr snapToGrid="0">
      <p:cViewPr varScale="1">
        <p:scale>
          <a:sx n="165" d="100"/>
          <a:sy n="165" d="100"/>
        </p:scale>
        <p:origin x="960" y="1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3/15/21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158388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582314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911785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754866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24" name="Google Shape;224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21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6" name="Google Shape;226;p20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333826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24" name="Google Shape;224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22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6" name="Google Shape;226;p20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1560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390787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978064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34855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856936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979110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94105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95723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410916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45466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87361" y="2770854"/>
            <a:ext cx="8056091" cy="1527050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1680064"/>
            <a:ext cx="8247598" cy="763525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rgbClr val="CC0099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752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216" y="121096"/>
            <a:ext cx="8246070" cy="763526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6" y="1076633"/>
            <a:ext cx="8246070" cy="3785690"/>
          </a:xfrm>
        </p:spPr>
        <p:txBody>
          <a:bodyPr/>
          <a:lstStyle>
            <a:lvl1pPr algn="l">
              <a:defRPr sz="2800">
                <a:solidFill>
                  <a:srgbClr val="002060"/>
                </a:solidFill>
              </a:defRPr>
            </a:lvl1pPr>
            <a:lvl2pPr algn="l">
              <a:defRPr>
                <a:solidFill>
                  <a:srgbClr val="002060"/>
                </a:solidFill>
              </a:defRPr>
            </a:lvl2pPr>
            <a:lvl3pPr algn="l">
              <a:defRPr>
                <a:solidFill>
                  <a:srgbClr val="002060"/>
                </a:solidFill>
              </a:defRPr>
            </a:lvl3pPr>
            <a:lvl4pPr algn="l">
              <a:defRPr>
                <a:solidFill>
                  <a:srgbClr val="002060"/>
                </a:solidFill>
              </a:defRPr>
            </a:lvl4pPr>
            <a:lvl5pPr algn="l"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460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4996" y="391788"/>
            <a:ext cx="6557165" cy="725349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CC00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4996" y="1155313"/>
            <a:ext cx="6557165" cy="3511061"/>
          </a:xfrm>
        </p:spPr>
        <p:txBody>
          <a:bodyPr/>
          <a:lstStyle>
            <a:lvl1pPr>
              <a:defRPr sz="2800">
                <a:solidFill>
                  <a:srgbClr val="002060"/>
                </a:solidFill>
              </a:defRPr>
            </a:lvl1pPr>
            <a:lvl2pPr>
              <a:defRPr>
                <a:solidFill>
                  <a:srgbClr val="002060"/>
                </a:solidFill>
              </a:defRPr>
            </a:lvl2pPr>
            <a:lvl3pPr>
              <a:defRPr>
                <a:solidFill>
                  <a:srgbClr val="002060"/>
                </a:solidFill>
              </a:defRPr>
            </a:lvl3pPr>
            <a:lvl4pPr>
              <a:defRPr>
                <a:solidFill>
                  <a:srgbClr val="002060"/>
                </a:solidFill>
              </a:defRPr>
            </a:lvl4pPr>
            <a:lvl5pPr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656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380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358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317" y="94667"/>
            <a:ext cx="8093365" cy="763525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544909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rgbClr val="002060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017306"/>
            <a:ext cx="4040188" cy="2276294"/>
          </a:xfrm>
        </p:spPr>
        <p:txBody>
          <a:bodyPr/>
          <a:lstStyle>
            <a:lvl1pPr algn="ctr">
              <a:defRPr sz="2400">
                <a:solidFill>
                  <a:srgbClr val="002060"/>
                </a:solidFill>
              </a:defRPr>
            </a:lvl1pPr>
            <a:lvl2pPr algn="ctr">
              <a:defRPr sz="2000">
                <a:solidFill>
                  <a:srgbClr val="002060"/>
                </a:solidFill>
              </a:defRPr>
            </a:lvl2pPr>
            <a:lvl3pPr algn="ctr">
              <a:defRPr sz="1800">
                <a:solidFill>
                  <a:srgbClr val="002060"/>
                </a:solidFill>
              </a:defRPr>
            </a:lvl3pPr>
            <a:lvl4pPr algn="ctr">
              <a:defRPr sz="1600">
                <a:solidFill>
                  <a:srgbClr val="002060"/>
                </a:solidFill>
              </a:defRPr>
            </a:lvl4pPr>
            <a:lvl5pPr algn="ctr">
              <a:defRPr sz="1600">
                <a:solidFill>
                  <a:srgbClr val="002060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544909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rgbClr val="002060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017306"/>
            <a:ext cx="4041775" cy="2276294"/>
          </a:xfrm>
        </p:spPr>
        <p:txBody>
          <a:bodyPr/>
          <a:lstStyle>
            <a:lvl1pPr algn="ctr">
              <a:defRPr sz="2400">
                <a:solidFill>
                  <a:srgbClr val="002060"/>
                </a:solidFill>
              </a:defRPr>
            </a:lvl1pPr>
            <a:lvl2pPr algn="ctr">
              <a:defRPr sz="2000">
                <a:solidFill>
                  <a:srgbClr val="002060"/>
                </a:solidFill>
              </a:defRPr>
            </a:lvl2pPr>
            <a:lvl3pPr algn="ctr">
              <a:defRPr sz="1800">
                <a:solidFill>
                  <a:srgbClr val="002060"/>
                </a:solidFill>
              </a:defRPr>
            </a:lvl3pPr>
            <a:lvl4pPr algn="ctr">
              <a:defRPr sz="1600">
                <a:solidFill>
                  <a:srgbClr val="002060"/>
                </a:solidFill>
              </a:defRPr>
            </a:lvl4pPr>
            <a:lvl5pPr algn="ctr">
              <a:defRPr sz="1600">
                <a:solidFill>
                  <a:srgbClr val="002060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850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61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946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519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943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771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E:\websites\free-power-point-templates\2012\logos.png">
            <a:extLst>
              <a:ext uri="{FF2B5EF4-FFF2-40B4-BE49-F238E27FC236}">
                <a16:creationId xmlns:a16="http://schemas.microsoft.com/office/drawing/2014/main" id="{67F82244-E986-A741-990A-33C6CD5DEBA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65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3/15/21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9A5E97-75D1-594B-AB77-F47E0DBE9A04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566660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7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1.tiff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0.png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0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0.png"/><Relationship Id="rId4" Type="http://schemas.openxmlformats.org/officeDocument/2006/relationships/image" Target="../media/image25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0.png"/><Relationship Id="rId4" Type="http://schemas.openxmlformats.org/officeDocument/2006/relationships/image" Target="../media/image26.tif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hyperlink" Target="https://www.youtube.com/watch?v=dzwuo6CVfB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0.png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0.png"/><Relationship Id="rId5" Type="http://schemas.openxmlformats.org/officeDocument/2006/relationships/image" Target="../media/image32.tiff"/><Relationship Id="rId4" Type="http://schemas.openxmlformats.org/officeDocument/2006/relationships/image" Target="../media/image31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0.png"/><Relationship Id="rId5" Type="http://schemas.openxmlformats.org/officeDocument/2006/relationships/image" Target="../media/image33.tiff"/><Relationship Id="rId4" Type="http://schemas.openxmlformats.org/officeDocument/2006/relationships/notesSlide" Target="../notesSlides/notesSlide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6.tiff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5.png"/><Relationship Id="rId5" Type="http://schemas.openxmlformats.org/officeDocument/2006/relationships/image" Target="../media/image34.tiff"/><Relationship Id="rId4" Type="http://schemas.openxmlformats.org/officeDocument/2006/relationships/notesSlide" Target="../notesSlides/notesSlid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0.pn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0.png"/><Relationship Id="rId5" Type="http://schemas.openxmlformats.org/officeDocument/2006/relationships/image" Target="../media/image41.tiff"/><Relationship Id="rId4" Type="http://schemas.openxmlformats.org/officeDocument/2006/relationships/notesSlide" Target="../notesSlides/notesSlide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10.png"/><Relationship Id="rId5" Type="http://schemas.openxmlformats.org/officeDocument/2006/relationships/image" Target="../media/image42.tiff"/><Relationship Id="rId4" Type="http://schemas.openxmlformats.org/officeDocument/2006/relationships/notesSlide" Target="../notesSlides/notesSlide9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5.tiff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notesSlide" Target="../notesSlides/notesSlide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0.png"/><Relationship Id="rId5" Type="http://schemas.openxmlformats.org/officeDocument/2006/relationships/image" Target="../media/image47.tiff"/><Relationship Id="rId4" Type="http://schemas.openxmlformats.org/officeDocument/2006/relationships/notesSlide" Target="../notesSlides/notesSlide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10.png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10.png"/><Relationship Id="rId5" Type="http://schemas.openxmlformats.org/officeDocument/2006/relationships/image" Target="../media/image49.tiff"/><Relationship Id="rId4" Type="http://schemas.openxmlformats.org/officeDocument/2006/relationships/notesSlide" Target="../notesSlides/notesSlide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2" Type="http://schemas.openxmlformats.org/officeDocument/2006/relationships/image" Target="../media/image50.tiff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10.png"/><Relationship Id="rId5" Type="http://schemas.openxmlformats.org/officeDocument/2006/relationships/image" Target="../media/image54.tiff"/><Relationship Id="rId4" Type="http://schemas.openxmlformats.org/officeDocument/2006/relationships/image" Target="../media/image53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7.tiff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56.tiff"/><Relationship Id="rId5" Type="http://schemas.openxmlformats.org/officeDocument/2006/relationships/image" Target="../media/image55.png"/><Relationship Id="rId4" Type="http://schemas.openxmlformats.org/officeDocument/2006/relationships/notesSlide" Target="../notesSlides/notesSlide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1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3.png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10" Type="http://schemas.openxmlformats.org/officeDocument/2006/relationships/image" Target="../media/image10.png"/><Relationship Id="rId4" Type="http://schemas.openxmlformats.org/officeDocument/2006/relationships/image" Target="../media/image60.png"/><Relationship Id="rId9" Type="http://schemas.openxmlformats.org/officeDocument/2006/relationships/image" Target="../media/image65.tif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10.png"/><Relationship Id="rId4" Type="http://schemas.openxmlformats.org/officeDocument/2006/relationships/image" Target="../media/image66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10.png"/><Relationship Id="rId4" Type="http://schemas.openxmlformats.org/officeDocument/2006/relationships/image" Target="../media/image6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hyperlink" Target="https://kahoot.it/challenge/01920849?challenge-id=1ca03dbd-0af3-44f0-95df-26dc1e2938e8_1615814173555" TargetMode="External"/><Relationship Id="rId5" Type="http://schemas.openxmlformats.org/officeDocument/2006/relationships/image" Target="../media/image69.tiff"/><Relationship Id="rId4" Type="http://schemas.openxmlformats.org/officeDocument/2006/relationships/image" Target="../media/image68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37C2D9E0-1650-6E4B-A28C-050D438B8116}"/>
              </a:ext>
            </a:extLst>
          </p:cNvPr>
          <p:cNvSpPr txBox="1">
            <a:spLocks/>
          </p:cNvSpPr>
          <p:nvPr/>
        </p:nvSpPr>
        <p:spPr>
          <a:xfrm>
            <a:off x="273847" y="3457971"/>
            <a:ext cx="3407924" cy="133959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None/>
              <a:defRPr sz="24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1pPr>
            <a:lvl2pPr marL="914400" marR="0" lvl="1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2pPr>
            <a:lvl3pPr marL="1371600" marR="0" lvl="2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3pPr>
            <a:lvl4pPr marL="1828800" marR="0" lvl="3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4pPr>
            <a:lvl5pPr marL="2286000" marR="0" lvl="4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5pPr>
            <a:lvl6pPr marL="2743200" marR="0" lvl="5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6pPr>
            <a:lvl7pPr marL="3200400" marR="0" lvl="6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7pPr>
            <a:lvl8pPr marL="3657600" marR="0" lvl="7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8pPr>
            <a:lvl9pPr marL="4114800" marR="0" lvl="8" indent="-3810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3000"/>
              <a:buFont typeface="Varela Round"/>
              <a:buNone/>
              <a:defRPr sz="3000" b="1" i="0" u="none" strike="noStrike" cap="none">
                <a:solidFill>
                  <a:srgbClr val="A1BECC"/>
                </a:solidFill>
                <a:latin typeface="Varela Round"/>
                <a:ea typeface="Varela Round"/>
                <a:cs typeface="Varela Round"/>
                <a:sym typeface="Varela Round"/>
              </a:defRPr>
            </a:lvl9pPr>
          </a:lstStyle>
          <a:p>
            <a:r>
              <a:rPr lang="cy-GB" sz="2000" i="1" dirty="0">
                <a:solidFill>
                  <a:srgbClr val="002060"/>
                </a:solidFill>
                <a:latin typeface="Avenir Roman" panose="02000503020000020003" pitchFamily="2" charset="0"/>
              </a:rPr>
              <a:t>Tiwtor : </a:t>
            </a:r>
          </a:p>
          <a:p>
            <a:r>
              <a:rPr lang="cy-GB" sz="3300" i="1" dirty="0">
                <a:solidFill>
                  <a:srgbClr val="002060"/>
                </a:solidFill>
                <a:latin typeface="Avenir Roman" panose="02000503020000020003" pitchFamily="2" charset="0"/>
              </a:rPr>
              <a:t>Bethan Griffiths </a:t>
            </a:r>
          </a:p>
          <a:p>
            <a:r>
              <a:rPr lang="cy-GB" sz="1700" i="1" dirty="0">
                <a:solidFill>
                  <a:srgbClr val="002060"/>
                </a:solidFill>
                <a:latin typeface="Avenir Roman" panose="02000503020000020003" pitchFamily="2" charset="0"/>
              </a:rPr>
              <a:t>bethan.griffiths@pcydds.ac.uk</a:t>
            </a:r>
            <a:endParaRPr lang="cy-GB" sz="1900" i="1" dirty="0">
              <a:solidFill>
                <a:srgbClr val="002060"/>
              </a:solidFill>
              <a:latin typeface="Avenir Roman" panose="02000503020000020003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2CD2BD-D990-9546-9FF3-16ED1F91E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9361" y="2727996"/>
            <a:ext cx="1576582" cy="9748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6A4D40-0A89-D74A-B54F-FDCD91281E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7292" y="4226755"/>
            <a:ext cx="3691513" cy="52735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2C5E0EED-8912-AF42-B3FC-94A396CDE910}"/>
              </a:ext>
            </a:extLst>
          </p:cNvPr>
          <p:cNvSpPr txBox="1">
            <a:spLocks/>
          </p:cNvSpPr>
          <p:nvPr/>
        </p:nvSpPr>
        <p:spPr>
          <a:xfrm>
            <a:off x="1615344" y="389386"/>
            <a:ext cx="5913311" cy="22874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4800"/>
              <a:buFont typeface="Nixie One"/>
              <a:buNone/>
              <a:defRPr sz="4800" b="0" i="0" u="none" strike="noStrike" cap="none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r>
              <a:rPr lang="cy-GB" sz="3200" b="1" dirty="0">
                <a:solidFill>
                  <a:srgbClr val="002060"/>
                </a:solidFill>
                <a:latin typeface="Avenir Roman" panose="02000503020000020003" pitchFamily="2" charset="0"/>
              </a:rPr>
              <a:t>Tystysgrif Sgiliau Iaith </a:t>
            </a:r>
          </a:p>
          <a:p>
            <a:r>
              <a:rPr lang="cy-GB" sz="3200" b="1" dirty="0">
                <a:solidFill>
                  <a:srgbClr val="002060"/>
                </a:solidFill>
                <a:latin typeface="Avenir Roman" panose="02000503020000020003" pitchFamily="2" charset="0"/>
              </a:rPr>
              <a:t>Geiriau Tebyg </a:t>
            </a:r>
          </a:p>
          <a:p>
            <a:endParaRPr lang="cy-GB" sz="3200" b="1" dirty="0">
              <a:solidFill>
                <a:srgbClr val="002060"/>
              </a:solidFill>
              <a:latin typeface="Avenir Roman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502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BF229AD-9B93-AA47-8EC8-A0D468BA8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426" y="318002"/>
            <a:ext cx="7671241" cy="409184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y-GB" u="sng" dirty="0">
                <a:solidFill>
                  <a:schemeClr val="tx1"/>
                </a:solidFill>
                <a:latin typeface="Avenir Roman" panose="02000503020000020003" pitchFamily="2" charset="0"/>
              </a:rPr>
              <a:t>Sillafu a geiriau tebyg </a:t>
            </a:r>
            <a:br>
              <a:rPr lang="cy-GB" u="sng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b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Nod y sesiwn:</a:t>
            </a:r>
            <a:b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 - adnabod geiriau tebyg yn y Gymraeg a’u defnyddio yn y cyd-destun cywir </a:t>
            </a:r>
            <a:b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 - edrych ar reolau sillafu a cwallau cyffredin </a:t>
            </a:r>
            <a:b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b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endParaRPr lang="cy-GB" dirty="0">
              <a:solidFill>
                <a:schemeClr val="tx1"/>
              </a:solidFill>
              <a:latin typeface="Avenir Roman" panose="02000503020000020003" pitchFamily="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3C735C-962F-8F43-B4AD-7F83D89DC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5513" y="413643"/>
            <a:ext cx="1040524" cy="951816"/>
          </a:xfrm>
          <a:prstGeom prst="rect">
            <a:avLst/>
          </a:prstGeom>
        </p:spPr>
      </p:pic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3D1E3AC4-9F80-E34B-AB57-D758521C00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9708" y="3537777"/>
            <a:ext cx="3184072" cy="71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529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6C667-6641-424E-B82F-71E12DF23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216" y="121096"/>
            <a:ext cx="3188660" cy="763526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l"/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Geiriau Tebyg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79A90-1B1D-A148-8855-50E9DC48F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latin typeface="Avenir Roman" panose="02000503020000020003" pitchFamily="2" charset="0"/>
              </a:rPr>
              <a:t>Yn y Gymraeg mae’n rhaid i ni fod yn ofalus oherwydd mae gyda ni nifer fawr o eiriau sy’n debyg. Mae’n hawdd drysu rhyngddynt.   </a:t>
            </a:r>
          </a:p>
          <a:p>
            <a:endParaRPr lang="cy-GB" dirty="0">
              <a:latin typeface="Avenir Roman" panose="02000503020000020003" pitchFamily="2" charset="0"/>
            </a:endParaRPr>
          </a:p>
          <a:p>
            <a:r>
              <a:rPr lang="cy-GB" dirty="0">
                <a:latin typeface="Avenir Roman" panose="02000503020000020003" pitchFamily="2" charset="0"/>
              </a:rPr>
              <a:t>Allwch chi feddwl am rai?</a:t>
            </a:r>
          </a:p>
          <a:p>
            <a:pPr marL="0" indent="0">
              <a:buNone/>
            </a:pPr>
            <a:endParaRPr lang="cy-GB" dirty="0">
              <a:latin typeface="Avenir Roman" panose="02000503020000020003" pitchFamily="2" charset="0"/>
            </a:endParaRPr>
          </a:p>
          <a:p>
            <a:r>
              <a:rPr lang="cy-GB" dirty="0">
                <a:latin typeface="Avenir Roman" panose="02000503020000020003" pitchFamily="2" charset="0"/>
              </a:rPr>
              <a:t>Beth sy’n gallu newid ystyr gair?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742629-12C0-8F46-A1F1-C59DD7AFD9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520" y="2735798"/>
            <a:ext cx="2029844" cy="1864874"/>
          </a:xfrm>
          <a:prstGeom prst="rect">
            <a:avLst/>
          </a:prstGeom>
        </p:spPr>
      </p:pic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C66B9FD-572D-3D43-B362-30173DA77A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81486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134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63259-64C1-8A48-93BA-408055C61724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y-GB" dirty="0">
                <a:latin typeface="Avenir Roman" panose="02000503020000020003" pitchFamily="2" charset="0"/>
              </a:rPr>
              <a:t>Yn aml iawn mae </a:t>
            </a:r>
            <a:r>
              <a:rPr lang="cy-GB" b="1" dirty="0">
                <a:latin typeface="Avenir Roman" panose="02000503020000020003" pitchFamily="2" charset="0"/>
              </a:rPr>
              <a:t>aceniad</a:t>
            </a:r>
            <a:r>
              <a:rPr lang="cy-GB" dirty="0">
                <a:latin typeface="Avenir Roman" panose="02000503020000020003" pitchFamily="2" charset="0"/>
              </a:rPr>
              <a:t> neu </a:t>
            </a:r>
            <a:r>
              <a:rPr lang="cy-GB" b="1" dirty="0">
                <a:latin typeface="Avenir Roman" panose="02000503020000020003" pitchFamily="2" charset="0"/>
              </a:rPr>
              <a:t>sillafiad</a:t>
            </a:r>
            <a:r>
              <a:rPr lang="cy-GB" dirty="0">
                <a:latin typeface="Avenir Roman" panose="02000503020000020003" pitchFamily="2" charset="0"/>
              </a:rPr>
              <a:t> gair yn gallu newid ystyr gair yn llwyr, felly mae’n rhaid i ni fod yn ofalus wrth ysgrifennu yn y Gymraeg. </a:t>
            </a:r>
          </a:p>
          <a:p>
            <a:endParaRPr lang="cy-GB" dirty="0">
              <a:latin typeface="Avenir Roman" panose="02000503020000020003" pitchFamily="2" charset="0"/>
            </a:endParaRPr>
          </a:p>
          <a:p>
            <a:pPr marL="0" indent="0">
              <a:buNone/>
            </a:pPr>
            <a:r>
              <a:rPr lang="cy-GB" sz="2400" dirty="0">
                <a:latin typeface="Avenir Roman" panose="02000503020000020003" pitchFamily="2" charset="0"/>
              </a:rPr>
              <a:t>e.e. Beth ydy’r gwahaniaeth rhwng y geiriau hyn...? </a:t>
            </a:r>
          </a:p>
          <a:p>
            <a:pPr marL="0" indent="0">
              <a:buNone/>
            </a:pPr>
            <a:r>
              <a:rPr lang="cy-GB" dirty="0">
                <a:latin typeface="Avenir Roman" panose="02000503020000020003" pitchFamily="2" charset="0"/>
              </a:rPr>
              <a:t>	rhaglenni 		rhaglennu </a:t>
            </a:r>
          </a:p>
          <a:p>
            <a:pPr marL="0" indent="0">
              <a:buNone/>
            </a:pPr>
            <a:r>
              <a:rPr lang="cy-GB" dirty="0">
                <a:latin typeface="Avenir Roman" panose="02000503020000020003" pitchFamily="2" charset="0"/>
              </a:rPr>
              <a:t>	poblogaeth	poblogaidd</a:t>
            </a:r>
          </a:p>
          <a:p>
            <a:pPr marL="0" indent="0">
              <a:buNone/>
            </a:pPr>
            <a:endParaRPr lang="cy-GB" dirty="0">
              <a:latin typeface="Avenir Roman" panose="02000503020000020003" pitchFamily="2" charset="0"/>
            </a:endParaRPr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0B570F-6676-CB4C-A0CA-B19FC006E4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7076570" y="3870960"/>
            <a:ext cx="1498470" cy="913130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D72E65CE-A5B8-8349-A6F2-A33D06ABA1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063423" y="111825"/>
            <a:ext cx="812800" cy="812800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E53DB45-8F78-4443-AD70-25BDC37FACC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64142" y="337421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54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72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F3E38E15-B0D9-3B4D-94D8-CA605C4055F2}"/>
              </a:ext>
            </a:extLst>
          </p:cNvPr>
          <p:cNvSpPr/>
          <p:nvPr/>
        </p:nvSpPr>
        <p:spPr>
          <a:xfrm>
            <a:off x="1249680" y="1303722"/>
            <a:ext cx="6847840" cy="200152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20F8C-6D67-A34B-88EF-F11F8D451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3888" y="1764652"/>
            <a:ext cx="5890521" cy="107966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Dyma rai geiriau tebyg yn y Gymraeg...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2CD417-4649-374D-A68D-DB6902D531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2640" y="3396013"/>
            <a:ext cx="1634748" cy="160104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BED81BC-9647-FA44-8600-E8AB3D1B6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09" y="3346286"/>
            <a:ext cx="1680511" cy="1650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971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0AB78DC-27E6-2B4E-B4DD-95C8712A18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9350536"/>
              </p:ext>
            </p:extLst>
          </p:nvPr>
        </p:nvGraphicFramePr>
        <p:xfrm>
          <a:off x="249022" y="283779"/>
          <a:ext cx="1285489" cy="4624552"/>
        </p:xfrm>
        <a:graphic>
          <a:graphicData uri="http://schemas.openxmlformats.org/drawingml/2006/table">
            <a:tbl>
              <a:tblPr/>
              <a:tblGrid>
                <a:gridCol w="1285489">
                  <a:extLst>
                    <a:ext uri="{9D8B030D-6E8A-4147-A177-3AD203B41FA5}">
                      <a16:colId xmlns:a16="http://schemas.microsoft.com/office/drawing/2014/main" val="318387860"/>
                    </a:ext>
                  </a:extLst>
                </a:gridCol>
              </a:tblGrid>
              <a:tr h="717603">
                <a:tc>
                  <a:txBody>
                    <a:bodyPr/>
                    <a:lstStyle>
                      <a:lvl1pPr marL="533400" indent="-533400"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914400" indent="-457200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295400" indent="-3810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714500" indent="-3429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171700" indent="-3429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533400" marR="0" lvl="0" indent="-5334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 </a:t>
                      </a:r>
                    </a:p>
                    <a:p>
                      <a:pPr marL="533400" marR="0" lvl="0" indent="-5334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</a:rPr>
                        <a:t>ac</a:t>
                      </a: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4050429"/>
                  </a:ext>
                </a:extLst>
              </a:tr>
              <a:tr h="717603">
                <a:tc>
                  <a:txBody>
                    <a:bodyPr/>
                    <a:lstStyle>
                      <a:lvl1pPr marL="533400" indent="-533400"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914400" indent="-457200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295400" indent="-3810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714500" indent="-3429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171700" indent="-3429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6289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30861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5433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4000500" indent="-3429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533400" marR="0" lvl="0" indent="-5334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ac</a:t>
                      </a:r>
                    </a:p>
                    <a:p>
                      <a:pPr marL="533400" marR="0" lvl="0" indent="-5334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</a:rPr>
                        <a:t>ag</a:t>
                      </a: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0268734"/>
                  </a:ext>
                </a:extLst>
              </a:tr>
              <a:tr h="1036537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ar 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a’r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â’r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8342981"/>
                  </a:ext>
                </a:extLst>
              </a:tr>
              <a:tr h="71760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â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4976056"/>
                  </a:ext>
                </a:extLst>
              </a:tr>
              <a:tr h="71760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adnabod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gwybod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035958"/>
                  </a:ext>
                </a:extLst>
              </a:tr>
              <a:tr h="71760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bai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bae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266708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F105E5D5-DBA2-7F4F-A586-10003AFB67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752359"/>
              </p:ext>
            </p:extLst>
          </p:nvPr>
        </p:nvGraphicFramePr>
        <p:xfrm>
          <a:off x="2104897" y="294289"/>
          <a:ext cx="1184841" cy="4624554"/>
        </p:xfrm>
        <a:graphic>
          <a:graphicData uri="http://schemas.openxmlformats.org/drawingml/2006/table">
            <a:tbl>
              <a:tblPr/>
              <a:tblGrid>
                <a:gridCol w="1184841">
                  <a:extLst>
                    <a:ext uri="{9D8B030D-6E8A-4147-A177-3AD203B41FA5}">
                      <a16:colId xmlns:a16="http://schemas.microsoft.com/office/drawing/2014/main" val="1209855695"/>
                    </a:ext>
                  </a:extLst>
                </a:gridCol>
              </a:tblGrid>
              <a:tr h="7707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cau 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cae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7304013"/>
                  </a:ext>
                </a:extLst>
              </a:tr>
              <a:tr h="7707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Cymraeg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Cymreig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392122"/>
                  </a:ext>
                </a:extLst>
              </a:tr>
              <a:tr h="7707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Cymru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Cymry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2613872"/>
                  </a:ext>
                </a:extLst>
              </a:tr>
              <a:tr h="7707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ei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eu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959926"/>
                  </a:ext>
                </a:extLst>
              </a:tr>
              <a:tr h="7707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ffôn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ffon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3287794"/>
                  </a:ext>
                </a:extLst>
              </a:tr>
              <a:tr h="7707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gem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gêm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1248847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866F3910-DA56-6447-A617-856FFFE8EC3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7739537"/>
              </p:ext>
            </p:extLst>
          </p:nvPr>
        </p:nvGraphicFramePr>
        <p:xfrm>
          <a:off x="3755020" y="304800"/>
          <a:ext cx="1216373" cy="4614043"/>
        </p:xfrm>
        <a:graphic>
          <a:graphicData uri="http://schemas.openxmlformats.org/drawingml/2006/table">
            <a:tbl>
              <a:tblPr/>
              <a:tblGrid>
                <a:gridCol w="1216373">
                  <a:extLst>
                    <a:ext uri="{9D8B030D-6E8A-4147-A177-3AD203B41FA5}">
                      <a16:colId xmlns:a16="http://schemas.microsoft.com/office/drawing/2014/main" val="1805261316"/>
                    </a:ext>
                  </a:extLst>
                </a:gridCol>
              </a:tblGrid>
              <a:tr h="67911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glan 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glân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4318103"/>
                  </a:ext>
                </a:extLst>
              </a:tr>
              <a:tr h="97051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hun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hyn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</a:rPr>
                        <a:t>h</a:t>
                      </a:r>
                      <a:r>
                        <a:rPr kumimoji="0" lang="en-US" altLang="en-US" sz="1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</a:rPr>
                        <a:t>ŷn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1389624"/>
                  </a:ext>
                </a:extLst>
              </a:tr>
              <a:tr h="68035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i’w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yw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143573"/>
                  </a:ext>
                </a:extLst>
              </a:tr>
              <a:tr h="67911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melin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melyn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824998"/>
                  </a:ext>
                </a:extLst>
              </a:tr>
              <a:tr h="68035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mor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môr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3247013"/>
                  </a:ext>
                </a:extLst>
              </a:tr>
              <a:tr h="92458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nac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nag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985717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229554B1-0042-7D4F-85A7-DCE046E5881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11657263"/>
              </p:ext>
            </p:extLst>
          </p:nvPr>
        </p:nvGraphicFramePr>
        <p:xfrm>
          <a:off x="5541779" y="315313"/>
          <a:ext cx="1300456" cy="4603530"/>
        </p:xfrm>
        <a:graphic>
          <a:graphicData uri="http://schemas.openxmlformats.org/drawingml/2006/table">
            <a:tbl>
              <a:tblPr/>
              <a:tblGrid>
                <a:gridCol w="1300456">
                  <a:extLst>
                    <a:ext uri="{9D8B030D-6E8A-4147-A177-3AD203B41FA5}">
                      <a16:colId xmlns:a16="http://schemas.microsoft.com/office/drawing/2014/main" val="3643741542"/>
                    </a:ext>
                  </a:extLst>
                </a:gridCol>
              </a:tblGrid>
              <a:tr h="75167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nith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nyth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6913518"/>
                  </a:ext>
                </a:extLst>
              </a:tr>
              <a:tr h="7543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pa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pwy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0401769"/>
                  </a:ext>
                </a:extLst>
              </a:tr>
              <a:tr h="795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prif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pryf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6644757"/>
                  </a:ext>
                </a:extLst>
              </a:tr>
              <a:tr h="795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prydau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prydiau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131213"/>
                  </a:ext>
                </a:extLst>
              </a:tr>
              <a:tr h="7543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sir 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sur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1692016"/>
                  </a:ext>
                </a:extLst>
              </a:tr>
              <a:tr h="75167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sudd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 sydd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2793049"/>
                  </a:ext>
                </a:extLst>
              </a:tr>
            </a:tbl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47C70E10-E1CD-B840-A856-D29B5005637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33447570"/>
              </p:ext>
            </p:extLst>
          </p:nvPr>
        </p:nvGraphicFramePr>
        <p:xfrm>
          <a:off x="7275986" y="388887"/>
          <a:ext cx="1366345" cy="4529956"/>
        </p:xfrm>
        <a:graphic>
          <a:graphicData uri="http://schemas.openxmlformats.org/drawingml/2006/table">
            <a:tbl>
              <a:tblPr/>
              <a:tblGrid>
                <a:gridCol w="1366345">
                  <a:extLst>
                    <a:ext uri="{9D8B030D-6E8A-4147-A177-3AD203B41FA5}">
                      <a16:colId xmlns:a16="http://schemas.microsoft.com/office/drawing/2014/main" val="4237153669"/>
                    </a:ext>
                  </a:extLst>
                </a:gridCol>
              </a:tblGrid>
              <a:tr h="8476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tal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tâl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8149795"/>
                  </a:ext>
                </a:extLst>
              </a:tr>
              <a:tr h="91994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tan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tân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56113"/>
                  </a:ext>
                </a:extLst>
              </a:tr>
              <a:tr h="921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tŷ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139107"/>
                  </a:ext>
                </a:extLst>
              </a:tr>
              <a:tr h="91994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ton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tôn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4767382"/>
                  </a:ext>
                </a:extLst>
              </a:tr>
              <a:tr h="921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tonnau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enir Roman" panose="02000503020000020003" pitchFamily="2" charset="0"/>
                          <a:cs typeface="Times New Roman" panose="02020603050405020304" pitchFamily="18" charset="0"/>
                        </a:rPr>
                        <a:t>tonau</a:t>
                      </a:r>
                      <a:endParaRPr kumimoji="0" lang="cy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</a:endParaRP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7622584"/>
                  </a:ext>
                </a:extLst>
              </a:tr>
            </a:tbl>
          </a:graphicData>
        </a:graphic>
      </p:graphicFrame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2622B96-4D2A-DA47-AF40-83DCD6D509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31200" y="-910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289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244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6E5786A-E258-D540-BA9F-FA104C3B5B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2585115"/>
              </p:ext>
            </p:extLst>
          </p:nvPr>
        </p:nvGraphicFramePr>
        <p:xfrm>
          <a:off x="178676" y="1055304"/>
          <a:ext cx="3783724" cy="347472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2108120">
                  <a:extLst>
                    <a:ext uri="{9D8B030D-6E8A-4147-A177-3AD203B41FA5}">
                      <a16:colId xmlns:a16="http://schemas.microsoft.com/office/drawing/2014/main" val="1509941731"/>
                    </a:ext>
                  </a:extLst>
                </a:gridCol>
                <a:gridCol w="1675604">
                  <a:extLst>
                    <a:ext uri="{9D8B030D-6E8A-4147-A177-3AD203B41FA5}">
                      <a16:colId xmlns:a16="http://schemas.microsoft.com/office/drawing/2014/main" val="682948908"/>
                    </a:ext>
                  </a:extLst>
                </a:gridCol>
              </a:tblGrid>
              <a:tr h="15457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1. a</a:t>
                      </a:r>
                      <a:endParaRPr lang="en-GB" sz="12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ac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1. and (+ cytseiniaid)</a:t>
                      </a:r>
                      <a:endParaRPr lang="en-GB" sz="12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and (+ llafariaid)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9429720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2. ac</a:t>
                      </a:r>
                      <a:endParaRPr lang="en-GB" sz="12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ag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2. and (+ vowel)</a:t>
                      </a:r>
                      <a:endParaRPr lang="en-GB" sz="12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before a vowel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3538308"/>
                  </a:ext>
                </a:extLst>
              </a:tr>
              <a:tr h="23186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3. ar</a:t>
                      </a:r>
                      <a:endParaRPr lang="en-GB" sz="120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a’r</a:t>
                      </a:r>
                      <a:endParaRPr lang="en-GB" sz="120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â’r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3. on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and the</a:t>
                      </a:r>
                      <a:endParaRPr lang="en-GB" sz="12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with the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0862958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4. a</a:t>
                      </a:r>
                      <a:endParaRPr lang="en-GB" sz="120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â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4. and (+ cytseiniaid)</a:t>
                      </a:r>
                      <a:endParaRPr lang="en-GB" sz="12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with (+ cytseiniaid)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878392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5. adnabod</a:t>
                      </a:r>
                      <a:endParaRPr lang="en-GB" sz="120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gwybod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5. to know someone</a:t>
                      </a:r>
                      <a:endParaRPr lang="en-GB" sz="12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to know something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6889819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6. bai</a:t>
                      </a:r>
                      <a:endParaRPr lang="en-GB" sz="120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bae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6. the blame</a:t>
                      </a:r>
                      <a:endParaRPr lang="en-GB" sz="1200" dirty="0">
                        <a:effectLst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bay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9523729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7. cau 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cae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7. to shut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field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232927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8. Cymraeg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Cymreig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8. Yr iaith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diwylliant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666594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9. Cymru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Cymry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9. y wlad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y bobl 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010369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53A02C-A841-AC49-83CA-B94C05B2FC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219569"/>
              </p:ext>
            </p:extLst>
          </p:nvPr>
        </p:nvGraphicFramePr>
        <p:xfrm>
          <a:off x="4275084" y="1077675"/>
          <a:ext cx="3584027" cy="347472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707527">
                  <a:extLst>
                    <a:ext uri="{9D8B030D-6E8A-4147-A177-3AD203B41FA5}">
                      <a16:colId xmlns:a16="http://schemas.microsoft.com/office/drawing/2014/main" val="2930981365"/>
                    </a:ext>
                  </a:extLst>
                </a:gridCol>
                <a:gridCol w="1876500">
                  <a:extLst>
                    <a:ext uri="{9D8B030D-6E8A-4147-A177-3AD203B41FA5}">
                      <a16:colId xmlns:a16="http://schemas.microsoft.com/office/drawing/2014/main" val="903733556"/>
                    </a:ext>
                  </a:extLst>
                </a:gridCol>
              </a:tblGrid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10. ei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eu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10. unigol  - his/her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 lluosog - their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6743932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11. ffôn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ffon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11. phone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walking stick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0391551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12. gem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gêm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12. gem/jewel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game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8622099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13. glan 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glân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13. on the bank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clean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8464522"/>
                  </a:ext>
                </a:extLst>
              </a:tr>
              <a:tr h="2318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14. hun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hyn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hŷn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14. own/self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this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older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4267320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15. i’w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yw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15. to his/to her/to their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 is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4153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16. melin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melyn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16. mill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yellow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7727221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17. mor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môr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17. so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sea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43535"/>
                  </a:ext>
                </a:extLst>
              </a:tr>
              <a:tr h="2318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18. nac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nag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18. negyddol  (+ llafariaid) 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than (+ vowel)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Avenir Roman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792490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78034BB2-83C4-C342-8AAC-99A9ED168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675" y="144246"/>
            <a:ext cx="6552325" cy="550235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/>
            <a:r>
              <a:rPr lang="cy-GB" dirty="0">
                <a:solidFill>
                  <a:schemeClr val="tx1"/>
                </a:solidFill>
              </a:rPr>
              <a:t>Geiriau Tebyg – nodiadau pellach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931A7DA-3247-464B-A0DF-FB57F86780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901" y="119737"/>
            <a:ext cx="1247423" cy="935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731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C635862-FF8E-EA4B-B8D6-D43714DD539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25659719"/>
              </p:ext>
            </p:extLst>
          </p:nvPr>
        </p:nvGraphicFramePr>
        <p:xfrm>
          <a:off x="2898690" y="924911"/>
          <a:ext cx="3148955" cy="402336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501246">
                  <a:extLst>
                    <a:ext uri="{9D8B030D-6E8A-4147-A177-3AD203B41FA5}">
                      <a16:colId xmlns:a16="http://schemas.microsoft.com/office/drawing/2014/main" val="1402960454"/>
                    </a:ext>
                  </a:extLst>
                </a:gridCol>
                <a:gridCol w="1647709">
                  <a:extLst>
                    <a:ext uri="{9D8B030D-6E8A-4147-A177-3AD203B41FA5}">
                      <a16:colId xmlns:a16="http://schemas.microsoft.com/office/drawing/2014/main" val="2765378302"/>
                    </a:ext>
                  </a:extLst>
                </a:gridCol>
              </a:tblGrid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19. nith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nyth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19. niece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nest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7062623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20. pa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pwy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20. which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who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030241"/>
                  </a:ext>
                </a:extLst>
              </a:tr>
              <a:tr h="24614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21. prif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pryf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21. main / head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a fly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9783682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22. prydau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prydiau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22. meals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at times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3018124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23. sir 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sur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23. county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sour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801798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24. sudd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sydd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24. juice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that is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7823760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25. tal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tâl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25. tall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payment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112476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26. tan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tân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26. until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fire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2825976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27. ti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tŷ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27. you (unigol)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 house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0819838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28. ton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tôn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28. wave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tone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2412098"/>
                  </a:ext>
                </a:extLst>
              </a:tr>
              <a:tr h="1545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29. tonnau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      tonau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29. waves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      tones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2991" marR="22991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486375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AB96717-2C66-EB49-B890-08CF5AB47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902" y="144246"/>
            <a:ext cx="1247423" cy="93556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3EDEACA-E95F-B24A-BBED-0479993A8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675" y="144246"/>
            <a:ext cx="6552325" cy="550235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/>
            <a:r>
              <a:rPr lang="cy-GB" dirty="0">
                <a:solidFill>
                  <a:schemeClr val="tx1"/>
                </a:solidFill>
              </a:rPr>
              <a:t>Geiriau Tebyg – nodiadau pellach</a:t>
            </a:r>
          </a:p>
        </p:txBody>
      </p:sp>
    </p:spTree>
    <p:extLst>
      <p:ext uri="{BB962C8B-B14F-4D97-AF65-F5344CB8AC3E}">
        <p14:creationId xmlns:p14="http://schemas.microsoft.com/office/powerpoint/2010/main" val="1246032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597EF4BE-6327-C947-AE51-9537FF61A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216" y="121096"/>
            <a:ext cx="3188660" cy="763526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l"/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a / ac  = </a:t>
            </a:r>
            <a:r>
              <a:rPr lang="cy-GB" sz="3200" i="1" dirty="0">
                <a:solidFill>
                  <a:schemeClr val="tx1"/>
                </a:solidFill>
                <a:latin typeface="Avenir Roman" panose="02000503020000020003" pitchFamily="2" charset="0"/>
              </a:rPr>
              <a:t>and </a:t>
            </a:r>
            <a:endParaRPr lang="cy-GB" i="1" dirty="0">
              <a:solidFill>
                <a:schemeClr val="tx1"/>
              </a:solidFill>
              <a:latin typeface="Avenir Roman" panose="02000503020000020003" pitchFamily="2" charset="0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5EF9E8A0-C068-D641-8586-B810CFD4E563}"/>
              </a:ext>
            </a:extLst>
          </p:cNvPr>
          <p:cNvSpPr/>
          <p:nvPr/>
        </p:nvSpPr>
        <p:spPr>
          <a:xfrm>
            <a:off x="1625109" y="1519216"/>
            <a:ext cx="5817413" cy="279520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b="1" dirty="0">
                <a:solidFill>
                  <a:schemeClr val="tx1"/>
                </a:solidFill>
                <a:latin typeface="Avenir Roman" panose="02000503020000020003" pitchFamily="2" charset="0"/>
              </a:rPr>
              <a:t>a</a:t>
            </a:r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  = o flaen cytsain (yn achosi </a:t>
            </a:r>
            <a:r>
              <a:rPr lang="cy-GB" b="1" u="sng" dirty="0">
                <a:solidFill>
                  <a:srgbClr val="0070C0"/>
                </a:solidFill>
                <a:latin typeface="Avenir Roman" panose="02000503020000020003" pitchFamily="2" charset="0"/>
              </a:rPr>
              <a:t>treiglad llaes</a:t>
            </a:r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) </a:t>
            </a:r>
          </a:p>
          <a:p>
            <a:pPr algn="ctr"/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e.e ci a chath</a:t>
            </a:r>
          </a:p>
          <a:p>
            <a:pPr algn="ctr"/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mab a thad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venir Roman" panose="02000503020000020003" pitchFamily="2" charset="0"/>
            </a:endParaRPr>
          </a:p>
          <a:p>
            <a:pPr lvl="2"/>
            <a:r>
              <a:rPr lang="cy-GB" sz="4800" b="1" dirty="0">
                <a:solidFill>
                  <a:schemeClr val="tx1"/>
                </a:solidFill>
                <a:latin typeface="Avenir Roman" panose="02000503020000020003" pitchFamily="2" charset="0"/>
              </a:rPr>
              <a:t>ac</a:t>
            </a:r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 = o flaen llafariaid </a:t>
            </a:r>
          </a:p>
          <a:p>
            <a:pPr algn="ctr"/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afal ac oren </a:t>
            </a:r>
          </a:p>
          <a:p>
            <a:pPr algn="ctr"/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prifysgol ac ysgol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DCA6CB-CFA7-E342-BD64-2CA9E3E345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37" y="1230192"/>
            <a:ext cx="1368698" cy="6680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0098D5-71B9-7B45-AE13-4C2CA1CEB0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4213" y="2013994"/>
            <a:ext cx="709746" cy="12185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202992-8672-534A-8EF2-63FFDF87F5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69" y="2370160"/>
            <a:ext cx="1225251" cy="8623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5C612C-163A-E54D-9A3D-4C8DA64ACC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619" y="3572963"/>
            <a:ext cx="962949" cy="1145129"/>
          </a:xfrm>
          <a:prstGeom prst="rect">
            <a:avLst/>
          </a:prstGeom>
        </p:spPr>
      </p:pic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CD07C44-C250-0A4A-A981-AF03C6C018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21015" y="9645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422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EA0A2B4-30A0-9640-A19E-A61FC62EACF8}"/>
              </a:ext>
            </a:extLst>
          </p:cNvPr>
          <p:cNvSpPr txBox="1">
            <a:spLocks/>
          </p:cNvSpPr>
          <p:nvPr/>
        </p:nvSpPr>
        <p:spPr>
          <a:xfrm>
            <a:off x="69448" y="44496"/>
            <a:ext cx="3188660" cy="7635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â / ag   = gyda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EAC5365-4D0B-2C46-9924-A11B6FA08730}"/>
              </a:ext>
            </a:extLst>
          </p:cNvPr>
          <p:cNvSpPr/>
          <p:nvPr/>
        </p:nvSpPr>
        <p:spPr>
          <a:xfrm>
            <a:off x="879676" y="828919"/>
            <a:ext cx="2928395" cy="2361235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dirty="0"/>
              <a:t> </a:t>
            </a:r>
            <a:r>
              <a:rPr lang="cy-GB" sz="4000" b="1" dirty="0">
                <a:latin typeface="Avenir Roman" panose="02000503020000020003" pitchFamily="2" charset="0"/>
              </a:rPr>
              <a:t>â</a:t>
            </a:r>
            <a:r>
              <a:rPr lang="cy-GB" sz="3200" dirty="0">
                <a:latin typeface="Avenir Roman" panose="02000503020000020003" pitchFamily="2" charset="0"/>
              </a:rPr>
              <a:t>  </a:t>
            </a:r>
            <a:r>
              <a:rPr lang="cy-GB" sz="2400" dirty="0">
                <a:latin typeface="Avenir Roman" panose="02000503020000020003" pitchFamily="2" charset="0"/>
              </a:rPr>
              <a:t>- o flaen cytsain </a:t>
            </a:r>
            <a:r>
              <a:rPr lang="cy-GB" sz="2400" b="1" dirty="0">
                <a:solidFill>
                  <a:schemeClr val="tx1"/>
                </a:solidFill>
                <a:latin typeface="Avenir Roman" panose="02000503020000020003" pitchFamily="2" charset="0"/>
              </a:rPr>
              <a:t>(yn achosi </a:t>
            </a:r>
            <a:r>
              <a:rPr lang="cy-GB" sz="2400" b="1" u="sng" dirty="0">
                <a:solidFill>
                  <a:srgbClr val="0070C0"/>
                </a:solidFill>
                <a:latin typeface="Avenir Roman" panose="02000503020000020003" pitchFamily="2" charset="0"/>
              </a:rPr>
              <a:t>treiglad llaes</a:t>
            </a:r>
            <a:r>
              <a:rPr lang="cy-GB" sz="2400" b="1" dirty="0">
                <a:solidFill>
                  <a:schemeClr val="tx1"/>
                </a:solidFill>
                <a:latin typeface="Avenir Roman" panose="02000503020000020003" pitchFamily="2" charset="0"/>
              </a:rPr>
              <a:t>)</a:t>
            </a:r>
          </a:p>
          <a:p>
            <a:pPr algn="ctr"/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e.e. Mynd â phapur i’r swyddfa  </a:t>
            </a:r>
            <a:r>
              <a:rPr lang="cy-GB" dirty="0">
                <a:latin typeface="Avenir Roman" panose="02000503020000020003" pitchFamily="2" charset="0"/>
              </a:rPr>
              <a:t> </a:t>
            </a:r>
            <a:endParaRPr lang="cy-GB" sz="1100" dirty="0">
              <a:latin typeface="Avenir Roman" panose="02000503020000020003" pitchFamily="2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E3635F9-4DFA-3B49-B04A-3BA3FC78D04B}"/>
              </a:ext>
            </a:extLst>
          </p:cNvPr>
          <p:cNvSpPr/>
          <p:nvPr/>
        </p:nvSpPr>
        <p:spPr>
          <a:xfrm>
            <a:off x="4827909" y="828919"/>
            <a:ext cx="2928395" cy="2361235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dirty="0"/>
              <a:t> </a:t>
            </a:r>
            <a:r>
              <a:rPr lang="cy-GB" sz="3600" b="1" dirty="0">
                <a:latin typeface="Avenir Roman" panose="02000503020000020003" pitchFamily="2" charset="0"/>
              </a:rPr>
              <a:t>ag  </a:t>
            </a:r>
            <a:r>
              <a:rPr lang="cy-GB" sz="2400" dirty="0">
                <a:latin typeface="Avenir Roman" panose="02000503020000020003" pitchFamily="2" charset="0"/>
              </a:rPr>
              <a:t>- o flaen llafariad </a:t>
            </a:r>
            <a:r>
              <a:rPr lang="cy-GB" sz="2400" b="1" dirty="0">
                <a:solidFill>
                  <a:schemeClr val="tx1"/>
                </a:solidFill>
                <a:latin typeface="Avenir Roman" panose="02000503020000020003" pitchFamily="2" charset="0"/>
              </a:rPr>
              <a:t>(dim treiglad)</a:t>
            </a:r>
          </a:p>
          <a:p>
            <a:pPr algn="ctr"/>
            <a:endParaRPr lang="cy-GB" sz="2400" b="1" dirty="0">
              <a:solidFill>
                <a:schemeClr val="tx1"/>
              </a:solidFill>
              <a:latin typeface="Avenir Roman" panose="02000503020000020003" pitchFamily="2" charset="0"/>
            </a:endParaRPr>
          </a:p>
          <a:p>
            <a:pPr algn="ctr"/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e.e. Dod ag offer i’r wers. </a:t>
            </a:r>
            <a:endParaRPr lang="cy-GB" sz="1100" dirty="0">
              <a:latin typeface="Avenir Roman" panose="02000503020000020003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BA1332-3017-B844-942D-A141E249F7B9}"/>
              </a:ext>
            </a:extLst>
          </p:cNvPr>
          <p:cNvSpPr txBox="1"/>
          <p:nvPr/>
        </p:nvSpPr>
        <p:spPr>
          <a:xfrm>
            <a:off x="4537276" y="2963119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EADCF64-1451-654B-9140-886DC84AFC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01139" y="5690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63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2527F13-6C4B-7E4A-A7FC-0A510A50C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122" y="86372"/>
            <a:ext cx="4751242" cy="76352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a = rhagenw perthynol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DD4437A-27D9-9E4F-A617-866B24278099}"/>
              </a:ext>
            </a:extLst>
          </p:cNvPr>
          <p:cNvSpPr/>
          <p:nvPr/>
        </p:nvSpPr>
        <p:spPr>
          <a:xfrm>
            <a:off x="208344" y="974200"/>
            <a:ext cx="6686614" cy="1049243"/>
          </a:xfrm>
          <a:prstGeom prst="roundRect">
            <a:avLst/>
          </a:prstGeom>
          <a:solidFill>
            <a:srgbClr val="990099">
              <a:alpha val="50000"/>
            </a:srgbClr>
          </a:solidFill>
          <a:effectLst>
            <a:softEdge rad="444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800" b="1" dirty="0">
                <a:solidFill>
                  <a:schemeClr val="tx1"/>
                </a:solidFill>
                <a:latin typeface="Avenir Roman" panose="02000503020000020003" pitchFamily="2" charset="0"/>
              </a:rPr>
              <a:t>a</a:t>
            </a:r>
            <a:r>
              <a:rPr lang="cy-GB" sz="2800" dirty="0">
                <a:solidFill>
                  <a:schemeClr val="tx1"/>
                </a:solidFill>
                <a:latin typeface="Avenir Roman" panose="02000503020000020003" pitchFamily="2" charset="0"/>
              </a:rPr>
              <a:t> – (that / which  / who yn Saesneg)</a:t>
            </a:r>
          </a:p>
          <a:p>
            <a:pPr algn="ctr"/>
            <a:r>
              <a:rPr lang="cy-GB" sz="2800" dirty="0">
                <a:solidFill>
                  <a:schemeClr val="tx1"/>
                </a:solidFill>
                <a:latin typeface="Avenir Roman" panose="02000503020000020003" pitchFamily="2" charset="0"/>
              </a:rPr>
              <a:t>(yn achosi </a:t>
            </a:r>
            <a:r>
              <a:rPr lang="cy-GB" sz="2800" b="1" dirty="0">
                <a:solidFill>
                  <a:srgbClr val="FF0000"/>
                </a:solidFill>
                <a:latin typeface="Avenir Roman" panose="02000503020000020003" pitchFamily="2" charset="0"/>
              </a:rPr>
              <a:t>treiglad meddal</a:t>
            </a:r>
            <a:r>
              <a:rPr lang="cy-GB" sz="2800" dirty="0">
                <a:solidFill>
                  <a:schemeClr val="tx1"/>
                </a:solidFill>
                <a:latin typeface="Avenir Roman" panose="02000503020000020003" pitchFamily="2" charset="0"/>
              </a:rPr>
              <a:t>)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33B735-7BED-E640-81BC-F490493BA9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6837" y="1091840"/>
            <a:ext cx="1881838" cy="18632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553D599-9099-B14C-9E12-F870813F02B2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8713" y="4078051"/>
            <a:ext cx="4768127" cy="4430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457D2FC-4BFE-D148-9E55-CCD0D670E8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344" y="2214845"/>
            <a:ext cx="6928493" cy="131205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CA0C93F-43AD-9949-80C1-D7F79C177E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4685" y="3800259"/>
            <a:ext cx="1096500" cy="1015278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F67A160-E7D0-1A46-9D53-09F8E65069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938081" y="1614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53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748DD8E-A9D3-C34B-B03B-A6FBF8846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122" y="86372"/>
            <a:ext cx="4751242" cy="76352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na / nac = negyddol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8C5A382-CE78-8043-8334-CBDCEA6FC1E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122" y="1000772"/>
            <a:ext cx="7391400" cy="32639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41EE40-118C-D149-8347-7BFC9BD018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3605" y="1000772"/>
            <a:ext cx="965200" cy="1828800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C2C17AA-428B-284A-965A-CD2E245A52D8}"/>
              </a:ext>
            </a:extLst>
          </p:cNvPr>
          <p:cNvSpPr/>
          <p:nvPr/>
        </p:nvSpPr>
        <p:spPr>
          <a:xfrm>
            <a:off x="2523281" y="1000772"/>
            <a:ext cx="2129742" cy="561810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outerShdw blurRad="40000" dist="20000" dir="5400000" rotWithShape="0">
              <a:srgbClr val="000000">
                <a:alpha val="38000"/>
              </a:srgbClr>
            </a:outerShdw>
            <a:reflection endPos="0" dist="50800" dir="5400000" sy="-100000" algn="bl" rotWithShape="0"/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EAB82E2-E17F-324A-A4CB-1B8C9F7F67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35722" y="7765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53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7761F22-2F65-3745-AAF9-F3C78D495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122" y="86372"/>
            <a:ext cx="4751242" cy="76352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y-GB" b="1" dirty="0">
                <a:solidFill>
                  <a:schemeClr val="tx1"/>
                </a:solidFill>
                <a:latin typeface="Avenir Roman" panose="02000503020000020003" pitchFamily="2" charset="0"/>
              </a:rPr>
              <a:t>na / nag  </a:t>
            </a:r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= than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32042AB-FD10-0245-B794-0F450A8B46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5832" y="1880886"/>
            <a:ext cx="1739354" cy="1393802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FCF2901C-C8AB-AD48-97BD-5F34B2305A16}"/>
              </a:ext>
            </a:extLst>
          </p:cNvPr>
          <p:cNvSpPr/>
          <p:nvPr/>
        </p:nvSpPr>
        <p:spPr>
          <a:xfrm>
            <a:off x="601884" y="1192192"/>
            <a:ext cx="6053559" cy="137738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tx1"/>
                </a:solidFill>
                <a:latin typeface="Avenir Roman" panose="02000503020000020003" pitchFamily="2" charset="0"/>
              </a:rPr>
              <a:t>na </a:t>
            </a:r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 - o flaen cystain 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(yn achosi </a:t>
            </a:r>
            <a:r>
              <a:rPr lang="cy-GB" sz="2400" b="1" dirty="0">
                <a:solidFill>
                  <a:srgbClr val="0070C0"/>
                </a:solidFill>
                <a:latin typeface="Avenir Roman" panose="02000503020000020003" pitchFamily="2" charset="0"/>
              </a:rPr>
              <a:t>treiglad llaes</a:t>
            </a:r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)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e.e. Mae ffrwythau yn well na chacennau.  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BB9660B-F7F7-F449-BA80-4416A83A6949}"/>
              </a:ext>
            </a:extLst>
          </p:cNvPr>
          <p:cNvSpPr/>
          <p:nvPr/>
        </p:nvSpPr>
        <p:spPr>
          <a:xfrm>
            <a:off x="601883" y="3138667"/>
            <a:ext cx="6053559" cy="137738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solidFill>
                  <a:schemeClr val="tx1"/>
                </a:solidFill>
                <a:latin typeface="Avenir Roman" panose="02000503020000020003" pitchFamily="2" charset="0"/>
              </a:rPr>
              <a:t>nag </a:t>
            </a:r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 - o flaen llafariad 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(dim treiglad)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venir Roman" panose="02000503020000020003" pitchFamily="2" charset="0"/>
              </a:rPr>
              <a:t>e.e. Mae oren yn fwy blasus nag afal. </a:t>
            </a:r>
          </a:p>
        </p:txBody>
      </p:sp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7C543D8-7644-CF42-AF21-093AB1A430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82217" y="948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65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99220-55F0-1B4C-9F40-3D102B408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216" y="972461"/>
            <a:ext cx="8246070" cy="3785690"/>
          </a:xfrm>
          <a:solidFill>
            <a:srgbClr val="ECF3D1"/>
          </a:solidFill>
        </p:spPr>
        <p:txBody>
          <a:bodyPr>
            <a:normAutofit fontScale="32500" lnSpcReduction="20000"/>
          </a:bodyPr>
          <a:lstStyle/>
          <a:p>
            <a:pPr marL="0" indent="0" fontAlgn="base">
              <a:buNone/>
            </a:pPr>
            <a:br>
              <a:rPr lang="en-GB" sz="4500" dirty="0"/>
            </a:b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'</a:t>
            </a:r>
            <a:r>
              <a:rPr lang="en-GB" sz="4500" b="1" dirty="0" err="1">
                <a:solidFill>
                  <a:schemeClr val="tx1"/>
                </a:solidFill>
                <a:latin typeface="Avenir Roman" panose="02000503020000020003" pitchFamily="2" charset="0"/>
              </a:rPr>
              <a:t>nid</a:t>
            </a:r>
            <a:r>
              <a:rPr lang="en-GB" sz="4500" b="1" dirty="0">
                <a:solidFill>
                  <a:schemeClr val="tx1"/>
                </a:solidFill>
                <a:latin typeface="Avenir Roman" panose="02000503020000020003" pitchFamily="2" charset="0"/>
              </a:rPr>
              <a:t>’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ar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ddechrau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brawddeg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negyddol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</a:p>
          <a:p>
            <a:pPr marL="0" indent="0" fontAlgn="base">
              <a:buNone/>
            </a:pP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e.e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. </a:t>
            </a:r>
            <a:r>
              <a:rPr lang="en-GB" sz="4500" b="1" dirty="0" err="1">
                <a:solidFill>
                  <a:schemeClr val="tx1"/>
                </a:solidFill>
                <a:latin typeface="Avenir Roman" panose="02000503020000020003" pitchFamily="2" charset="0"/>
              </a:rPr>
              <a:t>Nid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oedd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y plant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wedi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gwneud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eu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gwaith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cartref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. </a:t>
            </a:r>
          </a:p>
          <a:p>
            <a:pPr marL="0" indent="0" fontAlgn="base">
              <a:buNone/>
            </a:pPr>
            <a:endParaRPr lang="en-GB" sz="4500" dirty="0">
              <a:solidFill>
                <a:schemeClr val="tx1"/>
              </a:solidFill>
              <a:latin typeface="Avenir Roman" panose="02000503020000020003" pitchFamily="2" charset="0"/>
            </a:endParaRPr>
          </a:p>
          <a:p>
            <a:pPr marL="0" indent="0" fontAlgn="base">
              <a:buNone/>
            </a:pPr>
            <a:b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Mae </a:t>
            </a:r>
            <a:r>
              <a:rPr lang="en-GB" sz="6200" b="1" dirty="0">
                <a:solidFill>
                  <a:schemeClr val="tx1"/>
                </a:solidFill>
                <a:latin typeface="Avenir Roman" panose="02000503020000020003" pitchFamily="2" charset="0"/>
              </a:rPr>
              <a:t>NID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troi’n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6200" b="1" dirty="0">
                <a:solidFill>
                  <a:schemeClr val="tx1"/>
                </a:solidFill>
                <a:latin typeface="Avenir Roman" panose="02000503020000020003" pitchFamily="2" charset="0"/>
              </a:rPr>
              <a:t>NAD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yng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nghanol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brawddeg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,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hynny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yw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, pan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fo’n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dod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ar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ôl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gair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neu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gymal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arall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,</a:t>
            </a:r>
          </a:p>
          <a:p>
            <a:pPr marL="0" indent="0" fontAlgn="base">
              <a:buNone/>
            </a:pP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e.e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.</a:t>
            </a:r>
          </a:p>
          <a:p>
            <a:pPr marL="0" indent="0" fontAlgn="base">
              <a:buNone/>
            </a:pP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Rydw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i’n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gwybod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b="1" u="sng" dirty="0" err="1">
                <a:solidFill>
                  <a:schemeClr val="tx1"/>
                </a:solidFill>
                <a:latin typeface="Avenir Roman" panose="02000503020000020003" pitchFamily="2" charset="0"/>
              </a:rPr>
              <a:t>nad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yw'r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plant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y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dosbarth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. </a:t>
            </a:r>
          </a:p>
          <a:p>
            <a:pPr marL="0" indent="0" fontAlgn="base">
              <a:buNone/>
            </a:pPr>
            <a:endParaRPr lang="en-GB" sz="4500" dirty="0">
              <a:solidFill>
                <a:schemeClr val="tx1"/>
              </a:solidFill>
              <a:latin typeface="Avenir Roman" panose="02000503020000020003" pitchFamily="2" charset="0"/>
            </a:endParaRPr>
          </a:p>
          <a:p>
            <a:pPr marL="0" indent="0" fontAlgn="base">
              <a:buNone/>
            </a:pP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Rydyn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ni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hefyd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defnyddio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b="1" dirty="0" err="1">
                <a:solidFill>
                  <a:schemeClr val="tx1"/>
                </a:solidFill>
                <a:latin typeface="Avenir Roman" panose="02000503020000020003" pitchFamily="2" charset="0"/>
              </a:rPr>
              <a:t>nad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os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ydyn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ni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am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ddweud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mai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(taw) +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nid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 </a:t>
            </a:r>
          </a:p>
          <a:p>
            <a:pPr marL="0" indent="0" fontAlgn="base">
              <a:buNone/>
            </a:pP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a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gyda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berfau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bod +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nid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. </a:t>
            </a:r>
          </a:p>
          <a:p>
            <a:pPr marL="0" indent="0" fontAlgn="base">
              <a:buNone/>
            </a:pPr>
            <a:b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</a:b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e.e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.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Rydw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i'n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gwybod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i="1" dirty="0" err="1">
                <a:solidFill>
                  <a:schemeClr val="tx1"/>
                </a:solidFill>
                <a:latin typeface="Avenir Roman" panose="02000503020000020003" pitchFamily="2" charset="0"/>
              </a:rPr>
              <a:t>mai</a:t>
            </a:r>
            <a:r>
              <a:rPr lang="en-GB" sz="4500" i="1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i="1" dirty="0" err="1">
                <a:solidFill>
                  <a:schemeClr val="tx1"/>
                </a:solidFill>
                <a:latin typeface="Avenir Roman" panose="02000503020000020003" pitchFamily="2" charset="0"/>
              </a:rPr>
              <a:t>nid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Tomos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oedd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yno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. &gt;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Rydw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i'n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gwybod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b="1" dirty="0" err="1">
                <a:solidFill>
                  <a:schemeClr val="tx1"/>
                </a:solidFill>
                <a:latin typeface="Avenir Roman" panose="02000503020000020003" pitchFamily="2" charset="0"/>
              </a:rPr>
              <a:t>nad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Tomos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oedd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yno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. </a:t>
            </a:r>
          </a:p>
          <a:p>
            <a:pPr marL="0" indent="0" fontAlgn="base">
              <a:buNone/>
            </a:pP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Ydych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chi'n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siŵr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i="1" dirty="0">
                <a:solidFill>
                  <a:schemeClr val="tx1"/>
                </a:solidFill>
                <a:latin typeface="Avenir Roman" panose="02000503020000020003" pitchFamily="2" charset="0"/>
              </a:rPr>
              <a:t>bod chi </a:t>
            </a:r>
            <a:r>
              <a:rPr lang="en-GB" sz="4500" i="1" dirty="0" err="1">
                <a:solidFill>
                  <a:schemeClr val="tx1"/>
                </a:solidFill>
                <a:latin typeface="Avenir Roman" panose="02000503020000020003" pitchFamily="2" charset="0"/>
              </a:rPr>
              <a:t>ddim</a:t>
            </a:r>
            <a:r>
              <a:rPr lang="en-GB" sz="4500" i="1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hoffi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coffi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? &gt;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Ydych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chi'n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siŵr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b="1" dirty="0" err="1">
                <a:solidFill>
                  <a:schemeClr val="tx1"/>
                </a:solidFill>
                <a:latin typeface="Avenir Roman" panose="02000503020000020003" pitchFamily="2" charset="0"/>
              </a:rPr>
              <a:t>nad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 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ydych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chi'n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hoffi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  <a:r>
              <a:rPr lang="en-GB" sz="4500" dirty="0" err="1">
                <a:solidFill>
                  <a:schemeClr val="tx1"/>
                </a:solidFill>
                <a:latin typeface="Avenir Roman" panose="02000503020000020003" pitchFamily="2" charset="0"/>
              </a:rPr>
              <a:t>coffi</a:t>
            </a:r>
            <a:r>
              <a:rPr lang="en-GB" sz="4500" dirty="0">
                <a:solidFill>
                  <a:schemeClr val="tx1"/>
                </a:solidFill>
                <a:latin typeface="Avenir Roman" panose="02000503020000020003" pitchFamily="2" charset="0"/>
              </a:rPr>
              <a:t>? </a:t>
            </a:r>
          </a:p>
          <a:p>
            <a:endParaRPr lang="cy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343A323-68FF-F846-BF20-EC75429A967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y-GB" dirty="0">
                <a:solidFill>
                  <a:schemeClr val="tx1"/>
                </a:solidFill>
                <a:latin typeface="Avenir Roman" panose="02000503020000020003" pitchFamily="2" charset="0"/>
              </a:rPr>
              <a:t>nid / nad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7128A1-DF3E-2740-A968-F6DC1DDCA2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7414" y="135765"/>
            <a:ext cx="1132872" cy="836696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194DE3F-06D3-254E-ACBA-48B43D30E9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10237" y="7182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47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C2534D8-989C-DB46-9F3E-98089F69EB9E}"/>
              </a:ext>
            </a:extLst>
          </p:cNvPr>
          <p:cNvSpPr/>
          <p:nvPr/>
        </p:nvSpPr>
        <p:spPr>
          <a:xfrm>
            <a:off x="542441" y="193729"/>
            <a:ext cx="3789335" cy="6199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Avenir Book" panose="02000503020000020003" pitchFamily="2" charset="0"/>
              </a:rPr>
              <a:t>hun / hyn  / hŷn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8093A3-ADD1-CA41-B0AA-8CD201E8AB72}"/>
              </a:ext>
            </a:extLst>
          </p:cNvPr>
          <p:cNvSpPr/>
          <p:nvPr/>
        </p:nvSpPr>
        <p:spPr>
          <a:xfrm>
            <a:off x="596685" y="4580439"/>
            <a:ext cx="88572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>
                <a:latin typeface="Avenir Book" panose="02000503020000020003" pitchFamily="2" charset="0"/>
              </a:rPr>
              <a:t>Gwyliwch y fideo : </a:t>
            </a:r>
            <a:r>
              <a:rPr lang="cy-GB" dirty="0">
                <a:latin typeface="Avenir Book" panose="02000503020000020003" pitchFamily="2" charset="0"/>
                <a:hlinkClick r:id="rId4"/>
              </a:rPr>
              <a:t>https://www.youtube.com/watch?v=dzwuo6CVfBY</a:t>
            </a:r>
            <a:endParaRPr lang="cy-GB" dirty="0">
              <a:latin typeface="Avenir Book" panose="02000503020000020003" pitchFamily="2" charset="0"/>
            </a:endParaRPr>
          </a:p>
          <a:p>
            <a:endParaRPr lang="cy-GB" dirty="0">
              <a:latin typeface="Avenir Book" panose="0200050302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16CE4A-7057-0A48-9FF4-96A9543CFF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9884" y="2690269"/>
            <a:ext cx="3048940" cy="17448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158887-7869-7149-949A-2FC6359F3E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5142" y="930210"/>
            <a:ext cx="2908137" cy="164351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25EB67E-AEA2-F54D-9D38-99890E5F5C7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721" y="1069383"/>
            <a:ext cx="2980270" cy="1697755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8DE960C-61A0-0647-99DB-82E40D605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548753" y="9729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873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C2534D8-989C-DB46-9F3E-98089F69EB9E}"/>
              </a:ext>
            </a:extLst>
          </p:cNvPr>
          <p:cNvSpPr/>
          <p:nvPr/>
        </p:nvSpPr>
        <p:spPr>
          <a:xfrm>
            <a:off x="542441" y="193729"/>
            <a:ext cx="3789335" cy="619932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Avenir Book" panose="02000503020000020003" pitchFamily="2" charset="0"/>
              </a:rPr>
              <a:t>mae / mai </a:t>
            </a:r>
            <a:r>
              <a:rPr lang="cy-GB" sz="2800" i="1" dirty="0">
                <a:latin typeface="Avenir Book" panose="02000503020000020003" pitchFamily="2" charset="0"/>
              </a:rPr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1A3DBF7-313E-EB40-B499-B4EA2BB1C6D7}"/>
              </a:ext>
            </a:extLst>
          </p:cNvPr>
          <p:cNvSpPr/>
          <p:nvPr/>
        </p:nvSpPr>
        <p:spPr>
          <a:xfrm>
            <a:off x="314342" y="1533392"/>
            <a:ext cx="8034868" cy="64346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‘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</a:rPr>
              <a:t>Mae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’ yw trydydd person unigol presennol y ferf ‘bod’.</a:t>
            </a:r>
          </a:p>
          <a:p>
            <a:pPr algn="ctr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e.e. </a:t>
            </a:r>
            <a:r>
              <a:rPr lang="cy-GB" b="1" u="sng" dirty="0">
                <a:solidFill>
                  <a:schemeClr val="tx1"/>
                </a:solidFill>
                <a:latin typeface="Avenir Book" panose="02000503020000020003" pitchFamily="2" charset="0"/>
              </a:rPr>
              <a:t>Mae 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y llyfr ar y bwrdd.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30475F-5A8B-6F43-BCE5-56CB12DB9740}"/>
              </a:ext>
            </a:extLst>
          </p:cNvPr>
          <p:cNvSpPr/>
          <p:nvPr/>
        </p:nvSpPr>
        <p:spPr>
          <a:xfrm>
            <a:off x="314342" y="2983575"/>
            <a:ext cx="8102600" cy="10573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‘</a:t>
            </a:r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</a:rPr>
              <a:t>Mai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’ (taw) yn cael ei ddefnyddio i bwysleisio. Os gallwch chi ddefnyddio ‘that’ yn Saesneg yn yr un lle yna ‘mai’ sydd yn gywir. </a:t>
            </a:r>
          </a:p>
          <a:p>
            <a:pPr algn="ctr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e.e. Roedd hi’n gwybod </a:t>
            </a:r>
            <a:r>
              <a:rPr lang="cy-GB" b="1" u="sng" dirty="0">
                <a:solidFill>
                  <a:schemeClr val="tx1"/>
                </a:solidFill>
                <a:latin typeface="Avenir Book" panose="02000503020000020003" pitchFamily="2" charset="0"/>
              </a:rPr>
              <a:t>mai</a:t>
            </a:r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 fi oedd yn gywir.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A2041FC-FBC8-B84A-AA11-CE366C41F9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2066" y="185011"/>
            <a:ext cx="1606963" cy="1257300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CB9129A-91EE-A74F-B3BC-62F2425F98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05826" y="9729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80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E239567-9FCF-AF4A-B0F3-858DB718BB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226" y="1169044"/>
            <a:ext cx="7812912" cy="21346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520F8C-6D67-A34B-88EF-F11F8D451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797" y="1809302"/>
            <a:ext cx="3761771" cy="854093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y-GB" sz="6000" dirty="0">
                <a:solidFill>
                  <a:schemeClr val="tx1"/>
                </a:solidFill>
                <a:latin typeface="Avenir Roman" panose="02000503020000020003" pitchFamily="2" charset="0"/>
              </a:rPr>
              <a:t>Sillafu</a:t>
            </a:r>
            <a:r>
              <a:rPr lang="cy-GB" sz="8800" i="1" dirty="0">
                <a:solidFill>
                  <a:schemeClr val="tx1"/>
                </a:solidFill>
                <a:latin typeface="Avenir Roman" panose="02000503020000020003" pitchFamily="2" charset="0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B5E9DE-33C2-E841-9977-8A960D92C2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4468" y="3118456"/>
            <a:ext cx="1546186" cy="1943041"/>
          </a:xfrm>
          <a:prstGeom prst="rect">
            <a:avLst/>
          </a:prstGeom>
        </p:spPr>
      </p:pic>
      <p:pic>
        <p:nvPicPr>
          <p:cNvPr id="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0BA4775-1C30-AE48-9529-66D8F7935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62684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604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834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4"/>
          <p:cNvSpPr txBox="1">
            <a:spLocks noGrp="1"/>
          </p:cNvSpPr>
          <p:nvPr>
            <p:ph type="title"/>
          </p:nvPr>
        </p:nvSpPr>
        <p:spPr>
          <a:xfrm>
            <a:off x="1851012" y="1008127"/>
            <a:ext cx="6172200" cy="761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ctr">
              <a:spcBef>
                <a:spcPts val="0"/>
              </a:spcBef>
            </a:pPr>
            <a:r>
              <a:rPr lang="en-GB" sz="2430" b="1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Sillafu</a:t>
            </a:r>
            <a:r>
              <a:rPr lang="en-GB" sz="243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br>
              <a:rPr lang="en-GB" sz="243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</a:br>
            <a:r>
              <a:rPr lang="en-GB" sz="243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Pa </a:t>
            </a:r>
            <a:r>
              <a:rPr lang="en-GB" sz="2430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lythrennau</a:t>
            </a:r>
            <a:r>
              <a:rPr lang="en-GB" sz="243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430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sy’n</a:t>
            </a:r>
            <a:r>
              <a:rPr lang="en-GB" sz="243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430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dyblu</a:t>
            </a:r>
            <a:r>
              <a:rPr lang="en-GB" sz="243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?</a:t>
            </a:r>
            <a:endParaRPr sz="2430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4"/>
          <p:cNvSpPr txBox="1">
            <a:spLocks noGrp="1"/>
          </p:cNvSpPr>
          <p:nvPr>
            <p:ph idx="1"/>
          </p:nvPr>
        </p:nvSpPr>
        <p:spPr>
          <a:xfrm>
            <a:off x="1396841" y="1567339"/>
            <a:ext cx="6172200" cy="253269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257175" indent="-142875">
              <a:spcBef>
                <a:spcPts val="0"/>
              </a:spcBef>
              <a:buClr>
                <a:schemeClr val="dk1"/>
              </a:buClr>
              <a:buSzPts val="2400"/>
              <a:buNone/>
            </a:pP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57175" indent="-142875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14"/>
          <p:cNvSpPr/>
          <p:nvPr/>
        </p:nvSpPr>
        <p:spPr>
          <a:xfrm rot="-840000">
            <a:off x="769127" y="1878021"/>
            <a:ext cx="2424431" cy="1837702"/>
          </a:xfrm>
          <a:prstGeom prst="irregularSeal1">
            <a:avLst/>
          </a:prstGeom>
          <a:solidFill>
            <a:schemeClr val="accent4">
              <a:lumMod val="20000"/>
              <a:lumOff val="80000"/>
            </a:schemeClr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>
              <a:buClr>
                <a:schemeClr val="dk1"/>
              </a:buClr>
              <a:buSzPts val="3500"/>
            </a:pPr>
            <a:r>
              <a:rPr lang="en-GB" sz="54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endParaRPr sz="54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14"/>
          <p:cNvSpPr/>
          <p:nvPr/>
        </p:nvSpPr>
        <p:spPr>
          <a:xfrm rot="840000">
            <a:off x="6483989" y="2086039"/>
            <a:ext cx="2402517" cy="1843164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>
              <a:buClr>
                <a:schemeClr val="dk1"/>
              </a:buClr>
              <a:buSzPts val="3500"/>
            </a:pPr>
            <a:r>
              <a:rPr lang="en-GB" sz="60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endParaRPr sz="60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4"/>
          <p:cNvSpPr/>
          <p:nvPr/>
        </p:nvSpPr>
        <p:spPr>
          <a:xfrm>
            <a:off x="1152190" y="3981691"/>
            <a:ext cx="7569843" cy="889234"/>
          </a:xfrm>
          <a:prstGeom prst="horizontalScroll">
            <a:avLst>
              <a:gd name="adj" fmla="val 12500"/>
            </a:avLst>
          </a:prstGeom>
          <a:gradFill>
            <a:gsLst>
              <a:gs pos="0">
                <a:srgbClr val="68D6CA"/>
              </a:gs>
              <a:gs pos="97000">
                <a:srgbClr val="68D6CA"/>
              </a:gs>
              <a:gs pos="100000">
                <a:srgbClr val="68D6CA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>
              <a:buClr>
                <a:schemeClr val="dk1"/>
              </a:buClr>
              <a:buSzPts val="1800"/>
            </a:pPr>
            <a:r>
              <a:rPr lang="en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DYMA'R </a:t>
            </a:r>
            <a:r>
              <a:rPr lang="en-GB" sz="2000" b="1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UNIG </a:t>
            </a:r>
            <a:r>
              <a:rPr lang="en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LYTHRENNAU SY'N DYBLU YN Y GYMRAEG</a:t>
            </a:r>
            <a:endParaRPr sz="2000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063A9C-54CD-F949-95D5-65A621D595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8687" y="1925147"/>
            <a:ext cx="2886597" cy="1082474"/>
          </a:xfrm>
          <a:prstGeom prst="rect">
            <a:avLst/>
          </a:prstGeom>
        </p:spPr>
      </p:pic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3147F59-E823-E848-AF61-3C3BD253F7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09233" y="-96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40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21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5"/>
          <p:cNvSpPr/>
          <p:nvPr/>
        </p:nvSpPr>
        <p:spPr>
          <a:xfrm>
            <a:off x="1594252" y="102530"/>
            <a:ext cx="5961655" cy="6613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>
              <a:buClr>
                <a:schemeClr val="dk2"/>
              </a:buClr>
              <a:buSzPts val="4400"/>
            </a:pPr>
            <a:r>
              <a:rPr lang="en-GB" sz="3300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Pa </a:t>
            </a:r>
            <a:r>
              <a:rPr lang="en-GB" sz="3300" dirty="0" err="1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eiriau</a:t>
            </a:r>
            <a:r>
              <a:rPr lang="en-GB" sz="3300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 </a:t>
            </a:r>
            <a:r>
              <a:rPr lang="en-GB" sz="3300" dirty="0" err="1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sy’n</a:t>
            </a:r>
            <a:r>
              <a:rPr lang="en-GB" sz="3300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 </a:t>
            </a:r>
            <a:r>
              <a:rPr lang="en-GB" sz="3300" b="1" u="sng" dirty="0" err="1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anghywir</a:t>
            </a:r>
            <a:r>
              <a:rPr lang="en-GB" sz="3300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?</a:t>
            </a:r>
            <a:endParaRPr sz="3300" dirty="0">
              <a:latin typeface="Avenir Roman" panose="02000503020000020003" pitchFamily="2" charset="0"/>
              <a:ea typeface="Lucida Sans"/>
              <a:cs typeface="Lucida Sans"/>
              <a:sym typeface="Lucida Sans"/>
            </a:endParaRPr>
          </a:p>
        </p:txBody>
      </p:sp>
      <p:sp>
        <p:nvSpPr>
          <p:cNvPr id="7" name="Google Shape;211;p25">
            <a:extLst>
              <a:ext uri="{FF2B5EF4-FFF2-40B4-BE49-F238E27FC236}">
                <a16:creationId xmlns:a16="http://schemas.microsoft.com/office/drawing/2014/main" id="{B0480C57-4FEE-134D-B1FB-554A7552DA0A}"/>
              </a:ext>
            </a:extLst>
          </p:cNvPr>
          <p:cNvSpPr txBox="1"/>
          <p:nvPr/>
        </p:nvSpPr>
        <p:spPr>
          <a:xfrm>
            <a:off x="3402957" y="1114075"/>
            <a:ext cx="2338086" cy="3562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cylchgronnau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pennod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pennodau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rhaglenni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taenlenni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llwyddianus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cannoedd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ysgrifennu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ysgrifennyddes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penderfynnu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peiriannu</a:t>
            </a:r>
          </a:p>
          <a:p>
            <a:endParaRPr lang="cy-GB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endParaRPr sz="135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10CCF5-7423-2241-A97B-8FF471023B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908893" y="1114075"/>
            <a:ext cx="1370717" cy="11557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94481A-61A1-164F-BA16-14D9FC8E53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951" y="2619921"/>
            <a:ext cx="1498600" cy="736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8B8F292-EE17-C046-B9E6-F4C8791858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00449" y="1301750"/>
            <a:ext cx="1422400" cy="1422400"/>
          </a:xfrm>
          <a:prstGeom prst="rect">
            <a:avLst/>
          </a:prstGeom>
        </p:spPr>
      </p:pic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3470DFB-E8EE-AF46-85CA-428D29B6D1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954935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4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5"/>
          <p:cNvSpPr txBox="1"/>
          <p:nvPr/>
        </p:nvSpPr>
        <p:spPr>
          <a:xfrm>
            <a:off x="1903095" y="1218248"/>
            <a:ext cx="2121218" cy="32504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pPr marL="257175" indent="-171450">
              <a:spcBef>
                <a:spcPts val="270"/>
              </a:spcBef>
              <a:buClr>
                <a:schemeClr val="dk1"/>
              </a:buClr>
              <a:buSzPts val="1800"/>
            </a:pPr>
            <a:endParaRPr sz="1350" dirty="0">
              <a:solidFill>
                <a:schemeClr val="dk1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257175" indent="-171450">
              <a:spcBef>
                <a:spcPts val="270"/>
              </a:spcBef>
              <a:buClr>
                <a:schemeClr val="dk1"/>
              </a:buClr>
              <a:buSzPts val="1800"/>
            </a:pPr>
            <a:endParaRPr sz="135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25"/>
          <p:cNvSpPr txBox="1"/>
          <p:nvPr/>
        </p:nvSpPr>
        <p:spPr>
          <a:xfrm>
            <a:off x="5325325" y="1062403"/>
            <a:ext cx="2291787" cy="35620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cy-GB" sz="2000" b="1" dirty="0">
                <a:solidFill>
                  <a:srgbClr val="00B05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Cylchgronau </a:t>
            </a:r>
          </a:p>
          <a:p>
            <a:r>
              <a:rPr lang="cy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Pennod </a:t>
            </a:r>
          </a:p>
          <a:p>
            <a:r>
              <a:rPr lang="cy-GB" sz="2000" b="1" dirty="0">
                <a:solidFill>
                  <a:srgbClr val="00B05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Penodau </a:t>
            </a:r>
          </a:p>
          <a:p>
            <a:r>
              <a:rPr lang="cy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Rhaglenni </a:t>
            </a:r>
          </a:p>
          <a:p>
            <a:r>
              <a:rPr lang="cy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Taenlenni </a:t>
            </a:r>
          </a:p>
          <a:p>
            <a:r>
              <a:rPr lang="cy-GB" sz="2000" b="1" dirty="0">
                <a:solidFill>
                  <a:srgbClr val="00B05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Llwyddiannus </a:t>
            </a:r>
          </a:p>
          <a:p>
            <a:r>
              <a:rPr lang="cy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Cannoedd </a:t>
            </a:r>
          </a:p>
          <a:p>
            <a:r>
              <a:rPr lang="cy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Ysgrifennu</a:t>
            </a:r>
          </a:p>
          <a:p>
            <a:r>
              <a:rPr lang="cy-GB" sz="2000" b="1" dirty="0">
                <a:solidFill>
                  <a:srgbClr val="00B05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Ysgrifenyddes</a:t>
            </a:r>
          </a:p>
          <a:p>
            <a:r>
              <a:rPr lang="cy-GB" sz="2000" b="1" dirty="0">
                <a:solidFill>
                  <a:srgbClr val="00B05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Penderfynu </a:t>
            </a:r>
          </a:p>
          <a:p>
            <a:r>
              <a:rPr lang="cy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Peiriannu</a:t>
            </a:r>
          </a:p>
          <a:p>
            <a:endParaRPr lang="cy-GB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endParaRPr sz="135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2" name="Google Shape;212;p25"/>
          <p:cNvSpPr/>
          <p:nvPr/>
        </p:nvSpPr>
        <p:spPr>
          <a:xfrm>
            <a:off x="1444912" y="112464"/>
            <a:ext cx="6172200" cy="706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>
              <a:buClr>
                <a:schemeClr val="dk2"/>
              </a:buClr>
              <a:buSzPts val="4400"/>
            </a:pPr>
            <a:r>
              <a:rPr lang="en-GB" sz="2800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Pa </a:t>
            </a:r>
            <a:r>
              <a:rPr lang="en-GB" sz="2800" dirty="0" err="1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eiriau</a:t>
            </a:r>
            <a:r>
              <a:rPr lang="en-GB" sz="2800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 </a:t>
            </a:r>
            <a:r>
              <a:rPr lang="en-GB" sz="2800" dirty="0" err="1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sy’n</a:t>
            </a:r>
            <a:r>
              <a:rPr lang="en-GB" sz="2800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 </a:t>
            </a:r>
            <a:r>
              <a:rPr lang="en-GB" sz="2800" dirty="0" err="1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anghywir</a:t>
            </a:r>
            <a:r>
              <a:rPr lang="en-GB" sz="2800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? </a:t>
            </a:r>
            <a:r>
              <a:rPr lang="en-GB" sz="2800" b="1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(</a:t>
            </a:r>
            <a:r>
              <a:rPr lang="en-GB" sz="2800" b="1" dirty="0" err="1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Atebion</a:t>
            </a:r>
            <a:r>
              <a:rPr lang="en-GB" sz="2800" b="1" dirty="0">
                <a:latin typeface="Avenir Roman" panose="02000503020000020003" pitchFamily="2" charset="0"/>
                <a:ea typeface="Lucida Sans"/>
                <a:cs typeface="Lucida Sans"/>
                <a:sym typeface="Lucida Sans"/>
              </a:rPr>
              <a:t>) </a:t>
            </a:r>
            <a:endParaRPr sz="2800" b="1" dirty="0">
              <a:latin typeface="Avenir Roman" panose="02000503020000020003" pitchFamily="2" charset="0"/>
              <a:ea typeface="Lucida Sans"/>
              <a:cs typeface="Lucida Sans"/>
              <a:sym typeface="Lucida Sans"/>
            </a:endParaRPr>
          </a:p>
        </p:txBody>
      </p:sp>
      <p:sp>
        <p:nvSpPr>
          <p:cNvPr id="8" name="Google Shape;211;p25">
            <a:extLst>
              <a:ext uri="{FF2B5EF4-FFF2-40B4-BE49-F238E27FC236}">
                <a16:creationId xmlns:a16="http://schemas.microsoft.com/office/drawing/2014/main" id="{C6BB2013-234B-F442-8E04-812C0F3FFF26}"/>
              </a:ext>
            </a:extLst>
          </p:cNvPr>
          <p:cNvSpPr txBox="1"/>
          <p:nvPr/>
        </p:nvSpPr>
        <p:spPr>
          <a:xfrm>
            <a:off x="1641247" y="1218248"/>
            <a:ext cx="2129742" cy="35620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cy-GB" sz="2000" b="1" dirty="0">
                <a:solidFill>
                  <a:srgbClr val="FF000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Cylchgronnau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Pennod </a:t>
            </a:r>
          </a:p>
          <a:p>
            <a:r>
              <a:rPr lang="cy-GB" sz="2000" b="1" dirty="0">
                <a:solidFill>
                  <a:srgbClr val="FF000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Pennodau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Rhaglenni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Taenlenni </a:t>
            </a:r>
          </a:p>
          <a:p>
            <a:r>
              <a:rPr lang="cy-GB" sz="2000" b="1" dirty="0">
                <a:solidFill>
                  <a:srgbClr val="FF000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Llwyddianus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Cannoedd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Ysgrifennu</a:t>
            </a:r>
          </a:p>
          <a:p>
            <a:r>
              <a:rPr lang="cy-GB" sz="2000" b="1" dirty="0">
                <a:solidFill>
                  <a:srgbClr val="FF000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Ysgrifennyddes</a:t>
            </a:r>
          </a:p>
          <a:p>
            <a:r>
              <a:rPr lang="cy-GB" sz="2000" b="1" dirty="0">
                <a:solidFill>
                  <a:srgbClr val="FF000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Penderfynnu </a:t>
            </a:r>
          </a:p>
          <a:p>
            <a:r>
              <a:rPr lang="cy-GB" sz="2000" dirty="0">
                <a:latin typeface="Avenir Roman" panose="02000503020000020003" pitchFamily="2" charset="0"/>
                <a:ea typeface="Arial"/>
                <a:cs typeface="Arial"/>
                <a:sym typeface="Arial"/>
              </a:rPr>
              <a:t>Peiriannu</a:t>
            </a:r>
          </a:p>
          <a:p>
            <a:endParaRPr lang="cy-GB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endParaRPr sz="135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66A154-F24A-8446-B3D8-1D85DA99A3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35" y="1062403"/>
            <a:ext cx="928994" cy="9831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552D7A-C2A9-2F4C-A701-4C4438B80A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891" y="1065821"/>
            <a:ext cx="944388" cy="979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79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7"/>
          <p:cNvSpPr txBox="1">
            <a:spLocks noGrp="1"/>
          </p:cNvSpPr>
          <p:nvPr>
            <p:ph type="title" idx="4294967295"/>
          </p:nvPr>
        </p:nvSpPr>
        <p:spPr>
          <a:xfrm>
            <a:off x="279400" y="231775"/>
            <a:ext cx="3606800" cy="4714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l">
              <a:spcBef>
                <a:spcPts val="0"/>
              </a:spcBef>
            </a:pPr>
            <a:r>
              <a:rPr lang="en-GB" sz="2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Dewiswch</a:t>
            </a:r>
            <a:r>
              <a:rPr lang="en-GB" sz="2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y </a:t>
            </a:r>
            <a:r>
              <a:rPr lang="en-GB" sz="2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ffurfiau</a:t>
            </a:r>
            <a:r>
              <a:rPr lang="en-GB" sz="2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cywir</a:t>
            </a:r>
            <a:r>
              <a:rPr lang="en-GB" sz="2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…</a:t>
            </a:r>
            <a:endParaRPr sz="20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229" name="Google Shape;229;p27"/>
          <p:cNvSpPr txBox="1">
            <a:spLocks noGrp="1"/>
          </p:cNvSpPr>
          <p:nvPr>
            <p:ph type="body" idx="4294967295"/>
          </p:nvPr>
        </p:nvSpPr>
        <p:spPr>
          <a:xfrm>
            <a:off x="548217" y="1448330"/>
            <a:ext cx="7766050" cy="28606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1.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Mae’r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diwydiant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wynebu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nifer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 o …… (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doriadau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dorriadau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).</a:t>
            </a: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endParaRPr lang="en-GB" sz="1875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endParaRPr lang="en-GB" sz="1875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2.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Mae’n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rhaid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chi ……….’r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penderfyniad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.  (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gwestiynnu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gwestiynu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</a:t>
            </a: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endParaRPr sz="1875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endParaRPr lang="en-GB" sz="1875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3.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Mae’r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sefyllfa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…….. (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anheg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annheg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).</a:t>
            </a:r>
          </a:p>
          <a:p>
            <a:pPr marL="0" indent="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endParaRPr sz="1875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457200" indent="-45720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endParaRPr sz="1875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4.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Wyt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ti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wedi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dod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o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hyd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i’r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………….? (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cyfrifiaduron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1875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cyfrifiadurron</a:t>
            </a:r>
            <a:r>
              <a:rPr lang="en-GB" sz="1875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</a:t>
            </a:r>
            <a:endParaRPr sz="1875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457200" indent="-389334">
              <a:lnSpc>
                <a:spcPct val="80000"/>
              </a:lnSpc>
              <a:spcBef>
                <a:spcPts val="214"/>
              </a:spcBef>
              <a:buClr>
                <a:schemeClr val="dk1"/>
              </a:buClr>
              <a:buSzPts val="1425"/>
              <a:buNone/>
            </a:pPr>
            <a:endParaRPr sz="1069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457200" indent="-389334">
              <a:lnSpc>
                <a:spcPct val="80000"/>
              </a:lnSpc>
              <a:spcBef>
                <a:spcPts val="214"/>
              </a:spcBef>
              <a:buClr>
                <a:schemeClr val="dk1"/>
              </a:buClr>
              <a:buSzPts val="1425"/>
              <a:buNone/>
            </a:pPr>
            <a:endParaRPr sz="1069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pPr marL="457200" indent="-457200">
              <a:lnSpc>
                <a:spcPct val="80000"/>
              </a:lnSpc>
              <a:spcBef>
                <a:spcPts val="214"/>
              </a:spcBef>
              <a:buClr>
                <a:schemeClr val="dk1"/>
              </a:buClr>
              <a:buSzPts val="1425"/>
              <a:buNone/>
            </a:pPr>
            <a:r>
              <a:rPr lang="en-GB" sz="1069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 </a:t>
            </a:r>
            <a:endParaRPr sz="1069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</p:txBody>
      </p:sp>
      <p:pic>
        <p:nvPicPr>
          <p:cNvPr id="230" name="Google Shape;230;p2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79338" y="79714"/>
            <a:ext cx="771549" cy="103005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4BE8D87-1659-454A-B6D4-5A9C18DC5A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54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7"/>
          <p:cNvSpPr txBox="1">
            <a:spLocks noGrp="1"/>
          </p:cNvSpPr>
          <p:nvPr>
            <p:ph type="title" idx="4294967295"/>
          </p:nvPr>
        </p:nvSpPr>
        <p:spPr>
          <a:xfrm>
            <a:off x="482600" y="241468"/>
            <a:ext cx="3943350" cy="4714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l">
              <a:spcBef>
                <a:spcPts val="0"/>
              </a:spcBef>
            </a:pPr>
            <a:r>
              <a:rPr lang="en-GB" sz="163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Dewiswch</a:t>
            </a:r>
            <a:r>
              <a:rPr lang="en-GB" sz="163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y </a:t>
            </a:r>
            <a:r>
              <a:rPr lang="en-GB" sz="163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ffurfiau</a:t>
            </a:r>
            <a:r>
              <a:rPr lang="en-GB" sz="163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3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cywir</a:t>
            </a:r>
            <a:r>
              <a:rPr lang="en-GB" sz="163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– ATEBION </a:t>
            </a:r>
            <a:endParaRPr sz="163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229" name="Google Shape;229;p27"/>
          <p:cNvSpPr txBox="1">
            <a:spLocks noGrp="1"/>
          </p:cNvSpPr>
          <p:nvPr>
            <p:ph type="body" idx="4294967295"/>
          </p:nvPr>
        </p:nvSpPr>
        <p:spPr>
          <a:xfrm>
            <a:off x="759883" y="1405997"/>
            <a:ext cx="7766050" cy="28606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457200" indent="-45720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Mae’r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diwydiant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wynebu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nifer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 o …… (</a:t>
            </a:r>
            <a:r>
              <a:rPr lang="en-GB" sz="1875" b="1" dirty="0" err="1">
                <a:solidFill>
                  <a:srgbClr val="00B050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doriadau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dorriadau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)</a:t>
            </a: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endParaRPr lang="en-GB" sz="1875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endParaRPr lang="en-GB" sz="1875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2.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Mae’n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rhaid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i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chi ……….’r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penderfyniad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 (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gwestiynnu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1875" b="1" dirty="0" err="1">
                <a:solidFill>
                  <a:srgbClr val="00B050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gwestiynu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)</a:t>
            </a:r>
          </a:p>
          <a:p>
            <a:pPr marL="0" indent="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None/>
            </a:pPr>
            <a:endParaRPr sz="1875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endParaRPr lang="en-GB" sz="1875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3.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Mae’r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sefyllfa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…….. (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anheg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1875" b="1" dirty="0" err="1">
                <a:solidFill>
                  <a:srgbClr val="00B050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annheg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)</a:t>
            </a:r>
          </a:p>
          <a:p>
            <a:pPr marL="0" indent="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endParaRPr sz="1875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457200" indent="-45720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endParaRPr sz="1875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80000"/>
              </a:lnSpc>
              <a:spcBef>
                <a:spcPts val="375"/>
              </a:spcBef>
              <a:buClr>
                <a:schemeClr val="dk1"/>
              </a:buClr>
              <a:buSzPts val="2500"/>
              <a:buNone/>
            </a:pP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4.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Wyt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ti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wedi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dod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o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hyd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i’r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………….? (</a:t>
            </a:r>
            <a:r>
              <a:rPr lang="en-GB" sz="1875" b="1" dirty="0" err="1">
                <a:solidFill>
                  <a:srgbClr val="00B050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cyfrifiaduron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1875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cyfrifiadurron</a:t>
            </a:r>
            <a:r>
              <a:rPr lang="en-GB" sz="1875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)</a:t>
            </a:r>
            <a:endParaRPr sz="1875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457200" indent="-389334">
              <a:lnSpc>
                <a:spcPct val="80000"/>
              </a:lnSpc>
              <a:spcBef>
                <a:spcPts val="214"/>
              </a:spcBef>
              <a:buClr>
                <a:schemeClr val="dk1"/>
              </a:buClr>
              <a:buSzPts val="1425"/>
              <a:buNone/>
            </a:pPr>
            <a:endParaRPr sz="1069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pPr marL="457200" indent="-389334">
              <a:lnSpc>
                <a:spcPct val="80000"/>
              </a:lnSpc>
              <a:spcBef>
                <a:spcPts val="214"/>
              </a:spcBef>
              <a:buClr>
                <a:schemeClr val="dk1"/>
              </a:buClr>
              <a:buSzPts val="1425"/>
              <a:buNone/>
            </a:pPr>
            <a:endParaRPr sz="1069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pPr marL="457200" indent="-457200">
              <a:lnSpc>
                <a:spcPct val="80000"/>
              </a:lnSpc>
              <a:spcBef>
                <a:spcPts val="214"/>
              </a:spcBef>
              <a:buClr>
                <a:schemeClr val="dk1"/>
              </a:buClr>
              <a:buSzPts val="1425"/>
              <a:buNone/>
            </a:pPr>
            <a:r>
              <a:rPr lang="en-GB" sz="1069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 </a:t>
            </a:r>
            <a:endParaRPr sz="1069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</p:txBody>
      </p:sp>
      <p:pic>
        <p:nvPicPr>
          <p:cNvPr id="230" name="Google Shape;230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78653" y="126027"/>
            <a:ext cx="717548" cy="933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A678A1-82BB-B64A-9A3D-872FF386B2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6183" y="126027"/>
            <a:ext cx="836408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3607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5"/>
          <p:cNvSpPr txBox="1">
            <a:spLocks noGrp="1"/>
          </p:cNvSpPr>
          <p:nvPr>
            <p:ph type="title"/>
          </p:nvPr>
        </p:nvSpPr>
        <p:spPr>
          <a:xfrm>
            <a:off x="512233" y="134541"/>
            <a:ext cx="1494367" cy="43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l">
              <a:spcBef>
                <a:spcPts val="0"/>
              </a:spcBef>
            </a:pPr>
            <a:r>
              <a:rPr lang="en-GB" sz="27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27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1</a:t>
            </a:r>
            <a:endParaRPr sz="27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15"/>
          <p:cNvSpPr txBox="1">
            <a:spLocks noGrp="1"/>
          </p:cNvSpPr>
          <p:nvPr>
            <p:ph type="body" idx="1"/>
          </p:nvPr>
        </p:nvSpPr>
        <p:spPr>
          <a:xfrm>
            <a:off x="1485899" y="1055322"/>
            <a:ext cx="7090941" cy="351667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ts val="2520"/>
              <a:buNone/>
            </a:pPr>
            <a:r>
              <a:rPr lang="en-GB" sz="2400" b="1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‘</a:t>
            </a:r>
            <a:r>
              <a:rPr lang="en-GB" sz="2400" b="1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nn</a:t>
            </a:r>
            <a:r>
              <a:rPr lang="en-GB" sz="2400" b="1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’ ac ‘</a:t>
            </a:r>
            <a:r>
              <a:rPr lang="en-GB" sz="2400" b="1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rr</a:t>
            </a:r>
            <a:r>
              <a:rPr lang="en-GB" sz="2400" b="1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’ </a:t>
            </a:r>
            <a:r>
              <a:rPr lang="en-GB" sz="2400" b="1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mewn</a:t>
            </a:r>
            <a:r>
              <a:rPr lang="en-GB" sz="2400" b="1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400" b="1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geiriau</a:t>
            </a:r>
            <a:r>
              <a:rPr lang="en-GB" sz="2400" b="1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400" b="1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unsill</a:t>
            </a:r>
            <a:r>
              <a:rPr lang="en-GB" sz="2400" b="1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.</a:t>
            </a:r>
            <a:endParaRPr sz="2400" b="1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257175" indent="-137160">
              <a:lnSpc>
                <a:spcPct val="90000"/>
              </a:lnSpc>
              <a:spcBef>
                <a:spcPts val="378"/>
              </a:spcBef>
              <a:buClr>
                <a:schemeClr val="dk1"/>
              </a:buClr>
              <a:buSzPts val="2520"/>
              <a:buNone/>
            </a:pPr>
            <a:endParaRPr sz="2400" b="1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90000"/>
              </a:lnSpc>
              <a:spcBef>
                <a:spcPts val="378"/>
              </a:spcBef>
              <a:buClr>
                <a:schemeClr val="dk1"/>
              </a:buClr>
              <a:buSzPts val="2520"/>
              <a:buNone/>
            </a:pPr>
            <a:r>
              <a:rPr lang="en-GB" sz="140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Un </a:t>
            </a:r>
            <a:r>
              <a:rPr lang="en-GB" sz="1400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rheswm</a:t>
            </a:r>
            <a:r>
              <a:rPr lang="en-GB" sz="140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400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140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400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unig</a:t>
            </a:r>
            <a:r>
              <a:rPr lang="en-GB" sz="140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&gt; </a:t>
            </a:r>
            <a:r>
              <a:rPr lang="en-GB" sz="1400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osgoi</a:t>
            </a:r>
            <a:r>
              <a:rPr lang="en-GB" sz="140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1400" dirty="0" err="1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amwysedd</a:t>
            </a:r>
            <a:r>
              <a:rPr lang="en-GB" sz="1400" dirty="0">
                <a:solidFill>
                  <a:schemeClr val="dk1"/>
                </a:solidFill>
                <a:latin typeface="Avenir Roman" panose="02000503020000020003" pitchFamily="2" charset="0"/>
                <a:ea typeface="Calibri"/>
                <a:cs typeface="Calibri"/>
                <a:sym typeface="Calibri"/>
              </a:rPr>
              <a:t>:</a:t>
            </a:r>
            <a:endParaRPr sz="1400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90000"/>
              </a:lnSpc>
              <a:spcBef>
                <a:spcPts val="378"/>
              </a:spcBef>
              <a:buClr>
                <a:schemeClr val="dk1"/>
              </a:buClr>
              <a:buSzPts val="2520"/>
              <a:buNone/>
            </a:pPr>
            <a:endParaRPr sz="1400" dirty="0">
              <a:solidFill>
                <a:schemeClr val="dk1"/>
              </a:solidFill>
              <a:latin typeface="Avenir Roman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90000"/>
              </a:lnSpc>
              <a:spcBef>
                <a:spcPts val="270"/>
              </a:spcBef>
              <a:buClr>
                <a:schemeClr val="dk1"/>
              </a:buClr>
              <a:buSzPts val="1800"/>
              <a:buNone/>
            </a:pPr>
            <a:endParaRPr sz="1400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pPr marL="1257300" lvl="3" indent="0">
              <a:lnSpc>
                <a:spcPct val="120000"/>
              </a:lnSpc>
              <a:spcBef>
                <a:spcPts val="270"/>
              </a:spcBef>
              <a:buClr>
                <a:schemeClr val="dk1"/>
              </a:buClr>
              <a:buSzPts val="1800"/>
              <a:buNone/>
            </a:pPr>
            <a:r>
              <a:rPr lang="en-GB" b="1" dirty="0" err="1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b="1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		</a:t>
            </a:r>
            <a:r>
              <a:rPr lang="en-GB" b="1" dirty="0" err="1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ynn</a:t>
            </a:r>
            <a:r>
              <a:rPr lang="en-GB" b="1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 </a:t>
            </a:r>
          </a:p>
          <a:p>
            <a:pPr marL="1257300" lvl="3" indent="0">
              <a:lnSpc>
                <a:spcPct val="120000"/>
              </a:lnSpc>
              <a:spcBef>
                <a:spcPts val="270"/>
              </a:spcBef>
              <a:buClr>
                <a:schemeClr val="dk1"/>
              </a:buClr>
              <a:buSzPts val="1800"/>
              <a:buNone/>
            </a:pPr>
            <a:r>
              <a:rPr lang="en-GB" b="1" dirty="0" err="1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dyn</a:t>
            </a:r>
            <a:r>
              <a:rPr lang="en-GB" b="1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 		</a:t>
            </a:r>
            <a:r>
              <a:rPr lang="en-GB" b="1" dirty="0" err="1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dynn</a:t>
            </a:r>
            <a:endParaRPr b="1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pPr marL="1257300" lvl="3" indent="0">
              <a:lnSpc>
                <a:spcPct val="120000"/>
              </a:lnSpc>
              <a:spcBef>
                <a:spcPts val="270"/>
              </a:spcBef>
              <a:buClr>
                <a:schemeClr val="dk1"/>
              </a:buClr>
              <a:buSzPts val="1800"/>
              <a:buNone/>
            </a:pPr>
            <a:r>
              <a:rPr lang="en-GB" b="1" dirty="0" err="1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myr</a:t>
            </a:r>
            <a:r>
              <a:rPr lang="en-GB" b="1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		</a:t>
            </a:r>
            <a:r>
              <a:rPr lang="en-GB" b="1" dirty="0" err="1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myrr</a:t>
            </a:r>
            <a:endParaRPr lang="en-GB" b="1" dirty="0">
              <a:solidFill>
                <a:schemeClr val="dk1"/>
              </a:solidFill>
              <a:latin typeface="Avenir Roman" panose="02000503020000020003" pitchFamily="2" charset="0"/>
              <a:ea typeface="Arial"/>
              <a:cs typeface="Arial"/>
              <a:sym typeface="Arial"/>
            </a:endParaRPr>
          </a:p>
          <a:p>
            <a:pPr marL="1257300" lvl="3" indent="0">
              <a:lnSpc>
                <a:spcPct val="120000"/>
              </a:lnSpc>
              <a:spcBef>
                <a:spcPts val="270"/>
              </a:spcBef>
              <a:buClr>
                <a:schemeClr val="dk1"/>
              </a:buClr>
              <a:buSzPts val="1800"/>
              <a:buNone/>
            </a:pPr>
            <a:r>
              <a:rPr lang="en-GB" b="1" dirty="0" err="1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yr</a:t>
            </a:r>
            <a:r>
              <a:rPr lang="en-GB" b="1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 		</a:t>
            </a:r>
            <a:r>
              <a:rPr lang="en-GB" b="1" dirty="0" err="1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yrr</a:t>
            </a:r>
            <a:endParaRPr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lnSpc>
                <a:spcPct val="90000"/>
              </a:lnSpc>
              <a:spcBef>
                <a:spcPts val="270"/>
              </a:spcBef>
              <a:buClr>
                <a:schemeClr val="dk1"/>
              </a:buClr>
              <a:buSzPts val="1800"/>
              <a:buNone/>
            </a:pPr>
            <a:endParaRPr sz="135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lnSpc>
                <a:spcPct val="90000"/>
              </a:lnSpc>
              <a:spcBef>
                <a:spcPts val="270"/>
              </a:spcBef>
              <a:buClr>
                <a:schemeClr val="dk1"/>
              </a:buClr>
              <a:buSzPts val="1800"/>
              <a:buNone/>
            </a:pPr>
            <a:endParaRPr sz="135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44A4AE-8A36-DE44-887A-BA618D09B0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6901" y="3088217"/>
            <a:ext cx="1422400" cy="1422400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7D98735-F128-F346-94C5-1783932973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50821" y="61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73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6"/>
          <p:cNvSpPr txBox="1">
            <a:spLocks noGrp="1"/>
          </p:cNvSpPr>
          <p:nvPr>
            <p:ph type="body" idx="1"/>
          </p:nvPr>
        </p:nvSpPr>
        <p:spPr>
          <a:xfrm>
            <a:off x="1485900" y="1066866"/>
            <a:ext cx="6172200" cy="371475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3200"/>
              <a:buNone/>
            </a:pP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 GOBEN (y </a:t>
            </a:r>
            <a:r>
              <a:rPr lang="en-GB" sz="16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sillaf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olaf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ond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un </a:t>
            </a:r>
            <a:r>
              <a:rPr lang="en-GB" sz="16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mewn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gair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) - GWAHANIAETHU</a:t>
            </a:r>
            <a:endParaRPr sz="16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3200"/>
              <a:buNone/>
            </a:pPr>
            <a:endParaRPr sz="24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18" name="Google Shape;118;p16"/>
          <p:cNvGraphicFramePr/>
          <p:nvPr>
            <p:extLst>
              <p:ext uri="{D42A27DB-BD31-4B8C-83A1-F6EECF244321}">
                <p14:modId xmlns:p14="http://schemas.microsoft.com/office/powerpoint/2010/main" val="853317195"/>
              </p:ext>
            </p:extLst>
          </p:nvPr>
        </p:nvGraphicFramePr>
        <p:xfrm>
          <a:off x="1944547" y="1518347"/>
          <a:ext cx="4572000" cy="2811788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143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38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621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440181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u="none" strike="noStrike" cap="none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‘n’</a:t>
                      </a: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canu</a:t>
                      </a: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cynydd</a:t>
                      </a: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gwanaf</a:t>
                      </a: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gynau</a:t>
                      </a: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tanau</a:t>
                      </a: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tonau</a:t>
                      </a: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88" marR="68588" marT="34294" marB="34294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‘</a:t>
                      </a: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nn</a:t>
                      </a:r>
                      <a:r>
                        <a:rPr lang="en-GB" sz="2000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’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cannu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cynnydd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gwannaf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gynnau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tannau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tonnau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88" marR="68588" marT="34294" marB="34294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‘r’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tori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tyrau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88" marR="68588" marT="34294" marB="34294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‘</a:t>
                      </a: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rr</a:t>
                      </a:r>
                      <a:r>
                        <a:rPr lang="en-GB" sz="2000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’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torri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tyrrau</a:t>
                      </a:r>
                      <a:endParaRPr sz="20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88" marR="68588" marT="34294" marB="34294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7" name="Google Shape;109;p15">
            <a:extLst>
              <a:ext uri="{FF2B5EF4-FFF2-40B4-BE49-F238E27FC236}">
                <a16:creationId xmlns:a16="http://schemas.microsoft.com/office/drawing/2014/main" id="{2A746D15-8E2E-7B40-9849-8DCF26A8914B}"/>
              </a:ext>
            </a:extLst>
          </p:cNvPr>
          <p:cNvSpPr txBox="1">
            <a:spLocks/>
          </p:cNvSpPr>
          <p:nvPr/>
        </p:nvSpPr>
        <p:spPr>
          <a:xfrm>
            <a:off x="512233" y="134541"/>
            <a:ext cx="1494367" cy="43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>
              <a:spcBef>
                <a:spcPts val="0"/>
              </a:spcBef>
            </a:pPr>
            <a:r>
              <a:rPr lang="en-GB" sz="27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27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2</a:t>
            </a:r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E02C07F-9CF8-7142-B139-20DFED0C24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97315" y="638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660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7"/>
          <p:cNvSpPr txBox="1">
            <a:spLocks noGrp="1"/>
          </p:cNvSpPr>
          <p:nvPr>
            <p:ph type="body" idx="1"/>
          </p:nvPr>
        </p:nvSpPr>
        <p:spPr>
          <a:xfrm>
            <a:off x="1485899" y="1024996"/>
            <a:ext cx="6904567" cy="37147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Os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yw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llafariad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gair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unsill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sy’n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gorffen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‘n’ neu ‘r’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FYR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bydd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dwy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‘n’ neu ‘r’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y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goben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: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257175" indent="-11430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pen	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pennau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rhan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	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rhannau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tor	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torri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twr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tyrru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cxnSp>
        <p:nvCxnSpPr>
          <p:cNvPr id="127" name="Google Shape;127;p17"/>
          <p:cNvCxnSpPr/>
          <p:nvPr/>
        </p:nvCxnSpPr>
        <p:spPr>
          <a:xfrm>
            <a:off x="2764579" y="2331827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28" name="Google Shape;128;p17"/>
          <p:cNvCxnSpPr/>
          <p:nvPr/>
        </p:nvCxnSpPr>
        <p:spPr>
          <a:xfrm>
            <a:off x="2739179" y="2758810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29" name="Google Shape;129;p17"/>
          <p:cNvCxnSpPr/>
          <p:nvPr/>
        </p:nvCxnSpPr>
        <p:spPr>
          <a:xfrm>
            <a:off x="2739179" y="3193785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30" name="Google Shape;130;p17"/>
          <p:cNvCxnSpPr/>
          <p:nvPr/>
        </p:nvCxnSpPr>
        <p:spPr>
          <a:xfrm>
            <a:off x="2739179" y="3560763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sp>
        <p:nvSpPr>
          <p:cNvPr id="10" name="Google Shape;109;p15">
            <a:extLst>
              <a:ext uri="{FF2B5EF4-FFF2-40B4-BE49-F238E27FC236}">
                <a16:creationId xmlns:a16="http://schemas.microsoft.com/office/drawing/2014/main" id="{C641E3D5-AC00-444F-8D6A-EEEB4DDAB49E}"/>
              </a:ext>
            </a:extLst>
          </p:cNvPr>
          <p:cNvSpPr txBox="1">
            <a:spLocks/>
          </p:cNvSpPr>
          <p:nvPr/>
        </p:nvSpPr>
        <p:spPr>
          <a:xfrm>
            <a:off x="512233" y="134541"/>
            <a:ext cx="1494367" cy="43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>
              <a:spcBef>
                <a:spcPts val="0"/>
              </a:spcBef>
            </a:pPr>
            <a:r>
              <a:rPr lang="en-GB" sz="27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27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91956C-D5B4-664E-A65E-A5E6B4C2B6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3317" y="3598068"/>
            <a:ext cx="1189567" cy="1040871"/>
          </a:xfrm>
          <a:prstGeom prst="rect">
            <a:avLst/>
          </a:prstGeom>
        </p:spPr>
      </p:pic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FB99ECA-113E-2B48-8BB0-96A8927FE8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51559" y="-3481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92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8"/>
          <p:cNvSpPr txBox="1">
            <a:spLocks noGrp="1"/>
          </p:cNvSpPr>
          <p:nvPr>
            <p:ph type="body" idx="1"/>
          </p:nvPr>
        </p:nvSpPr>
        <p:spPr>
          <a:xfrm>
            <a:off x="1172633" y="1016529"/>
            <a:ext cx="7522633" cy="37147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Mae 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“n”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dyblu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ar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ôl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</a:t>
            </a:r>
            <a:endParaRPr sz="24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257175" indent="-142875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257175" indent="-142875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t = 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annh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     	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tebyg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</a:t>
            </a:r>
            <a:r>
              <a:rPr lang="en-GB" sz="2400" b="1" u="sng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h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ebyg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d = 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ann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  	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dymunol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</a:t>
            </a:r>
            <a:r>
              <a:rPr lang="en-GB" sz="2400" b="1" u="sng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ymunol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n = 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ann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      	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naturiol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</a:t>
            </a:r>
            <a:r>
              <a:rPr lang="en-GB" sz="2400" b="1" u="sng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aturiol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257175" indent="-142875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Google Shape;109;p15">
            <a:extLst>
              <a:ext uri="{FF2B5EF4-FFF2-40B4-BE49-F238E27FC236}">
                <a16:creationId xmlns:a16="http://schemas.microsoft.com/office/drawing/2014/main" id="{69C829FE-F219-1741-9756-8F5CE932DC07}"/>
              </a:ext>
            </a:extLst>
          </p:cNvPr>
          <p:cNvSpPr txBox="1">
            <a:spLocks/>
          </p:cNvSpPr>
          <p:nvPr/>
        </p:nvSpPr>
        <p:spPr>
          <a:xfrm>
            <a:off x="537633" y="263020"/>
            <a:ext cx="1494367" cy="43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>
              <a:spcBef>
                <a:spcPts val="0"/>
              </a:spcBef>
            </a:pPr>
            <a:r>
              <a:rPr lang="en-GB" sz="27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27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3851F7-7EAA-7B4C-A968-B670BFC899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4754" y="1384433"/>
            <a:ext cx="505928" cy="6137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DF984CD-A6C8-D243-95B0-86DF413390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682" y="1413203"/>
            <a:ext cx="505928" cy="584979"/>
          </a:xfrm>
          <a:prstGeom prst="rect">
            <a:avLst/>
          </a:prstGeom>
        </p:spPr>
      </p:pic>
      <p:sp>
        <p:nvSpPr>
          <p:cNvPr id="14" name="Google Shape;143;p19">
            <a:extLst>
              <a:ext uri="{FF2B5EF4-FFF2-40B4-BE49-F238E27FC236}">
                <a16:creationId xmlns:a16="http://schemas.microsoft.com/office/drawing/2014/main" id="{5C9F4EE4-5A96-A045-BEE6-C96B88415E8C}"/>
              </a:ext>
            </a:extLst>
          </p:cNvPr>
          <p:cNvSpPr txBox="1">
            <a:spLocks/>
          </p:cNvSpPr>
          <p:nvPr/>
        </p:nvSpPr>
        <p:spPr>
          <a:xfrm>
            <a:off x="1172634" y="4031299"/>
            <a:ext cx="7522632" cy="10165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Clr>
                <a:schemeClr val="dk1"/>
              </a:buClr>
              <a:buSzPts val="2400"/>
              <a:buNone/>
            </a:pPr>
            <a:r>
              <a:rPr lang="en-GB" sz="1800" b="1" dirty="0" err="1">
                <a:solidFill>
                  <a:srgbClr val="7030A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Ond</a:t>
            </a:r>
            <a:r>
              <a:rPr lang="en-GB" sz="1800" b="1" dirty="0">
                <a:solidFill>
                  <a:srgbClr val="7030A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… </a:t>
            </a:r>
          </a:p>
          <a:p>
            <a:pPr marL="257175" indent="-257175">
              <a:spcBef>
                <a:spcPts val="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tr = </a:t>
            </a:r>
            <a:r>
              <a:rPr lang="en-GB" sz="18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anhr</a:t>
            </a:r>
            <a:r>
              <a:rPr lang="en-GB" sz="18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	</a:t>
            </a:r>
          </a:p>
          <a:p>
            <a:pPr marL="257175" indent="-257175">
              <a:spcBef>
                <a:spcPts val="36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e.e.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an +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trefn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</a:t>
            </a:r>
            <a:r>
              <a:rPr lang="en-GB" sz="18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nhr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efn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65CBAF8-3A79-5C45-A214-B092BCF656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2099" y="4087842"/>
            <a:ext cx="760834" cy="760834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E124ECE-C87F-CC40-ABEF-1934B5ABB5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352298" y="4545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6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221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0"/>
          <p:cNvSpPr txBox="1">
            <a:spLocks noGrp="1"/>
          </p:cNvSpPr>
          <p:nvPr>
            <p:ph type="title"/>
          </p:nvPr>
        </p:nvSpPr>
        <p:spPr>
          <a:xfrm>
            <a:off x="332899" y="199665"/>
            <a:ext cx="3011434" cy="43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l">
              <a:spcBef>
                <a:spcPts val="0"/>
              </a:spcBef>
            </a:pPr>
            <a:r>
              <a:rPr lang="en-GB" sz="27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</a:t>
            </a:r>
            <a:r>
              <a:rPr lang="en-GB" sz="27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4- </a:t>
            </a:r>
            <a:r>
              <a:rPr lang="en-GB" sz="2700" i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Anti Ann</a:t>
            </a:r>
            <a:endParaRPr sz="2700" i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20"/>
          <p:cNvSpPr txBox="1">
            <a:spLocks noGrp="1"/>
          </p:cNvSpPr>
          <p:nvPr>
            <p:ph type="body" idx="1"/>
          </p:nvPr>
        </p:nvSpPr>
        <p:spPr>
          <a:xfrm>
            <a:off x="1485900" y="881063"/>
            <a:ext cx="5838825" cy="4062772"/>
          </a:xfrm>
          <a:prstGeom prst="rect">
            <a:avLst/>
          </a:prstGeom>
          <a:solidFill>
            <a:srgbClr val="ECF3D1"/>
          </a:soli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Mae’r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“n”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dyblu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wrth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ychwanegu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sillaf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at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eiriau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sy’n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gorffen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–</a:t>
            </a:r>
            <a:r>
              <a:rPr lang="en-GB" sz="18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nt</a:t>
            </a:r>
            <a:r>
              <a:rPr lang="en-GB" sz="18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:</a:t>
            </a:r>
            <a:endParaRPr sz="18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257175" indent="-142875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llwyddiant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llwyddia</a:t>
            </a:r>
            <a:r>
              <a:rPr lang="en-GB" sz="18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; 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peiriant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	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peiria</a:t>
            </a:r>
            <a:r>
              <a:rPr lang="en-GB" sz="18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; 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diwylliant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diwyllia</a:t>
            </a:r>
            <a:r>
              <a:rPr lang="en-GB" sz="18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ol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dant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	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dannedd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cant	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cannoedd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tant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	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tannau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methiant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	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methiannau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punt	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punnoedd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57175" indent="-104775">
              <a:spcBef>
                <a:spcPts val="480"/>
              </a:spcBef>
              <a:buClr>
                <a:schemeClr val="dk1"/>
              </a:buClr>
              <a:buSzPts val="3200"/>
              <a:buNone/>
            </a:pPr>
            <a:endParaRPr sz="24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52" name="Google Shape;152;p20"/>
          <p:cNvCxnSpPr/>
          <p:nvPr/>
        </p:nvCxnSpPr>
        <p:spPr>
          <a:xfrm>
            <a:off x="2973705" y="2822258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3" name="Google Shape;153;p20"/>
          <p:cNvCxnSpPr/>
          <p:nvPr/>
        </p:nvCxnSpPr>
        <p:spPr>
          <a:xfrm>
            <a:off x="2973705" y="2434590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4" name="Google Shape;154;p20"/>
          <p:cNvCxnSpPr/>
          <p:nvPr/>
        </p:nvCxnSpPr>
        <p:spPr>
          <a:xfrm>
            <a:off x="2973705" y="2059305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5" name="Google Shape;155;p20"/>
          <p:cNvCxnSpPr/>
          <p:nvPr/>
        </p:nvCxnSpPr>
        <p:spPr>
          <a:xfrm>
            <a:off x="2973705" y="3206591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6" name="Google Shape;156;p20"/>
          <p:cNvCxnSpPr/>
          <p:nvPr/>
        </p:nvCxnSpPr>
        <p:spPr>
          <a:xfrm>
            <a:off x="2973705" y="3591401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7" name="Google Shape;157;p20"/>
          <p:cNvCxnSpPr/>
          <p:nvPr/>
        </p:nvCxnSpPr>
        <p:spPr>
          <a:xfrm>
            <a:off x="2973705" y="3972878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8" name="Google Shape;158;p20"/>
          <p:cNvCxnSpPr/>
          <p:nvPr/>
        </p:nvCxnSpPr>
        <p:spPr>
          <a:xfrm>
            <a:off x="2973705" y="4360545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9" name="Google Shape;159;p20"/>
          <p:cNvCxnSpPr/>
          <p:nvPr/>
        </p:nvCxnSpPr>
        <p:spPr>
          <a:xfrm>
            <a:off x="2973705" y="4760595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160" name="Google Shape;160;p20" descr="anti ann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 r="7965"/>
          <a:stretch/>
        </p:blipFill>
        <p:spPr>
          <a:xfrm>
            <a:off x="7933267" y="101459"/>
            <a:ext cx="877834" cy="10703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50178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1"/>
          <p:cNvSpPr txBox="1">
            <a:spLocks noGrp="1"/>
          </p:cNvSpPr>
          <p:nvPr>
            <p:ph type="title"/>
          </p:nvPr>
        </p:nvSpPr>
        <p:spPr>
          <a:xfrm>
            <a:off x="334433" y="176741"/>
            <a:ext cx="1477433" cy="436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l">
              <a:spcBef>
                <a:spcPts val="0"/>
              </a:spcBef>
            </a:pPr>
            <a:r>
              <a:rPr lang="en-GB" sz="27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27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5</a:t>
            </a:r>
            <a:endParaRPr sz="27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66" name="Google Shape;166;p21"/>
          <p:cNvSpPr txBox="1">
            <a:spLocks noGrp="1"/>
          </p:cNvSpPr>
          <p:nvPr>
            <p:ph type="body" idx="1"/>
          </p:nvPr>
        </p:nvSpPr>
        <p:spPr>
          <a:xfrm>
            <a:off x="1073149" y="923396"/>
            <a:ext cx="7029451" cy="3714750"/>
          </a:xfrm>
          <a:prstGeom prst="rect">
            <a:avLst/>
          </a:prstGeom>
          <a:solidFill>
            <a:srgbClr val="FFFC00">
              <a:alpha val="38431"/>
            </a:srgbClr>
          </a:soli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Mae’r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“</a:t>
            </a:r>
            <a:r>
              <a:rPr lang="en-GB" sz="18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n”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dyblu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os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ydym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ychwanegu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sillaf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at air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sy’n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gorffen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8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-</a:t>
            </a:r>
            <a:r>
              <a:rPr lang="en-GB" sz="18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neu </a:t>
            </a:r>
            <a:r>
              <a:rPr lang="en-GB" sz="18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-</a:t>
            </a:r>
            <a:r>
              <a:rPr lang="en-GB" sz="18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: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llythyren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llythre</a:t>
            </a:r>
            <a:r>
              <a:rPr lang="en-GB" sz="20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llyfryn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llyfry</a:t>
            </a:r>
            <a:r>
              <a:rPr lang="en-GB" sz="20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dogfen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dogfe</a:t>
            </a:r>
            <a:r>
              <a:rPr lang="en-GB" sz="20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offeryn</a:t>
            </a:r>
            <a:r>
              <a:rPr lang="en-GB" sz="18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			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offery</a:t>
            </a:r>
            <a:r>
              <a:rPr lang="en-GB" sz="20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18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2400"/>
              <a:buNone/>
            </a:pP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257175" indent="-104775">
              <a:spcBef>
                <a:spcPts val="480"/>
              </a:spcBef>
              <a:buClr>
                <a:schemeClr val="dk1"/>
              </a:buClr>
              <a:buSzPts val="3200"/>
              <a:buNone/>
            </a:pPr>
            <a:endParaRPr sz="24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68" name="Google Shape;168;p21"/>
          <p:cNvCxnSpPr/>
          <p:nvPr/>
        </p:nvCxnSpPr>
        <p:spPr>
          <a:xfrm>
            <a:off x="2840355" y="1989773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69" name="Google Shape;169;p21"/>
          <p:cNvCxnSpPr/>
          <p:nvPr/>
        </p:nvCxnSpPr>
        <p:spPr>
          <a:xfrm>
            <a:off x="2840355" y="2326481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70" name="Google Shape;170;p21"/>
          <p:cNvCxnSpPr/>
          <p:nvPr/>
        </p:nvCxnSpPr>
        <p:spPr>
          <a:xfrm>
            <a:off x="2840355" y="2676525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71" name="Google Shape;171;p21"/>
          <p:cNvCxnSpPr/>
          <p:nvPr/>
        </p:nvCxnSpPr>
        <p:spPr>
          <a:xfrm>
            <a:off x="2840355" y="3025616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7D83DB12-3284-904B-8A7C-4A8DA8967A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60928">
            <a:off x="5850066" y="1805355"/>
            <a:ext cx="2964565" cy="287192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DE52AFC-8629-0241-BCE6-8AD607296866}"/>
              </a:ext>
            </a:extLst>
          </p:cNvPr>
          <p:cNvSpPr/>
          <p:nvPr/>
        </p:nvSpPr>
        <p:spPr>
          <a:xfrm>
            <a:off x="6516218" y="2780771"/>
            <a:ext cx="163225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360"/>
              </a:spcBef>
              <a:buClr>
                <a:schemeClr val="dk1"/>
              </a:buClr>
              <a:buSzPts val="2400"/>
            </a:pP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*Mae </a:t>
            </a:r>
            <a:r>
              <a:rPr lang="en-GB" sz="1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emyn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gwenyn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a </a:t>
            </a:r>
            <a:r>
              <a:rPr lang="en-GB" sz="1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telyn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eithriadau</a:t>
            </a:r>
            <a:r>
              <a:rPr lang="en-GB" sz="1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.</a:t>
            </a:r>
          </a:p>
        </p:txBody>
      </p: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34EA100-9271-F34F-A445-EA87E6DF9D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27555" y="-577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57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80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66" grpId="0" uiExpand="1" build="p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2"/>
          <p:cNvSpPr txBox="1">
            <a:spLocks noGrp="1"/>
          </p:cNvSpPr>
          <p:nvPr>
            <p:ph type="title"/>
          </p:nvPr>
        </p:nvSpPr>
        <p:spPr>
          <a:xfrm>
            <a:off x="472917" y="228125"/>
            <a:ext cx="1990883" cy="43696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l">
              <a:spcBef>
                <a:spcPts val="0"/>
              </a:spcBef>
            </a:pPr>
            <a:r>
              <a:rPr lang="en-GB" sz="27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27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6</a:t>
            </a:r>
            <a:endParaRPr sz="27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22"/>
          <p:cNvSpPr txBox="1">
            <a:spLocks noGrp="1"/>
          </p:cNvSpPr>
          <p:nvPr>
            <p:ph type="body" idx="1"/>
          </p:nvPr>
        </p:nvSpPr>
        <p:spPr>
          <a:xfrm>
            <a:off x="472917" y="1447800"/>
            <a:ext cx="8180015" cy="3232680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Nid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yw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“</a:t>
            </a:r>
            <a:r>
              <a:rPr lang="en-GB" sz="2250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n”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dyblu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mewn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geiriau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sy’n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gorffen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gyda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–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iwn</a:t>
            </a:r>
            <a:r>
              <a:rPr lang="en-GB" sz="2250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, -ion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(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benthyciadau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o’r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Saesneg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os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ydym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ychwanegu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sillaf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: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cwestiwn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 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cwestiy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cwestiy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ffasiwn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ffasiy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ffasiy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ol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fersiwn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fersiy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257175" indent="-11430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endParaRPr sz="225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79" name="Google Shape;179;p22"/>
          <p:cNvCxnSpPr/>
          <p:nvPr/>
        </p:nvCxnSpPr>
        <p:spPr>
          <a:xfrm>
            <a:off x="2027555" y="3604947"/>
            <a:ext cx="794861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0" name="Google Shape;180;p22"/>
          <p:cNvCxnSpPr/>
          <p:nvPr/>
        </p:nvCxnSpPr>
        <p:spPr>
          <a:xfrm>
            <a:off x="5052696" y="2704360"/>
            <a:ext cx="794861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1" name="Google Shape;181;p22"/>
          <p:cNvCxnSpPr/>
          <p:nvPr/>
        </p:nvCxnSpPr>
        <p:spPr>
          <a:xfrm>
            <a:off x="2066369" y="3093985"/>
            <a:ext cx="794861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3" name="Google Shape;183;p22"/>
          <p:cNvCxnSpPr/>
          <p:nvPr/>
        </p:nvCxnSpPr>
        <p:spPr>
          <a:xfrm>
            <a:off x="4956969" y="3240880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1" name="Google Shape;182;p22">
            <a:extLst>
              <a:ext uri="{FF2B5EF4-FFF2-40B4-BE49-F238E27FC236}">
                <a16:creationId xmlns:a16="http://schemas.microsoft.com/office/drawing/2014/main" id="{39B465B6-1A77-C54C-8596-AB636641C013}"/>
              </a:ext>
            </a:extLst>
          </p:cNvPr>
          <p:cNvCxnSpPr/>
          <p:nvPr/>
        </p:nvCxnSpPr>
        <p:spPr>
          <a:xfrm>
            <a:off x="2033430" y="2704360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7E4A00B-0EEA-6640-B5D1-2BE8695EDD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248" y="3503174"/>
            <a:ext cx="1027279" cy="1105073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B84EB70-65E6-A242-990B-E77CCC86DE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17618" y="147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13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3"/>
          <p:cNvSpPr txBox="1">
            <a:spLocks noGrp="1"/>
          </p:cNvSpPr>
          <p:nvPr>
            <p:ph type="title"/>
          </p:nvPr>
        </p:nvSpPr>
        <p:spPr>
          <a:xfrm>
            <a:off x="385233" y="237624"/>
            <a:ext cx="1640681" cy="43696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l">
              <a:spcBef>
                <a:spcPts val="0"/>
              </a:spcBef>
            </a:pPr>
            <a:r>
              <a:rPr lang="en-GB" sz="27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</a:t>
            </a:r>
            <a:r>
              <a:rPr lang="en-GB" sz="27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7</a:t>
            </a:r>
            <a:endParaRPr sz="27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23"/>
          <p:cNvSpPr txBox="1">
            <a:spLocks noGrp="1"/>
          </p:cNvSpPr>
          <p:nvPr>
            <p:ph type="body" idx="1"/>
          </p:nvPr>
        </p:nvSpPr>
        <p:spPr>
          <a:xfrm>
            <a:off x="1426633" y="923925"/>
            <a:ext cx="6172200" cy="3714750"/>
          </a:xfrm>
          <a:prstGeom prst="rect">
            <a:avLst/>
          </a:prstGeom>
          <a:gradFill flip="none" rotWithShape="1">
            <a:gsLst>
              <a:gs pos="0">
                <a:srgbClr val="FF2549">
                  <a:tint val="66000"/>
                  <a:satMod val="160000"/>
                </a:srgbClr>
              </a:gs>
              <a:gs pos="50000">
                <a:srgbClr val="FF2549">
                  <a:tint val="44500"/>
                  <a:satMod val="160000"/>
                </a:srgbClr>
              </a:gs>
              <a:gs pos="100000">
                <a:srgbClr val="FF2549">
                  <a:tint val="23500"/>
                  <a:satMod val="160000"/>
                </a:srgbClr>
              </a:gs>
            </a:gsLst>
            <a:lin ang="8100000" scaled="1"/>
            <a:tileRect/>
          </a:gradFill>
          <a:ln>
            <a:noFill/>
          </a:ln>
        </p:spPr>
        <p:txBody>
          <a:bodyPr spcFirstLastPara="1" vert="horz" wrap="square" lIns="68569" tIns="34275" rIns="68569" bIns="34275" rtlCol="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Nid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yw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“n”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dyblu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o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flaen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terfyniadau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250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-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wyr</a:t>
            </a:r>
            <a:r>
              <a:rPr lang="en-GB" sz="2250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, -ion, -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iad</a:t>
            </a:r>
            <a:endParaRPr sz="2250" b="1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difla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			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difla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iad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offery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			 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offery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wyr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gwy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	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gwy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ion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cwr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 		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r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ion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450"/>
              </a:spcBef>
              <a:buClr>
                <a:schemeClr val="dk1"/>
              </a:buClr>
              <a:buSzPts val="3000"/>
              <a:buNone/>
            </a:pP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gy</a:t>
            </a:r>
            <a:r>
              <a:rPr lang="en-GB" sz="225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rr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</a:t>
            </a:r>
            <a:r>
              <a:rPr lang="en-GB" sz="225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 				</a:t>
            </a:r>
            <a:r>
              <a:rPr lang="en-GB" sz="225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gyrwyr</a:t>
            </a:r>
            <a:endParaRPr sz="225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</p:txBody>
      </p:sp>
      <p:cxnSp>
        <p:nvCxnSpPr>
          <p:cNvPr id="191" name="Google Shape;191;p23"/>
          <p:cNvCxnSpPr/>
          <p:nvPr/>
        </p:nvCxnSpPr>
        <p:spPr>
          <a:xfrm>
            <a:off x="3126581" y="2345531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2" name="Google Shape;192;p23"/>
          <p:cNvCxnSpPr/>
          <p:nvPr/>
        </p:nvCxnSpPr>
        <p:spPr>
          <a:xfrm>
            <a:off x="3126581" y="2781300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3" name="Google Shape;193;p23"/>
          <p:cNvCxnSpPr/>
          <p:nvPr/>
        </p:nvCxnSpPr>
        <p:spPr>
          <a:xfrm>
            <a:off x="3126581" y="3229451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4" name="Google Shape;194;p23"/>
          <p:cNvCxnSpPr/>
          <p:nvPr/>
        </p:nvCxnSpPr>
        <p:spPr>
          <a:xfrm>
            <a:off x="3126581" y="3613785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5" name="Google Shape;195;p23"/>
          <p:cNvCxnSpPr/>
          <p:nvPr/>
        </p:nvCxnSpPr>
        <p:spPr>
          <a:xfrm>
            <a:off x="3126581" y="3998119"/>
            <a:ext cx="890588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540EC598-7433-2448-BB8A-E0E3D3E162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4867" y="3686175"/>
            <a:ext cx="1905000" cy="1066800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5058311-FB28-5A47-ADC4-B33616E942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12813" y="4970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25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10047C-A5BF-514E-98F3-657D5A10B5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8123" y="159152"/>
            <a:ext cx="3860157" cy="482519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81EF6E-2DB4-E748-8EEE-B2CCCA5C30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85" y="159152"/>
            <a:ext cx="3860157" cy="4825196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989F1DC-58C3-4949-90AA-882A700F55BF}"/>
              </a:ext>
            </a:extLst>
          </p:cNvPr>
          <p:cNvSpPr/>
          <p:nvPr/>
        </p:nvSpPr>
        <p:spPr>
          <a:xfrm>
            <a:off x="4187142" y="4905495"/>
            <a:ext cx="4956858" cy="238005"/>
          </a:xfrm>
          <a:prstGeom prst="round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1200" dirty="0">
                <a:latin typeface="Avenir Roman" panose="02000503020000020003" pitchFamily="2" charset="0"/>
              </a:rPr>
              <a:t>Posteri gan </a:t>
            </a:r>
            <a:r>
              <a:rPr lang="en-GB" sz="1200" dirty="0" err="1">
                <a:latin typeface="Avenir Roman" panose="02000503020000020003" pitchFamily="2" charset="0"/>
              </a:rPr>
              <a:t>Tîm</a:t>
            </a:r>
            <a:r>
              <a:rPr lang="en-GB" sz="1200" dirty="0">
                <a:latin typeface="Avenir Roman" panose="02000503020000020003" pitchFamily="2" charset="0"/>
              </a:rPr>
              <a:t> </a:t>
            </a:r>
            <a:r>
              <a:rPr lang="en-GB" sz="1200" dirty="0" err="1">
                <a:latin typeface="Avenir Roman" panose="02000503020000020003" pitchFamily="2" charset="0"/>
              </a:rPr>
              <a:t>Datblygu'r</a:t>
            </a:r>
            <a:r>
              <a:rPr lang="en-GB" sz="1200" dirty="0">
                <a:latin typeface="Avenir Roman" panose="02000503020000020003" pitchFamily="2" charset="0"/>
              </a:rPr>
              <a:t> </a:t>
            </a:r>
            <a:r>
              <a:rPr lang="en-GB" sz="1200" dirty="0" err="1">
                <a:latin typeface="Avenir Roman" panose="02000503020000020003" pitchFamily="2" charset="0"/>
              </a:rPr>
              <a:t>Gymraeg</a:t>
            </a:r>
            <a:r>
              <a:rPr lang="en-GB" sz="1200" dirty="0">
                <a:latin typeface="Avenir Roman" panose="02000503020000020003" pitchFamily="2" charset="0"/>
              </a:rPr>
              <a:t> </a:t>
            </a:r>
            <a:r>
              <a:rPr lang="en-GB" sz="1200" dirty="0" err="1">
                <a:latin typeface="Avenir Roman" panose="02000503020000020003" pitchFamily="2" charset="0"/>
              </a:rPr>
              <a:t>yng</a:t>
            </a:r>
            <a:r>
              <a:rPr lang="en-GB" sz="1200" dirty="0">
                <a:latin typeface="Avenir Roman" panose="02000503020000020003" pitchFamily="2" charset="0"/>
              </a:rPr>
              <a:t> </a:t>
            </a:r>
            <a:r>
              <a:rPr lang="en-GB" sz="1200" dirty="0" err="1">
                <a:latin typeface="Avenir Roman" panose="02000503020000020003" pitchFamily="2" charset="0"/>
              </a:rPr>
              <a:t>Ngheredigion</a:t>
            </a:r>
            <a:r>
              <a:rPr lang="en-GB" sz="1200" dirty="0">
                <a:latin typeface="Avenir Roman" panose="02000503020000020003" pitchFamily="2" charset="0"/>
              </a:rPr>
              <a:t> (</a:t>
            </a:r>
            <a:r>
              <a:rPr lang="en-GB" sz="1200" dirty="0" err="1">
                <a:latin typeface="Avenir Roman" panose="02000503020000020003" pitchFamily="2" charset="0"/>
              </a:rPr>
              <a:t>Cardi</a:t>
            </a:r>
            <a:r>
              <a:rPr lang="en-GB" sz="1200" dirty="0">
                <a:latin typeface="Avenir Roman" panose="02000503020000020003" pitchFamily="2" charset="0"/>
              </a:rPr>
              <a:t> </a:t>
            </a:r>
            <a:r>
              <a:rPr lang="en-GB" sz="1200" dirty="0" err="1">
                <a:latin typeface="Avenir Roman" panose="02000503020000020003" pitchFamily="2" charset="0"/>
              </a:rPr>
              <a:t>Iaith</a:t>
            </a:r>
            <a:r>
              <a:rPr lang="en-GB" sz="1200" dirty="0">
                <a:latin typeface="Avenir Roman" panose="02000503020000020003" pitchFamily="2" charset="0"/>
              </a:rPr>
              <a:t> ) </a:t>
            </a:r>
            <a:endParaRPr lang="cy-GB" sz="1200" dirty="0">
              <a:latin typeface="Avenir Roman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1988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08100-82AB-D64F-AC1D-8A758A028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965" y="113347"/>
            <a:ext cx="3944804" cy="46784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Llythrennau’n caledu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17B4A5-FC58-D645-A489-23201B022D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3496" y="1441341"/>
            <a:ext cx="4951825" cy="326820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006E3E-3DB8-A74F-95F1-5BFDFAF94CF5}"/>
              </a:ext>
            </a:extLst>
          </p:cNvPr>
          <p:cNvSpPr/>
          <p:nvPr/>
        </p:nvSpPr>
        <p:spPr>
          <a:xfrm>
            <a:off x="209226" y="884622"/>
            <a:ext cx="83380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y-GB" sz="1600" b="1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-d, -g, -b</a:t>
            </a:r>
            <a:endParaRPr lang="en-GB" sz="1100" dirty="0"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600" dirty="0">
                <a:latin typeface="Avenir Book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Mae'r llythrennau uchod yn caledu i -t-, -c-, -p- pan mae terfyniadau cymharol yn cael eu hychwanegu felly gwyliwch y sillafu: </a:t>
            </a:r>
            <a:endParaRPr lang="en-GB" sz="1100" dirty="0">
              <a:effectLst/>
              <a:latin typeface="Avenir Book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40296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146E67E-F4D2-824E-A4E5-0F389E3D0402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26" y="1120927"/>
            <a:ext cx="2548465" cy="2476128"/>
          </a:xfrm>
          <a:prstGeom prst="rect">
            <a:avLst/>
          </a:pr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AC66F25-1862-5941-9B1C-C919138310C6}"/>
              </a:ext>
            </a:extLst>
          </p:cNvPr>
          <p:cNvSpPr/>
          <p:nvPr/>
        </p:nvSpPr>
        <p:spPr>
          <a:xfrm>
            <a:off x="584201" y="93132"/>
            <a:ext cx="3920066" cy="59266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200" dirty="0">
                <a:latin typeface="Avenir Book" panose="02000503020000020003" pitchFamily="2" charset="0"/>
              </a:rPr>
              <a:t>Camsillafu: </a:t>
            </a:r>
            <a:r>
              <a:rPr lang="cy-GB" sz="3600" b="1" dirty="0">
                <a:latin typeface="Avenir Book" panose="02000503020000020003" pitchFamily="2" charset="0"/>
              </a:rPr>
              <a:t>i  u  y </a:t>
            </a:r>
            <a:endParaRPr lang="cy-GB" sz="3200" b="1" dirty="0">
              <a:latin typeface="Avenir Book" panose="02000503020000020003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D0619E-5D65-1740-B94E-00B194992539}"/>
              </a:ext>
            </a:extLst>
          </p:cNvPr>
          <p:cNvSpPr txBox="1"/>
          <p:nvPr/>
        </p:nvSpPr>
        <p:spPr>
          <a:xfrm>
            <a:off x="1426078" y="1293620"/>
            <a:ext cx="10110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800" dirty="0"/>
              <a:t>i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1CF661-0BBF-6246-AF67-E869FBC7B0C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980" y="1120927"/>
            <a:ext cx="2463487" cy="239356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AFDD55-3EFE-AB4E-BACF-EB9CED565A8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1374" y="1120927"/>
            <a:ext cx="2548465" cy="247612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2317B4B-1D18-D848-8B7C-C7A1B8049F3A}"/>
              </a:ext>
            </a:extLst>
          </p:cNvPr>
          <p:cNvSpPr txBox="1"/>
          <p:nvPr/>
        </p:nvSpPr>
        <p:spPr>
          <a:xfrm>
            <a:off x="4098899" y="1291840"/>
            <a:ext cx="10110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800" dirty="0"/>
              <a:t>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BC45DC-54EE-3F40-8C0F-931F683A1A0C}"/>
              </a:ext>
            </a:extLst>
          </p:cNvPr>
          <p:cNvSpPr txBox="1"/>
          <p:nvPr/>
        </p:nvSpPr>
        <p:spPr>
          <a:xfrm>
            <a:off x="7115676" y="1291840"/>
            <a:ext cx="10110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800" dirty="0"/>
              <a:t>y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0B9ADDC-8006-614D-826E-DC221E79359A}"/>
              </a:ext>
            </a:extLst>
          </p:cNvPr>
          <p:cNvSpPr/>
          <p:nvPr/>
        </p:nvSpPr>
        <p:spPr>
          <a:xfrm>
            <a:off x="3451374" y="4022573"/>
            <a:ext cx="4966942" cy="7366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Avenir Book" panose="02000503020000020003" pitchFamily="2" charset="0"/>
              </a:rPr>
              <a:t>Allwch chi feddwl am enghreifftiau?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1897A32-A727-7C4B-949F-291E676DCB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834" y="3732590"/>
            <a:ext cx="1905000" cy="1066800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DF55C04-6556-9F4E-9FCE-FA0DF018BE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85532" y="905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006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8"/>
          <p:cNvSpPr txBox="1">
            <a:spLocks noGrp="1"/>
          </p:cNvSpPr>
          <p:nvPr>
            <p:ph type="title"/>
          </p:nvPr>
        </p:nvSpPr>
        <p:spPr>
          <a:xfrm>
            <a:off x="911741" y="92598"/>
            <a:ext cx="2097677" cy="7407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 algn="l">
              <a:spcBef>
                <a:spcPts val="0"/>
              </a:spcBef>
            </a:pPr>
            <a:r>
              <a:rPr lang="en-GB" sz="27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‘</a:t>
            </a:r>
            <a:r>
              <a:rPr lang="en-GB" sz="27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GB" sz="27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’ </a:t>
            </a:r>
            <a:r>
              <a:rPr lang="en-GB" sz="27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neu</a:t>
            </a:r>
            <a:r>
              <a:rPr lang="en-GB" sz="27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‘u’??</a:t>
            </a:r>
            <a:endParaRPr sz="27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6" name="Google Shape;236;p28"/>
          <p:cNvSpPr/>
          <p:nvPr/>
        </p:nvSpPr>
        <p:spPr>
          <a:xfrm>
            <a:off x="715865" y="1494946"/>
            <a:ext cx="7421299" cy="33375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pPr>
              <a:buClr>
                <a:srgbClr val="192549"/>
              </a:buClr>
              <a:buSzPts val="2200"/>
            </a:pP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‘o’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yng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nghanol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berfenw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‘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i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ar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y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diwedd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e.e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.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colli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pori</a:t>
            </a:r>
            <a:endParaRPr sz="1650" dirty="0">
              <a:solidFill>
                <a:srgbClr val="00B050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chemeClr val="dk1"/>
              </a:buClr>
              <a:buSzPts val="2200"/>
            </a:pPr>
            <a:endParaRPr sz="1650" dirty="0">
              <a:solidFill>
                <a:srgbClr val="192549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rgbClr val="192549"/>
              </a:buClr>
              <a:buSzPts val="2200"/>
            </a:pP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‘a’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yng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nghanol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berfenw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‘u’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ar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y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diwedd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e.e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.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canu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taranu</a:t>
            </a:r>
            <a:endParaRPr sz="1650" dirty="0">
              <a:solidFill>
                <a:srgbClr val="00B050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chemeClr val="dk1"/>
              </a:buClr>
              <a:buSzPts val="2200"/>
            </a:pPr>
            <a:endParaRPr sz="1650" dirty="0">
              <a:solidFill>
                <a:srgbClr val="192549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rgbClr val="192549"/>
              </a:buClr>
              <a:buSzPts val="2200"/>
            </a:pP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‘y’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neu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‘w’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yng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nghanol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berfenw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‘u’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ar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y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diwedd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e.e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.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cysgu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chwyrnu</a:t>
            </a:r>
            <a:endParaRPr sz="1650" dirty="0">
              <a:solidFill>
                <a:srgbClr val="00B050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chemeClr val="dk1"/>
              </a:buClr>
              <a:buSzPts val="2200"/>
            </a:pPr>
            <a:endParaRPr sz="1650" dirty="0">
              <a:solidFill>
                <a:srgbClr val="192549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rgbClr val="192549"/>
              </a:buClr>
              <a:buSzPts val="2200"/>
            </a:pP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‘w’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agos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at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ddiwedd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berfenw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‘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i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’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ei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dilyn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e.e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.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berwi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drewi</a:t>
            </a:r>
            <a:endParaRPr sz="1650" dirty="0">
              <a:solidFill>
                <a:srgbClr val="00B050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chemeClr val="dk1"/>
              </a:buClr>
              <a:buSzPts val="2200"/>
            </a:pPr>
            <a:endParaRPr sz="1650" dirty="0">
              <a:solidFill>
                <a:srgbClr val="00B050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chemeClr val="dk1"/>
              </a:buClr>
              <a:buSzPts val="2200"/>
            </a:pPr>
            <a:endParaRPr sz="1650" dirty="0">
              <a:solidFill>
                <a:srgbClr val="00B050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>
              <a:buClr>
                <a:srgbClr val="192549"/>
              </a:buClr>
              <a:buSzPts val="2200"/>
            </a:pP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geiriau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tebyg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eu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sain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mae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berfenwau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fel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arfer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gorffen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gydag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b="1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u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ac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enwau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lluosog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gorffen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gydag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1650" b="1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i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1650" dirty="0" err="1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e.e</a:t>
            </a:r>
            <a:r>
              <a:rPr lang="en-GB" sz="1650" dirty="0">
                <a:solidFill>
                  <a:srgbClr val="192549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.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rhestru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(</a:t>
            </a:r>
            <a:r>
              <a:rPr lang="en-GB" sz="1650" i="1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to list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), </a:t>
            </a:r>
            <a:r>
              <a:rPr lang="en-GB" sz="1650" dirty="0" err="1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rhestri</a:t>
            </a:r>
            <a:r>
              <a:rPr lang="en-GB" sz="1650" dirty="0">
                <a:solidFill>
                  <a:srgbClr val="00B050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(lists)</a:t>
            </a:r>
            <a:endParaRPr sz="1650" dirty="0">
              <a:solidFill>
                <a:srgbClr val="00B050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endParaRPr sz="1650" dirty="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399EEC-C3C9-2643-8A84-A88270CDA7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37164" y="171810"/>
            <a:ext cx="786918" cy="132313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EEC4137-CBCA-B34D-9C4F-5A04C5A2D8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111296">
            <a:off x="4128035" y="210633"/>
            <a:ext cx="887928" cy="88792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F673D9-0775-FD4C-AD16-68E23567E5B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28472">
            <a:off x="5692276" y="294635"/>
            <a:ext cx="884608" cy="884608"/>
          </a:xfrm>
          <a:prstGeom prst="rect">
            <a:avLst/>
          </a:prstGeom>
        </p:spPr>
      </p:pic>
      <p:pic>
        <p:nvPicPr>
          <p:cNvPr id="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3ED1192-F693-EE45-A498-D3231DB9C8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135162" y="12785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24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4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2884" y="141839"/>
            <a:ext cx="4089048" cy="710634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ctr">
            <a:normAutofit fontScale="90000"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Acen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grom</a:t>
            </a:r>
            <a:r>
              <a:rPr lang="en-US" dirty="0">
                <a:solidFill>
                  <a:schemeClr val="tx1"/>
                </a:solidFill>
              </a:rPr>
              <a:t> (Y to </a:t>
            </a:r>
            <a:r>
              <a:rPr lang="en-US" dirty="0" err="1">
                <a:solidFill>
                  <a:schemeClr val="tx1"/>
                </a:solidFill>
              </a:rPr>
              <a:t>bach</a:t>
            </a:r>
            <a:r>
              <a:rPr lang="en-US" dirty="0">
                <a:solidFill>
                  <a:schemeClr val="tx1"/>
                </a:solidFill>
              </a:rPr>
              <a:t>)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5088" y="64252"/>
            <a:ext cx="1134611" cy="836125"/>
          </a:xfrm>
          <a:prstGeom prst="rect">
            <a:avLst/>
          </a:prstGeom>
        </p:spPr>
      </p:pic>
      <p:sp>
        <p:nvSpPr>
          <p:cNvPr id="4" name="Rounded Rectangular Callout 3"/>
          <p:cNvSpPr/>
          <p:nvPr/>
        </p:nvSpPr>
        <p:spPr>
          <a:xfrm>
            <a:off x="384301" y="2170297"/>
            <a:ext cx="696027" cy="463984"/>
          </a:xfrm>
          <a:prstGeom prst="wedgeRoundRectCallout">
            <a:avLst>
              <a:gd name="adj1" fmla="val 14234"/>
              <a:gd name="adj2" fmla="val -155921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/>
              <a:t>BLE?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2425154" y="1242500"/>
            <a:ext cx="814090" cy="463984"/>
          </a:xfrm>
          <a:prstGeom prst="wedgeRoundRectCallout">
            <a:avLst>
              <a:gd name="adj1" fmla="val -66065"/>
              <a:gd name="adj2" fmla="val -137500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/>
              <a:t>PRYD?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378" y="1883096"/>
            <a:ext cx="7272322" cy="246221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14313" indent="-214313">
              <a:buFont typeface="Arial"/>
              <a:buChar char="•"/>
            </a:pPr>
            <a:r>
              <a:rPr lang="en-US" sz="1400" dirty="0">
                <a:latin typeface="Avenir Roman" panose="02000503020000020003" pitchFamily="2" charset="0"/>
              </a:rPr>
              <a:t> Mae to </a:t>
            </a:r>
            <a:r>
              <a:rPr lang="en-US" sz="1400" dirty="0" err="1">
                <a:latin typeface="Avenir Roman" panose="02000503020000020003" pitchFamily="2" charset="0"/>
              </a:rPr>
              <a:t>bach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ar</a:t>
            </a:r>
            <a:r>
              <a:rPr lang="en-US" sz="1400" dirty="0">
                <a:latin typeface="Avenir Roman" panose="02000503020000020003" pitchFamily="2" charset="0"/>
              </a:rPr>
              <a:t> y </a:t>
            </a:r>
            <a:r>
              <a:rPr lang="en-US" sz="1400" dirty="0" err="1">
                <a:latin typeface="Avenir Roman" panose="02000503020000020003" pitchFamily="2" charset="0"/>
              </a:rPr>
              <a:t>llafariaid</a:t>
            </a:r>
            <a:r>
              <a:rPr lang="en-US" sz="1400" dirty="0">
                <a:latin typeface="Avenir Roman" panose="02000503020000020003" pitchFamily="2" charset="0"/>
              </a:rPr>
              <a:t> ‘a’, ‘e’, ‘o’, ‘w’, ‘y’ </a:t>
            </a:r>
            <a:r>
              <a:rPr lang="en-US" sz="1400" dirty="0" err="1">
                <a:latin typeface="Avenir Roman" panose="02000503020000020003" pitchFamily="2" charset="0"/>
              </a:rPr>
              <a:t>os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ydyn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nhw’n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hir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mewn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gair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unsill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sy’n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gorffen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en-US" sz="1400" dirty="0" err="1">
                <a:latin typeface="Avenir Roman" panose="02000503020000020003" pitchFamily="2" charset="0"/>
              </a:rPr>
              <a:t>gyda</a:t>
            </a:r>
            <a:r>
              <a:rPr lang="en-US" sz="1400" dirty="0">
                <a:latin typeface="Avenir Roman" panose="02000503020000020003" pitchFamily="2" charset="0"/>
              </a:rPr>
              <a:t> ‘l’, ‘n’ </a:t>
            </a:r>
            <a:r>
              <a:rPr lang="en-US" sz="1400" dirty="0" err="1">
                <a:latin typeface="Avenir Roman" panose="02000503020000020003" pitchFamily="2" charset="0"/>
              </a:rPr>
              <a:t>neu</a:t>
            </a:r>
            <a:r>
              <a:rPr lang="en-US" sz="1400" dirty="0">
                <a:latin typeface="Avenir Roman" panose="02000503020000020003" pitchFamily="2" charset="0"/>
              </a:rPr>
              <a:t> </a:t>
            </a:r>
            <a:r>
              <a:rPr lang="fr-FR" sz="1400" dirty="0">
                <a:latin typeface="Avenir Roman" panose="02000503020000020003" pitchFamily="2" charset="0"/>
              </a:rPr>
              <a:t>‘r’, </a:t>
            </a:r>
            <a:r>
              <a:rPr lang="fr-FR" sz="1400" dirty="0" err="1">
                <a:latin typeface="Avenir Roman" panose="02000503020000020003" pitchFamily="2" charset="0"/>
              </a:rPr>
              <a:t>e.e</a:t>
            </a:r>
            <a:r>
              <a:rPr lang="fr-FR" sz="1400" dirty="0">
                <a:latin typeface="Avenir Roman" panose="02000503020000020003" pitchFamily="2" charset="0"/>
              </a:rPr>
              <a:t>. </a:t>
            </a:r>
            <a:r>
              <a:rPr lang="fr-FR" sz="1400" dirty="0" err="1">
                <a:latin typeface="Avenir Roman" panose="02000503020000020003" pitchFamily="2" charset="0"/>
              </a:rPr>
              <a:t>sêr</a:t>
            </a:r>
            <a:r>
              <a:rPr lang="fr-FR" sz="1400" dirty="0">
                <a:latin typeface="Avenir Roman" panose="02000503020000020003" pitchFamily="2" charset="0"/>
              </a:rPr>
              <a:t>, </a:t>
            </a:r>
            <a:r>
              <a:rPr lang="fr-FR" sz="1400" dirty="0" err="1">
                <a:latin typeface="Avenir Roman" panose="02000503020000020003" pitchFamily="2" charset="0"/>
              </a:rPr>
              <a:t>pêl</a:t>
            </a:r>
            <a:r>
              <a:rPr lang="fr-FR" sz="1400" dirty="0">
                <a:latin typeface="Avenir Roman" panose="02000503020000020003" pitchFamily="2" charset="0"/>
              </a:rPr>
              <a:t>, </a:t>
            </a:r>
            <a:r>
              <a:rPr lang="fr-FR" sz="1400" dirty="0" err="1">
                <a:latin typeface="Avenir Roman" panose="02000503020000020003" pitchFamily="2" charset="0"/>
              </a:rPr>
              <a:t>sŵn</a:t>
            </a:r>
            <a:endParaRPr lang="fr-FR" sz="1400" dirty="0">
              <a:latin typeface="Avenir Roman" panose="02000503020000020003" pitchFamily="2" charset="0"/>
            </a:endParaRPr>
          </a:p>
          <a:p>
            <a:endParaRPr lang="fr-FR" sz="1400" dirty="0">
              <a:latin typeface="Avenir Roman" panose="02000503020000020003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400" dirty="0">
                <a:latin typeface="Avenir Roman" panose="02000503020000020003" pitchFamily="2" charset="0"/>
              </a:rPr>
              <a:t>Mae to </a:t>
            </a:r>
            <a:r>
              <a:rPr lang="fr-FR" sz="1400" dirty="0" err="1">
                <a:latin typeface="Avenir Roman" panose="02000503020000020003" pitchFamily="2" charset="0"/>
              </a:rPr>
              <a:t>bach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mewn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geiriau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â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mwy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nag</a:t>
            </a:r>
            <a:r>
              <a:rPr lang="fr-FR" sz="1400" dirty="0">
                <a:latin typeface="Avenir Roman" panose="02000503020000020003" pitchFamily="2" charset="0"/>
              </a:rPr>
              <a:t> un </a:t>
            </a:r>
            <a:r>
              <a:rPr lang="fr-FR" sz="1400" dirty="0" err="1">
                <a:latin typeface="Avenir Roman" panose="02000503020000020003" pitchFamily="2" charset="0"/>
              </a:rPr>
              <a:t>sillaf</a:t>
            </a:r>
            <a:r>
              <a:rPr lang="fr-FR" sz="1400" dirty="0">
                <a:latin typeface="Avenir Roman" panose="02000503020000020003" pitchFamily="2" charset="0"/>
              </a:rPr>
              <a:t> os </a:t>
            </a:r>
            <a:r>
              <a:rPr lang="fr-FR" sz="1400" dirty="0" err="1">
                <a:latin typeface="Avenir Roman" panose="02000503020000020003" pitchFamily="2" charset="0"/>
              </a:rPr>
              <a:t>yw’r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pwyslais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ar</a:t>
            </a:r>
            <a:r>
              <a:rPr lang="fr-FR" sz="1400" dirty="0">
                <a:latin typeface="Avenir Roman" panose="02000503020000020003" pitchFamily="2" charset="0"/>
              </a:rPr>
              <a:t> y </a:t>
            </a:r>
            <a:r>
              <a:rPr lang="fr-FR" sz="1400" dirty="0" err="1">
                <a:latin typeface="Avenir Roman" panose="02000503020000020003" pitchFamily="2" charset="0"/>
              </a:rPr>
              <a:t>sillaf</a:t>
            </a:r>
            <a:r>
              <a:rPr lang="fr-FR" sz="1400" dirty="0">
                <a:latin typeface="Avenir Roman" panose="02000503020000020003" pitchFamily="2" charset="0"/>
              </a:rPr>
              <a:t>  </a:t>
            </a:r>
            <a:r>
              <a:rPr lang="fr-FR" sz="1400" dirty="0" err="1">
                <a:latin typeface="Avenir Roman" panose="02000503020000020003" pitchFamily="2" charset="0"/>
              </a:rPr>
              <a:t>olaf</a:t>
            </a:r>
            <a:r>
              <a:rPr lang="fr-FR" sz="1400" dirty="0">
                <a:latin typeface="Avenir Roman" panose="02000503020000020003" pitchFamily="2" charset="0"/>
              </a:rPr>
              <a:t>, </a:t>
            </a:r>
          </a:p>
          <a:p>
            <a:r>
              <a:rPr lang="fr-FR" sz="1400" dirty="0" err="1">
                <a:latin typeface="Avenir Roman" panose="02000503020000020003" pitchFamily="2" charset="0"/>
              </a:rPr>
              <a:t>e.e</a:t>
            </a:r>
            <a:r>
              <a:rPr lang="fr-FR" sz="1400" dirty="0">
                <a:latin typeface="Avenir Roman" panose="02000503020000020003" pitchFamily="2" charset="0"/>
              </a:rPr>
              <a:t>. </a:t>
            </a:r>
            <a:r>
              <a:rPr lang="fr-FR" sz="1400" dirty="0" err="1">
                <a:latin typeface="Avenir Roman" panose="02000503020000020003" pitchFamily="2" charset="0"/>
              </a:rPr>
              <a:t>ar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wahân</a:t>
            </a:r>
            <a:r>
              <a:rPr lang="fr-FR" sz="1400" dirty="0">
                <a:latin typeface="Avenir Roman" panose="02000503020000020003" pitchFamily="2" charset="0"/>
              </a:rPr>
              <a:t>.</a:t>
            </a:r>
          </a:p>
          <a:p>
            <a:endParaRPr lang="fr-FR" sz="1400" dirty="0">
              <a:latin typeface="Avenir Roman" panose="02000503020000020003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400" dirty="0">
                <a:latin typeface="Avenir Roman" panose="02000503020000020003" pitchFamily="2" charset="0"/>
              </a:rPr>
              <a:t>Mae to </a:t>
            </a:r>
            <a:r>
              <a:rPr lang="fr-FR" sz="1400" dirty="0" err="1">
                <a:latin typeface="Avenir Roman" panose="02000503020000020003" pitchFamily="2" charset="0"/>
              </a:rPr>
              <a:t>bach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ar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lafariad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hir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mewn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gair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unsill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sy’n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gorffen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gyda’r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cytseiniaid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</a:p>
          <a:p>
            <a:r>
              <a:rPr lang="fr-FR" sz="1400" dirty="0">
                <a:latin typeface="Avenir Roman" panose="02000503020000020003" pitchFamily="2" charset="0"/>
              </a:rPr>
              <a:t>	‘p’, ‘t’, ‘c’, ‘m’, </a:t>
            </a:r>
            <a:r>
              <a:rPr lang="fr-FR" sz="1400" dirty="0" err="1">
                <a:latin typeface="Avenir Roman" panose="02000503020000020003" pitchFamily="2" charset="0"/>
              </a:rPr>
              <a:t>e.e</a:t>
            </a:r>
            <a:r>
              <a:rPr lang="fr-FR" sz="1400" dirty="0">
                <a:latin typeface="Avenir Roman" panose="02000503020000020003" pitchFamily="2" charset="0"/>
              </a:rPr>
              <a:t>. </a:t>
            </a:r>
            <a:r>
              <a:rPr lang="fr-FR" sz="1400" dirty="0" err="1">
                <a:latin typeface="Avenir Roman" panose="02000503020000020003" pitchFamily="2" charset="0"/>
              </a:rPr>
              <a:t>tîm</a:t>
            </a:r>
            <a:r>
              <a:rPr lang="fr-FR" sz="1400" dirty="0">
                <a:latin typeface="Avenir Roman" panose="02000503020000020003" pitchFamily="2" charset="0"/>
              </a:rPr>
              <a:t>, </a:t>
            </a:r>
            <a:r>
              <a:rPr lang="fr-FR" sz="1400" dirty="0" err="1">
                <a:latin typeface="Avenir Roman" panose="02000503020000020003" pitchFamily="2" charset="0"/>
              </a:rPr>
              <a:t>plât</a:t>
            </a:r>
            <a:r>
              <a:rPr lang="fr-FR" sz="1400" dirty="0">
                <a:latin typeface="Avenir Roman" panose="02000503020000020003" pitchFamily="2" charset="0"/>
              </a:rPr>
              <a:t>, </a:t>
            </a:r>
            <a:r>
              <a:rPr lang="fr-FR" sz="1400" dirty="0" err="1">
                <a:latin typeface="Avenir Roman" panose="02000503020000020003" pitchFamily="2" charset="0"/>
              </a:rPr>
              <a:t>grŵp</a:t>
            </a:r>
            <a:r>
              <a:rPr lang="fr-FR" sz="1400" dirty="0">
                <a:latin typeface="Avenir Roman" panose="02000503020000020003" pitchFamily="2" charset="0"/>
              </a:rPr>
              <a:t>.</a:t>
            </a:r>
          </a:p>
          <a:p>
            <a:endParaRPr lang="fr-FR" sz="1400" dirty="0">
              <a:latin typeface="Avenir Roman" panose="02000503020000020003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1400" dirty="0" err="1">
                <a:latin typeface="Avenir Roman" panose="02000503020000020003" pitchFamily="2" charset="0"/>
              </a:rPr>
              <a:t>Does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dim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angen</a:t>
            </a:r>
            <a:r>
              <a:rPr lang="fr-FR" sz="1400" dirty="0">
                <a:latin typeface="Avenir Roman" panose="02000503020000020003" pitchFamily="2" charset="0"/>
              </a:rPr>
              <a:t> to </a:t>
            </a:r>
            <a:r>
              <a:rPr lang="fr-FR" sz="1400" dirty="0" err="1">
                <a:latin typeface="Avenir Roman" panose="02000503020000020003" pitchFamily="2" charset="0"/>
              </a:rPr>
              <a:t>bach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mewn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geiriau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unsill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sy’n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gorffen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gyda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llafariad</a:t>
            </a:r>
            <a:r>
              <a:rPr lang="fr-FR" sz="1400" dirty="0">
                <a:latin typeface="Avenir Roman" panose="02000503020000020003" pitchFamily="2" charset="0"/>
              </a:rPr>
              <a:t>, </a:t>
            </a:r>
            <a:r>
              <a:rPr lang="fr-FR" sz="1400" dirty="0" err="1">
                <a:latin typeface="Avenir Roman" panose="02000503020000020003" pitchFamily="2" charset="0"/>
              </a:rPr>
              <a:t>e.e</a:t>
            </a:r>
            <a:r>
              <a:rPr lang="fr-FR" sz="1400" dirty="0">
                <a:latin typeface="Avenir Roman" panose="02000503020000020003" pitchFamily="2" charset="0"/>
              </a:rPr>
              <a:t>. to, 	te. OND , </a:t>
            </a:r>
            <a:r>
              <a:rPr lang="fr-FR" sz="1400" dirty="0" err="1">
                <a:latin typeface="Avenir Roman" panose="02000503020000020003" pitchFamily="2" charset="0"/>
              </a:rPr>
              <a:t>mae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tŷ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yn</a:t>
            </a:r>
            <a:r>
              <a:rPr lang="fr-FR" sz="1400" dirty="0">
                <a:latin typeface="Avenir Roman" panose="02000503020000020003" pitchFamily="2" charset="0"/>
              </a:rPr>
              <a:t> </a:t>
            </a:r>
            <a:r>
              <a:rPr lang="fr-FR" sz="1400" dirty="0" err="1">
                <a:latin typeface="Avenir Roman" panose="02000503020000020003" pitchFamily="2" charset="0"/>
              </a:rPr>
              <a:t>eithriad</a:t>
            </a:r>
            <a:r>
              <a:rPr lang="fr-FR" sz="1400" dirty="0">
                <a:latin typeface="Avenir Roman" panose="02000503020000020003" pitchFamily="2" charset="0"/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25154" y="4521922"/>
            <a:ext cx="4527503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solidFill>
                  <a:srgbClr val="008000"/>
                </a:solidFill>
              </a:rPr>
              <a:t>COFIWCH: Mae to </a:t>
            </a:r>
            <a:r>
              <a:rPr lang="en-US" sz="1500" dirty="0" err="1">
                <a:solidFill>
                  <a:srgbClr val="008000"/>
                </a:solidFill>
              </a:rPr>
              <a:t>ar</a:t>
            </a:r>
            <a:r>
              <a:rPr lang="en-US" sz="1500" dirty="0">
                <a:solidFill>
                  <a:srgbClr val="008000"/>
                </a:solidFill>
              </a:rPr>
              <a:t> y </a:t>
            </a:r>
            <a:r>
              <a:rPr lang="en-US" sz="1500" dirty="0" err="1">
                <a:solidFill>
                  <a:srgbClr val="008000"/>
                </a:solidFill>
              </a:rPr>
              <a:t>tŷ</a:t>
            </a:r>
            <a:r>
              <a:rPr lang="en-US" sz="1500" dirty="0">
                <a:solidFill>
                  <a:srgbClr val="008000"/>
                </a:solidFill>
              </a:rPr>
              <a:t>, </a:t>
            </a:r>
            <a:r>
              <a:rPr lang="en-US" sz="1500" dirty="0" err="1">
                <a:solidFill>
                  <a:srgbClr val="008000"/>
                </a:solidFill>
              </a:rPr>
              <a:t>ond</a:t>
            </a:r>
            <a:r>
              <a:rPr lang="en-US" sz="1500" dirty="0">
                <a:solidFill>
                  <a:srgbClr val="008000"/>
                </a:solidFill>
              </a:rPr>
              <a:t> does dim to </a:t>
            </a:r>
            <a:r>
              <a:rPr lang="en-US" sz="1500" dirty="0" err="1">
                <a:solidFill>
                  <a:srgbClr val="008000"/>
                </a:solidFill>
              </a:rPr>
              <a:t>ar</a:t>
            </a:r>
            <a:r>
              <a:rPr lang="en-US" sz="1500" dirty="0">
                <a:solidFill>
                  <a:srgbClr val="008000"/>
                </a:solidFill>
              </a:rPr>
              <a:t> y to!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FE303DE-A3AD-324B-90CB-BBA6FCAF81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017" y="186579"/>
            <a:ext cx="1412327" cy="1427596"/>
          </a:xfrm>
          <a:prstGeom prst="rect">
            <a:avLst/>
          </a:prstGeom>
        </p:spPr>
      </p:pic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6728421-6C78-A645-8B0B-4C9025F705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77804" y="9435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332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3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831CC-1587-1841-AAC6-EA5541F40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99" y="118533"/>
            <a:ext cx="4875967" cy="44777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br>
              <a:rPr lang="cy-GB" sz="2700" dirty="0">
                <a:solidFill>
                  <a:schemeClr val="tx1"/>
                </a:solidFill>
                <a:latin typeface="Avenir Book" panose="02000503020000020003" pitchFamily="2" charset="0"/>
              </a:rPr>
            </a:br>
            <a:r>
              <a:rPr lang="cy-GB" sz="2700" dirty="0">
                <a:solidFill>
                  <a:schemeClr val="tx1"/>
                </a:solidFill>
                <a:latin typeface="Avenir Book" panose="02000503020000020003" pitchFamily="2" charset="0"/>
              </a:rPr>
              <a:t>Defnydd diangen o’r acen grom  </a:t>
            </a:r>
            <a:br>
              <a:rPr lang="cy-GB" dirty="0"/>
            </a:br>
            <a:endParaRPr lang="cy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6B351A1-ECB2-1041-9686-897AAF53F404}"/>
              </a:ext>
            </a:extLst>
          </p:cNvPr>
          <p:cNvSpPr/>
          <p:nvPr/>
        </p:nvSpPr>
        <p:spPr>
          <a:xfrm>
            <a:off x="305633" y="4577197"/>
            <a:ext cx="43898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https://www.bbc.co.uk/cymrufyw/38531175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0B16B5-16C2-0C47-AF02-B52851E04A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151" y="626627"/>
            <a:ext cx="6201583" cy="39505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01654BC-3639-6543-8994-8A7CA4454D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99420">
            <a:off x="6999818" y="2159843"/>
            <a:ext cx="1951567" cy="50544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05117CE-17A2-EF42-99D5-7E11AC49E0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1920">
            <a:off x="6256385" y="2418806"/>
            <a:ext cx="968136" cy="78477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E7B928B-571B-5A49-8410-6AD233E96D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93006">
            <a:off x="7274441" y="3021795"/>
            <a:ext cx="1789030" cy="882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96AAF64-A3FC-9C48-91A3-B569B1EC6C8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73077">
            <a:off x="6255811" y="3983776"/>
            <a:ext cx="1834049" cy="85244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6CF9B45-C352-8042-BA6A-B07F427681C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0830" y="196970"/>
            <a:ext cx="1466955" cy="1477433"/>
          </a:xfrm>
          <a:prstGeom prst="rect">
            <a:avLst/>
          </a:prstGeom>
        </p:spPr>
      </p:pic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E579371-7E45-8745-8329-EDDCD496A9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334053" y="2227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80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235;p28">
            <a:extLst>
              <a:ext uri="{FF2B5EF4-FFF2-40B4-BE49-F238E27FC236}">
                <a16:creationId xmlns:a16="http://schemas.microsoft.com/office/drawing/2014/main" id="{BD5C0CA0-CE92-BB4C-B371-0F0D705B03E8}"/>
              </a:ext>
            </a:extLst>
          </p:cNvPr>
          <p:cNvSpPr txBox="1">
            <a:spLocks/>
          </p:cNvSpPr>
          <p:nvPr/>
        </p:nvSpPr>
        <p:spPr>
          <a:xfrm>
            <a:off x="183607" y="75664"/>
            <a:ext cx="7005343" cy="7407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>
              <a:spcBef>
                <a:spcPts val="0"/>
              </a:spcBef>
            </a:pPr>
            <a:r>
              <a:rPr lang="cy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Ymarfer – </a:t>
            </a:r>
          </a:p>
          <a:p>
            <a:pPr algn="l">
              <a:spcBef>
                <a:spcPts val="0"/>
              </a:spcBef>
            </a:pPr>
            <a:r>
              <a:rPr lang="cy-GB" sz="20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Mae angen acen grom ar un gair ym mhob brawddeg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2972CBE-3D30-4E40-AE59-28655FDAFDBE}"/>
              </a:ext>
            </a:extLst>
          </p:cNvPr>
          <p:cNvSpPr/>
          <p:nvPr/>
        </p:nvSpPr>
        <p:spPr>
          <a:xfrm>
            <a:off x="415359" y="1377388"/>
            <a:ext cx="8345347" cy="3055716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Mae hi wrth ei bodd yn mynd i lan y mor. </a:t>
            </a:r>
          </a:p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Aeth y pennaeth ynghyd a chadeirydd y cyngor i’r cyfarfod. </a:t>
            </a:r>
          </a:p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Roedd y ferch yn hoff iawn o don yr emyn ac enillodd y gystadleuaeth. </a:t>
            </a:r>
          </a:p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Wyt ti wedi clywed can newydd y grŵp o Gaernarfon. </a:t>
            </a:r>
          </a:p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Roedd yr olygfa yn wych o dwr hen adeilad y sir. </a:t>
            </a:r>
          </a:p>
          <a:p>
            <a:pPr marL="342900" indent="-342900">
              <a:buAutoNum type="arabicPeriod"/>
            </a:pPr>
            <a:endParaRPr lang="cy-GB" dirty="0">
              <a:latin typeface="Avenir Roman" panose="02000503020000020003" pitchFamily="2" charset="0"/>
            </a:endParaRPr>
          </a:p>
          <a:p>
            <a:endParaRPr lang="cy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F8A16F-8A79-B24B-AE31-E0225D658A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506" y="75664"/>
            <a:ext cx="1092200" cy="1143397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06FC83C-A53A-4341-A0AF-E1DDF0B52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74848" y="790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49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235;p28">
            <a:extLst>
              <a:ext uri="{FF2B5EF4-FFF2-40B4-BE49-F238E27FC236}">
                <a16:creationId xmlns:a16="http://schemas.microsoft.com/office/drawing/2014/main" id="{BD5C0CA0-CE92-BB4C-B371-0F0D705B03E8}"/>
              </a:ext>
            </a:extLst>
          </p:cNvPr>
          <p:cNvSpPr txBox="1">
            <a:spLocks/>
          </p:cNvSpPr>
          <p:nvPr/>
        </p:nvSpPr>
        <p:spPr>
          <a:xfrm>
            <a:off x="911741" y="92598"/>
            <a:ext cx="7005343" cy="7407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>
              <a:spcBef>
                <a:spcPts val="0"/>
              </a:spcBef>
            </a:pPr>
            <a:r>
              <a:rPr lang="cy-GB" sz="2700" dirty="0">
                <a:solidFill>
                  <a:schemeClr val="dk1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Ymarfer – Mae angen acen grom ar un gair ym mhob brawddeg  </a:t>
            </a:r>
            <a:r>
              <a:rPr lang="cy-GB" sz="2700" dirty="0">
                <a:solidFill>
                  <a:srgbClr val="00B050"/>
                </a:solidFill>
                <a:latin typeface="Avenir Roman" panose="02000503020000020003" pitchFamily="2" charset="0"/>
                <a:ea typeface="Arial"/>
                <a:cs typeface="Arial"/>
                <a:sym typeface="Arial"/>
              </a:rPr>
              <a:t>ATEBION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2972CBE-3D30-4E40-AE59-28655FDAFDBE}"/>
              </a:ext>
            </a:extLst>
          </p:cNvPr>
          <p:cNvSpPr/>
          <p:nvPr/>
        </p:nvSpPr>
        <p:spPr>
          <a:xfrm>
            <a:off x="369060" y="1354239"/>
            <a:ext cx="8345347" cy="314831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Mae hi wrth ei bodd yn mynd i lan y </a:t>
            </a:r>
            <a:r>
              <a:rPr lang="cy-GB" sz="2400" b="1" dirty="0">
                <a:solidFill>
                  <a:srgbClr val="00B050"/>
                </a:solidFill>
                <a:latin typeface="Avenir Roman" panose="02000503020000020003" pitchFamily="2" charset="0"/>
              </a:rPr>
              <a:t>môr.</a:t>
            </a:r>
            <a:r>
              <a:rPr lang="cy-GB" sz="2400" dirty="0">
                <a:latin typeface="Avenir Roman" panose="02000503020000020003" pitchFamily="2" charset="0"/>
              </a:rPr>
              <a:t> </a:t>
            </a:r>
          </a:p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Aeth y pennaeth ynghyd </a:t>
            </a:r>
            <a:r>
              <a:rPr lang="cy-GB" sz="2400" b="1" dirty="0">
                <a:solidFill>
                  <a:srgbClr val="00B050"/>
                </a:solidFill>
                <a:latin typeface="Avenir Roman" panose="02000503020000020003" pitchFamily="2" charset="0"/>
              </a:rPr>
              <a:t>â</a:t>
            </a:r>
            <a:r>
              <a:rPr lang="cy-GB" sz="2400" dirty="0">
                <a:latin typeface="Avenir Roman" panose="02000503020000020003" pitchFamily="2" charset="0"/>
              </a:rPr>
              <a:t> chadeirydd y cyngor i’r cyfarfod. </a:t>
            </a:r>
          </a:p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Roedd y ferch yn hoff iawn o </a:t>
            </a:r>
            <a:r>
              <a:rPr lang="cy-GB" sz="2400" b="1" dirty="0">
                <a:solidFill>
                  <a:srgbClr val="00B050"/>
                </a:solidFill>
                <a:latin typeface="Avenir Roman" panose="02000503020000020003" pitchFamily="2" charset="0"/>
              </a:rPr>
              <a:t>dôn</a:t>
            </a:r>
            <a:r>
              <a:rPr lang="cy-GB" sz="2400" dirty="0">
                <a:latin typeface="Avenir Roman" panose="02000503020000020003" pitchFamily="2" charset="0"/>
              </a:rPr>
              <a:t> yr emyn ac enillodd y gystadleuaeth. </a:t>
            </a:r>
          </a:p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Wyt ti wedi clywed </a:t>
            </a:r>
            <a:r>
              <a:rPr lang="cy-GB" sz="2400" b="1" dirty="0">
                <a:solidFill>
                  <a:srgbClr val="00B050"/>
                </a:solidFill>
                <a:latin typeface="Avenir Roman" panose="02000503020000020003" pitchFamily="2" charset="0"/>
              </a:rPr>
              <a:t>cân</a:t>
            </a:r>
            <a:r>
              <a:rPr lang="cy-GB" sz="2400" dirty="0">
                <a:latin typeface="Avenir Roman" panose="02000503020000020003" pitchFamily="2" charset="0"/>
              </a:rPr>
              <a:t> newydd y grŵp o Gaernarfon. </a:t>
            </a:r>
          </a:p>
          <a:p>
            <a:pPr marL="342900" indent="-3429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Roedd yr olygfa yn wych o </a:t>
            </a:r>
            <a:r>
              <a:rPr lang="cy-GB" sz="2400" b="1" dirty="0">
                <a:solidFill>
                  <a:srgbClr val="00B050"/>
                </a:solidFill>
                <a:latin typeface="Avenir Roman" panose="02000503020000020003" pitchFamily="2" charset="0"/>
              </a:rPr>
              <a:t>dŵr</a:t>
            </a:r>
            <a:r>
              <a:rPr lang="cy-GB" sz="2400" dirty="0">
                <a:latin typeface="Avenir Roman" panose="02000503020000020003" pitchFamily="2" charset="0"/>
              </a:rPr>
              <a:t> hen adeilad y sir. </a:t>
            </a:r>
          </a:p>
          <a:p>
            <a:pPr marL="342900" indent="-342900">
              <a:buAutoNum type="arabicPeriod"/>
            </a:pPr>
            <a:endParaRPr lang="cy-GB" dirty="0">
              <a:latin typeface="Avenir Roman" panose="02000503020000020003" pitchFamily="2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1102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E70538D-AD88-A248-A043-F9A9212B0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034" y="85125"/>
            <a:ext cx="3582510" cy="76352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US" dirty="0" err="1">
                <a:solidFill>
                  <a:schemeClr val="tx1"/>
                </a:solidFill>
                <a:latin typeface="Avenir Book" panose="02000503020000020003" pitchFamily="2" charset="0"/>
              </a:rPr>
              <a:t>Llyfr</a:t>
            </a:r>
            <a:r>
              <a:rPr lang="en-US" dirty="0">
                <a:solidFill>
                  <a:schemeClr val="tx1"/>
                </a:solidFill>
                <a:latin typeface="Avenir Book" panose="02000503020000020003" pitchFamily="2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venir Book" panose="02000503020000020003" pitchFamily="2" charset="0"/>
              </a:rPr>
              <a:t>Defnyddiol</a:t>
            </a:r>
            <a:r>
              <a:rPr lang="en-US" dirty="0">
                <a:solidFill>
                  <a:schemeClr val="tx1"/>
                </a:solidFill>
                <a:latin typeface="Avenir Book" panose="02000503020000020003" pitchFamily="2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DB65521-3F4B-1541-9BD7-8B81D0E04A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65537">
            <a:off x="4405456" y="557762"/>
            <a:ext cx="2625910" cy="379669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C32633F-65FA-B74D-A2B6-61AF228283C3}"/>
              </a:ext>
            </a:extLst>
          </p:cNvPr>
          <p:cNvSpPr/>
          <p:nvPr/>
        </p:nvSpPr>
        <p:spPr>
          <a:xfrm>
            <a:off x="712922" y="3730644"/>
            <a:ext cx="272770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err="1">
                <a:latin typeface="Roboto"/>
              </a:rPr>
              <a:t>Awdur</a:t>
            </a:r>
            <a:r>
              <a:rPr lang="en-GB" sz="1100" dirty="0">
                <a:latin typeface="Roboto"/>
              </a:rPr>
              <a:t>: J. Elwyn Hughes </a:t>
            </a:r>
          </a:p>
          <a:p>
            <a:r>
              <a:rPr lang="en-GB" sz="1100" dirty="0">
                <a:latin typeface="Roboto"/>
              </a:rPr>
              <a:t>ISBN: 9781859025710 </a:t>
            </a:r>
            <a:r>
              <a:rPr lang="en-GB" sz="1100" dirty="0" err="1">
                <a:latin typeface="Roboto"/>
              </a:rPr>
              <a:t>Dyddiad</a:t>
            </a:r>
            <a:r>
              <a:rPr lang="en-GB" sz="1100" dirty="0">
                <a:latin typeface="Roboto"/>
              </a:rPr>
              <a:t> </a:t>
            </a:r>
            <a:r>
              <a:rPr lang="en-GB" sz="1100" dirty="0" err="1">
                <a:latin typeface="Roboto"/>
              </a:rPr>
              <a:t>Cyhoeddi</a:t>
            </a:r>
            <a:r>
              <a:rPr lang="en-GB" sz="1100" dirty="0">
                <a:latin typeface="Roboto"/>
              </a:rPr>
              <a:t>: 15 </a:t>
            </a:r>
            <a:r>
              <a:rPr lang="en-GB" sz="1100" dirty="0" err="1">
                <a:latin typeface="Roboto"/>
              </a:rPr>
              <a:t>Tachwedd</a:t>
            </a:r>
            <a:r>
              <a:rPr lang="en-GB" sz="1100" dirty="0">
                <a:latin typeface="Roboto"/>
              </a:rPr>
              <a:t> 2016 </a:t>
            </a:r>
            <a:r>
              <a:rPr lang="en-GB" sz="1100" dirty="0" err="1">
                <a:latin typeface="Roboto"/>
              </a:rPr>
              <a:t>Cyhoeddwr</a:t>
            </a:r>
            <a:r>
              <a:rPr lang="en-GB" sz="1100" dirty="0">
                <a:latin typeface="Roboto"/>
              </a:rPr>
              <a:t>: Gomer, </a:t>
            </a:r>
            <a:r>
              <a:rPr lang="en-GB" sz="1100" dirty="0" err="1">
                <a:latin typeface="Roboto"/>
              </a:rPr>
              <a:t>Llandysul</a:t>
            </a:r>
            <a:endParaRPr lang="en-GB" sz="1100" dirty="0">
              <a:latin typeface="Roboto"/>
            </a:endParaRPr>
          </a:p>
          <a:p>
            <a:r>
              <a:rPr lang="en-GB" sz="1400" cap="all" dirty="0"/>
              <a:t>£3.99</a:t>
            </a:r>
            <a:endParaRPr lang="cy-GB" sz="1100" dirty="0"/>
          </a:p>
        </p:txBody>
      </p:sp>
      <p:pic>
        <p:nvPicPr>
          <p:cNvPr id="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3DA936F-F90A-FE4A-BA7F-4292595B06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4544" y="358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12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4309E-35B4-7B40-8590-5F002224D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1" y="70671"/>
            <a:ext cx="5162252" cy="763526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y-GB" b="1" dirty="0">
                <a:solidFill>
                  <a:schemeClr val="tx1"/>
                </a:solidFill>
                <a:latin typeface="Avenir Book" panose="02000503020000020003" pitchFamily="2" charset="0"/>
              </a:rPr>
              <a:t>Kahoot . </a:t>
            </a:r>
            <a:endParaRPr lang="cy-GB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D19E97-8D1B-B440-9ED4-FF9F53610D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3563" y="70671"/>
            <a:ext cx="1331772" cy="6502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8C99B4E-195F-B141-945C-5994CBD20D46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181897" y="1104854"/>
            <a:ext cx="4371303" cy="245885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E693FB8-D459-D84A-986F-79B229EC3A20}"/>
              </a:ext>
            </a:extLst>
          </p:cNvPr>
          <p:cNvSpPr/>
          <p:nvPr/>
        </p:nvSpPr>
        <p:spPr>
          <a:xfrm>
            <a:off x="1186521" y="3938885"/>
            <a:ext cx="63620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>
                <a:hlinkClick r:id="rId6"/>
              </a:rPr>
              <a:t>https://kahoot.it/challenge/01920849?challenge-id=1ca03dbd-0af3-44f0-95df-26dc1e2938e8_1615814173555</a:t>
            </a:r>
            <a:endParaRPr lang="cy-GB" dirty="0"/>
          </a:p>
          <a:p>
            <a:r>
              <a:rPr lang="en-GB" dirty="0"/>
              <a:t>PIN: </a:t>
            </a:r>
            <a:r>
              <a:rPr lang="en-GB" b="1" dirty="0"/>
              <a:t>01920849 </a:t>
            </a:r>
          </a:p>
          <a:p>
            <a:r>
              <a:rPr lang="en-GB" b="1" dirty="0"/>
              <a:t>(</a:t>
            </a:r>
            <a:r>
              <a:rPr lang="en-GB" b="1" dirty="0" err="1"/>
              <a:t>Gorffen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11.4.21) </a:t>
            </a:r>
            <a:endParaRPr lang="cy-GB" dirty="0"/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76EC8BE8-E6CB-0746-BDE7-212145F51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65600" y="21653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53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3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wis CMB Caerfyrddin Gorff 20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2157</Words>
  <Application>Microsoft Macintosh PowerPoint</Application>
  <PresentationFormat>On-screen Show (16:9)</PresentationFormat>
  <Paragraphs>463</Paragraphs>
  <Slides>40</Slides>
  <Notes>15</Notes>
  <HiddenSlides>0</HiddenSlides>
  <MMClips>30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Arial</vt:lpstr>
      <vt:lpstr>Avenir Book</vt:lpstr>
      <vt:lpstr>Avenir Roman</vt:lpstr>
      <vt:lpstr>Calibri</vt:lpstr>
      <vt:lpstr>Lucida Sans</vt:lpstr>
      <vt:lpstr>Nixie One</vt:lpstr>
      <vt:lpstr>Roboto</vt:lpstr>
      <vt:lpstr>Times New Roman</vt:lpstr>
      <vt:lpstr>Varela Round</vt:lpstr>
      <vt:lpstr>Cwis CMB Caerfyrddin Gorff 20</vt:lpstr>
      <vt:lpstr>PowerPoint Presentation</vt:lpstr>
      <vt:lpstr>Sillafu a geiriau tebyg   Nod y sesiwn:  - adnabod geiriau tebyg yn y Gymraeg a’u defnyddio yn y cyd-destun cywir   - edrych ar reolau sillafu a cwallau cyffredin    </vt:lpstr>
      <vt:lpstr>Geiriau Tebyg  </vt:lpstr>
      <vt:lpstr>PowerPoint Presentation</vt:lpstr>
      <vt:lpstr>Dyma rai geiriau tebyg yn y Gymraeg... </vt:lpstr>
      <vt:lpstr>PowerPoint Presentation</vt:lpstr>
      <vt:lpstr>Geiriau Tebyg – nodiadau pellach</vt:lpstr>
      <vt:lpstr>Geiriau Tebyg – nodiadau pellach</vt:lpstr>
      <vt:lpstr>a / ac  = and </vt:lpstr>
      <vt:lpstr>PowerPoint Presentation</vt:lpstr>
      <vt:lpstr>a = rhagenw perthynol </vt:lpstr>
      <vt:lpstr>na / nac = negyddol </vt:lpstr>
      <vt:lpstr>na / nag  = than </vt:lpstr>
      <vt:lpstr>nid / nad   </vt:lpstr>
      <vt:lpstr>PowerPoint Presentation</vt:lpstr>
      <vt:lpstr>PowerPoint Presentation</vt:lpstr>
      <vt:lpstr>Sillafu </vt:lpstr>
      <vt:lpstr>Sillafu  Pa lythrennau sy’n dyblu?</vt:lpstr>
      <vt:lpstr>PowerPoint Presentation</vt:lpstr>
      <vt:lpstr>PowerPoint Presentation</vt:lpstr>
      <vt:lpstr>Dewiswch y ffurfiau cywir …</vt:lpstr>
      <vt:lpstr>Dewiswch y ffurfiau cywir – ATEBION </vt:lpstr>
      <vt:lpstr>Rheol 1</vt:lpstr>
      <vt:lpstr>PowerPoint Presentation</vt:lpstr>
      <vt:lpstr>PowerPoint Presentation</vt:lpstr>
      <vt:lpstr>PowerPoint Presentation</vt:lpstr>
      <vt:lpstr>Rheol 4- Anti Ann</vt:lpstr>
      <vt:lpstr>Rheol 5</vt:lpstr>
      <vt:lpstr>Rheol 6</vt:lpstr>
      <vt:lpstr>Rheol 7</vt:lpstr>
      <vt:lpstr>PowerPoint Presentation</vt:lpstr>
      <vt:lpstr>Llythrennau’n caledu </vt:lpstr>
      <vt:lpstr>PowerPoint Presentation</vt:lpstr>
      <vt:lpstr>‘i’ neu ‘u’??</vt:lpstr>
      <vt:lpstr>Acen grom (Y to bach)</vt:lpstr>
      <vt:lpstr> Defnydd diangen o’r acen grom   </vt:lpstr>
      <vt:lpstr>PowerPoint Presentation</vt:lpstr>
      <vt:lpstr>PowerPoint Presentation</vt:lpstr>
      <vt:lpstr>Llyfr Defnyddiol </vt:lpstr>
      <vt:lpstr>Kahoot 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cp:lastPrinted>2020-07-22T21:45:41Z</cp:lastPrinted>
  <dcterms:created xsi:type="dcterms:W3CDTF">2017-08-01T15:40:51Z</dcterms:created>
  <dcterms:modified xsi:type="dcterms:W3CDTF">2021-03-15T13:17:41Z</dcterms:modified>
</cp:coreProperties>
</file>