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71" r:id="rId13"/>
    <p:sldId id="267" r:id="rId14"/>
    <p:sldId id="268" r:id="rId15"/>
    <p:sldId id="272" r:id="rId16"/>
  </p:sldIdLst>
  <p:sldSz cx="12192000" cy="6858000"/>
  <p:notesSz cx="6858000" cy="12192000"/>
  <p:embeddedFontLst>
    <p:embeddedFont>
      <p:font typeface="Poppins Light" panose="020B0604020202020204" charset="0"/>
      <p:regular r:id="rId18"/>
      <p:italic r:id="rId19"/>
    </p:embeddedFont>
    <p:embeddedFont>
      <p:font typeface="Calibri Light" panose="020F0302020204030204" pitchFamily="34" charset="0"/>
      <p:regular r:id="rId20"/>
      <p:italic r:id="rId21"/>
    </p:embeddedFont>
    <p:embeddedFont>
      <p:font typeface="Calibri" panose="020F0502020204030204" pitchFamily="34" charset="0"/>
      <p:regular r:id="rId22"/>
      <p:bold r:id="rId23"/>
      <p:italic r:id="rId24"/>
      <p:boldItalic r:id="rId25"/>
    </p:embeddedFont>
    <p:embeddedFont>
      <p:font typeface="Poppins Medium" panose="020B0604020202020204" charset="0"/>
      <p:regular r:id="rId26"/>
      <p:italic r:id="rId27"/>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48" autoAdjust="0"/>
  </p:normalViewPr>
  <p:slideViewPr>
    <p:cSldViewPr snapToGrid="0" snapToObjects="1">
      <p:cViewPr varScale="1">
        <p:scale>
          <a:sx n="79" d="100"/>
          <a:sy n="79" d="100"/>
        </p:scale>
        <p:origin x="744"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64862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FAFAFA"/>
          </a:solidFill>
          <a:ln/>
        </p:spPr>
      </p:sp>
      <p:sp>
        <p:nvSpPr>
          <p:cNvPr id="3" name="Shape 1"/>
          <p:cNvSpPr/>
          <p:nvPr/>
        </p:nvSpPr>
        <p:spPr>
          <a:xfrm>
            <a:off x="0" y="0"/>
            <a:ext cx="12191695" cy="6858000"/>
          </a:xfrm>
          <a:prstGeom prst="rect">
            <a:avLst/>
          </a:prstGeom>
          <a:solidFill>
            <a:srgbClr val="FFFFFF"/>
          </a:solidFill>
          <a:ln/>
        </p:spPr>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5.svg"/></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sv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2.svg"/><Relationship Id="rId4" Type="http://schemas.openxmlformats.org/officeDocument/2006/relationships/image" Target="../media/image11.svg"/></Relationships>
</file>

<file path=ppt/slides/_rels/slide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21.svg"/><Relationship Id="rId4" Type="http://schemas.openxmlformats.org/officeDocument/2006/relationships/image" Target="../media/image20.svg"/></Relationships>
</file>

<file path=ppt/slides/_rels/slide13.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90FD2AF-DD7A-B630-D15C-C2B52D50906C}"/>
              </a:ext>
            </a:extLst>
          </p:cNvPr>
          <p:cNvSpPr txBox="1"/>
          <p:nvPr/>
        </p:nvSpPr>
        <p:spPr>
          <a:xfrm>
            <a:off x="6096000" y="714719"/>
            <a:ext cx="5834743" cy="4431983"/>
          </a:xfrm>
          <a:prstGeom prst="rect">
            <a:avLst/>
          </a:prstGeom>
          <a:noFill/>
        </p:spPr>
        <p:txBody>
          <a:bodyPr wrap="square">
            <a:spAutoFit/>
          </a:bodyPr>
          <a:lstStyle/>
          <a:p>
            <a:pPr algn="ctr">
              <a:lnSpc>
                <a:spcPct val="200000"/>
              </a:lnSpc>
            </a:pPr>
            <a:r>
              <a:rPr lang="en-US" sz="2000" b="1" dirty="0"/>
              <a:t>Systemic Failures in Quality Assurance: A Root Cause and Policy Analysis of the Shrewsbury and Telford Hospital NHS Trust Maternity Scandal</a:t>
            </a:r>
            <a:endParaRPr lang="en-GB" sz="2000" b="1" dirty="0"/>
          </a:p>
          <a:p>
            <a:pPr algn="ctr">
              <a:lnSpc>
                <a:spcPct val="200000"/>
              </a:lnSpc>
            </a:pPr>
            <a:r>
              <a:rPr lang="en-GB" b="1" dirty="0"/>
              <a:t>Module: Quality Assurance and Service Improvements (LCHS7006)</a:t>
            </a:r>
            <a:endParaRPr lang="en-GB" sz="1600" i="1" dirty="0"/>
          </a:p>
          <a:p>
            <a:pPr algn="ctr">
              <a:lnSpc>
                <a:spcPct val="150000"/>
              </a:lnSpc>
            </a:pPr>
            <a:r>
              <a:rPr lang="en-GB" sz="2000" i="1" dirty="0"/>
              <a:t>Student Name: Md. </a:t>
            </a:r>
            <a:r>
              <a:rPr lang="en-GB" sz="2000" i="1" dirty="0" err="1"/>
              <a:t>Shohel</a:t>
            </a:r>
            <a:r>
              <a:rPr lang="en-GB" sz="2000" i="1" dirty="0"/>
              <a:t> </a:t>
            </a:r>
            <a:r>
              <a:rPr lang="en-GB" sz="2000" i="1" dirty="0" err="1"/>
              <a:t>Hossen</a:t>
            </a:r>
            <a:r>
              <a:rPr lang="en-GB" sz="2000" i="1" dirty="0"/>
              <a:t> </a:t>
            </a:r>
          </a:p>
          <a:p>
            <a:pPr algn="ctr">
              <a:lnSpc>
                <a:spcPct val="150000"/>
              </a:lnSpc>
            </a:pPr>
            <a:r>
              <a:rPr lang="en-GB" sz="2000" i="1" dirty="0"/>
              <a:t>Student ID: 2433869 </a:t>
            </a:r>
          </a:p>
          <a:p>
            <a:pPr algn="ctr">
              <a:lnSpc>
                <a:spcPct val="150000"/>
              </a:lnSpc>
            </a:pPr>
            <a:r>
              <a:rPr lang="en-GB" sz="2000" dirty="0"/>
              <a:t>Lecturer: </a:t>
            </a:r>
            <a:r>
              <a:rPr lang="en-GB" sz="2000" dirty="0" err="1"/>
              <a:t>Dilhara</a:t>
            </a:r>
            <a:r>
              <a:rPr lang="en-GB" sz="2000" dirty="0"/>
              <a:t> </a:t>
            </a:r>
            <a:r>
              <a:rPr lang="en-GB" sz="2000" dirty="0" err="1"/>
              <a:t>Mampitiya</a:t>
            </a:r>
            <a:endParaRPr lang="en-GB" dirty="0"/>
          </a:p>
        </p:txBody>
      </p:sp>
      <p:pic>
        <p:nvPicPr>
          <p:cNvPr id="8" name="Picture 7" descr="Nhs Patient Vector Art, Icons, and Graphics for Free Download">
            <a:extLst>
              <a:ext uri="{FF2B5EF4-FFF2-40B4-BE49-F238E27FC236}">
                <a16:creationId xmlns:a16="http://schemas.microsoft.com/office/drawing/2014/main" id="{8E74E14A-25FE-5F69-C99A-18217CF68CE6}"/>
              </a:ext>
            </a:extLst>
          </p:cNvPr>
          <p:cNvPicPr>
            <a:picLocks noChangeAspect="1"/>
          </p:cNvPicPr>
          <p:nvPr/>
        </p:nvPicPr>
        <p:blipFill>
          <a:blip r:embed="rId3"/>
          <a:srcRect l="8714" t="17003" r="9551" b="14837"/>
          <a:stretch>
            <a:fillRect/>
          </a:stretch>
        </p:blipFill>
        <p:spPr>
          <a:xfrm>
            <a:off x="0" y="3265714"/>
            <a:ext cx="5921830" cy="3701143"/>
          </a:xfrm>
          <a:prstGeom prst="rect">
            <a:avLst/>
          </a:prstGeom>
        </p:spPr>
      </p:pic>
      <p:pic>
        <p:nvPicPr>
          <p:cNvPr id="9" name="Picture 8" descr="University of Wales Trinity Saint David | World-Class Education in Wales">
            <a:extLst>
              <a:ext uri="{FF2B5EF4-FFF2-40B4-BE49-F238E27FC236}">
                <a16:creationId xmlns:a16="http://schemas.microsoft.com/office/drawing/2014/main" id="{0B09B44D-D82B-3A70-376F-C46D52361B14}"/>
              </a:ext>
            </a:extLst>
          </p:cNvPr>
          <p:cNvPicPr>
            <a:picLocks noChangeAspect="1"/>
          </p:cNvPicPr>
          <p:nvPr/>
        </p:nvPicPr>
        <p:blipFill>
          <a:blip r:embed="rId4"/>
          <a:stretch>
            <a:fillRect/>
          </a:stretch>
        </p:blipFill>
        <p:spPr>
          <a:xfrm>
            <a:off x="689202" y="445633"/>
            <a:ext cx="2402342" cy="1332861"/>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61475" y="1044773"/>
            <a:ext cx="10868745" cy="516731"/>
          </a:xfrm>
          <a:prstGeom prst="rect">
            <a:avLst/>
          </a:prstGeom>
          <a:noFill/>
          <a:ln/>
        </p:spPr>
        <p:txBody>
          <a:bodyPr wrap="none" lIns="0" tIns="0" rIns="0" bIns="0" rtlCol="0" anchor="t"/>
          <a:lstStyle/>
          <a:p>
            <a:pPr marL="0" indent="0" algn="l">
              <a:lnSpc>
                <a:spcPct val="104000"/>
              </a:lnSpc>
              <a:buNone/>
            </a:pPr>
            <a:r>
              <a:rPr lang="en-US" sz="3250" dirty="0">
                <a:solidFill>
                  <a:srgbClr val="1F1E1E"/>
                </a:solidFill>
                <a:latin typeface="Poppins Medium" pitchFamily="34" charset="0"/>
                <a:ea typeface="Poppins Medium" pitchFamily="34" charset="-122"/>
                <a:cs typeface="Poppins Medium" pitchFamily="34" charset="-120"/>
              </a:rPr>
              <a:t>Introduction to the Maternity Scandal</a:t>
            </a:r>
            <a:endParaRPr lang="en-US" sz="3250" dirty="0"/>
          </a:p>
        </p:txBody>
      </p:sp>
      <p:sp>
        <p:nvSpPr>
          <p:cNvPr id="3" name="Text 1"/>
          <p:cNvSpPr/>
          <p:nvPr/>
        </p:nvSpPr>
        <p:spPr>
          <a:xfrm>
            <a:off x="661475" y="1892200"/>
            <a:ext cx="10868745" cy="1244501"/>
          </a:xfrm>
          <a:prstGeom prst="rect">
            <a:avLst/>
          </a:prstGeom>
          <a:noFill/>
          <a:ln/>
        </p:spPr>
        <p:txBody>
          <a:bodyPr wrap="square" lIns="0" tIns="0" rIns="0" bIns="0" rtlCol="0" anchor="t">
            <a:noAutofit/>
          </a:bodyPr>
          <a:lstStyle/>
          <a:p>
            <a:pPr marL="0" indent="0" algn="l">
              <a:lnSpc>
                <a:spcPct val="133000"/>
              </a:lnSpc>
              <a:buNone/>
            </a:pPr>
            <a:r>
              <a:rPr lang="en-US" sz="1400" dirty="0">
                <a:solidFill>
                  <a:srgbClr val="3B3535"/>
                </a:solidFill>
                <a:latin typeface="Poppins Light" pitchFamily="34" charset="0"/>
                <a:ea typeface="Poppins Light" pitchFamily="34" charset="-122"/>
                <a:cs typeface="Poppins Light" pitchFamily="34" charset="-120"/>
              </a:rPr>
              <a:t>The Shrewsbury and Telford Hospital NHS Trust maternity scandal represents one of the most severe quality assurance failures in the history of the UK National Health Service. Between the 1970s and 2019, hundreds of avoidable neonatal and maternal deaths, stillbirths, and injuries occurred due to deep-rooted systemic inadequacies. The failures were not isolated incidents but rather the product of a long-standing, defensive culture that consistently prioritised institutional reputation over patient safety (Lakasing, 2025).</a:t>
            </a:r>
            <a:endParaRPr lang="en-US" sz="1400" dirty="0"/>
          </a:p>
        </p:txBody>
      </p:sp>
      <p:sp>
        <p:nvSpPr>
          <p:cNvPr id="4" name="Shape 2"/>
          <p:cNvSpPr/>
          <p:nvPr/>
        </p:nvSpPr>
        <p:spPr>
          <a:xfrm>
            <a:off x="661475" y="3393464"/>
            <a:ext cx="5351725" cy="1255613"/>
          </a:xfrm>
          <a:prstGeom prst="roundRect">
            <a:avLst>
              <a:gd name="adj" fmla="val 607"/>
            </a:avLst>
          </a:prstGeom>
          <a:solidFill>
            <a:srgbClr val="F2EEEE"/>
          </a:solidFill>
          <a:ln w="19050">
            <a:solidFill>
              <a:srgbClr val="D8D4D4"/>
            </a:solidFill>
            <a:prstDash val="solid"/>
          </a:ln>
        </p:spPr>
      </p:sp>
      <p:sp>
        <p:nvSpPr>
          <p:cNvPr id="5" name="Text 3"/>
          <p:cNvSpPr/>
          <p:nvPr/>
        </p:nvSpPr>
        <p:spPr>
          <a:xfrm>
            <a:off x="802882" y="3467396"/>
            <a:ext cx="4983038" cy="258465"/>
          </a:xfrm>
          <a:prstGeom prst="rect">
            <a:avLst/>
          </a:prstGeom>
          <a:noFill/>
          <a:ln/>
        </p:spPr>
        <p:txBody>
          <a:bodyPr wrap="none" lIns="0" tIns="0" rIns="0" bIns="0" rtlCol="0" anchor="t"/>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Governance Collapse</a:t>
            </a:r>
            <a:endParaRPr lang="en-US" sz="1600" dirty="0"/>
          </a:p>
        </p:txBody>
      </p:sp>
      <p:sp>
        <p:nvSpPr>
          <p:cNvPr id="6" name="Text 4"/>
          <p:cNvSpPr/>
          <p:nvPr/>
        </p:nvSpPr>
        <p:spPr>
          <a:xfrm>
            <a:off x="802882" y="3807966"/>
            <a:ext cx="4983038" cy="657030"/>
          </a:xfrm>
          <a:prstGeom prst="rect">
            <a:avLst/>
          </a:prstGeom>
          <a:noFill/>
          <a:ln/>
        </p:spPr>
        <p:txBody>
          <a:bodyPr wrap="square" lIns="0" tIns="0" rIns="0" bIns="0" rtlCol="0" anchor="t">
            <a:normAutofit fontScale="92500"/>
          </a:bodyPr>
          <a:lstStyle/>
          <a:p>
            <a:pPr marL="0" indent="0" algn="l">
              <a:lnSpc>
                <a:spcPct val="133000"/>
              </a:lnSpc>
              <a:buNone/>
            </a:pPr>
            <a:r>
              <a:rPr lang="en-US" sz="1300" dirty="0">
                <a:solidFill>
                  <a:srgbClr val="3B3535"/>
                </a:solidFill>
                <a:latin typeface="Poppins Light" pitchFamily="34" charset="0"/>
                <a:ea typeface="Poppins Light" pitchFamily="34" charset="-122"/>
                <a:cs typeface="Poppins Light" pitchFamily="34" charset="-120"/>
              </a:rPr>
              <a:t>Absence of robust clinical governance structures and accountability mechanisms across the Trust </a:t>
            </a:r>
            <a:r>
              <a:rPr lang="en-US" sz="1400" kern="1200" dirty="0">
                <a:solidFill>
                  <a:srgbClr val="3B3535"/>
                </a:solidFill>
                <a:effectLst/>
                <a:latin typeface="Poppins Light" panose="00000400000000000000" pitchFamily="2" charset="0"/>
                <a:ea typeface="Poppins Light" panose="00000400000000000000" pitchFamily="2" charset="0"/>
                <a:cs typeface="Poppins Light" panose="00000400000000000000" pitchFamily="2" charset="0"/>
              </a:rPr>
              <a:t>(Newburn, 2022).</a:t>
            </a:r>
            <a:endParaRPr lang="en-US" sz="1300" dirty="0"/>
          </a:p>
        </p:txBody>
      </p:sp>
      <p:sp>
        <p:nvSpPr>
          <p:cNvPr id="7" name="Shape 5"/>
          <p:cNvSpPr/>
          <p:nvPr/>
        </p:nvSpPr>
        <p:spPr>
          <a:xfrm>
            <a:off x="6178494" y="3393464"/>
            <a:ext cx="5351725" cy="1255613"/>
          </a:xfrm>
          <a:prstGeom prst="roundRect">
            <a:avLst>
              <a:gd name="adj" fmla="val 607"/>
            </a:avLst>
          </a:prstGeom>
          <a:solidFill>
            <a:srgbClr val="F2EEEE"/>
          </a:solidFill>
          <a:ln w="19050">
            <a:solidFill>
              <a:srgbClr val="D8D4D4"/>
            </a:solidFill>
            <a:prstDash val="solid"/>
          </a:ln>
        </p:spPr>
      </p:sp>
      <p:sp>
        <p:nvSpPr>
          <p:cNvPr id="8" name="Text 6"/>
          <p:cNvSpPr/>
          <p:nvPr/>
        </p:nvSpPr>
        <p:spPr>
          <a:xfrm>
            <a:off x="6381887" y="3467397"/>
            <a:ext cx="4983038" cy="258465"/>
          </a:xfrm>
          <a:prstGeom prst="rect">
            <a:avLst/>
          </a:prstGeom>
          <a:noFill/>
          <a:ln/>
        </p:spPr>
        <p:txBody>
          <a:bodyPr wrap="none" lIns="0" tIns="0" rIns="0" bIns="0" rtlCol="0" anchor="t"/>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Culture of Denial</a:t>
            </a:r>
            <a:endParaRPr lang="en-US" sz="1600" dirty="0"/>
          </a:p>
        </p:txBody>
      </p:sp>
      <p:sp>
        <p:nvSpPr>
          <p:cNvPr id="9" name="Text 7"/>
          <p:cNvSpPr/>
          <p:nvPr/>
        </p:nvSpPr>
        <p:spPr>
          <a:xfrm>
            <a:off x="6343787" y="3910994"/>
            <a:ext cx="4983038" cy="529233"/>
          </a:xfrm>
          <a:prstGeom prst="rect">
            <a:avLst/>
          </a:prstGeom>
          <a:noFill/>
          <a:ln/>
        </p:spPr>
        <p:txBody>
          <a:bodyPr wrap="square" lIns="0" tIns="0" rIns="0" bIns="0" rtlCol="0" anchor="t">
            <a:normAutofit lnSpcReduction="10000"/>
          </a:bodyPr>
          <a:lstStyle/>
          <a:p>
            <a:pPr marL="0" indent="0" algn="l">
              <a:lnSpc>
                <a:spcPct val="133000"/>
              </a:lnSpc>
              <a:buNone/>
            </a:pPr>
            <a:r>
              <a:rPr lang="en-US" sz="1300" dirty="0">
                <a:solidFill>
                  <a:srgbClr val="3B3535"/>
                </a:solidFill>
                <a:latin typeface="Poppins Light" pitchFamily="34" charset="0"/>
                <a:ea typeface="Poppins Light" pitchFamily="34" charset="-122"/>
                <a:cs typeface="Poppins Light" pitchFamily="34" charset="-120"/>
              </a:rPr>
              <a:t>A pervasive culture of deflection, preventing honest recognition of recurring clinical failures </a:t>
            </a:r>
            <a:r>
              <a:rPr kumimoji="0" lang="en-GB" sz="1400" b="0" i="0" u="none" strike="noStrike" kern="1200" cap="none" spc="0" normalizeH="0" baseline="0" noProof="0" dirty="0">
                <a:ln>
                  <a:noFill/>
                </a:ln>
                <a:solidFill>
                  <a:schemeClr val="bg2">
                    <a:lumMod val="50000"/>
                  </a:schemeClr>
                </a:solidFill>
                <a:effectLst/>
                <a:uLnTx/>
                <a:uFillTx/>
                <a:latin typeface="Calibri" panose="020F0502020204030204"/>
                <a:ea typeface="+mn-ea"/>
                <a:cs typeface="+mn-cs"/>
              </a:rPr>
              <a:t>(Ames et al., 2020). </a:t>
            </a:r>
            <a:endParaRPr lang="en-US" sz="1300" dirty="0">
              <a:solidFill>
                <a:schemeClr val="bg2">
                  <a:lumMod val="50000"/>
                </a:schemeClr>
              </a:solidFill>
            </a:endParaRPr>
          </a:p>
        </p:txBody>
      </p:sp>
      <p:sp>
        <p:nvSpPr>
          <p:cNvPr id="10" name="Shape 8"/>
          <p:cNvSpPr/>
          <p:nvPr/>
        </p:nvSpPr>
        <p:spPr>
          <a:xfrm>
            <a:off x="642426" y="4905840"/>
            <a:ext cx="5351725" cy="1247787"/>
          </a:xfrm>
          <a:prstGeom prst="roundRect">
            <a:avLst>
              <a:gd name="adj" fmla="val 607"/>
            </a:avLst>
          </a:prstGeom>
          <a:solidFill>
            <a:srgbClr val="F2EEEE"/>
          </a:solidFill>
          <a:ln w="19050">
            <a:solidFill>
              <a:srgbClr val="D8D4D4"/>
            </a:solidFill>
            <a:prstDash val="solid"/>
          </a:ln>
        </p:spPr>
      </p:sp>
      <p:sp>
        <p:nvSpPr>
          <p:cNvPr id="11" name="Text 9"/>
          <p:cNvSpPr/>
          <p:nvPr/>
        </p:nvSpPr>
        <p:spPr>
          <a:xfrm>
            <a:off x="826769" y="4988336"/>
            <a:ext cx="4983038" cy="258465"/>
          </a:xfrm>
          <a:prstGeom prst="rect">
            <a:avLst/>
          </a:prstGeom>
          <a:noFill/>
          <a:ln/>
        </p:spPr>
        <p:txBody>
          <a:bodyPr wrap="none" lIns="0" tIns="0" rIns="0" bIns="0" rtlCol="0" anchor="t"/>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Accountability Avoidance</a:t>
            </a:r>
            <a:endParaRPr lang="en-US" sz="1600" dirty="0"/>
          </a:p>
        </p:txBody>
      </p:sp>
      <p:sp>
        <p:nvSpPr>
          <p:cNvPr id="12" name="Text 10"/>
          <p:cNvSpPr/>
          <p:nvPr/>
        </p:nvSpPr>
        <p:spPr>
          <a:xfrm>
            <a:off x="826768" y="5306632"/>
            <a:ext cx="4983038" cy="529233"/>
          </a:xfrm>
          <a:prstGeom prst="rect">
            <a:avLst/>
          </a:prstGeom>
          <a:noFill/>
          <a:ln/>
        </p:spPr>
        <p:txBody>
          <a:bodyPr wrap="square" lIns="0" tIns="0" rIns="0" bIns="0" rtlCol="0" anchor="t">
            <a:normAutofit lnSpcReduction="10000"/>
          </a:bodyPr>
          <a:lstStyle/>
          <a:p>
            <a:pPr marL="0" indent="0" algn="l">
              <a:lnSpc>
                <a:spcPct val="133000"/>
              </a:lnSpc>
              <a:buNone/>
            </a:pPr>
            <a:r>
              <a:rPr lang="en-US" sz="1300" dirty="0">
                <a:solidFill>
                  <a:srgbClr val="3B3535"/>
                </a:solidFill>
                <a:latin typeface="Poppins Light" pitchFamily="34" charset="0"/>
                <a:ea typeface="Poppins Light" pitchFamily="34" charset="-122"/>
                <a:cs typeface="Poppins Light" pitchFamily="34" charset="-120"/>
              </a:rPr>
              <a:t>Chronic resistance to external scrutiny and regulatory oversight over several decades </a:t>
            </a:r>
            <a:r>
              <a:rPr lang="en-US" sz="1400" kern="1200" dirty="0">
                <a:solidFill>
                  <a:srgbClr val="3B3535"/>
                </a:solidFill>
                <a:effectLst/>
                <a:latin typeface="Poppins Light" panose="00000400000000000000" pitchFamily="2" charset="0"/>
                <a:ea typeface="Poppins Light" panose="00000400000000000000" pitchFamily="2" charset="0"/>
                <a:cs typeface="Poppins Light" panose="00000400000000000000" pitchFamily="2" charset="0"/>
              </a:rPr>
              <a:t>(Newburn, 2022)..</a:t>
            </a:r>
            <a:endParaRPr lang="en-US" sz="1300" dirty="0"/>
          </a:p>
        </p:txBody>
      </p:sp>
      <p:sp>
        <p:nvSpPr>
          <p:cNvPr id="13" name="Shape 11"/>
          <p:cNvSpPr/>
          <p:nvPr/>
        </p:nvSpPr>
        <p:spPr>
          <a:xfrm>
            <a:off x="6197544" y="4898014"/>
            <a:ext cx="5351725" cy="1255613"/>
          </a:xfrm>
          <a:prstGeom prst="roundRect">
            <a:avLst>
              <a:gd name="adj" fmla="val 607"/>
            </a:avLst>
          </a:prstGeom>
          <a:solidFill>
            <a:srgbClr val="F2EEEE"/>
          </a:solidFill>
          <a:ln w="19050">
            <a:solidFill>
              <a:srgbClr val="D8D4D4"/>
            </a:solidFill>
            <a:prstDash val="solid"/>
          </a:ln>
        </p:spPr>
      </p:sp>
      <p:sp>
        <p:nvSpPr>
          <p:cNvPr id="14" name="Text 12"/>
          <p:cNvSpPr/>
          <p:nvPr/>
        </p:nvSpPr>
        <p:spPr>
          <a:xfrm>
            <a:off x="6381887" y="5000427"/>
            <a:ext cx="4983038" cy="258465"/>
          </a:xfrm>
          <a:prstGeom prst="rect">
            <a:avLst/>
          </a:prstGeom>
          <a:noFill/>
          <a:ln/>
        </p:spPr>
        <p:txBody>
          <a:bodyPr wrap="none" lIns="0" tIns="0" rIns="0" bIns="0" rtlCol="0" anchor="t"/>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Failed Investigations</a:t>
            </a:r>
            <a:endParaRPr lang="en-US" sz="1600" dirty="0"/>
          </a:p>
        </p:txBody>
      </p:sp>
      <p:sp>
        <p:nvSpPr>
          <p:cNvPr id="15" name="Text 13"/>
          <p:cNvSpPr/>
          <p:nvPr/>
        </p:nvSpPr>
        <p:spPr>
          <a:xfrm>
            <a:off x="6362838" y="5364261"/>
            <a:ext cx="4983038"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B3535"/>
                </a:solidFill>
                <a:latin typeface="Poppins Light" pitchFamily="34" charset="0"/>
                <a:ea typeface="Poppins Light" pitchFamily="34" charset="-122"/>
                <a:cs typeface="Poppins Light" pitchFamily="34" charset="-120"/>
              </a:rPr>
              <a:t>Systemic failure to investigate clinical incidents appropriately or transparently (Dyer, 2020).</a:t>
            </a:r>
            <a:endParaRPr lang="en-US" sz="13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206830" y="447859"/>
            <a:ext cx="10868745" cy="609969"/>
          </a:xfrm>
          <a:prstGeom prst="rect">
            <a:avLst/>
          </a:prstGeom>
          <a:noFill/>
          <a:ln/>
        </p:spPr>
        <p:txBody>
          <a:bodyPr wrap="none" lIns="0" tIns="0" rIns="0" bIns="0" rtlCol="0" anchor="t"/>
          <a:lstStyle/>
          <a:p>
            <a:pPr marL="0" indent="0" algn="l">
              <a:lnSpc>
                <a:spcPct val="104000"/>
              </a:lnSpc>
              <a:buNone/>
            </a:pPr>
            <a:r>
              <a:rPr lang="en-US" sz="2800" dirty="0">
                <a:solidFill>
                  <a:srgbClr val="1F1E1E"/>
                </a:solidFill>
                <a:latin typeface="Poppins Medium" pitchFamily="34" charset="0"/>
                <a:ea typeface="Poppins Medium" pitchFamily="34" charset="-122"/>
                <a:cs typeface="Poppins Medium" pitchFamily="34" charset="-120"/>
              </a:rPr>
              <a:t>Breakdown in Clinical Governance</a:t>
            </a:r>
            <a:endParaRPr lang="en-US" sz="2800" dirty="0"/>
          </a:p>
        </p:txBody>
      </p:sp>
      <p:sp>
        <p:nvSpPr>
          <p:cNvPr id="3" name="Text 1"/>
          <p:cNvSpPr/>
          <p:nvPr/>
        </p:nvSpPr>
        <p:spPr>
          <a:xfrm>
            <a:off x="206830" y="1418904"/>
            <a:ext cx="3548742" cy="5272314"/>
          </a:xfrm>
          <a:prstGeom prst="rect">
            <a:avLst/>
          </a:prstGeom>
          <a:noFill/>
          <a:ln/>
        </p:spPr>
        <p:txBody>
          <a:bodyPr wrap="square" lIns="0" tIns="0" rIns="0" bIns="0" rtlCol="0" anchor="t">
            <a:normAutofit fontScale="92500"/>
          </a:bodyPr>
          <a:lstStyle/>
          <a:p>
            <a:pPr marL="0" indent="0" algn="just">
              <a:lnSpc>
                <a:spcPct val="150000"/>
              </a:lnSpc>
              <a:buNone/>
            </a:pPr>
            <a:r>
              <a:rPr lang="en-US" sz="1600" dirty="0">
                <a:solidFill>
                  <a:srgbClr val="3B3535"/>
                </a:solidFill>
                <a:latin typeface="Poppins Light" pitchFamily="34" charset="0"/>
                <a:ea typeface="Poppins Light" pitchFamily="34" charset="-122"/>
                <a:cs typeface="Poppins Light" pitchFamily="34" charset="-120"/>
              </a:rPr>
              <a:t>Clinical governance is the framework through which NHS organisations are held accountable for continuously improving the quality of their services </a:t>
            </a:r>
            <a:r>
              <a:rPr lang="en-US" sz="1600" kern="1200" dirty="0">
                <a:solidFill>
                  <a:srgbClr val="3B3535"/>
                </a:solidFill>
                <a:effectLst/>
                <a:latin typeface="Poppins Light" panose="00000400000000000000" pitchFamily="2" charset="0"/>
                <a:ea typeface="Poppins Light" panose="00000400000000000000" pitchFamily="2" charset="0"/>
                <a:cs typeface="Poppins Light" panose="00000400000000000000" pitchFamily="2" charset="0"/>
              </a:rPr>
              <a:t>(Dyer, 2020).</a:t>
            </a:r>
            <a:r>
              <a:rPr lang="en-US" sz="1600" kern="1200" dirty="0">
                <a:solidFill>
                  <a:srgbClr val="3B3535"/>
                </a:solidFill>
                <a:effectLst/>
                <a:latin typeface="Poppins Light" pitchFamily="34" charset="0"/>
                <a:ea typeface="Poppins Light" panose="00000400000000000000" pitchFamily="2" charset="0"/>
                <a:cs typeface="Poppins Light" pitchFamily="34" charset="-120"/>
              </a:rPr>
              <a:t> </a:t>
            </a:r>
          </a:p>
          <a:p>
            <a:pPr marL="0" indent="0" algn="just">
              <a:lnSpc>
                <a:spcPct val="150000"/>
              </a:lnSpc>
              <a:buNone/>
            </a:pPr>
            <a:endParaRPr lang="en-US" sz="1600" dirty="0">
              <a:solidFill>
                <a:srgbClr val="3B3535"/>
              </a:solidFill>
              <a:latin typeface="Poppins Light" pitchFamily="34" charset="0"/>
              <a:ea typeface="Poppins Light" pitchFamily="34" charset="-122"/>
              <a:cs typeface="Poppins Light" pitchFamily="34" charset="-120"/>
            </a:endParaRPr>
          </a:p>
          <a:p>
            <a:pPr marL="0" indent="0" algn="just">
              <a:lnSpc>
                <a:spcPct val="150000"/>
              </a:lnSpc>
              <a:buNone/>
            </a:pPr>
            <a:r>
              <a:rPr lang="en-US" sz="1600" dirty="0">
                <a:solidFill>
                  <a:srgbClr val="3B3535"/>
                </a:solidFill>
                <a:latin typeface="Poppins Light" pitchFamily="34" charset="0"/>
                <a:ea typeface="Poppins Light" pitchFamily="34" charset="-122"/>
                <a:cs typeface="Poppins Light" pitchFamily="34" charset="-120"/>
              </a:rPr>
              <a:t>At the Shrewsbury and Telford Trust, this framework collapsed entirely. Independent reviews found that essential corrective actions across the maternity service were critically delayed or entirely ignored, leading to compounded and ultimately fatal clinical failures (Dyer, 2020). </a:t>
            </a:r>
            <a:endParaRPr lang="en-US" sz="1600" dirty="0"/>
          </a:p>
        </p:txBody>
      </p:sp>
      <p:pic>
        <p:nvPicPr>
          <p:cNvPr id="4" name="Image 0" descr="preencoded.png"/>
          <p:cNvPicPr>
            <a:picLocks noChangeAspect="1"/>
          </p:cNvPicPr>
          <p:nvPr/>
        </p:nvPicPr>
        <p:blipFill>
          <a:blip r:embed="rId3"/>
          <a:stretch>
            <a:fillRect/>
          </a:stretch>
        </p:blipFill>
        <p:spPr>
          <a:xfrm>
            <a:off x="3920748" y="1860366"/>
            <a:ext cx="8151509" cy="4549775"/>
          </a:xfrm>
          <a:prstGeom prst="rect">
            <a:avLst/>
          </a:prstGeom>
        </p:spPr>
      </p:pic>
      <p:sp>
        <p:nvSpPr>
          <p:cNvPr id="5" name="TextBox 4">
            <a:extLst>
              <a:ext uri="{FF2B5EF4-FFF2-40B4-BE49-F238E27FC236}">
                <a16:creationId xmlns:a16="http://schemas.microsoft.com/office/drawing/2014/main" id="{7658F655-E584-CCFC-DDD0-3491B20F7C30}"/>
              </a:ext>
            </a:extLst>
          </p:cNvPr>
          <p:cNvSpPr txBox="1"/>
          <p:nvPr/>
        </p:nvSpPr>
        <p:spPr>
          <a:xfrm>
            <a:off x="5230222" y="6534576"/>
            <a:ext cx="6024880" cy="276999"/>
          </a:xfrm>
          <a:prstGeom prst="rect">
            <a:avLst/>
          </a:prstGeom>
          <a:noFill/>
        </p:spPr>
        <p:txBody>
          <a:bodyPr wrap="square" rtlCol="0">
            <a:spAutoFit/>
          </a:bodyPr>
          <a:lstStyle/>
          <a:p>
            <a:r>
              <a:rPr lang="en-GB" sz="1200" i="1" dirty="0"/>
              <a:t>Figure 1: Functional Framework and Broken Trust Framework </a:t>
            </a:r>
            <a:r>
              <a:rPr kumimoji="0" lang="en-US" sz="1100" i="1" u="none" strike="noStrike" kern="1200" cap="none" spc="0" normalizeH="0" baseline="0" noProof="0" dirty="0">
                <a:ln>
                  <a:noFill/>
                </a:ln>
                <a:solidFill>
                  <a:srgbClr val="3B3535"/>
                </a:solidFill>
                <a:effectLst/>
                <a:uLnTx/>
                <a:uFillTx/>
                <a:latin typeface="Poppins Light" pitchFamily="34" charset="0"/>
                <a:ea typeface="Poppins Light" pitchFamily="34" charset="-122"/>
                <a:cs typeface="Poppins Light" pitchFamily="34" charset="-120"/>
              </a:rPr>
              <a:t>(Dixon-Woods, 2024).</a:t>
            </a:r>
            <a:endParaRPr lang="en-GB" sz="1200" i="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61475" y="769838"/>
            <a:ext cx="10868745" cy="516731"/>
          </a:xfrm>
          <a:prstGeom prst="rect">
            <a:avLst/>
          </a:prstGeom>
          <a:noFill/>
          <a:ln/>
        </p:spPr>
        <p:txBody>
          <a:bodyPr wrap="none" lIns="0" tIns="0" rIns="0" bIns="0" rtlCol="0" anchor="t"/>
          <a:lstStyle/>
          <a:p>
            <a:pPr marL="0" indent="0" algn="l">
              <a:lnSpc>
                <a:spcPct val="104000"/>
              </a:lnSpc>
              <a:buNone/>
            </a:pPr>
            <a:r>
              <a:rPr lang="en-US" sz="3250" dirty="0">
                <a:solidFill>
                  <a:srgbClr val="1F1E1E"/>
                </a:solidFill>
                <a:latin typeface="Poppins Medium" pitchFamily="34" charset="0"/>
                <a:ea typeface="Poppins Medium" pitchFamily="34" charset="-122"/>
                <a:cs typeface="Poppins Medium" pitchFamily="34" charset="-120"/>
              </a:rPr>
              <a:t>Systems-Based Safety: The Swiss Cheese Model</a:t>
            </a:r>
            <a:endParaRPr lang="en-US" sz="3250" dirty="0"/>
          </a:p>
        </p:txBody>
      </p:sp>
      <p:sp>
        <p:nvSpPr>
          <p:cNvPr id="3" name="Text 1"/>
          <p:cNvSpPr/>
          <p:nvPr/>
        </p:nvSpPr>
        <p:spPr>
          <a:xfrm>
            <a:off x="661475" y="1683445"/>
            <a:ext cx="5796214" cy="3059609"/>
          </a:xfrm>
          <a:prstGeom prst="rect">
            <a:avLst/>
          </a:prstGeom>
          <a:noFill/>
          <a:ln/>
        </p:spPr>
        <p:txBody>
          <a:bodyPr wrap="square" lIns="0" tIns="0" rIns="0" bIns="0" rtlCol="0" anchor="t">
            <a:normAutofit/>
          </a:bodyPr>
          <a:lstStyle/>
          <a:p>
            <a:r>
              <a:rPr lang="en-GB" b="1" dirty="0"/>
              <a:t>James Reason's Swiss Cheese Model</a:t>
            </a:r>
            <a:r>
              <a:rPr lang="en-GB" dirty="0"/>
              <a:t> provides a systems-based framework for analysing the root causes of the scandal.</a:t>
            </a:r>
          </a:p>
          <a:p>
            <a:endParaRPr lang="en-GB" dirty="0"/>
          </a:p>
          <a:p>
            <a:pPr marL="285750" lvl="0" indent="-285750">
              <a:buFont typeface="Arial" panose="020B0604020202020204" pitchFamily="34" charset="0"/>
              <a:buChar char="•"/>
            </a:pPr>
            <a:r>
              <a:rPr lang="en-GB" dirty="0"/>
              <a:t>Systems failures occur when </a:t>
            </a:r>
            <a:r>
              <a:rPr lang="en-GB" b="1" dirty="0"/>
              <a:t>multiple defensive layers fail simultaneously</a:t>
            </a:r>
            <a:r>
              <a:rPr lang="en-GB" dirty="0"/>
              <a:t>, allowing hazards to pass through (Reason, 2016). </a:t>
            </a:r>
          </a:p>
          <a:p>
            <a:pPr marL="285750" lvl="0" indent="-285750">
              <a:buFont typeface="Arial" panose="020B0604020202020204" pitchFamily="34" charset="0"/>
              <a:buChar char="•"/>
            </a:pPr>
            <a:r>
              <a:rPr lang="en-GB" dirty="0"/>
              <a:t>Shifts focus from </a:t>
            </a:r>
            <a:r>
              <a:rPr lang="en-GB" b="1" dirty="0"/>
              <a:t>individual blame</a:t>
            </a:r>
            <a:r>
              <a:rPr lang="en-GB" dirty="0"/>
              <a:t> to </a:t>
            </a:r>
            <a:r>
              <a:rPr lang="en-GB" b="1" dirty="0"/>
              <a:t>latent organisational conditions </a:t>
            </a:r>
            <a:r>
              <a:rPr lang="en-GB" dirty="0"/>
              <a:t>(Ames et al., 2020)</a:t>
            </a:r>
            <a:r>
              <a:rPr lang="en-US" sz="1300" dirty="0">
                <a:solidFill>
                  <a:srgbClr val="3B3535"/>
                </a:solidFill>
                <a:latin typeface="Poppins Light" pitchFamily="34" charset="0"/>
                <a:ea typeface="Poppins Light" pitchFamily="34" charset="-122"/>
                <a:cs typeface="Poppins Light" pitchFamily="34" charset="-120"/>
              </a:rPr>
              <a:t>.</a:t>
            </a:r>
            <a:endParaRPr lang="en-US" sz="1300" dirty="0"/>
          </a:p>
        </p:txBody>
      </p:sp>
      <p:sp>
        <p:nvSpPr>
          <p:cNvPr id="7" name="Shape 4"/>
          <p:cNvSpPr/>
          <p:nvPr/>
        </p:nvSpPr>
        <p:spPr>
          <a:xfrm>
            <a:off x="7032846" y="1968698"/>
            <a:ext cx="165294" cy="1035447"/>
          </a:xfrm>
          <a:prstGeom prst="roundRect">
            <a:avLst>
              <a:gd name="adj" fmla="val 4610"/>
            </a:avLst>
          </a:prstGeom>
          <a:solidFill>
            <a:srgbClr val="F2EEEE"/>
          </a:solidFill>
          <a:ln w="19050">
            <a:solidFill>
              <a:srgbClr val="D8D4D4"/>
            </a:solidFill>
            <a:prstDash val="solid"/>
          </a:ln>
        </p:spPr>
      </p:sp>
      <p:sp>
        <p:nvSpPr>
          <p:cNvPr id="8" name="Shape 5"/>
          <p:cNvSpPr/>
          <p:nvPr/>
        </p:nvSpPr>
        <p:spPr>
          <a:xfrm>
            <a:off x="6867452" y="1860153"/>
            <a:ext cx="496081" cy="496094"/>
          </a:xfrm>
          <a:prstGeom prst="ellipse">
            <a:avLst/>
          </a:prstGeom>
          <a:solidFill>
            <a:srgbClr val="F2EEEE"/>
          </a:solidFill>
          <a:ln w="19050">
            <a:solidFill>
              <a:srgbClr val="D8D4D4"/>
            </a:solidFill>
            <a:prstDash val="solid"/>
          </a:ln>
        </p:spPr>
      </p:sp>
      <p:pic>
        <p:nvPicPr>
          <p:cNvPr id="9" name="Image 1" descr="preencoded.png"/>
          <p:cNvPicPr>
            <a:picLocks noChangeAspect="1"/>
          </p:cNvPicPr>
          <p:nvPr/>
        </p:nvPicPr>
        <p:blipFill>
          <a:blip>
            <a:extLst>
              <a:ext uri="{96DAC541-7B7A-43D3-8B79-37D633B846F1}">
                <asvg:svgBlip xmlns="" xmlns:asvg="http://schemas.microsoft.com/office/drawing/2016/SVG/main" r:embed="rId3"/>
              </a:ext>
            </a:extLst>
          </a:blip>
          <a:stretch>
            <a:fillRect/>
          </a:stretch>
        </p:blipFill>
        <p:spPr>
          <a:xfrm>
            <a:off x="6991473" y="1984177"/>
            <a:ext cx="248041" cy="248047"/>
          </a:xfrm>
          <a:prstGeom prst="rect">
            <a:avLst/>
          </a:prstGeom>
        </p:spPr>
      </p:pic>
      <p:sp>
        <p:nvSpPr>
          <p:cNvPr id="10" name="Text 6"/>
          <p:cNvSpPr/>
          <p:nvPr/>
        </p:nvSpPr>
        <p:spPr>
          <a:xfrm>
            <a:off x="7528828" y="1885950"/>
            <a:ext cx="4007643" cy="258465"/>
          </a:xfrm>
          <a:prstGeom prst="rect">
            <a:avLst/>
          </a:prstGeom>
          <a:noFill/>
          <a:ln/>
        </p:spPr>
        <p:txBody>
          <a:bodyPr wrap="none" lIns="0" tIns="0" rIns="0" bIns="0" rtlCol="0" anchor="t"/>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Layer 1: Clinical Guidelines</a:t>
            </a:r>
            <a:endParaRPr lang="en-US" sz="1600" dirty="0"/>
          </a:p>
        </p:txBody>
      </p:sp>
      <p:sp>
        <p:nvSpPr>
          <p:cNvPr id="11" name="Text 7"/>
          <p:cNvSpPr/>
          <p:nvPr/>
        </p:nvSpPr>
        <p:spPr>
          <a:xfrm>
            <a:off x="7528828" y="2309713"/>
            <a:ext cx="4007643"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B3535"/>
                </a:solidFill>
                <a:latin typeface="Poppins Light" pitchFamily="34" charset="0"/>
                <a:ea typeface="Poppins Light" pitchFamily="34" charset="-122"/>
                <a:cs typeface="Poppins Light" pitchFamily="34" charset="-120"/>
              </a:rPr>
              <a:t>National protocols and evidence-based standards of practice.</a:t>
            </a:r>
            <a:endParaRPr lang="en-US" sz="1300" dirty="0"/>
          </a:p>
        </p:txBody>
      </p:sp>
      <p:sp>
        <p:nvSpPr>
          <p:cNvPr id="12" name="Shape 8"/>
          <p:cNvSpPr/>
          <p:nvPr/>
        </p:nvSpPr>
        <p:spPr>
          <a:xfrm>
            <a:off x="7280887" y="3417590"/>
            <a:ext cx="165294" cy="1035447"/>
          </a:xfrm>
          <a:prstGeom prst="roundRect">
            <a:avLst>
              <a:gd name="adj" fmla="val 4610"/>
            </a:avLst>
          </a:prstGeom>
          <a:solidFill>
            <a:srgbClr val="F2EEEE"/>
          </a:solidFill>
          <a:ln w="19050">
            <a:solidFill>
              <a:srgbClr val="D8D4D4"/>
            </a:solidFill>
            <a:prstDash val="solid"/>
          </a:ln>
        </p:spPr>
      </p:sp>
      <p:sp>
        <p:nvSpPr>
          <p:cNvPr id="13" name="Shape 9"/>
          <p:cNvSpPr/>
          <p:nvPr/>
        </p:nvSpPr>
        <p:spPr>
          <a:xfrm>
            <a:off x="7115493" y="3309045"/>
            <a:ext cx="496081" cy="496094"/>
          </a:xfrm>
          <a:prstGeom prst="ellipse">
            <a:avLst/>
          </a:prstGeom>
          <a:solidFill>
            <a:srgbClr val="F2EEEE"/>
          </a:solidFill>
          <a:ln w="19050">
            <a:solidFill>
              <a:srgbClr val="D8D4D4"/>
            </a:solidFill>
            <a:prstDash val="solid"/>
          </a:ln>
        </p:spPr>
      </p:sp>
      <p:pic>
        <p:nvPicPr>
          <p:cNvPr id="14" name="Image 2" descr="preencoded.png"/>
          <p:cNvPicPr>
            <a:picLocks noChangeAspect="1"/>
          </p:cNvPicPr>
          <p:nvPr/>
        </p:nvPicPr>
        <p:blipFill>
          <a:blip>
            <a:extLst>
              <a:ext uri="{96DAC541-7B7A-43D3-8B79-37D633B846F1}">
                <asvg:svgBlip xmlns="" xmlns:asvg="http://schemas.microsoft.com/office/drawing/2016/SVG/main" r:embed="rId4"/>
              </a:ext>
            </a:extLst>
          </a:blip>
          <a:stretch>
            <a:fillRect/>
          </a:stretch>
        </p:blipFill>
        <p:spPr>
          <a:xfrm>
            <a:off x="7239513" y="3433068"/>
            <a:ext cx="248041" cy="248047"/>
          </a:xfrm>
          <a:prstGeom prst="rect">
            <a:avLst/>
          </a:prstGeom>
        </p:spPr>
      </p:pic>
      <p:sp>
        <p:nvSpPr>
          <p:cNvPr id="15" name="Text 10"/>
          <p:cNvSpPr/>
          <p:nvPr/>
        </p:nvSpPr>
        <p:spPr>
          <a:xfrm>
            <a:off x="7776869" y="3334841"/>
            <a:ext cx="3759602" cy="258465"/>
          </a:xfrm>
          <a:prstGeom prst="rect">
            <a:avLst/>
          </a:prstGeom>
          <a:noFill/>
          <a:ln/>
        </p:spPr>
        <p:txBody>
          <a:bodyPr wrap="none" lIns="0" tIns="0" rIns="0" bIns="0" rtlCol="0" anchor="t"/>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Layer 2: Incident Reporting</a:t>
            </a:r>
            <a:endParaRPr lang="en-US" sz="1600" dirty="0"/>
          </a:p>
        </p:txBody>
      </p:sp>
      <p:sp>
        <p:nvSpPr>
          <p:cNvPr id="16" name="Text 11"/>
          <p:cNvSpPr/>
          <p:nvPr/>
        </p:nvSpPr>
        <p:spPr>
          <a:xfrm>
            <a:off x="7776869" y="3758605"/>
            <a:ext cx="3759602"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B3535"/>
                </a:solidFill>
                <a:latin typeface="Poppins Light" pitchFamily="34" charset="0"/>
                <a:ea typeface="Poppins Light" pitchFamily="34" charset="-122"/>
                <a:cs typeface="Poppins Light" pitchFamily="34" charset="-120"/>
              </a:rPr>
              <a:t>Internal audit and near-miss reporting systems.</a:t>
            </a:r>
            <a:endParaRPr lang="en-US" sz="1300" dirty="0"/>
          </a:p>
        </p:txBody>
      </p:sp>
      <p:sp>
        <p:nvSpPr>
          <p:cNvPr id="17" name="Shape 12"/>
          <p:cNvSpPr/>
          <p:nvPr/>
        </p:nvSpPr>
        <p:spPr>
          <a:xfrm>
            <a:off x="7528927" y="4866481"/>
            <a:ext cx="165294" cy="1035447"/>
          </a:xfrm>
          <a:prstGeom prst="roundRect">
            <a:avLst>
              <a:gd name="adj" fmla="val 4610"/>
            </a:avLst>
          </a:prstGeom>
          <a:solidFill>
            <a:srgbClr val="F2EEEE"/>
          </a:solidFill>
          <a:ln w="19050">
            <a:solidFill>
              <a:srgbClr val="D8D4D4"/>
            </a:solidFill>
            <a:prstDash val="solid"/>
          </a:ln>
        </p:spPr>
      </p:sp>
      <p:sp>
        <p:nvSpPr>
          <p:cNvPr id="18" name="Shape 13"/>
          <p:cNvSpPr/>
          <p:nvPr/>
        </p:nvSpPr>
        <p:spPr>
          <a:xfrm>
            <a:off x="7363534" y="4757936"/>
            <a:ext cx="496081" cy="496094"/>
          </a:xfrm>
          <a:prstGeom prst="ellipse">
            <a:avLst/>
          </a:prstGeom>
          <a:solidFill>
            <a:srgbClr val="F2EEEE"/>
          </a:solidFill>
          <a:ln w="19050">
            <a:solidFill>
              <a:srgbClr val="D8D4D4"/>
            </a:solidFill>
            <a:prstDash val="solid"/>
          </a:ln>
        </p:spPr>
      </p:sp>
      <p:pic>
        <p:nvPicPr>
          <p:cNvPr id="19" name="Image 3" descr="preencoded.png"/>
          <p:cNvPicPr>
            <a:picLocks noChangeAspect="1"/>
          </p:cNvPicPr>
          <p:nvPr/>
        </p:nvPicPr>
        <p:blipFill>
          <a:blip>
            <a:extLst>
              <a:ext uri="{96DAC541-7B7A-43D3-8B79-37D633B846F1}">
                <asvg:svgBlip xmlns="" xmlns:asvg="http://schemas.microsoft.com/office/drawing/2016/SVG/main" r:embed="rId5"/>
              </a:ext>
            </a:extLst>
          </a:blip>
          <a:stretch>
            <a:fillRect/>
          </a:stretch>
        </p:blipFill>
        <p:spPr>
          <a:xfrm>
            <a:off x="7487554" y="4881959"/>
            <a:ext cx="248041" cy="248047"/>
          </a:xfrm>
          <a:prstGeom prst="rect">
            <a:avLst/>
          </a:prstGeom>
        </p:spPr>
      </p:pic>
      <p:sp>
        <p:nvSpPr>
          <p:cNvPr id="20" name="Text 14"/>
          <p:cNvSpPr/>
          <p:nvPr/>
        </p:nvSpPr>
        <p:spPr>
          <a:xfrm>
            <a:off x="8024909" y="4783733"/>
            <a:ext cx="3511561" cy="258465"/>
          </a:xfrm>
          <a:prstGeom prst="rect">
            <a:avLst/>
          </a:prstGeom>
          <a:noFill/>
          <a:ln/>
        </p:spPr>
        <p:txBody>
          <a:bodyPr wrap="none" lIns="0" tIns="0" rIns="0" bIns="0" rtlCol="0" anchor="t"/>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Layer 3: Board Oversight</a:t>
            </a:r>
            <a:endParaRPr lang="en-US" sz="1600" dirty="0"/>
          </a:p>
        </p:txBody>
      </p:sp>
      <p:sp>
        <p:nvSpPr>
          <p:cNvPr id="21" name="Text 15"/>
          <p:cNvSpPr/>
          <p:nvPr/>
        </p:nvSpPr>
        <p:spPr>
          <a:xfrm>
            <a:off x="8024909" y="5207496"/>
            <a:ext cx="3511561"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B3535"/>
                </a:solidFill>
                <a:latin typeface="Poppins Light" pitchFamily="34" charset="0"/>
                <a:ea typeface="Poppins Light" pitchFamily="34" charset="-122"/>
                <a:cs typeface="Poppins Light" pitchFamily="34" charset="-120"/>
              </a:rPr>
              <a:t>Executive governance and regulatory accountability.</a:t>
            </a:r>
            <a:endParaRPr lang="en-US" sz="1300" dirty="0"/>
          </a:p>
        </p:txBody>
      </p:sp>
      <p:sp>
        <p:nvSpPr>
          <p:cNvPr id="4" name="TextBox 3">
            <a:extLst>
              <a:ext uri="{FF2B5EF4-FFF2-40B4-BE49-F238E27FC236}">
                <a16:creationId xmlns:a16="http://schemas.microsoft.com/office/drawing/2014/main" id="{6436065C-523F-4946-9F0C-1F97D2177ABC}"/>
              </a:ext>
            </a:extLst>
          </p:cNvPr>
          <p:cNvSpPr txBox="1"/>
          <p:nvPr/>
        </p:nvSpPr>
        <p:spPr>
          <a:xfrm>
            <a:off x="8349455" y="5901928"/>
            <a:ext cx="1431234" cy="261610"/>
          </a:xfrm>
          <a:prstGeom prst="rect">
            <a:avLst/>
          </a:prstGeom>
          <a:noFill/>
        </p:spPr>
        <p:txBody>
          <a:bodyPr wrap="square" rtlCol="0">
            <a:spAutoFit/>
          </a:bodyPr>
          <a:lstStyle/>
          <a:p>
            <a:r>
              <a:rPr lang="en-US" sz="1050" dirty="0">
                <a:solidFill>
                  <a:srgbClr val="3B3535"/>
                </a:solidFill>
                <a:latin typeface="Poppins Light" pitchFamily="34" charset="0"/>
                <a:ea typeface="Poppins Light" pitchFamily="34" charset="-122"/>
                <a:cs typeface="Poppins Light" pitchFamily="34" charset="-120"/>
              </a:rPr>
              <a:t>(</a:t>
            </a:r>
            <a:r>
              <a:rPr lang="en-US" sz="1050" dirty="0" err="1">
                <a:solidFill>
                  <a:srgbClr val="3B3535"/>
                </a:solidFill>
                <a:latin typeface="Poppins Light" pitchFamily="34" charset="0"/>
                <a:ea typeface="Poppins Light" pitchFamily="34" charset="-122"/>
                <a:cs typeface="Poppins Light" pitchFamily="34" charset="-120"/>
              </a:rPr>
              <a:t>Lakasing</a:t>
            </a:r>
            <a:r>
              <a:rPr lang="en-US" sz="1050" dirty="0">
                <a:solidFill>
                  <a:srgbClr val="3B3535"/>
                </a:solidFill>
                <a:latin typeface="Poppins Light" pitchFamily="34" charset="0"/>
                <a:ea typeface="Poppins Light" pitchFamily="34" charset="-122"/>
                <a:cs typeface="Poppins Light" pitchFamily="34" charset="-120"/>
              </a:rPr>
              <a:t>, 2025)</a:t>
            </a:r>
            <a:endParaRPr lang="en-GB" sz="105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61475" y="1096764"/>
            <a:ext cx="10868745" cy="516731"/>
          </a:xfrm>
          <a:prstGeom prst="rect">
            <a:avLst/>
          </a:prstGeom>
          <a:noFill/>
          <a:ln/>
        </p:spPr>
        <p:txBody>
          <a:bodyPr wrap="none" lIns="0" tIns="0" rIns="0" bIns="0" rtlCol="0" anchor="t"/>
          <a:lstStyle/>
          <a:p>
            <a:pPr marL="0" indent="0" algn="l">
              <a:lnSpc>
                <a:spcPct val="104000"/>
              </a:lnSpc>
              <a:buNone/>
            </a:pPr>
            <a:r>
              <a:rPr lang="en-US" sz="3250" dirty="0">
                <a:solidFill>
                  <a:srgbClr val="1F1E1E"/>
                </a:solidFill>
                <a:latin typeface="Poppins Medium" pitchFamily="34" charset="0"/>
                <a:ea typeface="Poppins Medium" pitchFamily="34" charset="-122"/>
                <a:cs typeface="Poppins Medium" pitchFamily="34" charset="-120"/>
              </a:rPr>
              <a:t>Applying the Swiss Cheese Model to the Trust</a:t>
            </a:r>
            <a:endParaRPr lang="en-US" sz="3250" dirty="0"/>
          </a:p>
        </p:txBody>
      </p:sp>
      <p:sp>
        <p:nvSpPr>
          <p:cNvPr id="3" name="Text 1"/>
          <p:cNvSpPr/>
          <p:nvPr/>
        </p:nvSpPr>
        <p:spPr>
          <a:xfrm>
            <a:off x="661475" y="1944191"/>
            <a:ext cx="10868745"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B3535"/>
                </a:solidFill>
                <a:latin typeface="Poppins Light" pitchFamily="34" charset="0"/>
                <a:ea typeface="Poppins Light" pitchFamily="34" charset="-122"/>
                <a:cs typeface="Poppins Light" pitchFamily="34" charset="-120"/>
              </a:rPr>
              <a:t>Mapping the Swiss Cheese Model onto the Shrewsbury and Telford Trust reveals a multi-layered, simultaneous breakdown across every defensive stratum.</a:t>
            </a:r>
            <a:endParaRPr lang="en-US" sz="1300" dirty="0"/>
          </a:p>
        </p:txBody>
      </p:sp>
      <p:pic>
        <p:nvPicPr>
          <p:cNvPr id="4" name="Image 0" descr="preencoded.png"/>
          <p:cNvPicPr>
            <a:picLocks noChangeAspect="1"/>
          </p:cNvPicPr>
          <p:nvPr/>
        </p:nvPicPr>
        <p:blipFill>
          <a:blip>
            <a:extLst>
              <a:ext uri="{96DAC541-7B7A-43D3-8B79-37D633B846F1}">
                <asvg:svgBlip xmlns="" xmlns:asvg="http://schemas.microsoft.com/office/drawing/2016/SVG/main" r:embed="rId3"/>
              </a:ext>
            </a:extLst>
          </a:blip>
          <a:stretch>
            <a:fillRect/>
          </a:stretch>
        </p:blipFill>
        <p:spPr>
          <a:xfrm>
            <a:off x="661475" y="2659459"/>
            <a:ext cx="3512653" cy="3101777"/>
          </a:xfrm>
          <a:prstGeom prst="rect">
            <a:avLst/>
          </a:prstGeom>
        </p:spPr>
      </p:pic>
      <p:sp>
        <p:nvSpPr>
          <p:cNvPr id="5" name="Text 2"/>
          <p:cNvSpPr/>
          <p:nvPr/>
        </p:nvSpPr>
        <p:spPr>
          <a:xfrm>
            <a:off x="922017" y="2843808"/>
            <a:ext cx="3067767" cy="516930"/>
          </a:xfrm>
          <a:prstGeom prst="rect">
            <a:avLst/>
          </a:prstGeom>
          <a:noFill/>
          <a:ln/>
        </p:spPr>
        <p:txBody>
          <a:bodyPr wrap="square" lIns="0" tIns="0" rIns="0" bIns="0" rtlCol="0" anchor="t">
            <a:normAutofit/>
          </a:bodyPr>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Layer 1 Failure — Clinical Guidelines Bypassed</a:t>
            </a:r>
            <a:endParaRPr lang="en-US" sz="1600" dirty="0"/>
          </a:p>
        </p:txBody>
      </p:sp>
      <p:sp>
        <p:nvSpPr>
          <p:cNvPr id="6" name="Text 3"/>
          <p:cNvSpPr/>
          <p:nvPr/>
        </p:nvSpPr>
        <p:spPr>
          <a:xfrm>
            <a:off x="922017" y="3459956"/>
            <a:ext cx="3067767" cy="2116931"/>
          </a:xfrm>
          <a:prstGeom prst="rect">
            <a:avLst/>
          </a:prstGeom>
          <a:noFill/>
          <a:ln/>
        </p:spPr>
        <p:txBody>
          <a:bodyPr wrap="square" lIns="0" tIns="0" rIns="0" bIns="0" rtlCol="0" anchor="t">
            <a:normAutofit lnSpcReduction="10000"/>
          </a:bodyPr>
          <a:lstStyle/>
          <a:p>
            <a:pPr marL="0" indent="0" algn="just">
              <a:lnSpc>
                <a:spcPct val="133000"/>
              </a:lnSpc>
              <a:buNone/>
            </a:pPr>
            <a:r>
              <a:rPr lang="en-US" sz="1300" dirty="0">
                <a:solidFill>
                  <a:srgbClr val="3B3535"/>
                </a:solidFill>
                <a:latin typeface="Poppins Light" pitchFamily="34" charset="0"/>
                <a:ea typeface="Poppins Light" pitchFamily="34" charset="-122"/>
                <a:cs typeface="Poppins Light" pitchFamily="34" charset="-120"/>
              </a:rPr>
              <a:t>Protocols for fetal heart rate monitoring and caesarean section thresholds were routinely disregarded </a:t>
            </a:r>
            <a:r>
              <a:rPr lang="en-US" sz="1400" kern="1200" dirty="0">
                <a:solidFill>
                  <a:srgbClr val="3B3535"/>
                </a:solidFill>
                <a:effectLst/>
                <a:latin typeface="Poppins Light" panose="00000400000000000000" pitchFamily="2" charset="0"/>
                <a:ea typeface="Poppins Light" panose="00000400000000000000" pitchFamily="2" charset="0"/>
                <a:cs typeface="Poppins Light" panose="00000400000000000000" pitchFamily="2" charset="0"/>
              </a:rPr>
              <a:t>(Gillespie and Reader, 2018).</a:t>
            </a:r>
            <a:r>
              <a:rPr lang="en-US" sz="1300" dirty="0">
                <a:solidFill>
                  <a:srgbClr val="3B3535"/>
                </a:solidFill>
                <a:latin typeface="Poppins Light" pitchFamily="34" charset="0"/>
                <a:ea typeface="Poppins Light" pitchFamily="34" charset="-122"/>
                <a:cs typeface="Poppins Light" pitchFamily="34" charset="-120"/>
              </a:rPr>
              <a:t>. An informal institutional policy of suppressing caesarean rates directly contradicted national safety standards.</a:t>
            </a:r>
            <a:endParaRPr lang="en-US" sz="1300" dirty="0"/>
          </a:p>
        </p:txBody>
      </p:sp>
      <p:pic>
        <p:nvPicPr>
          <p:cNvPr id="7" name="Image 1" descr="preencoded.png"/>
          <p:cNvPicPr>
            <a:picLocks noChangeAspect="1"/>
          </p:cNvPicPr>
          <p:nvPr/>
        </p:nvPicPr>
        <p:blipFill>
          <a:blip>
            <a:extLst>
              <a:ext uri="{96DAC541-7B7A-43D3-8B79-37D633B846F1}">
                <asvg:svgBlip xmlns="" xmlns:asvg="http://schemas.microsoft.com/office/drawing/2016/SVG/main" r:embed="rId3"/>
              </a:ext>
            </a:extLst>
          </a:blip>
          <a:stretch>
            <a:fillRect/>
          </a:stretch>
        </p:blipFill>
        <p:spPr>
          <a:xfrm>
            <a:off x="4339422" y="2659459"/>
            <a:ext cx="3512752" cy="3101777"/>
          </a:xfrm>
          <a:prstGeom prst="rect">
            <a:avLst/>
          </a:prstGeom>
        </p:spPr>
      </p:pic>
      <p:sp>
        <p:nvSpPr>
          <p:cNvPr id="8" name="Text 4"/>
          <p:cNvSpPr/>
          <p:nvPr/>
        </p:nvSpPr>
        <p:spPr>
          <a:xfrm>
            <a:off x="4599964" y="2843808"/>
            <a:ext cx="3067866" cy="516930"/>
          </a:xfrm>
          <a:prstGeom prst="rect">
            <a:avLst/>
          </a:prstGeom>
          <a:noFill/>
          <a:ln/>
        </p:spPr>
        <p:txBody>
          <a:bodyPr wrap="square" lIns="0" tIns="0" rIns="0" bIns="0" rtlCol="0" anchor="t">
            <a:normAutofit/>
          </a:bodyPr>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Layer 2 Failure — Internal Audits Ineffective</a:t>
            </a:r>
            <a:endParaRPr lang="en-US" sz="1600" dirty="0"/>
          </a:p>
        </p:txBody>
      </p:sp>
      <p:sp>
        <p:nvSpPr>
          <p:cNvPr id="9" name="Text 5"/>
          <p:cNvSpPr/>
          <p:nvPr/>
        </p:nvSpPr>
        <p:spPr>
          <a:xfrm>
            <a:off x="4599964" y="3459956"/>
            <a:ext cx="3067866" cy="1852315"/>
          </a:xfrm>
          <a:prstGeom prst="rect">
            <a:avLst/>
          </a:prstGeom>
          <a:noFill/>
          <a:ln/>
        </p:spPr>
        <p:txBody>
          <a:bodyPr wrap="square" lIns="0" tIns="0" rIns="0" bIns="0" rtlCol="0" anchor="t">
            <a:normAutofit/>
          </a:bodyPr>
          <a:lstStyle/>
          <a:p>
            <a:pPr marL="0" indent="0" algn="just">
              <a:lnSpc>
                <a:spcPct val="133000"/>
              </a:lnSpc>
              <a:buNone/>
            </a:pPr>
            <a:r>
              <a:rPr lang="en-US" sz="1300" dirty="0">
                <a:solidFill>
                  <a:srgbClr val="3B3535"/>
                </a:solidFill>
                <a:latin typeface="Poppins Light" pitchFamily="34" charset="0"/>
                <a:ea typeface="Poppins Light" pitchFamily="34" charset="-122"/>
                <a:cs typeface="Poppins Light" pitchFamily="34" charset="-120"/>
              </a:rPr>
              <a:t>Audit processes failed to flag alarming mortality trends. Adverse outcomes were not systematically reviewed, leaving "unknown unknowns" entirely invisible to the organisation (Attenberg, </a:t>
            </a:r>
            <a:r>
              <a:rPr lang="en-US" sz="1300" dirty="0" err="1">
                <a:solidFill>
                  <a:srgbClr val="3B3535"/>
                </a:solidFill>
                <a:latin typeface="Poppins Light" pitchFamily="34" charset="0"/>
                <a:ea typeface="Poppins Light" pitchFamily="34" charset="-122"/>
                <a:cs typeface="Poppins Light" pitchFamily="34" charset="-120"/>
              </a:rPr>
              <a:t>Ipeirotis</a:t>
            </a:r>
            <a:r>
              <a:rPr lang="en-US" sz="1300" dirty="0">
                <a:solidFill>
                  <a:srgbClr val="3B3535"/>
                </a:solidFill>
                <a:latin typeface="Poppins Light" pitchFamily="34" charset="0"/>
                <a:ea typeface="Poppins Light" pitchFamily="34" charset="-122"/>
                <a:cs typeface="Poppins Light" pitchFamily="34" charset="-120"/>
              </a:rPr>
              <a:t> and Provost, 2015).</a:t>
            </a:r>
            <a:endParaRPr lang="en-US" sz="1300" dirty="0"/>
          </a:p>
        </p:txBody>
      </p:sp>
      <p:pic>
        <p:nvPicPr>
          <p:cNvPr id="10" name="Image 2" descr="preencoded.png"/>
          <p:cNvPicPr>
            <a:picLocks noChangeAspect="1"/>
          </p:cNvPicPr>
          <p:nvPr/>
        </p:nvPicPr>
        <p:blipFill>
          <a:blip>
            <a:extLst>
              <a:ext uri="{96DAC541-7B7A-43D3-8B79-37D633B846F1}">
                <asvg:svgBlip xmlns="" xmlns:asvg="http://schemas.microsoft.com/office/drawing/2016/SVG/main" r:embed="rId3"/>
              </a:ext>
            </a:extLst>
          </a:blip>
          <a:stretch>
            <a:fillRect/>
          </a:stretch>
        </p:blipFill>
        <p:spPr>
          <a:xfrm>
            <a:off x="8017468" y="2659459"/>
            <a:ext cx="3512653" cy="3101777"/>
          </a:xfrm>
          <a:prstGeom prst="rect">
            <a:avLst/>
          </a:prstGeom>
        </p:spPr>
      </p:pic>
      <p:sp>
        <p:nvSpPr>
          <p:cNvPr id="11" name="Text 6"/>
          <p:cNvSpPr/>
          <p:nvPr/>
        </p:nvSpPr>
        <p:spPr>
          <a:xfrm>
            <a:off x="8278010" y="2843808"/>
            <a:ext cx="3067767" cy="516930"/>
          </a:xfrm>
          <a:prstGeom prst="rect">
            <a:avLst/>
          </a:prstGeom>
          <a:noFill/>
          <a:ln/>
        </p:spPr>
        <p:txBody>
          <a:bodyPr wrap="square" lIns="0" tIns="0" rIns="0" bIns="0" rtlCol="0" anchor="t">
            <a:normAutofit/>
          </a:bodyPr>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Layer 3 Failure — Board Oversight Compromised</a:t>
            </a:r>
            <a:endParaRPr lang="en-US" sz="1600" dirty="0"/>
          </a:p>
        </p:txBody>
      </p:sp>
      <p:sp>
        <p:nvSpPr>
          <p:cNvPr id="12" name="Text 7"/>
          <p:cNvSpPr/>
          <p:nvPr/>
        </p:nvSpPr>
        <p:spPr>
          <a:xfrm>
            <a:off x="8278010" y="3459956"/>
            <a:ext cx="3067767" cy="2116931"/>
          </a:xfrm>
          <a:prstGeom prst="rect">
            <a:avLst/>
          </a:prstGeom>
          <a:noFill/>
          <a:ln/>
        </p:spPr>
        <p:txBody>
          <a:bodyPr wrap="square" lIns="0" tIns="0" rIns="0" bIns="0" rtlCol="0" anchor="t">
            <a:normAutofit/>
          </a:bodyPr>
          <a:lstStyle/>
          <a:p>
            <a:pPr marL="0" indent="0" algn="just">
              <a:lnSpc>
                <a:spcPct val="133000"/>
              </a:lnSpc>
              <a:buNone/>
            </a:pPr>
            <a:r>
              <a:rPr lang="en-US" sz="1300" dirty="0">
                <a:solidFill>
                  <a:srgbClr val="3B3535"/>
                </a:solidFill>
                <a:latin typeface="Poppins Light" pitchFamily="34" charset="0"/>
                <a:ea typeface="Poppins Light" pitchFamily="34" charset="-122"/>
                <a:cs typeface="Poppins Light" pitchFamily="34" charset="-120"/>
              </a:rPr>
              <a:t>Executive leadership adopted a defensive posture. Latent organisational errors thus created the conditions in which active clinical errors were both inevitable and fatal (Reason, 2016).</a:t>
            </a:r>
            <a:endParaRPr lang="en-US" sz="13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4571886" cy="6858000"/>
          </a:xfrm>
          <a:prstGeom prst="rect">
            <a:avLst/>
          </a:prstGeom>
        </p:spPr>
      </p:pic>
      <p:sp>
        <p:nvSpPr>
          <p:cNvPr id="3" name="Text 0"/>
          <p:cNvSpPr/>
          <p:nvPr/>
        </p:nvSpPr>
        <p:spPr>
          <a:xfrm>
            <a:off x="5233360" y="495995"/>
            <a:ext cx="6296860" cy="981869"/>
          </a:xfrm>
          <a:prstGeom prst="rect">
            <a:avLst/>
          </a:prstGeom>
          <a:noFill/>
          <a:ln/>
        </p:spPr>
        <p:txBody>
          <a:bodyPr wrap="square" lIns="0" tIns="0" rIns="0" bIns="0" rtlCol="0" anchor="t">
            <a:normAutofit/>
          </a:bodyPr>
          <a:lstStyle/>
          <a:p>
            <a:pPr marL="0" indent="0" algn="l">
              <a:lnSpc>
                <a:spcPct val="104000"/>
              </a:lnSpc>
              <a:buNone/>
            </a:pPr>
            <a:r>
              <a:rPr lang="en-US" sz="3050" dirty="0">
                <a:solidFill>
                  <a:srgbClr val="1F1E1E"/>
                </a:solidFill>
                <a:latin typeface="Poppins Medium" pitchFamily="34" charset="0"/>
                <a:ea typeface="Poppins Medium" pitchFamily="34" charset="-122"/>
                <a:cs typeface="Poppins Medium" pitchFamily="34" charset="-120"/>
              </a:rPr>
              <a:t>The Donabedian Framework: Structure, Process, Outcomes</a:t>
            </a:r>
            <a:endParaRPr lang="en-US" sz="3050" dirty="0"/>
          </a:p>
        </p:txBody>
      </p:sp>
      <p:sp>
        <p:nvSpPr>
          <p:cNvPr id="4" name="Text 1"/>
          <p:cNvSpPr/>
          <p:nvPr/>
        </p:nvSpPr>
        <p:spPr>
          <a:xfrm>
            <a:off x="5233360" y="1701701"/>
            <a:ext cx="6296860" cy="735509"/>
          </a:xfrm>
          <a:prstGeom prst="rect">
            <a:avLst/>
          </a:prstGeom>
          <a:noFill/>
          <a:ln/>
        </p:spPr>
        <p:txBody>
          <a:bodyPr wrap="square" lIns="0" tIns="0" rIns="0" bIns="0" rtlCol="0" anchor="t">
            <a:normAutofit fontScale="92500"/>
          </a:bodyPr>
          <a:lstStyle/>
          <a:p>
            <a:pPr marL="0" indent="0" algn="l">
              <a:lnSpc>
                <a:spcPct val="130000"/>
              </a:lnSpc>
              <a:buNone/>
            </a:pPr>
            <a:r>
              <a:rPr lang="en-US" sz="1200" dirty="0">
                <a:solidFill>
                  <a:srgbClr val="3B3535"/>
                </a:solidFill>
                <a:latin typeface="Poppins Light" pitchFamily="34" charset="0"/>
                <a:ea typeface="Poppins Light" pitchFamily="34" charset="-122"/>
                <a:cs typeface="Poppins Light" pitchFamily="34" charset="-120"/>
              </a:rPr>
              <a:t>The Donabedian Model offers a structural lens for evaluating healthcare quality across three interconnected domains </a:t>
            </a:r>
            <a:r>
              <a:rPr lang="en-US" sz="1200" kern="1200" dirty="0">
                <a:solidFill>
                  <a:srgbClr val="3B3535"/>
                </a:solidFill>
                <a:effectLst/>
                <a:latin typeface="Poppins Light" panose="00000400000000000000" pitchFamily="2" charset="0"/>
                <a:ea typeface="Poppins Light" panose="00000400000000000000" pitchFamily="2" charset="0"/>
                <a:cs typeface="Poppins Light" panose="00000400000000000000" pitchFamily="2" charset="0"/>
              </a:rPr>
              <a:t>(Newburn, 2022).</a:t>
            </a:r>
            <a:r>
              <a:rPr lang="en-US" sz="1200" dirty="0">
                <a:solidFill>
                  <a:srgbClr val="3B3535"/>
                </a:solidFill>
                <a:latin typeface="Poppins Light" pitchFamily="34" charset="0"/>
                <a:ea typeface="Poppins Light" pitchFamily="34" charset="-122"/>
                <a:cs typeface="Poppins Light" pitchFamily="34" charset="-120"/>
              </a:rPr>
              <a:t>. Applied to the Trust, each domain reveals a distinct failure that collectively generated catastrophic patient outcomes.</a:t>
            </a:r>
            <a:endParaRPr lang="en-US" sz="1200" dirty="0"/>
          </a:p>
        </p:txBody>
      </p:sp>
      <p:sp>
        <p:nvSpPr>
          <p:cNvPr id="5" name="Shape 2"/>
          <p:cNvSpPr/>
          <p:nvPr/>
        </p:nvSpPr>
        <p:spPr>
          <a:xfrm>
            <a:off x="5233360" y="2605088"/>
            <a:ext cx="6296860" cy="3756819"/>
          </a:xfrm>
          <a:prstGeom prst="roundRect">
            <a:avLst>
              <a:gd name="adj" fmla="val 203"/>
            </a:avLst>
          </a:prstGeom>
          <a:solidFill>
            <a:srgbClr val="F2EEEE"/>
          </a:solidFill>
          <a:ln w="19050">
            <a:solidFill>
              <a:srgbClr val="D8D4D4"/>
            </a:solidFill>
            <a:prstDash val="solid"/>
          </a:ln>
        </p:spPr>
      </p:sp>
      <p:sp>
        <p:nvSpPr>
          <p:cNvPr id="6" name="Shape 3"/>
          <p:cNvSpPr/>
          <p:nvPr/>
        </p:nvSpPr>
        <p:spPr>
          <a:xfrm>
            <a:off x="5252410" y="2624138"/>
            <a:ext cx="3129380" cy="2349698"/>
          </a:xfrm>
          <a:prstGeom prst="rect">
            <a:avLst/>
          </a:prstGeom>
          <a:solidFill>
            <a:srgbClr val="F2EEEE"/>
          </a:solidFill>
          <a:ln/>
        </p:spPr>
      </p:sp>
      <p:sp>
        <p:nvSpPr>
          <p:cNvPr id="7" name="Text 4"/>
          <p:cNvSpPr/>
          <p:nvPr/>
        </p:nvSpPr>
        <p:spPr>
          <a:xfrm>
            <a:off x="5401631" y="2773363"/>
            <a:ext cx="2607007" cy="245566"/>
          </a:xfrm>
          <a:prstGeom prst="rect">
            <a:avLst/>
          </a:prstGeom>
          <a:noFill/>
          <a:ln/>
        </p:spPr>
        <p:txBody>
          <a:bodyPr wrap="none" lIns="0" tIns="0" rIns="0" bIns="0" rtlCol="0" anchor="t"/>
          <a:lstStyle/>
          <a:p>
            <a:pPr marL="0" indent="0" algn="l">
              <a:lnSpc>
                <a:spcPct val="104000"/>
              </a:lnSpc>
              <a:buNone/>
            </a:pPr>
            <a:r>
              <a:rPr lang="en-US" sz="1500" dirty="0">
                <a:solidFill>
                  <a:srgbClr val="3B3535"/>
                </a:solidFill>
                <a:latin typeface="Poppins Medium" pitchFamily="34" charset="0"/>
                <a:ea typeface="Poppins Medium" pitchFamily="34" charset="-122"/>
                <a:cs typeface="Poppins Medium" pitchFamily="34" charset="-120"/>
              </a:rPr>
              <a:t>Structure</a:t>
            </a:r>
            <a:endParaRPr lang="en-US" sz="1500" dirty="0"/>
          </a:p>
        </p:txBody>
      </p:sp>
      <p:sp>
        <p:nvSpPr>
          <p:cNvPr id="8" name="Text 5"/>
          <p:cNvSpPr/>
          <p:nvPr/>
        </p:nvSpPr>
        <p:spPr>
          <a:xfrm>
            <a:off x="5401631" y="3108424"/>
            <a:ext cx="2607007" cy="1716187"/>
          </a:xfrm>
          <a:prstGeom prst="rect">
            <a:avLst/>
          </a:prstGeom>
          <a:noFill/>
          <a:ln/>
        </p:spPr>
        <p:txBody>
          <a:bodyPr wrap="square" lIns="0" tIns="0" rIns="0" bIns="0" rtlCol="0" anchor="t">
            <a:normAutofit/>
          </a:bodyPr>
          <a:lstStyle/>
          <a:p>
            <a:pPr marL="0" indent="0">
              <a:lnSpc>
                <a:spcPct val="130000"/>
              </a:lnSpc>
              <a:buNone/>
            </a:pPr>
            <a:r>
              <a:rPr lang="en-US" sz="1400" dirty="0">
                <a:solidFill>
                  <a:srgbClr val="3B3535"/>
                </a:solidFill>
                <a:latin typeface="Poppins Light" pitchFamily="34" charset="0"/>
                <a:ea typeface="Poppins Light" pitchFamily="34" charset="-122"/>
                <a:cs typeface="Poppins Light" pitchFamily="34" charset="-120"/>
              </a:rPr>
              <a:t>Profound staffing deficits and inadequate equipment characterised the physical and </a:t>
            </a:r>
            <a:r>
              <a:rPr lang="en-US" sz="1400" dirty="0" err="1">
                <a:solidFill>
                  <a:srgbClr val="3B3535"/>
                </a:solidFill>
                <a:latin typeface="Poppins Light" pitchFamily="34" charset="0"/>
                <a:ea typeface="Poppins Light" pitchFamily="34" charset="-122"/>
                <a:cs typeface="Poppins Light" pitchFamily="34" charset="-120"/>
              </a:rPr>
              <a:t>organisational</a:t>
            </a:r>
            <a:r>
              <a:rPr lang="en-US" sz="1400" dirty="0">
                <a:solidFill>
                  <a:srgbClr val="3B3535"/>
                </a:solidFill>
                <a:latin typeface="Poppins Light" pitchFamily="34" charset="0"/>
                <a:ea typeface="Poppins Light" pitchFamily="34" charset="-122"/>
                <a:cs typeface="Poppins Light" pitchFamily="34" charset="-120"/>
              </a:rPr>
              <a:t> environment </a:t>
            </a:r>
            <a:r>
              <a:rPr kumimoji="0" lang="en-US" sz="1400" b="0" i="0" u="none" strike="noStrike" kern="1200" cap="none" spc="0" normalizeH="0" baseline="0" noProof="0" dirty="0">
                <a:ln>
                  <a:noFill/>
                </a:ln>
                <a:solidFill>
                  <a:srgbClr val="3B3535"/>
                </a:solidFill>
                <a:effectLst/>
                <a:uLnTx/>
                <a:uFillTx/>
                <a:latin typeface="Poppins Light" pitchFamily="34" charset="0"/>
                <a:ea typeface="Poppins Light" pitchFamily="34" charset="-122"/>
                <a:cs typeface="Poppins Light" pitchFamily="34" charset="-120"/>
              </a:rPr>
              <a:t>(Reason, 2016).</a:t>
            </a:r>
            <a:r>
              <a:rPr lang="en-US" sz="1200" dirty="0">
                <a:solidFill>
                  <a:srgbClr val="3B3535"/>
                </a:solidFill>
                <a:latin typeface="Poppins Light" pitchFamily="34" charset="0"/>
                <a:ea typeface="Poppins Light" pitchFamily="34" charset="-122"/>
                <a:cs typeface="Poppins Light" pitchFamily="34" charset="-120"/>
              </a:rPr>
              <a:t>.</a:t>
            </a:r>
            <a:endParaRPr lang="en-US" sz="1400" dirty="0"/>
          </a:p>
        </p:txBody>
      </p:sp>
      <p:sp>
        <p:nvSpPr>
          <p:cNvPr id="9" name="Shape 6"/>
          <p:cNvSpPr/>
          <p:nvPr/>
        </p:nvSpPr>
        <p:spPr>
          <a:xfrm>
            <a:off x="8381790" y="2624138"/>
            <a:ext cx="3129380" cy="2349698"/>
          </a:xfrm>
          <a:prstGeom prst="rect">
            <a:avLst/>
          </a:prstGeom>
          <a:solidFill>
            <a:srgbClr val="F2EEEE"/>
          </a:solidFill>
          <a:ln/>
        </p:spPr>
      </p:sp>
      <p:sp>
        <p:nvSpPr>
          <p:cNvPr id="10" name="Shape 7"/>
          <p:cNvSpPr/>
          <p:nvPr/>
        </p:nvSpPr>
        <p:spPr>
          <a:xfrm>
            <a:off x="8381790" y="2624138"/>
            <a:ext cx="19050" cy="2349698"/>
          </a:xfrm>
          <a:prstGeom prst="roundRect">
            <a:avLst>
              <a:gd name="adj" fmla="val 39999"/>
            </a:avLst>
          </a:prstGeom>
          <a:solidFill>
            <a:srgbClr val="D8D4D4"/>
          </a:solidFill>
          <a:ln/>
        </p:spPr>
      </p:sp>
      <p:sp>
        <p:nvSpPr>
          <p:cNvPr id="11" name="Text 8"/>
          <p:cNvSpPr/>
          <p:nvPr/>
        </p:nvSpPr>
        <p:spPr>
          <a:xfrm>
            <a:off x="8754943" y="2773363"/>
            <a:ext cx="2607007" cy="245566"/>
          </a:xfrm>
          <a:prstGeom prst="rect">
            <a:avLst/>
          </a:prstGeom>
          <a:noFill/>
          <a:ln/>
        </p:spPr>
        <p:txBody>
          <a:bodyPr wrap="none" lIns="0" tIns="0" rIns="0" bIns="0" rtlCol="0" anchor="t"/>
          <a:lstStyle/>
          <a:p>
            <a:pPr marL="0" indent="0" algn="l">
              <a:lnSpc>
                <a:spcPct val="104000"/>
              </a:lnSpc>
              <a:buNone/>
            </a:pPr>
            <a:r>
              <a:rPr lang="en-US" sz="1500" dirty="0">
                <a:solidFill>
                  <a:srgbClr val="3B3535"/>
                </a:solidFill>
                <a:latin typeface="Poppins Medium" pitchFamily="34" charset="0"/>
                <a:ea typeface="Poppins Medium" pitchFamily="34" charset="-122"/>
                <a:cs typeface="Poppins Medium" pitchFamily="34" charset="-120"/>
              </a:rPr>
              <a:t>Process</a:t>
            </a:r>
            <a:endParaRPr lang="en-US" sz="1500" dirty="0"/>
          </a:p>
        </p:txBody>
      </p:sp>
      <p:sp>
        <p:nvSpPr>
          <p:cNvPr id="12" name="Text 9"/>
          <p:cNvSpPr/>
          <p:nvPr/>
        </p:nvSpPr>
        <p:spPr>
          <a:xfrm>
            <a:off x="8754943" y="3108424"/>
            <a:ext cx="2607007" cy="1471017"/>
          </a:xfrm>
          <a:prstGeom prst="rect">
            <a:avLst/>
          </a:prstGeom>
          <a:noFill/>
          <a:ln/>
        </p:spPr>
        <p:txBody>
          <a:bodyPr wrap="square" lIns="0" tIns="0" rIns="0" bIns="0" rtlCol="0" anchor="t">
            <a:normAutofit/>
          </a:bodyPr>
          <a:lstStyle/>
          <a:p>
            <a:pPr marL="0" indent="0" algn="just">
              <a:lnSpc>
                <a:spcPct val="130000"/>
              </a:lnSpc>
              <a:buNone/>
            </a:pPr>
            <a:r>
              <a:rPr lang="en-US" sz="1400" dirty="0">
                <a:solidFill>
                  <a:srgbClr val="3B3535"/>
                </a:solidFill>
                <a:latin typeface="Poppins Light" pitchFamily="34" charset="0"/>
                <a:ea typeface="Poppins Light" pitchFamily="34" charset="-122"/>
                <a:cs typeface="Poppins Light" pitchFamily="34" charset="-120"/>
              </a:rPr>
              <a:t>Flawed care delivery: complex pregnancies were routinely not escalated to senior obstetricians. </a:t>
            </a:r>
            <a:endParaRPr lang="en-US" sz="1400" dirty="0"/>
          </a:p>
        </p:txBody>
      </p:sp>
      <p:sp>
        <p:nvSpPr>
          <p:cNvPr id="13" name="Shape 10"/>
          <p:cNvSpPr/>
          <p:nvPr/>
        </p:nvSpPr>
        <p:spPr>
          <a:xfrm>
            <a:off x="8185441" y="3602583"/>
            <a:ext cx="392797" cy="392807"/>
          </a:xfrm>
          <a:prstGeom prst="roundRect">
            <a:avLst>
              <a:gd name="adj" fmla="val 1940"/>
            </a:avLst>
          </a:prstGeom>
          <a:solidFill>
            <a:srgbClr val="FFFFFF"/>
          </a:solidFill>
          <a:ln w="19050">
            <a:solidFill>
              <a:srgbClr val="D8D4D4"/>
            </a:solidFill>
            <a:prstDash val="solid"/>
          </a:ln>
        </p:spPr>
      </p:sp>
      <p:pic>
        <p:nvPicPr>
          <p:cNvPr id="14" name="Image 1" descr="preencoded.png"/>
          <p:cNvPicPr>
            <a:picLocks noChangeAspect="1"/>
          </p:cNvPicPr>
          <p:nvPr/>
        </p:nvPicPr>
        <p:blipFill>
          <a:blip>
            <a:extLst>
              <a:ext uri="{96DAC541-7B7A-43D3-8B79-37D633B846F1}">
                <asvg:svgBlip xmlns="" xmlns:asvg="http://schemas.microsoft.com/office/drawing/2016/SVG/main" r:embed="rId4"/>
              </a:ext>
            </a:extLst>
          </a:blip>
          <a:stretch>
            <a:fillRect/>
          </a:stretch>
        </p:blipFill>
        <p:spPr>
          <a:xfrm>
            <a:off x="8283665" y="3700711"/>
            <a:ext cx="196349" cy="196354"/>
          </a:xfrm>
          <a:prstGeom prst="rect">
            <a:avLst/>
          </a:prstGeom>
        </p:spPr>
      </p:pic>
      <p:sp>
        <p:nvSpPr>
          <p:cNvPr id="15" name="Shape 11"/>
          <p:cNvSpPr/>
          <p:nvPr/>
        </p:nvSpPr>
        <p:spPr>
          <a:xfrm>
            <a:off x="5252410" y="4973836"/>
            <a:ext cx="6258761" cy="1369020"/>
          </a:xfrm>
          <a:prstGeom prst="rect">
            <a:avLst/>
          </a:prstGeom>
          <a:solidFill>
            <a:srgbClr val="F2EEEE"/>
          </a:solidFill>
          <a:ln/>
        </p:spPr>
      </p:sp>
      <p:sp>
        <p:nvSpPr>
          <p:cNvPr id="16" name="Shape 12"/>
          <p:cNvSpPr/>
          <p:nvPr/>
        </p:nvSpPr>
        <p:spPr>
          <a:xfrm>
            <a:off x="5252410" y="4973836"/>
            <a:ext cx="6258761" cy="19050"/>
          </a:xfrm>
          <a:prstGeom prst="roundRect">
            <a:avLst>
              <a:gd name="adj" fmla="val 39999"/>
            </a:avLst>
          </a:prstGeom>
          <a:solidFill>
            <a:srgbClr val="D8D4D4"/>
          </a:solidFill>
          <a:ln/>
        </p:spPr>
      </p:sp>
      <p:sp>
        <p:nvSpPr>
          <p:cNvPr id="17" name="Text 13"/>
          <p:cNvSpPr/>
          <p:nvPr/>
        </p:nvSpPr>
        <p:spPr>
          <a:xfrm>
            <a:off x="5401631" y="5123061"/>
            <a:ext cx="5736387" cy="245566"/>
          </a:xfrm>
          <a:prstGeom prst="rect">
            <a:avLst/>
          </a:prstGeom>
          <a:noFill/>
          <a:ln/>
        </p:spPr>
        <p:txBody>
          <a:bodyPr wrap="none" lIns="0" tIns="0" rIns="0" bIns="0" rtlCol="0" anchor="t"/>
          <a:lstStyle/>
          <a:p>
            <a:pPr marL="0" indent="0" algn="l">
              <a:lnSpc>
                <a:spcPct val="104000"/>
              </a:lnSpc>
              <a:buNone/>
            </a:pPr>
            <a:r>
              <a:rPr lang="en-US" sz="1500" dirty="0">
                <a:solidFill>
                  <a:srgbClr val="3B3535"/>
                </a:solidFill>
                <a:latin typeface="Poppins Medium" pitchFamily="34" charset="0"/>
                <a:ea typeface="Poppins Medium" pitchFamily="34" charset="-122"/>
                <a:cs typeface="Poppins Medium" pitchFamily="34" charset="-120"/>
              </a:rPr>
              <a:t>Outcomes</a:t>
            </a:r>
            <a:endParaRPr lang="en-US" sz="1500" dirty="0"/>
          </a:p>
        </p:txBody>
      </p:sp>
      <p:sp>
        <p:nvSpPr>
          <p:cNvPr id="18" name="Text 14"/>
          <p:cNvSpPr/>
          <p:nvPr/>
        </p:nvSpPr>
        <p:spPr>
          <a:xfrm>
            <a:off x="5401631" y="5458123"/>
            <a:ext cx="5736387" cy="735509"/>
          </a:xfrm>
          <a:prstGeom prst="rect">
            <a:avLst/>
          </a:prstGeom>
          <a:noFill/>
          <a:ln/>
        </p:spPr>
        <p:txBody>
          <a:bodyPr wrap="square" lIns="0" tIns="0" rIns="0" bIns="0" rtlCol="0" anchor="t">
            <a:normAutofit/>
          </a:bodyPr>
          <a:lstStyle/>
          <a:p>
            <a:pPr marL="0" indent="0" algn="l">
              <a:lnSpc>
                <a:spcPct val="130000"/>
              </a:lnSpc>
              <a:buNone/>
            </a:pPr>
            <a:r>
              <a:rPr lang="en-US" sz="1400" dirty="0">
                <a:solidFill>
                  <a:srgbClr val="3B3535"/>
                </a:solidFill>
                <a:latin typeface="Poppins Light" pitchFamily="34" charset="0"/>
                <a:ea typeface="Poppins Light" pitchFamily="34" charset="-122"/>
                <a:cs typeface="Poppins Light" pitchFamily="34" charset="-120"/>
              </a:rPr>
              <a:t>Unacceptably high rates of maternal and neonatal morbidity and mortality..</a:t>
            </a:r>
            <a:endParaRPr lang="en-US" sz="1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61475" y="835720"/>
            <a:ext cx="10868745" cy="516731"/>
          </a:xfrm>
          <a:prstGeom prst="rect">
            <a:avLst/>
          </a:prstGeom>
          <a:noFill/>
          <a:ln/>
        </p:spPr>
        <p:txBody>
          <a:bodyPr wrap="none" lIns="0" tIns="0" rIns="0" bIns="0" rtlCol="0" anchor="t"/>
          <a:lstStyle/>
          <a:p>
            <a:pPr marL="0" indent="0" algn="l">
              <a:lnSpc>
                <a:spcPct val="104000"/>
              </a:lnSpc>
              <a:buNone/>
            </a:pPr>
            <a:r>
              <a:rPr lang="en-US" sz="3250" dirty="0">
                <a:solidFill>
                  <a:srgbClr val="1F1E1E"/>
                </a:solidFill>
                <a:latin typeface="Poppins Medium" pitchFamily="34" charset="0"/>
                <a:ea typeface="Poppins Medium" pitchFamily="34" charset="-122"/>
                <a:cs typeface="Poppins Medium" pitchFamily="34" charset="-120"/>
              </a:rPr>
              <a:t>Disregarding Patient Complaints as a Root Cause</a:t>
            </a:r>
            <a:endParaRPr lang="en-US" sz="3250" dirty="0"/>
          </a:p>
        </p:txBody>
      </p:sp>
      <p:sp>
        <p:nvSpPr>
          <p:cNvPr id="4" name="Text 2"/>
          <p:cNvSpPr/>
          <p:nvPr/>
        </p:nvSpPr>
        <p:spPr>
          <a:xfrm>
            <a:off x="707710" y="1765796"/>
            <a:ext cx="5140196" cy="423763"/>
          </a:xfrm>
          <a:prstGeom prst="rect">
            <a:avLst/>
          </a:prstGeom>
          <a:noFill/>
          <a:ln/>
        </p:spPr>
        <p:txBody>
          <a:bodyPr wrap="none" lIns="0" tIns="0" rIns="0" bIns="0" rtlCol="0" anchor="t"/>
          <a:lstStyle/>
          <a:p>
            <a:pPr marL="0" indent="0" algn="l">
              <a:lnSpc>
                <a:spcPct val="104000"/>
              </a:lnSpc>
              <a:buNone/>
            </a:pPr>
            <a:r>
              <a:rPr lang="en-US" b="1" dirty="0">
                <a:solidFill>
                  <a:srgbClr val="FFFFFF"/>
                </a:solidFill>
                <a:latin typeface="Poppins Medium" pitchFamily="34" charset="0"/>
                <a:ea typeface="Poppins Medium" pitchFamily="34" charset="-122"/>
                <a:cs typeface="Poppins Medium" pitchFamily="34" charset="-120"/>
              </a:rPr>
              <a:t>The Critical Failure</a:t>
            </a:r>
            <a:endParaRPr lang="en-US" b="1" dirty="0"/>
          </a:p>
        </p:txBody>
      </p:sp>
      <p:sp>
        <p:nvSpPr>
          <p:cNvPr id="5" name="Text 3"/>
          <p:cNvSpPr/>
          <p:nvPr/>
        </p:nvSpPr>
        <p:spPr>
          <a:xfrm>
            <a:off x="707710" y="2189559"/>
            <a:ext cx="5140196" cy="3732270"/>
          </a:xfrm>
          <a:prstGeom prst="rect">
            <a:avLst/>
          </a:prstGeom>
          <a:noFill/>
          <a:ln/>
        </p:spPr>
        <p:txBody>
          <a:bodyPr wrap="square" lIns="0" tIns="0" rIns="0" bIns="0" rtlCol="0" anchor="t">
            <a:normAutofit lnSpcReduction="10000"/>
          </a:bodyPr>
          <a:lstStyle/>
          <a:p>
            <a:pPr marL="285750" indent="-285750" algn="l">
              <a:lnSpc>
                <a:spcPct val="133000"/>
              </a:lnSpc>
              <a:buFont typeface="Arial" panose="020B0604020202020204" pitchFamily="34" charset="0"/>
              <a:buChar char="•"/>
            </a:pPr>
            <a:r>
              <a:rPr lang="en-GB" dirty="0">
                <a:solidFill>
                  <a:schemeClr val="bg1"/>
                </a:solidFill>
              </a:rPr>
              <a:t>Patient complaints reveal critical </a:t>
            </a:r>
            <a:r>
              <a:rPr lang="en-GB" b="1" dirty="0">
                <a:solidFill>
                  <a:schemeClr val="bg1"/>
                </a:solidFill>
              </a:rPr>
              <a:t>hot spots and blind spots</a:t>
            </a:r>
            <a:r>
              <a:rPr lang="en-GB" dirty="0">
                <a:solidFill>
                  <a:schemeClr val="bg1"/>
                </a:solidFill>
              </a:rPr>
              <a:t> in quality and safety (Gillespie and Reader, 2018). </a:t>
            </a:r>
          </a:p>
          <a:p>
            <a:pPr marL="285750" indent="-285750" algn="l">
              <a:lnSpc>
                <a:spcPct val="133000"/>
              </a:lnSpc>
              <a:buFont typeface="Arial" panose="020B0604020202020204" pitchFamily="34" charset="0"/>
              <a:buChar char="•"/>
            </a:pPr>
            <a:endParaRPr lang="en-GB" dirty="0">
              <a:solidFill>
                <a:schemeClr val="bg1"/>
              </a:solidFill>
            </a:endParaRPr>
          </a:p>
          <a:p>
            <a:pPr marL="285750" indent="-285750" algn="l">
              <a:lnSpc>
                <a:spcPct val="133000"/>
              </a:lnSpc>
              <a:buFont typeface="Arial" panose="020B0604020202020204" pitchFamily="34" charset="0"/>
              <a:buChar char="•"/>
            </a:pPr>
            <a:r>
              <a:rPr lang="en-GB" dirty="0">
                <a:solidFill>
                  <a:schemeClr val="bg1"/>
                </a:solidFill>
              </a:rPr>
              <a:t>Families raising concerns were </a:t>
            </a:r>
            <a:r>
              <a:rPr lang="en-GB" b="1" dirty="0">
                <a:solidFill>
                  <a:schemeClr val="bg1"/>
                </a:solidFill>
              </a:rPr>
              <a:t>routinely ignored or blamed</a:t>
            </a:r>
            <a:r>
              <a:rPr lang="en-GB" dirty="0">
                <a:solidFill>
                  <a:schemeClr val="bg1"/>
                </a:solidFill>
              </a:rPr>
              <a:t>. </a:t>
            </a:r>
          </a:p>
          <a:p>
            <a:pPr marL="285750" indent="-285750" algn="l">
              <a:lnSpc>
                <a:spcPct val="133000"/>
              </a:lnSpc>
              <a:buFont typeface="Arial" panose="020B0604020202020204" pitchFamily="34" charset="0"/>
              <a:buChar char="•"/>
            </a:pPr>
            <a:endParaRPr lang="en-GB" dirty="0">
              <a:solidFill>
                <a:schemeClr val="bg1"/>
              </a:solidFill>
            </a:endParaRPr>
          </a:p>
          <a:p>
            <a:pPr marL="285750" indent="-285750" algn="l">
              <a:lnSpc>
                <a:spcPct val="133000"/>
              </a:lnSpc>
              <a:buFont typeface="Arial" panose="020B0604020202020204" pitchFamily="34" charset="0"/>
              <a:buChar char="•"/>
            </a:pPr>
            <a:r>
              <a:rPr lang="en-GB" dirty="0">
                <a:solidFill>
                  <a:schemeClr val="bg1"/>
                </a:solidFill>
              </a:rPr>
              <a:t>Treating complaints as </a:t>
            </a:r>
            <a:r>
              <a:rPr lang="en-GB" b="1" dirty="0">
                <a:solidFill>
                  <a:schemeClr val="bg1"/>
                </a:solidFill>
              </a:rPr>
              <a:t>administrative burdens</a:t>
            </a:r>
            <a:r>
              <a:rPr lang="en-GB" dirty="0">
                <a:solidFill>
                  <a:schemeClr val="bg1"/>
                </a:solidFill>
              </a:rPr>
              <a:t> rather than quality intelligence neutralised the Trust's primary mechanism for service improvement.</a:t>
            </a:r>
            <a:endParaRPr lang="en-US" sz="1600" dirty="0">
              <a:solidFill>
                <a:schemeClr val="bg1"/>
              </a:solidFill>
            </a:endParaRPr>
          </a:p>
        </p:txBody>
      </p:sp>
      <p:pic>
        <p:nvPicPr>
          <p:cNvPr id="6" name="Image 0" descr="preencoded.png"/>
          <p:cNvPicPr>
            <a:picLocks noChangeAspect="1"/>
          </p:cNvPicPr>
          <p:nvPr/>
        </p:nvPicPr>
        <p:blipFill>
          <a:blip>
            <a:extLst>
              <a:ext uri="{96DAC541-7B7A-43D3-8B79-37D633B846F1}">
                <asvg:svgBlip xmlns="" xmlns:asvg="http://schemas.microsoft.com/office/drawing/2016/SVG/main" r:embed="rId3"/>
              </a:ext>
            </a:extLst>
          </a:blip>
          <a:stretch>
            <a:fillRect/>
          </a:stretch>
        </p:blipFill>
        <p:spPr>
          <a:xfrm>
            <a:off x="6303904" y="1786533"/>
            <a:ext cx="413434" cy="413445"/>
          </a:xfrm>
          <a:prstGeom prst="rect">
            <a:avLst/>
          </a:prstGeom>
        </p:spPr>
      </p:pic>
      <p:sp>
        <p:nvSpPr>
          <p:cNvPr id="7" name="Text 4"/>
          <p:cNvSpPr/>
          <p:nvPr/>
        </p:nvSpPr>
        <p:spPr>
          <a:xfrm>
            <a:off x="6924006" y="1786533"/>
            <a:ext cx="4612564" cy="258465"/>
          </a:xfrm>
          <a:prstGeom prst="rect">
            <a:avLst/>
          </a:prstGeom>
          <a:noFill/>
          <a:ln/>
        </p:spPr>
        <p:txBody>
          <a:bodyPr wrap="none" lIns="0" tIns="0" rIns="0" bIns="0" rtlCol="0" anchor="t"/>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Poor Communication</a:t>
            </a:r>
            <a:endParaRPr lang="en-US" sz="1600" dirty="0"/>
          </a:p>
        </p:txBody>
      </p:sp>
      <p:sp>
        <p:nvSpPr>
          <p:cNvPr id="8" name="Text 5"/>
          <p:cNvSpPr/>
          <p:nvPr/>
        </p:nvSpPr>
        <p:spPr>
          <a:xfrm>
            <a:off x="6924006" y="2210296"/>
            <a:ext cx="4612564"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B3535"/>
                </a:solidFill>
                <a:latin typeface="Poppins Light" pitchFamily="34" charset="0"/>
                <a:ea typeface="Poppins Light" pitchFamily="34" charset="-122"/>
                <a:cs typeface="Poppins Light" pitchFamily="34" charset="-120"/>
              </a:rPr>
              <a:t>Families reported being excluded from clinical decisions and kept uninformed during obstetric emergencies.</a:t>
            </a:r>
            <a:endParaRPr lang="en-US" sz="1300" dirty="0"/>
          </a:p>
        </p:txBody>
      </p:sp>
      <p:pic>
        <p:nvPicPr>
          <p:cNvPr id="9" name="Image 1" descr="preencoded.png"/>
          <p:cNvPicPr>
            <a:picLocks noChangeAspect="1"/>
          </p:cNvPicPr>
          <p:nvPr/>
        </p:nvPicPr>
        <p:blipFill>
          <a:blip>
            <a:extLst>
              <a:ext uri="{96DAC541-7B7A-43D3-8B79-37D633B846F1}">
                <asvg:svgBlip xmlns="" xmlns:asvg="http://schemas.microsoft.com/office/drawing/2016/SVG/main" r:embed="rId4"/>
              </a:ext>
            </a:extLst>
          </a:blip>
          <a:stretch>
            <a:fillRect/>
          </a:stretch>
        </p:blipFill>
        <p:spPr>
          <a:xfrm>
            <a:off x="6303904" y="3070225"/>
            <a:ext cx="413434" cy="413445"/>
          </a:xfrm>
          <a:prstGeom prst="rect">
            <a:avLst/>
          </a:prstGeom>
        </p:spPr>
      </p:pic>
      <p:sp>
        <p:nvSpPr>
          <p:cNvPr id="10" name="Text 6"/>
          <p:cNvSpPr/>
          <p:nvPr/>
        </p:nvSpPr>
        <p:spPr>
          <a:xfrm>
            <a:off x="6924006" y="3070225"/>
            <a:ext cx="4612564" cy="258465"/>
          </a:xfrm>
          <a:prstGeom prst="rect">
            <a:avLst/>
          </a:prstGeom>
          <a:noFill/>
          <a:ln/>
        </p:spPr>
        <p:txBody>
          <a:bodyPr wrap="none" lIns="0" tIns="0" rIns="0" bIns="0" rtlCol="0" anchor="t"/>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Lack of Compassion</a:t>
            </a:r>
            <a:endParaRPr lang="en-US" sz="1600" dirty="0"/>
          </a:p>
        </p:txBody>
      </p:sp>
      <p:sp>
        <p:nvSpPr>
          <p:cNvPr id="11" name="Text 7"/>
          <p:cNvSpPr/>
          <p:nvPr/>
        </p:nvSpPr>
        <p:spPr>
          <a:xfrm>
            <a:off x="6924006" y="3493988"/>
            <a:ext cx="4612564" cy="793849"/>
          </a:xfrm>
          <a:prstGeom prst="rect">
            <a:avLst/>
          </a:prstGeom>
          <a:noFill/>
          <a:ln/>
        </p:spPr>
        <p:txBody>
          <a:bodyPr wrap="square" lIns="0" tIns="0" rIns="0" bIns="0" rtlCol="0" anchor="t">
            <a:normAutofit lnSpcReduction="10000"/>
          </a:bodyPr>
          <a:lstStyle/>
          <a:p>
            <a:pPr marL="0" indent="0" algn="l">
              <a:lnSpc>
                <a:spcPct val="133000"/>
              </a:lnSpc>
              <a:buNone/>
            </a:pPr>
            <a:r>
              <a:rPr lang="en-US" sz="1300" dirty="0">
                <a:solidFill>
                  <a:schemeClr val="tx1">
                    <a:lumMod val="95000"/>
                    <a:lumOff val="5000"/>
                  </a:schemeClr>
                </a:solidFill>
                <a:latin typeface="Poppins Light" pitchFamily="34" charset="0"/>
                <a:ea typeface="Poppins Light" pitchFamily="34" charset="-122"/>
                <a:cs typeface="Poppins Light" pitchFamily="34" charset="-120"/>
              </a:rPr>
              <a:t>Complaints regarding dismissive and insensitive treatment of bereaved parents were filed but not actioned (</a:t>
            </a:r>
            <a:r>
              <a:rPr lang="en-US" sz="1400" dirty="0">
                <a:solidFill>
                  <a:schemeClr val="tx1">
                    <a:lumMod val="95000"/>
                    <a:lumOff val="5000"/>
                  </a:schemeClr>
                </a:solidFill>
                <a:latin typeface="Poppins Light" pitchFamily="34" charset="0"/>
                <a:ea typeface="Poppins Light" pitchFamily="34" charset="-122"/>
                <a:cs typeface="Poppins Light" pitchFamily="34" charset="-120"/>
              </a:rPr>
              <a:t>Dyer, 2020)</a:t>
            </a:r>
            <a:endParaRPr lang="en-US" sz="1300" dirty="0">
              <a:solidFill>
                <a:schemeClr val="tx1">
                  <a:lumMod val="95000"/>
                  <a:lumOff val="5000"/>
                </a:schemeClr>
              </a:solidFill>
            </a:endParaRPr>
          </a:p>
        </p:txBody>
      </p:sp>
      <p:pic>
        <p:nvPicPr>
          <p:cNvPr id="12" name="Image 2" descr="preencoded.png"/>
          <p:cNvPicPr>
            <a:picLocks noChangeAspect="1"/>
          </p:cNvPicPr>
          <p:nvPr/>
        </p:nvPicPr>
        <p:blipFill>
          <a:blip>
            <a:extLst>
              <a:ext uri="{96DAC541-7B7A-43D3-8B79-37D633B846F1}">
                <asvg:svgBlip xmlns="" xmlns:asvg="http://schemas.microsoft.com/office/drawing/2016/SVG/main" r:embed="rId5"/>
              </a:ext>
            </a:extLst>
          </a:blip>
          <a:stretch>
            <a:fillRect/>
          </a:stretch>
        </p:blipFill>
        <p:spPr>
          <a:xfrm>
            <a:off x="6303904" y="4618534"/>
            <a:ext cx="413434" cy="413445"/>
          </a:xfrm>
          <a:prstGeom prst="rect">
            <a:avLst/>
          </a:prstGeom>
        </p:spPr>
      </p:pic>
      <p:sp>
        <p:nvSpPr>
          <p:cNvPr id="13" name="Text 8"/>
          <p:cNvSpPr/>
          <p:nvPr/>
        </p:nvSpPr>
        <p:spPr>
          <a:xfrm>
            <a:off x="6924006" y="4618534"/>
            <a:ext cx="4612564" cy="258465"/>
          </a:xfrm>
          <a:prstGeom prst="rect">
            <a:avLst/>
          </a:prstGeom>
          <a:noFill/>
          <a:ln/>
        </p:spPr>
        <p:txBody>
          <a:bodyPr wrap="none" lIns="0" tIns="0" rIns="0" bIns="0" rtlCol="0" anchor="t"/>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Clinical Errors</a:t>
            </a:r>
            <a:endParaRPr lang="en-US" sz="1600" dirty="0"/>
          </a:p>
        </p:txBody>
      </p:sp>
      <p:sp>
        <p:nvSpPr>
          <p:cNvPr id="14" name="Text 9"/>
          <p:cNvSpPr/>
          <p:nvPr/>
        </p:nvSpPr>
        <p:spPr>
          <a:xfrm>
            <a:off x="6924006" y="5042297"/>
            <a:ext cx="4612564" cy="793849"/>
          </a:xfrm>
          <a:prstGeom prst="rect">
            <a:avLst/>
          </a:prstGeom>
          <a:noFill/>
          <a:ln/>
        </p:spPr>
        <p:txBody>
          <a:bodyPr wrap="square" lIns="0" tIns="0" rIns="0" bIns="0" rtlCol="0" anchor="t">
            <a:normAutofit lnSpcReduction="10000"/>
          </a:bodyPr>
          <a:lstStyle/>
          <a:p>
            <a:pPr marL="0" indent="0" algn="l">
              <a:lnSpc>
                <a:spcPct val="133000"/>
              </a:lnSpc>
              <a:buNone/>
            </a:pPr>
            <a:r>
              <a:rPr lang="en-US" sz="1300" dirty="0">
                <a:solidFill>
                  <a:srgbClr val="3B3535"/>
                </a:solidFill>
                <a:latin typeface="Poppins Light" pitchFamily="34" charset="0"/>
                <a:ea typeface="Poppins Light" pitchFamily="34" charset="-122"/>
                <a:cs typeface="Poppins Light" pitchFamily="34" charset="-120"/>
              </a:rPr>
              <a:t>Recurring complaints about clinical misjudgements were categorised as administrative matters rather than patient safety signals </a:t>
            </a:r>
            <a:r>
              <a:rPr lang="en-GB" sz="1400" kern="1200" dirty="0">
                <a:solidFill>
                  <a:schemeClr val="bg2">
                    <a:lumMod val="25000"/>
                  </a:schemeClr>
                </a:solidFill>
                <a:effectLst/>
                <a:latin typeface="Calibri" panose="020F0502020204030204" pitchFamily="34" charset="0"/>
              </a:rPr>
              <a:t>(Ames et al., 2020).</a:t>
            </a:r>
            <a:endParaRPr lang="en-US" sz="1300" dirty="0">
              <a:solidFill>
                <a:schemeClr val="bg2">
                  <a:lumMod val="25000"/>
                </a:schemeClr>
              </a:solidFill>
            </a:endParaRPr>
          </a:p>
        </p:txBody>
      </p:sp>
      <p:pic>
        <p:nvPicPr>
          <p:cNvPr id="15" name="Picture 14" descr="Common Reasons for Patient Complaints About Doctors">
            <a:extLst>
              <a:ext uri="{FF2B5EF4-FFF2-40B4-BE49-F238E27FC236}">
                <a16:creationId xmlns:a16="http://schemas.microsoft.com/office/drawing/2014/main" id="{98E6EA93-B79D-5471-B781-2B5AC84A213F}"/>
              </a:ext>
            </a:extLst>
          </p:cNvPr>
          <p:cNvPicPr>
            <a:picLocks noChangeAspect="1"/>
          </p:cNvPicPr>
          <p:nvPr/>
        </p:nvPicPr>
        <p:blipFill>
          <a:blip r:embed="rId6"/>
          <a:stretch>
            <a:fillRect/>
          </a:stretch>
        </p:blipFill>
        <p:spPr>
          <a:xfrm>
            <a:off x="0" y="1699416"/>
            <a:ext cx="5757497" cy="515858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661475" y="1281113"/>
            <a:ext cx="10868745" cy="516731"/>
          </a:xfrm>
          <a:prstGeom prst="rect">
            <a:avLst/>
          </a:prstGeom>
          <a:noFill/>
          <a:ln/>
        </p:spPr>
        <p:txBody>
          <a:bodyPr wrap="none" lIns="0" tIns="0" rIns="0" bIns="0" rtlCol="0" anchor="t"/>
          <a:lstStyle/>
          <a:p>
            <a:pPr marL="0" indent="0" algn="l">
              <a:lnSpc>
                <a:spcPct val="104000"/>
              </a:lnSpc>
              <a:buNone/>
            </a:pPr>
            <a:r>
              <a:rPr lang="en-US" sz="3250" dirty="0">
                <a:solidFill>
                  <a:srgbClr val="1F1E1E"/>
                </a:solidFill>
                <a:latin typeface="Poppins Medium" pitchFamily="34" charset="0"/>
                <a:ea typeface="Poppins Medium" pitchFamily="34" charset="-122"/>
                <a:cs typeface="Poppins Medium" pitchFamily="34" charset="-120"/>
              </a:rPr>
              <a:t>Leadership, Culture, and Toxic Environments</a:t>
            </a:r>
            <a:endParaRPr lang="en-US" sz="3250" dirty="0"/>
          </a:p>
        </p:txBody>
      </p:sp>
      <p:sp>
        <p:nvSpPr>
          <p:cNvPr id="3" name="Text 1"/>
          <p:cNvSpPr/>
          <p:nvPr/>
        </p:nvSpPr>
        <p:spPr>
          <a:xfrm>
            <a:off x="661475" y="2128540"/>
            <a:ext cx="10868745" cy="793849"/>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B3535"/>
                </a:solidFill>
                <a:latin typeface="Poppins Light" pitchFamily="34" charset="0"/>
                <a:ea typeface="Poppins Light" pitchFamily="34" charset="-122"/>
                <a:cs typeface="Poppins Light" pitchFamily="34" charset="-120"/>
              </a:rPr>
              <a:t>The culture within the Shrewsbury and Telford Trust was fundamentally toxic. An organisation's leadership directly dictates the efficacy of its safety culture: when leadership adopts a defensive posture, it actively discourages transparency, suppresses incident reporting, and cultivates an environment in which systemic errors remain hidden (Dixon-Woods, 2024).</a:t>
            </a:r>
            <a:endParaRPr lang="en-US" sz="1300" dirty="0"/>
          </a:p>
        </p:txBody>
      </p:sp>
      <p:pic>
        <p:nvPicPr>
          <p:cNvPr id="4" name="Image 0" descr="preencoded.png"/>
          <p:cNvPicPr>
            <a:picLocks noChangeAspect="1"/>
          </p:cNvPicPr>
          <p:nvPr/>
        </p:nvPicPr>
        <p:blipFill>
          <a:blip>
            <a:extLst>
              <a:ext uri="{96DAC541-7B7A-43D3-8B79-37D633B846F1}">
                <asvg:svgBlip xmlns="" xmlns:asvg="http://schemas.microsoft.com/office/drawing/2016/SVG/main" r:embed="rId3"/>
              </a:ext>
            </a:extLst>
          </a:blip>
          <a:stretch>
            <a:fillRect/>
          </a:stretch>
        </p:blipFill>
        <p:spPr>
          <a:xfrm>
            <a:off x="723485" y="3113484"/>
            <a:ext cx="248041" cy="248047"/>
          </a:xfrm>
          <a:prstGeom prst="rect">
            <a:avLst/>
          </a:prstGeom>
        </p:spPr>
      </p:pic>
      <p:sp>
        <p:nvSpPr>
          <p:cNvPr id="5" name="Text 2"/>
          <p:cNvSpPr/>
          <p:nvPr/>
        </p:nvSpPr>
        <p:spPr>
          <a:xfrm>
            <a:off x="1198830" y="3108424"/>
            <a:ext cx="2947715" cy="516930"/>
          </a:xfrm>
          <a:prstGeom prst="rect">
            <a:avLst/>
          </a:prstGeom>
          <a:noFill/>
          <a:ln/>
        </p:spPr>
        <p:txBody>
          <a:bodyPr wrap="square" lIns="0" tIns="0" rIns="0" bIns="0" rtlCol="0" anchor="t">
            <a:normAutofit/>
          </a:bodyPr>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Defensive Adjudication of Errors</a:t>
            </a:r>
            <a:endParaRPr lang="en-US" sz="1600" dirty="0"/>
          </a:p>
        </p:txBody>
      </p:sp>
      <p:sp>
        <p:nvSpPr>
          <p:cNvPr id="6" name="Text 3"/>
          <p:cNvSpPr/>
          <p:nvPr/>
        </p:nvSpPr>
        <p:spPr>
          <a:xfrm>
            <a:off x="1198830" y="3724573"/>
            <a:ext cx="2947715" cy="2306113"/>
          </a:xfrm>
          <a:prstGeom prst="rect">
            <a:avLst/>
          </a:prstGeom>
          <a:noFill/>
          <a:ln/>
        </p:spPr>
        <p:txBody>
          <a:bodyPr wrap="square" lIns="0" tIns="0" rIns="0" bIns="0" rtlCol="0" anchor="t">
            <a:normAutofit/>
          </a:bodyPr>
          <a:lstStyle/>
          <a:p>
            <a:pPr marL="0" indent="0" algn="just">
              <a:lnSpc>
                <a:spcPct val="133000"/>
              </a:lnSpc>
              <a:buNone/>
            </a:pPr>
            <a:r>
              <a:rPr lang="en-US" sz="1400" dirty="0">
                <a:solidFill>
                  <a:srgbClr val="3B3535"/>
                </a:solidFill>
                <a:latin typeface="Poppins Light" pitchFamily="34" charset="0"/>
                <a:ea typeface="Poppins Light" pitchFamily="34" charset="-122"/>
                <a:cs typeface="Poppins Light" pitchFamily="34" charset="-120"/>
              </a:rPr>
              <a:t>The Trust effectively resisted acknowledging its own failures, treating internal reviews as reputation-management exercises rather than genuine quality improvement processes (Ames et al., 2020).</a:t>
            </a:r>
            <a:endParaRPr lang="en-US" sz="1400" dirty="0"/>
          </a:p>
        </p:txBody>
      </p:sp>
      <p:pic>
        <p:nvPicPr>
          <p:cNvPr id="7" name="Image 1" descr="preencoded.png"/>
          <p:cNvPicPr>
            <a:picLocks noChangeAspect="1"/>
          </p:cNvPicPr>
          <p:nvPr/>
        </p:nvPicPr>
        <p:blipFill>
          <a:blip>
            <a:extLst>
              <a:ext uri="{96DAC541-7B7A-43D3-8B79-37D633B846F1}">
                <asvg:svgBlip xmlns="" xmlns:asvg="http://schemas.microsoft.com/office/drawing/2016/SVG/main" r:embed="rId3"/>
              </a:ext>
            </a:extLst>
          </a:blip>
          <a:stretch>
            <a:fillRect/>
          </a:stretch>
        </p:blipFill>
        <p:spPr>
          <a:xfrm>
            <a:off x="4415223" y="3113484"/>
            <a:ext cx="248041" cy="248047"/>
          </a:xfrm>
          <a:prstGeom prst="rect">
            <a:avLst/>
          </a:prstGeom>
        </p:spPr>
      </p:pic>
      <p:sp>
        <p:nvSpPr>
          <p:cNvPr id="8" name="Text 4"/>
          <p:cNvSpPr/>
          <p:nvPr/>
        </p:nvSpPr>
        <p:spPr>
          <a:xfrm>
            <a:off x="4890568" y="3108424"/>
            <a:ext cx="2947815" cy="516930"/>
          </a:xfrm>
          <a:prstGeom prst="rect">
            <a:avLst/>
          </a:prstGeom>
          <a:noFill/>
          <a:ln/>
        </p:spPr>
        <p:txBody>
          <a:bodyPr wrap="square" lIns="0" tIns="0" rIns="0" bIns="0" rtlCol="0" anchor="t">
            <a:normAutofit/>
          </a:bodyPr>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Suppression of Transparency</a:t>
            </a:r>
            <a:endParaRPr lang="en-US" sz="1600" dirty="0"/>
          </a:p>
        </p:txBody>
      </p:sp>
      <p:sp>
        <p:nvSpPr>
          <p:cNvPr id="9" name="Text 5"/>
          <p:cNvSpPr/>
          <p:nvPr/>
        </p:nvSpPr>
        <p:spPr>
          <a:xfrm>
            <a:off x="4890568" y="3724573"/>
            <a:ext cx="2947815" cy="2401292"/>
          </a:xfrm>
          <a:prstGeom prst="rect">
            <a:avLst/>
          </a:prstGeom>
          <a:noFill/>
          <a:ln/>
        </p:spPr>
        <p:txBody>
          <a:bodyPr wrap="square" lIns="0" tIns="0" rIns="0" bIns="0" rtlCol="0" anchor="t">
            <a:normAutofit/>
          </a:bodyPr>
          <a:lstStyle/>
          <a:p>
            <a:pPr marL="0" indent="0" algn="just">
              <a:lnSpc>
                <a:spcPct val="133000"/>
              </a:lnSpc>
              <a:buNone/>
            </a:pPr>
            <a:r>
              <a:rPr lang="en-US" sz="1400" dirty="0">
                <a:solidFill>
                  <a:srgbClr val="3B3535"/>
                </a:solidFill>
                <a:latin typeface="Poppins Light" pitchFamily="34" charset="0"/>
                <a:ea typeface="Poppins Light" pitchFamily="34" charset="-122"/>
                <a:cs typeface="Poppins Light" pitchFamily="34" charset="-120"/>
              </a:rPr>
              <a:t>Staff who raised concerns encountered institutional resistance. The absence of a psychologically safe reporting environment meant that active failures went undocumented and unresolved </a:t>
            </a:r>
            <a:r>
              <a:rPr lang="en-US" sz="1400" kern="1200" dirty="0">
                <a:solidFill>
                  <a:srgbClr val="3B3535"/>
                </a:solidFill>
                <a:effectLst/>
                <a:latin typeface="Poppins Light" panose="00000400000000000000" pitchFamily="2" charset="0"/>
                <a:ea typeface="Poppins Light" panose="00000400000000000000" pitchFamily="2" charset="0"/>
                <a:cs typeface="Poppins Light" panose="00000400000000000000" pitchFamily="2" charset="0"/>
              </a:rPr>
              <a:t>(</a:t>
            </a:r>
            <a:r>
              <a:rPr lang="en-US" sz="1400" kern="1200" dirty="0" err="1">
                <a:solidFill>
                  <a:srgbClr val="3B3535"/>
                </a:solidFill>
                <a:effectLst/>
                <a:latin typeface="Poppins Light" panose="00000400000000000000" pitchFamily="2" charset="0"/>
                <a:ea typeface="Poppins Light" panose="00000400000000000000" pitchFamily="2" charset="0"/>
                <a:cs typeface="Poppins Light" panose="00000400000000000000" pitchFamily="2" charset="0"/>
              </a:rPr>
              <a:t>Lakasing</a:t>
            </a:r>
            <a:r>
              <a:rPr lang="en-US" sz="1400" kern="1200" dirty="0">
                <a:solidFill>
                  <a:srgbClr val="3B3535"/>
                </a:solidFill>
                <a:effectLst/>
                <a:latin typeface="Poppins Light" panose="00000400000000000000" pitchFamily="2" charset="0"/>
                <a:ea typeface="Poppins Light" panose="00000400000000000000" pitchFamily="2" charset="0"/>
                <a:cs typeface="Poppins Light" panose="00000400000000000000" pitchFamily="2" charset="0"/>
              </a:rPr>
              <a:t>, 2025)</a:t>
            </a:r>
            <a:r>
              <a:rPr lang="en-US" sz="1400" dirty="0">
                <a:solidFill>
                  <a:srgbClr val="3B3535"/>
                </a:solidFill>
                <a:latin typeface="Poppins Light" pitchFamily="34" charset="0"/>
                <a:ea typeface="Poppins Light" pitchFamily="34" charset="-122"/>
                <a:cs typeface="Poppins Light" pitchFamily="34" charset="-120"/>
              </a:rPr>
              <a:t>.</a:t>
            </a:r>
            <a:endParaRPr lang="en-US" sz="1400" dirty="0"/>
          </a:p>
        </p:txBody>
      </p:sp>
      <p:pic>
        <p:nvPicPr>
          <p:cNvPr id="10" name="Image 2" descr="preencoded.png"/>
          <p:cNvPicPr>
            <a:picLocks noChangeAspect="1"/>
          </p:cNvPicPr>
          <p:nvPr/>
        </p:nvPicPr>
        <p:blipFill>
          <a:blip>
            <a:extLst>
              <a:ext uri="{96DAC541-7B7A-43D3-8B79-37D633B846F1}">
                <asvg:svgBlip xmlns="" xmlns:asvg="http://schemas.microsoft.com/office/drawing/2016/SVG/main" r:embed="rId3"/>
              </a:ext>
            </a:extLst>
          </a:blip>
          <a:stretch>
            <a:fillRect/>
          </a:stretch>
        </p:blipFill>
        <p:spPr>
          <a:xfrm>
            <a:off x="8107060" y="3113484"/>
            <a:ext cx="248041" cy="248047"/>
          </a:xfrm>
          <a:prstGeom prst="rect">
            <a:avLst/>
          </a:prstGeom>
        </p:spPr>
      </p:pic>
      <p:sp>
        <p:nvSpPr>
          <p:cNvPr id="11" name="Text 6"/>
          <p:cNvSpPr/>
          <p:nvPr/>
        </p:nvSpPr>
        <p:spPr>
          <a:xfrm>
            <a:off x="8582406" y="3108424"/>
            <a:ext cx="2947815" cy="258465"/>
          </a:xfrm>
          <a:prstGeom prst="rect">
            <a:avLst/>
          </a:prstGeom>
          <a:noFill/>
          <a:ln/>
        </p:spPr>
        <p:txBody>
          <a:bodyPr wrap="none" lIns="0" tIns="0" rIns="0" bIns="0" rtlCol="0" anchor="t"/>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Normalisation of Deviance</a:t>
            </a:r>
            <a:endParaRPr lang="en-US" sz="1600" dirty="0"/>
          </a:p>
        </p:txBody>
      </p:sp>
      <p:sp>
        <p:nvSpPr>
          <p:cNvPr id="12" name="Text 7"/>
          <p:cNvSpPr/>
          <p:nvPr/>
        </p:nvSpPr>
        <p:spPr>
          <a:xfrm>
            <a:off x="8582406" y="3466108"/>
            <a:ext cx="2947815" cy="2401292"/>
          </a:xfrm>
          <a:prstGeom prst="rect">
            <a:avLst/>
          </a:prstGeom>
          <a:noFill/>
          <a:ln/>
        </p:spPr>
        <p:txBody>
          <a:bodyPr wrap="square" lIns="0" tIns="0" rIns="0" bIns="0" rtlCol="0" anchor="t">
            <a:normAutofit/>
          </a:bodyPr>
          <a:lstStyle/>
          <a:p>
            <a:pPr marL="0" indent="0" algn="just">
              <a:lnSpc>
                <a:spcPct val="133000"/>
              </a:lnSpc>
              <a:buNone/>
            </a:pPr>
            <a:r>
              <a:rPr lang="en-US" sz="1400" dirty="0">
                <a:solidFill>
                  <a:srgbClr val="3B3535"/>
                </a:solidFill>
                <a:latin typeface="Poppins Light" pitchFamily="34" charset="0"/>
                <a:ea typeface="Poppins Light" pitchFamily="34" charset="-122"/>
                <a:cs typeface="Poppins Light" pitchFamily="34" charset="-120"/>
              </a:rPr>
              <a:t>Substandard practices became embedded as routine </a:t>
            </a:r>
            <a:r>
              <a:rPr lang="en-US" sz="1400" kern="1200" dirty="0">
                <a:solidFill>
                  <a:srgbClr val="3B3535"/>
                </a:solidFill>
                <a:effectLst/>
                <a:latin typeface="Poppins Light" panose="00000400000000000000" pitchFamily="2" charset="0"/>
                <a:ea typeface="Poppins Light" panose="00000400000000000000" pitchFamily="2" charset="0"/>
                <a:cs typeface="Poppins Light" panose="00000400000000000000" pitchFamily="2" charset="0"/>
              </a:rPr>
              <a:t>(Dyer, 2020).</a:t>
            </a:r>
            <a:r>
              <a:rPr lang="en-US" sz="1400" dirty="0">
                <a:solidFill>
                  <a:srgbClr val="3B3535"/>
                </a:solidFill>
                <a:latin typeface="Poppins Light" pitchFamily="34" charset="0"/>
                <a:ea typeface="Poppins Light" pitchFamily="34" charset="-122"/>
                <a:cs typeface="Poppins Light" pitchFamily="34" charset="-120"/>
              </a:rPr>
              <a:t> Over time, dangerous deviations from clinical standards were accepted as the norm, compounding harm across generations of patients.</a:t>
            </a:r>
            <a:endParaRPr lang="en-US" sz="1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661475" y="610691"/>
            <a:ext cx="10868745" cy="490934"/>
          </a:xfrm>
          <a:prstGeom prst="rect">
            <a:avLst/>
          </a:prstGeom>
          <a:noFill/>
          <a:ln/>
        </p:spPr>
        <p:txBody>
          <a:bodyPr wrap="none" lIns="0" tIns="0" rIns="0" bIns="0" rtlCol="0" anchor="t"/>
          <a:lstStyle/>
          <a:p>
            <a:pPr marL="0" indent="0" algn="l">
              <a:lnSpc>
                <a:spcPct val="104000"/>
              </a:lnSpc>
              <a:buNone/>
            </a:pPr>
            <a:r>
              <a:rPr lang="en-US" sz="3050" dirty="0">
                <a:solidFill>
                  <a:srgbClr val="1F1E1E"/>
                </a:solidFill>
                <a:latin typeface="Poppins Medium" pitchFamily="34" charset="0"/>
                <a:ea typeface="Poppins Medium" pitchFamily="34" charset="-122"/>
                <a:cs typeface="Poppins Medium" pitchFamily="34" charset="-120"/>
              </a:rPr>
              <a:t>Policy Issues: Non-Adherence to Clinical Guidelines</a:t>
            </a:r>
            <a:endParaRPr lang="en-US" sz="3050" dirty="0"/>
          </a:p>
        </p:txBody>
      </p:sp>
      <p:sp>
        <p:nvSpPr>
          <p:cNvPr id="4" name="Shape 2"/>
          <p:cNvSpPr/>
          <p:nvPr/>
        </p:nvSpPr>
        <p:spPr>
          <a:xfrm>
            <a:off x="558462" y="5122763"/>
            <a:ext cx="4680031" cy="1473341"/>
          </a:xfrm>
          <a:prstGeom prst="roundRect">
            <a:avLst>
              <a:gd name="adj" fmla="val 910"/>
            </a:avLst>
          </a:prstGeom>
          <a:solidFill>
            <a:schemeClr val="accent1">
              <a:lumMod val="40000"/>
              <a:lumOff val="60000"/>
            </a:schemeClr>
          </a:solidFill>
          <a:ln/>
        </p:spPr>
      </p:sp>
      <p:pic>
        <p:nvPicPr>
          <p:cNvPr id="5" name="Image 0" descr="preencoded.png"/>
          <p:cNvPicPr>
            <a:picLocks noChangeAspect="1"/>
          </p:cNvPicPr>
          <p:nvPr/>
        </p:nvPicPr>
        <p:blipFill>
          <a:blip r:embed="rId3"/>
          <a:stretch>
            <a:fillRect/>
          </a:stretch>
        </p:blipFill>
        <p:spPr>
          <a:xfrm>
            <a:off x="818534" y="5898753"/>
            <a:ext cx="196349" cy="157063"/>
          </a:xfrm>
          <a:prstGeom prst="rect">
            <a:avLst/>
          </a:prstGeom>
        </p:spPr>
      </p:pic>
      <p:sp>
        <p:nvSpPr>
          <p:cNvPr id="6" name="Text 3"/>
          <p:cNvSpPr/>
          <p:nvPr/>
        </p:nvSpPr>
        <p:spPr>
          <a:xfrm>
            <a:off x="1120436" y="5336480"/>
            <a:ext cx="4012504" cy="1124546"/>
          </a:xfrm>
          <a:prstGeom prst="rect">
            <a:avLst/>
          </a:prstGeom>
          <a:noFill/>
          <a:ln/>
        </p:spPr>
        <p:txBody>
          <a:bodyPr wrap="square" lIns="0" tIns="0" rIns="0" bIns="0" rtlCol="0" anchor="t">
            <a:normAutofit/>
          </a:bodyPr>
          <a:lstStyle/>
          <a:p>
            <a:pPr marL="0" indent="0" algn="just">
              <a:lnSpc>
                <a:spcPct val="130000"/>
              </a:lnSpc>
              <a:buNone/>
            </a:pPr>
            <a:r>
              <a:rPr lang="en-US" sz="1600" dirty="0">
                <a:solidFill>
                  <a:srgbClr val="000000"/>
                </a:solidFill>
                <a:latin typeface="Poppins Light" pitchFamily="34" charset="0"/>
                <a:ea typeface="Poppins Light" pitchFamily="34" charset="-122"/>
                <a:cs typeface="Poppins Light" pitchFamily="34" charset="-120"/>
              </a:rPr>
              <a:t>Suppressing caesarean rates to meet institutional targets was a direct and lethal policy failure.</a:t>
            </a:r>
            <a:endParaRPr lang="en-US" sz="1600" dirty="0"/>
          </a:p>
        </p:txBody>
      </p:sp>
      <p:sp>
        <p:nvSpPr>
          <p:cNvPr id="7" name="Shape 4"/>
          <p:cNvSpPr/>
          <p:nvPr/>
        </p:nvSpPr>
        <p:spPr>
          <a:xfrm>
            <a:off x="5731228" y="1493341"/>
            <a:ext cx="2827961" cy="2218432"/>
          </a:xfrm>
          <a:prstGeom prst="roundRect">
            <a:avLst>
              <a:gd name="adj" fmla="val 343"/>
            </a:avLst>
          </a:prstGeom>
          <a:solidFill>
            <a:srgbClr val="F2EEEE"/>
          </a:solidFill>
          <a:ln w="19050">
            <a:solidFill>
              <a:srgbClr val="D8D4D4"/>
            </a:solidFill>
            <a:prstDash val="solid"/>
          </a:ln>
        </p:spPr>
      </p:sp>
      <p:sp>
        <p:nvSpPr>
          <p:cNvPr id="8" name="Text 5"/>
          <p:cNvSpPr/>
          <p:nvPr/>
        </p:nvSpPr>
        <p:spPr>
          <a:xfrm>
            <a:off x="5907337" y="1669455"/>
            <a:ext cx="2475744" cy="491133"/>
          </a:xfrm>
          <a:prstGeom prst="rect">
            <a:avLst/>
          </a:prstGeom>
          <a:noFill/>
          <a:ln/>
        </p:spPr>
        <p:txBody>
          <a:bodyPr wrap="square" lIns="0" tIns="0" rIns="0" bIns="0" rtlCol="0" anchor="t">
            <a:normAutofit/>
          </a:bodyPr>
          <a:lstStyle/>
          <a:p>
            <a:pPr marL="0" indent="0" algn="l">
              <a:lnSpc>
                <a:spcPct val="104000"/>
              </a:lnSpc>
              <a:buNone/>
            </a:pPr>
            <a:r>
              <a:rPr lang="en-US" sz="1500" dirty="0">
                <a:solidFill>
                  <a:srgbClr val="3B3535"/>
                </a:solidFill>
                <a:latin typeface="Poppins Medium" pitchFamily="34" charset="0"/>
                <a:ea typeface="Poppins Medium" pitchFamily="34" charset="-122"/>
                <a:cs typeface="Poppins Medium" pitchFamily="34" charset="-120"/>
              </a:rPr>
              <a:t>Fetal Heart Rate Monitoring</a:t>
            </a:r>
            <a:endParaRPr lang="en-US" sz="1500" dirty="0"/>
          </a:p>
        </p:txBody>
      </p:sp>
      <p:sp>
        <p:nvSpPr>
          <p:cNvPr id="9" name="Text 6"/>
          <p:cNvSpPr/>
          <p:nvPr/>
        </p:nvSpPr>
        <p:spPr>
          <a:xfrm>
            <a:off x="5907337" y="2309813"/>
            <a:ext cx="2475744" cy="1225848"/>
          </a:xfrm>
          <a:prstGeom prst="rect">
            <a:avLst/>
          </a:prstGeom>
          <a:noFill/>
          <a:ln/>
        </p:spPr>
        <p:txBody>
          <a:bodyPr wrap="square" lIns="0" tIns="0" rIns="0" bIns="0" rtlCol="0" anchor="t">
            <a:normAutofit/>
          </a:bodyPr>
          <a:lstStyle/>
          <a:p>
            <a:pPr marL="0" indent="0" algn="l">
              <a:lnSpc>
                <a:spcPct val="130000"/>
              </a:lnSpc>
              <a:buNone/>
            </a:pPr>
            <a:r>
              <a:rPr lang="en-US" sz="1200" dirty="0">
                <a:solidFill>
                  <a:srgbClr val="3B3535"/>
                </a:solidFill>
                <a:latin typeface="Poppins Light" pitchFamily="34" charset="0"/>
                <a:ea typeface="Poppins Light" pitchFamily="34" charset="-122"/>
                <a:cs typeface="Poppins Light" pitchFamily="34" charset="-120"/>
              </a:rPr>
              <a:t>National CTG protocols routinely bypassed, with abnormal readings underplayed or ignored during </a:t>
            </a:r>
            <a:r>
              <a:rPr lang="en-US" sz="1200" dirty="0" err="1">
                <a:solidFill>
                  <a:srgbClr val="3B3535"/>
                </a:solidFill>
                <a:latin typeface="Poppins Light" pitchFamily="34" charset="0"/>
                <a:ea typeface="Poppins Light" pitchFamily="34" charset="-122"/>
                <a:cs typeface="Poppins Light" pitchFamily="34" charset="-120"/>
              </a:rPr>
              <a:t>labour</a:t>
            </a:r>
            <a:r>
              <a:rPr lang="en-US" sz="1200" dirty="0">
                <a:solidFill>
                  <a:srgbClr val="3B3535"/>
                </a:solidFill>
                <a:latin typeface="Poppins Light" pitchFamily="34" charset="0"/>
                <a:ea typeface="Poppins Light" pitchFamily="34" charset="-122"/>
                <a:cs typeface="Poppins Light" pitchFamily="34" charset="-120"/>
              </a:rPr>
              <a:t> (Dyer, 2020)</a:t>
            </a:r>
            <a:endParaRPr lang="en-US" sz="1200" dirty="0"/>
          </a:p>
        </p:txBody>
      </p:sp>
      <p:sp>
        <p:nvSpPr>
          <p:cNvPr id="10" name="Shape 7"/>
          <p:cNvSpPr/>
          <p:nvPr/>
        </p:nvSpPr>
        <p:spPr>
          <a:xfrm>
            <a:off x="8708410" y="1493341"/>
            <a:ext cx="2828061" cy="2218432"/>
          </a:xfrm>
          <a:prstGeom prst="roundRect">
            <a:avLst>
              <a:gd name="adj" fmla="val 343"/>
            </a:avLst>
          </a:prstGeom>
          <a:solidFill>
            <a:srgbClr val="F2EEEE"/>
          </a:solidFill>
          <a:ln w="19050">
            <a:solidFill>
              <a:srgbClr val="D8D4D4"/>
            </a:solidFill>
            <a:prstDash val="solid"/>
          </a:ln>
        </p:spPr>
      </p:sp>
      <p:sp>
        <p:nvSpPr>
          <p:cNvPr id="11" name="Text 8"/>
          <p:cNvSpPr/>
          <p:nvPr/>
        </p:nvSpPr>
        <p:spPr>
          <a:xfrm>
            <a:off x="8884519" y="1669455"/>
            <a:ext cx="2475843" cy="491133"/>
          </a:xfrm>
          <a:prstGeom prst="rect">
            <a:avLst/>
          </a:prstGeom>
          <a:noFill/>
          <a:ln/>
        </p:spPr>
        <p:txBody>
          <a:bodyPr wrap="square" lIns="0" tIns="0" rIns="0" bIns="0" rtlCol="0" anchor="t">
            <a:normAutofit/>
          </a:bodyPr>
          <a:lstStyle/>
          <a:p>
            <a:pPr marL="0" indent="0" algn="l">
              <a:lnSpc>
                <a:spcPct val="104000"/>
              </a:lnSpc>
              <a:buNone/>
            </a:pPr>
            <a:r>
              <a:rPr lang="en-US" sz="1500" dirty="0">
                <a:solidFill>
                  <a:srgbClr val="3B3535"/>
                </a:solidFill>
                <a:latin typeface="Poppins Medium" pitchFamily="34" charset="0"/>
                <a:ea typeface="Poppins Medium" pitchFamily="34" charset="-122"/>
                <a:cs typeface="Poppins Medium" pitchFamily="34" charset="-120"/>
              </a:rPr>
              <a:t>Caesarean Section Thresholds</a:t>
            </a:r>
            <a:endParaRPr lang="en-US" sz="1500" dirty="0"/>
          </a:p>
        </p:txBody>
      </p:sp>
      <p:sp>
        <p:nvSpPr>
          <p:cNvPr id="12" name="Text 9"/>
          <p:cNvSpPr/>
          <p:nvPr/>
        </p:nvSpPr>
        <p:spPr>
          <a:xfrm>
            <a:off x="8884519" y="2309813"/>
            <a:ext cx="2475843" cy="1225848"/>
          </a:xfrm>
          <a:prstGeom prst="rect">
            <a:avLst/>
          </a:prstGeom>
          <a:noFill/>
          <a:ln/>
        </p:spPr>
        <p:txBody>
          <a:bodyPr wrap="square" lIns="0" tIns="0" rIns="0" bIns="0" rtlCol="0" anchor="t">
            <a:normAutofit/>
          </a:bodyPr>
          <a:lstStyle/>
          <a:p>
            <a:pPr marL="0" indent="0" algn="l">
              <a:lnSpc>
                <a:spcPct val="130000"/>
              </a:lnSpc>
              <a:buNone/>
            </a:pPr>
            <a:r>
              <a:rPr lang="en-US" sz="1200" dirty="0">
                <a:solidFill>
                  <a:srgbClr val="3B3535"/>
                </a:solidFill>
                <a:latin typeface="Poppins Light" pitchFamily="34" charset="0"/>
                <a:ea typeface="Poppins Light" pitchFamily="34" charset="-122"/>
                <a:cs typeface="Poppins Light" pitchFamily="34" charset="-120"/>
              </a:rPr>
              <a:t>An institutional drive to reduce operative delivery rates overrode clinical judgement, delaying life-saving interventions </a:t>
            </a:r>
            <a:r>
              <a:rPr lang="en-US" sz="1200" kern="1200" dirty="0">
                <a:solidFill>
                  <a:srgbClr val="3B3535"/>
                </a:solidFill>
                <a:effectLst/>
                <a:latin typeface="Poppins Light" panose="00000400000000000000" pitchFamily="2" charset="0"/>
                <a:ea typeface="Poppins Light" panose="00000400000000000000" pitchFamily="2" charset="0"/>
                <a:cs typeface="Poppins Light" panose="00000400000000000000" pitchFamily="2" charset="0"/>
              </a:rPr>
              <a:t>(Reason, 2016).</a:t>
            </a:r>
            <a:endParaRPr lang="en-US" sz="1200" dirty="0"/>
          </a:p>
        </p:txBody>
      </p:sp>
      <p:sp>
        <p:nvSpPr>
          <p:cNvPr id="13" name="Shape 10"/>
          <p:cNvSpPr/>
          <p:nvPr/>
        </p:nvSpPr>
        <p:spPr>
          <a:xfrm>
            <a:off x="5731228" y="3860998"/>
            <a:ext cx="2827961" cy="2218432"/>
          </a:xfrm>
          <a:prstGeom prst="roundRect">
            <a:avLst>
              <a:gd name="adj" fmla="val 343"/>
            </a:avLst>
          </a:prstGeom>
          <a:solidFill>
            <a:srgbClr val="F2EEEE"/>
          </a:solidFill>
          <a:ln w="19050">
            <a:solidFill>
              <a:srgbClr val="D8D4D4"/>
            </a:solidFill>
            <a:prstDash val="solid"/>
          </a:ln>
        </p:spPr>
      </p:sp>
      <p:sp>
        <p:nvSpPr>
          <p:cNvPr id="14" name="Text 11"/>
          <p:cNvSpPr/>
          <p:nvPr/>
        </p:nvSpPr>
        <p:spPr>
          <a:xfrm>
            <a:off x="5907337" y="4037112"/>
            <a:ext cx="2475744" cy="245566"/>
          </a:xfrm>
          <a:prstGeom prst="rect">
            <a:avLst/>
          </a:prstGeom>
          <a:noFill/>
          <a:ln/>
        </p:spPr>
        <p:txBody>
          <a:bodyPr wrap="none" lIns="0" tIns="0" rIns="0" bIns="0" rtlCol="0" anchor="t"/>
          <a:lstStyle/>
          <a:p>
            <a:pPr marL="0" indent="0" algn="l">
              <a:lnSpc>
                <a:spcPct val="104000"/>
              </a:lnSpc>
              <a:buNone/>
            </a:pPr>
            <a:r>
              <a:rPr lang="en-US" sz="1500" dirty="0">
                <a:solidFill>
                  <a:srgbClr val="3B3535"/>
                </a:solidFill>
                <a:latin typeface="Poppins Medium" pitchFamily="34" charset="0"/>
                <a:ea typeface="Poppins Medium" pitchFamily="34" charset="-122"/>
                <a:cs typeface="Poppins Medium" pitchFamily="34" charset="-120"/>
              </a:rPr>
              <a:t>Escalation Protocols</a:t>
            </a:r>
            <a:endParaRPr lang="en-US" sz="1500" dirty="0"/>
          </a:p>
        </p:txBody>
      </p:sp>
      <p:sp>
        <p:nvSpPr>
          <p:cNvPr id="15" name="Text 12"/>
          <p:cNvSpPr/>
          <p:nvPr/>
        </p:nvSpPr>
        <p:spPr>
          <a:xfrm>
            <a:off x="5907337" y="4431902"/>
            <a:ext cx="2475744" cy="1647527"/>
          </a:xfrm>
          <a:prstGeom prst="rect">
            <a:avLst/>
          </a:prstGeom>
          <a:noFill/>
          <a:ln/>
        </p:spPr>
        <p:txBody>
          <a:bodyPr wrap="square" lIns="0" tIns="0" rIns="0" bIns="0" rtlCol="0" anchor="t">
            <a:normAutofit/>
          </a:bodyPr>
          <a:lstStyle/>
          <a:p>
            <a:pPr>
              <a:lnSpc>
                <a:spcPct val="130000"/>
              </a:lnSpc>
            </a:pPr>
            <a:r>
              <a:rPr lang="en-US" sz="1200" dirty="0">
                <a:solidFill>
                  <a:srgbClr val="3B3535"/>
                </a:solidFill>
                <a:latin typeface="Poppins Light" pitchFamily="34" charset="0"/>
                <a:ea typeface="Poppins Light" pitchFamily="34" charset="-122"/>
                <a:cs typeface="Poppins Light" pitchFamily="34" charset="-120"/>
              </a:rPr>
              <a:t>High-risk pregnancies were not consistently referred to senior obstetricians, violating established escalation frameworks (Dixon-Woods, 2024).</a:t>
            </a:r>
            <a:endParaRPr lang="en-US" sz="1200" dirty="0"/>
          </a:p>
        </p:txBody>
      </p:sp>
      <p:sp>
        <p:nvSpPr>
          <p:cNvPr id="16" name="Shape 13"/>
          <p:cNvSpPr/>
          <p:nvPr/>
        </p:nvSpPr>
        <p:spPr>
          <a:xfrm>
            <a:off x="8708410" y="3860998"/>
            <a:ext cx="2828061" cy="2218432"/>
          </a:xfrm>
          <a:prstGeom prst="roundRect">
            <a:avLst>
              <a:gd name="adj" fmla="val 343"/>
            </a:avLst>
          </a:prstGeom>
          <a:solidFill>
            <a:srgbClr val="F2EEEE"/>
          </a:solidFill>
          <a:ln w="19050">
            <a:solidFill>
              <a:srgbClr val="D8D4D4"/>
            </a:solidFill>
            <a:prstDash val="solid"/>
          </a:ln>
        </p:spPr>
      </p:sp>
      <p:sp>
        <p:nvSpPr>
          <p:cNvPr id="17" name="Text 14"/>
          <p:cNvSpPr/>
          <p:nvPr/>
        </p:nvSpPr>
        <p:spPr>
          <a:xfrm>
            <a:off x="8884519" y="4037112"/>
            <a:ext cx="2475843" cy="491133"/>
          </a:xfrm>
          <a:prstGeom prst="rect">
            <a:avLst/>
          </a:prstGeom>
          <a:noFill/>
          <a:ln/>
        </p:spPr>
        <p:txBody>
          <a:bodyPr wrap="square" lIns="0" tIns="0" rIns="0" bIns="0" rtlCol="0" anchor="t">
            <a:normAutofit/>
          </a:bodyPr>
          <a:lstStyle/>
          <a:p>
            <a:pPr marL="0" indent="0" algn="l">
              <a:lnSpc>
                <a:spcPct val="104000"/>
              </a:lnSpc>
              <a:buNone/>
            </a:pPr>
            <a:r>
              <a:rPr lang="en-US" sz="1500" dirty="0">
                <a:solidFill>
                  <a:srgbClr val="3B3535"/>
                </a:solidFill>
                <a:latin typeface="Poppins Medium" pitchFamily="34" charset="0"/>
                <a:ea typeface="Poppins Medium" pitchFamily="34" charset="-122"/>
                <a:cs typeface="Poppins Medium" pitchFamily="34" charset="-120"/>
              </a:rPr>
              <a:t>National vs. Local Disconnect</a:t>
            </a:r>
            <a:endParaRPr lang="en-US" sz="1500" dirty="0"/>
          </a:p>
        </p:txBody>
      </p:sp>
      <p:sp>
        <p:nvSpPr>
          <p:cNvPr id="18" name="Text 15"/>
          <p:cNvSpPr/>
          <p:nvPr/>
        </p:nvSpPr>
        <p:spPr>
          <a:xfrm>
            <a:off x="8884519" y="4677470"/>
            <a:ext cx="2475843" cy="1225848"/>
          </a:xfrm>
          <a:prstGeom prst="rect">
            <a:avLst/>
          </a:prstGeom>
          <a:noFill/>
          <a:ln/>
        </p:spPr>
        <p:txBody>
          <a:bodyPr wrap="square" lIns="0" tIns="0" rIns="0" bIns="0" rtlCol="0" anchor="t">
            <a:normAutofit/>
          </a:bodyPr>
          <a:lstStyle/>
          <a:p>
            <a:pPr marL="0" indent="0" algn="l">
              <a:lnSpc>
                <a:spcPct val="130000"/>
              </a:lnSpc>
              <a:buNone/>
            </a:pPr>
            <a:r>
              <a:rPr lang="en-US" sz="1200" dirty="0">
                <a:solidFill>
                  <a:srgbClr val="3B3535"/>
                </a:solidFill>
                <a:latin typeface="Poppins Light" pitchFamily="34" charset="0"/>
                <a:ea typeface="Poppins Light" pitchFamily="34" charset="-122"/>
                <a:cs typeface="Poppins Light" pitchFamily="34" charset="-120"/>
              </a:rPr>
              <a:t>Local informal practices were allowed to diverge significantly from NICE and Royal College guidance without external challenge (</a:t>
            </a:r>
            <a:r>
              <a:rPr lang="en-US" sz="1200" dirty="0" err="1">
                <a:solidFill>
                  <a:srgbClr val="3B3535"/>
                </a:solidFill>
                <a:latin typeface="Poppins Light" pitchFamily="34" charset="0"/>
                <a:ea typeface="Poppins Light" pitchFamily="34" charset="-122"/>
                <a:cs typeface="Poppins Light" pitchFamily="34" charset="-120"/>
              </a:rPr>
              <a:t>Lakasing</a:t>
            </a:r>
            <a:r>
              <a:rPr lang="en-US" sz="1200" dirty="0">
                <a:solidFill>
                  <a:srgbClr val="3B3535"/>
                </a:solidFill>
                <a:latin typeface="Poppins Light" pitchFamily="34" charset="0"/>
                <a:ea typeface="Poppins Light" pitchFamily="34" charset="-122"/>
                <a:cs typeface="Poppins Light" pitchFamily="34" charset="-120"/>
              </a:rPr>
              <a:t>, 2025).</a:t>
            </a:r>
            <a:endParaRPr lang="en-US" sz="1200" dirty="0"/>
          </a:p>
        </p:txBody>
      </p:sp>
      <p:pic>
        <p:nvPicPr>
          <p:cNvPr id="19" name="Picture 18" descr="Fetal Heart Rate Monitoring | Springer Nature Link">
            <a:extLst>
              <a:ext uri="{FF2B5EF4-FFF2-40B4-BE49-F238E27FC236}">
                <a16:creationId xmlns:a16="http://schemas.microsoft.com/office/drawing/2014/main" id="{F0CF7010-A82A-BFA2-71B7-5472369C5991}"/>
              </a:ext>
            </a:extLst>
          </p:cNvPr>
          <p:cNvPicPr>
            <a:picLocks noChangeAspect="1"/>
          </p:cNvPicPr>
          <p:nvPr/>
        </p:nvPicPr>
        <p:blipFill>
          <a:blip r:embed="rId4"/>
          <a:stretch>
            <a:fillRect/>
          </a:stretch>
        </p:blipFill>
        <p:spPr>
          <a:xfrm>
            <a:off x="916708" y="1275159"/>
            <a:ext cx="3829050" cy="3305175"/>
          </a:xfrm>
          <a:prstGeom prst="rect">
            <a:avLst/>
          </a:prstGeom>
        </p:spPr>
      </p:pic>
      <p:sp>
        <p:nvSpPr>
          <p:cNvPr id="20" name="TextBox 19">
            <a:extLst>
              <a:ext uri="{FF2B5EF4-FFF2-40B4-BE49-F238E27FC236}">
                <a16:creationId xmlns:a16="http://schemas.microsoft.com/office/drawing/2014/main" id="{1BC50B9B-30DE-7077-BC3C-7FB0F72CFE38}"/>
              </a:ext>
            </a:extLst>
          </p:cNvPr>
          <p:cNvSpPr txBox="1"/>
          <p:nvPr/>
        </p:nvSpPr>
        <p:spPr>
          <a:xfrm>
            <a:off x="621253" y="4784650"/>
            <a:ext cx="4419959" cy="278923"/>
          </a:xfrm>
          <a:prstGeom prst="rect">
            <a:avLst/>
          </a:prstGeom>
          <a:noFill/>
        </p:spPr>
        <p:txBody>
          <a:bodyPr wrap="square" rtlCol="0">
            <a:spAutoFit/>
          </a:bodyPr>
          <a:lstStyle/>
          <a:p>
            <a:pPr>
              <a:lnSpc>
                <a:spcPct val="104000"/>
              </a:lnSpc>
            </a:pPr>
            <a:r>
              <a:rPr lang="en-GB" sz="1200" i="1" dirty="0"/>
              <a:t>Figure 3- </a:t>
            </a:r>
            <a:r>
              <a:rPr lang="en-US" sz="1100" i="1" kern="1200" dirty="0">
                <a:solidFill>
                  <a:srgbClr val="3B3535"/>
                </a:solidFill>
                <a:effectLst/>
                <a:latin typeface="Poppins Medium" panose="00000600000000000000" pitchFamily="2" charset="0"/>
                <a:ea typeface="Poppins Medium" panose="00000600000000000000" pitchFamily="2" charset="0"/>
                <a:cs typeface="Poppins Medium" panose="00000600000000000000" pitchFamily="2" charset="0"/>
              </a:rPr>
              <a:t>Fetal Heart Rate Monitoring</a:t>
            </a:r>
            <a:r>
              <a:rPr lang="en-GB" sz="1100" i="1" kern="1200" dirty="0">
                <a:solidFill>
                  <a:srgbClr val="3B3535"/>
                </a:solidFill>
                <a:effectLst/>
                <a:latin typeface="Poppins Medium" panose="00000600000000000000" pitchFamily="2" charset="0"/>
                <a:ea typeface="Poppins Medium" panose="00000600000000000000" pitchFamily="2" charset="0"/>
                <a:cs typeface="Poppins Medium" panose="00000600000000000000" pitchFamily="2" charset="0"/>
              </a:rPr>
              <a:t> </a:t>
            </a:r>
            <a:r>
              <a:rPr lang="en-US" sz="1200" i="1" dirty="0"/>
              <a:t>(</a:t>
            </a:r>
            <a:r>
              <a:rPr lang="en-US" sz="1200" i="1" dirty="0" err="1"/>
              <a:t>Lakasing</a:t>
            </a:r>
            <a:r>
              <a:rPr lang="en-US" sz="1200" i="1" dirty="0"/>
              <a:t>, 2025)</a:t>
            </a:r>
            <a:endParaRPr lang="en-GB" sz="1200" i="1" dirty="0">
              <a:effectLs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552618" y="583365"/>
            <a:ext cx="10868745" cy="516731"/>
          </a:xfrm>
          <a:prstGeom prst="rect">
            <a:avLst/>
          </a:prstGeom>
          <a:noFill/>
          <a:ln/>
        </p:spPr>
        <p:txBody>
          <a:bodyPr wrap="none" lIns="0" tIns="0" rIns="0" bIns="0" rtlCol="0" anchor="t"/>
          <a:lstStyle/>
          <a:p>
            <a:pPr marL="0" indent="0" algn="l">
              <a:lnSpc>
                <a:spcPct val="104000"/>
              </a:lnSpc>
              <a:buNone/>
            </a:pPr>
            <a:r>
              <a:rPr lang="en-US" sz="3250" dirty="0">
                <a:solidFill>
                  <a:srgbClr val="1F1E1E"/>
                </a:solidFill>
                <a:latin typeface="Poppins Medium" pitchFamily="34" charset="0"/>
                <a:ea typeface="Poppins Medium" pitchFamily="34" charset="-122"/>
                <a:cs typeface="Poppins Medium" pitchFamily="34" charset="-120"/>
              </a:rPr>
              <a:t>Impact on Service Provision and Workforce</a:t>
            </a:r>
            <a:endParaRPr lang="en-US" sz="3250" dirty="0"/>
          </a:p>
        </p:txBody>
      </p:sp>
      <p:sp>
        <p:nvSpPr>
          <p:cNvPr id="3" name="Text 1"/>
          <p:cNvSpPr/>
          <p:nvPr/>
        </p:nvSpPr>
        <p:spPr>
          <a:xfrm>
            <a:off x="661425" y="1715118"/>
            <a:ext cx="10868745" cy="1713882"/>
          </a:xfrm>
          <a:prstGeom prst="rect">
            <a:avLst/>
          </a:prstGeom>
          <a:noFill/>
          <a:ln/>
        </p:spPr>
        <p:txBody>
          <a:bodyPr wrap="square" lIns="0" tIns="0" rIns="0" bIns="0" rtlCol="0" anchor="t">
            <a:normAutofit/>
          </a:bodyPr>
          <a:lstStyle/>
          <a:p>
            <a:pPr marL="0" indent="0" algn="just">
              <a:lnSpc>
                <a:spcPct val="133000"/>
              </a:lnSpc>
              <a:buNone/>
            </a:pPr>
            <a:r>
              <a:rPr lang="en-US" sz="1600" dirty="0">
                <a:solidFill>
                  <a:srgbClr val="3B3535"/>
                </a:solidFill>
                <a:latin typeface="Poppins Light" pitchFamily="34" charset="0"/>
                <a:ea typeface="Poppins Light" pitchFamily="34" charset="-122"/>
                <a:cs typeface="Poppins Light" pitchFamily="34" charset="-120"/>
              </a:rPr>
              <a:t>The root causes identified had a devastating and measurable impact on service provision. The Ockenden Report confirmed that chronic understaffing and inadequate continuous professional development were central to the crisis. Resolving these structural deficiencies requires proper, system-wide investment in workforce planning not merely superficial local management restructuring (Newburn, 2022). </a:t>
            </a:r>
            <a:endParaRPr lang="en-US" sz="1600" dirty="0"/>
          </a:p>
        </p:txBody>
      </p:sp>
      <p:sp>
        <p:nvSpPr>
          <p:cNvPr id="4" name="Text 2"/>
          <p:cNvSpPr/>
          <p:nvPr/>
        </p:nvSpPr>
        <p:spPr>
          <a:xfrm>
            <a:off x="661475" y="3696593"/>
            <a:ext cx="3485071" cy="545802"/>
          </a:xfrm>
          <a:prstGeom prst="rect">
            <a:avLst/>
          </a:prstGeom>
          <a:noFill/>
          <a:ln/>
        </p:spPr>
        <p:txBody>
          <a:bodyPr wrap="none" lIns="0" tIns="0" rIns="0" bIns="0" rtlCol="0" anchor="t"/>
          <a:lstStyle/>
          <a:p>
            <a:pPr marL="0" indent="0" algn="ctr">
              <a:lnSpc>
                <a:spcPct val="83000"/>
              </a:lnSpc>
              <a:buNone/>
            </a:pPr>
            <a:r>
              <a:rPr lang="en-US" sz="4250" dirty="0">
                <a:solidFill>
                  <a:srgbClr val="3B3535"/>
                </a:solidFill>
                <a:latin typeface="Poppins Medium" pitchFamily="34" charset="0"/>
                <a:ea typeface="Poppins Medium" pitchFamily="34" charset="-122"/>
                <a:cs typeface="Poppins Medium" pitchFamily="34" charset="-120"/>
              </a:rPr>
              <a:t>1,500+</a:t>
            </a:r>
            <a:endParaRPr lang="en-US" sz="4250" dirty="0"/>
          </a:p>
        </p:txBody>
      </p:sp>
      <p:sp>
        <p:nvSpPr>
          <p:cNvPr id="5" name="Text 3"/>
          <p:cNvSpPr/>
          <p:nvPr/>
        </p:nvSpPr>
        <p:spPr>
          <a:xfrm>
            <a:off x="661475" y="4449068"/>
            <a:ext cx="3485071" cy="258465"/>
          </a:xfrm>
          <a:prstGeom prst="rect">
            <a:avLst/>
          </a:prstGeom>
          <a:noFill/>
          <a:ln/>
        </p:spPr>
        <p:txBody>
          <a:bodyPr wrap="none" lIns="0" tIns="0" rIns="0" bIns="0" rtlCol="0" anchor="t"/>
          <a:lstStyle/>
          <a:p>
            <a:pPr marL="0" indent="0" algn="ctr">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Families Affected</a:t>
            </a:r>
            <a:endParaRPr lang="en-US" sz="1600" dirty="0"/>
          </a:p>
        </p:txBody>
      </p:sp>
      <p:sp>
        <p:nvSpPr>
          <p:cNvPr id="6" name="Text 4"/>
          <p:cNvSpPr/>
          <p:nvPr/>
        </p:nvSpPr>
        <p:spPr>
          <a:xfrm>
            <a:off x="661475" y="4806752"/>
            <a:ext cx="3485071" cy="793849"/>
          </a:xfrm>
          <a:prstGeom prst="rect">
            <a:avLst/>
          </a:prstGeom>
          <a:noFill/>
          <a:ln/>
        </p:spPr>
        <p:txBody>
          <a:bodyPr wrap="square" lIns="0" tIns="0" rIns="0" bIns="0" rtlCol="0" anchor="t">
            <a:normAutofit lnSpcReduction="10000"/>
          </a:bodyPr>
          <a:lstStyle/>
          <a:p>
            <a:pPr marL="0" indent="0" algn="ctr">
              <a:lnSpc>
                <a:spcPct val="133000"/>
              </a:lnSpc>
              <a:buNone/>
            </a:pPr>
            <a:r>
              <a:rPr lang="en-US" sz="1300" dirty="0">
                <a:solidFill>
                  <a:srgbClr val="3B3535"/>
                </a:solidFill>
                <a:latin typeface="Poppins Light" pitchFamily="34" charset="0"/>
                <a:ea typeface="Poppins Light" pitchFamily="34" charset="-122"/>
                <a:cs typeface="Poppins Light" pitchFamily="34" charset="-120"/>
              </a:rPr>
              <a:t>Estimated number of families impacted by avoidable harm identified in the </a:t>
            </a:r>
            <a:r>
              <a:rPr lang="en-US" sz="1300" dirty="0" err="1">
                <a:solidFill>
                  <a:srgbClr val="3B3535"/>
                </a:solidFill>
                <a:latin typeface="Poppins Light" pitchFamily="34" charset="0"/>
                <a:ea typeface="Poppins Light" pitchFamily="34" charset="-122"/>
                <a:cs typeface="Poppins Light" pitchFamily="34" charset="-120"/>
              </a:rPr>
              <a:t>Ockenden</a:t>
            </a:r>
            <a:r>
              <a:rPr lang="en-US" sz="1300" dirty="0">
                <a:solidFill>
                  <a:srgbClr val="3B3535"/>
                </a:solidFill>
                <a:latin typeface="Poppins Light" pitchFamily="34" charset="0"/>
                <a:ea typeface="Poppins Light" pitchFamily="34" charset="-122"/>
                <a:cs typeface="Poppins Light" pitchFamily="34" charset="-120"/>
              </a:rPr>
              <a:t> Report (</a:t>
            </a:r>
            <a:r>
              <a:rPr lang="en-US" sz="1400" dirty="0" err="1">
                <a:solidFill>
                  <a:srgbClr val="3B3535"/>
                </a:solidFill>
                <a:latin typeface="Poppins Light" pitchFamily="34" charset="0"/>
                <a:ea typeface="Poppins Light" pitchFamily="34" charset="-122"/>
                <a:cs typeface="Poppins Light" pitchFamily="34" charset="-120"/>
              </a:rPr>
              <a:t>Lakasing</a:t>
            </a:r>
            <a:r>
              <a:rPr lang="en-US" sz="1400" dirty="0">
                <a:solidFill>
                  <a:srgbClr val="3B3535"/>
                </a:solidFill>
                <a:latin typeface="Poppins Light" pitchFamily="34" charset="0"/>
                <a:ea typeface="Poppins Light" pitchFamily="34" charset="-122"/>
                <a:cs typeface="Poppins Light" pitchFamily="34" charset="-120"/>
              </a:rPr>
              <a:t>, 2025)</a:t>
            </a:r>
            <a:endParaRPr lang="en-US" sz="1300" dirty="0"/>
          </a:p>
        </p:txBody>
      </p:sp>
      <p:sp>
        <p:nvSpPr>
          <p:cNvPr id="10" name="Text 8"/>
          <p:cNvSpPr/>
          <p:nvPr/>
        </p:nvSpPr>
        <p:spPr>
          <a:xfrm>
            <a:off x="8045050" y="3696593"/>
            <a:ext cx="3485170" cy="545802"/>
          </a:xfrm>
          <a:prstGeom prst="rect">
            <a:avLst/>
          </a:prstGeom>
          <a:noFill/>
          <a:ln/>
        </p:spPr>
        <p:txBody>
          <a:bodyPr wrap="none" lIns="0" tIns="0" rIns="0" bIns="0" rtlCol="0" anchor="t"/>
          <a:lstStyle/>
          <a:p>
            <a:pPr marL="0" indent="0" algn="ctr">
              <a:lnSpc>
                <a:spcPct val="83000"/>
              </a:lnSpc>
              <a:buNone/>
            </a:pPr>
            <a:r>
              <a:rPr lang="en-US" sz="4250" dirty="0">
                <a:solidFill>
                  <a:srgbClr val="3B3535"/>
                </a:solidFill>
                <a:latin typeface="Poppins Medium" pitchFamily="34" charset="0"/>
                <a:ea typeface="Poppins Medium" pitchFamily="34" charset="-122"/>
                <a:cs typeface="Poppins Medium" pitchFamily="34" charset="-120"/>
              </a:rPr>
              <a:t>201</a:t>
            </a:r>
            <a:endParaRPr lang="en-US" sz="4250" dirty="0"/>
          </a:p>
        </p:txBody>
      </p:sp>
      <p:sp>
        <p:nvSpPr>
          <p:cNvPr id="11" name="Text 9"/>
          <p:cNvSpPr/>
          <p:nvPr/>
        </p:nvSpPr>
        <p:spPr>
          <a:xfrm>
            <a:off x="8045050" y="4449068"/>
            <a:ext cx="3485170" cy="258465"/>
          </a:xfrm>
          <a:prstGeom prst="rect">
            <a:avLst/>
          </a:prstGeom>
          <a:noFill/>
          <a:ln/>
        </p:spPr>
        <p:txBody>
          <a:bodyPr wrap="none" lIns="0" tIns="0" rIns="0" bIns="0" rtlCol="0" anchor="t"/>
          <a:lstStyle/>
          <a:p>
            <a:pPr marL="0" indent="0" algn="ctr">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Avoidable Deaths</a:t>
            </a:r>
            <a:endParaRPr lang="en-US" sz="1600" dirty="0"/>
          </a:p>
        </p:txBody>
      </p:sp>
      <p:sp>
        <p:nvSpPr>
          <p:cNvPr id="12" name="Text 10"/>
          <p:cNvSpPr/>
          <p:nvPr/>
        </p:nvSpPr>
        <p:spPr>
          <a:xfrm>
            <a:off x="8045050" y="4806752"/>
            <a:ext cx="3485170" cy="793849"/>
          </a:xfrm>
          <a:prstGeom prst="rect">
            <a:avLst/>
          </a:prstGeom>
          <a:noFill/>
          <a:ln/>
        </p:spPr>
        <p:txBody>
          <a:bodyPr wrap="square" lIns="0" tIns="0" rIns="0" bIns="0" rtlCol="0" anchor="t">
            <a:normAutofit fontScale="92500"/>
          </a:bodyPr>
          <a:lstStyle/>
          <a:p>
            <a:pPr marL="0" indent="0" algn="ctr">
              <a:lnSpc>
                <a:spcPct val="133000"/>
              </a:lnSpc>
              <a:buNone/>
            </a:pPr>
            <a:r>
              <a:rPr lang="en-US" sz="1300" dirty="0">
                <a:solidFill>
                  <a:srgbClr val="3B3535"/>
                </a:solidFill>
                <a:latin typeface="Poppins Light" pitchFamily="34" charset="0"/>
                <a:ea typeface="Poppins Light" pitchFamily="34" charset="-122"/>
                <a:cs typeface="Poppins Light" pitchFamily="34" charset="-120"/>
              </a:rPr>
              <a:t>Babies whose deaths were identified as potentially avoidable had the Trust followed national guidance </a:t>
            </a:r>
            <a:r>
              <a:rPr lang="en-US" sz="1300" kern="1200" dirty="0">
                <a:solidFill>
                  <a:srgbClr val="3B3535"/>
                </a:solidFill>
                <a:effectLst/>
                <a:latin typeface="Poppins Light" panose="00000400000000000000" pitchFamily="2" charset="0"/>
                <a:ea typeface="Poppins Light" panose="00000400000000000000" pitchFamily="2" charset="0"/>
                <a:cs typeface="Poppins Light" panose="00000400000000000000" pitchFamily="2" charset="0"/>
              </a:rPr>
              <a:t>(</a:t>
            </a:r>
            <a:r>
              <a:rPr lang="en-US" sz="1300" kern="1200" dirty="0" err="1">
                <a:solidFill>
                  <a:srgbClr val="3B3535"/>
                </a:solidFill>
                <a:effectLst/>
                <a:latin typeface="Poppins Light" panose="00000400000000000000" pitchFamily="2" charset="0"/>
                <a:ea typeface="Poppins Light" panose="00000400000000000000" pitchFamily="2" charset="0"/>
                <a:cs typeface="Poppins Light" panose="00000400000000000000" pitchFamily="2" charset="0"/>
              </a:rPr>
              <a:t>Lakasing</a:t>
            </a:r>
            <a:r>
              <a:rPr lang="en-US" sz="1300" kern="1200" dirty="0">
                <a:solidFill>
                  <a:srgbClr val="3B3535"/>
                </a:solidFill>
                <a:effectLst/>
                <a:latin typeface="Poppins Light" panose="00000400000000000000" pitchFamily="2" charset="0"/>
                <a:ea typeface="Poppins Light" panose="00000400000000000000" pitchFamily="2" charset="0"/>
                <a:cs typeface="Poppins Light" panose="00000400000000000000" pitchFamily="2" charset="0"/>
              </a:rPr>
              <a:t>, 2025).</a:t>
            </a:r>
            <a:r>
              <a:rPr lang="en-US" sz="1300" dirty="0">
                <a:solidFill>
                  <a:srgbClr val="3B3535"/>
                </a:solidFill>
                <a:latin typeface="Poppins Light" pitchFamily="34" charset="0"/>
                <a:ea typeface="Poppins Light" pitchFamily="34" charset="-122"/>
                <a:cs typeface="Poppins Light" pitchFamily="34" charset="-120"/>
              </a:rPr>
              <a:t>.</a:t>
            </a:r>
            <a:endParaRPr lang="en-US" sz="13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661475" y="581422"/>
            <a:ext cx="10868745" cy="465138"/>
          </a:xfrm>
          <a:prstGeom prst="rect">
            <a:avLst/>
          </a:prstGeom>
          <a:noFill/>
          <a:ln/>
        </p:spPr>
        <p:txBody>
          <a:bodyPr wrap="none" lIns="0" tIns="0" rIns="0" bIns="0" rtlCol="0" anchor="t"/>
          <a:lstStyle/>
          <a:p>
            <a:pPr marL="0" indent="0" algn="l">
              <a:lnSpc>
                <a:spcPct val="104000"/>
              </a:lnSpc>
              <a:buNone/>
            </a:pPr>
            <a:r>
              <a:rPr lang="en-US" sz="2900" dirty="0">
                <a:solidFill>
                  <a:srgbClr val="1F1E1E"/>
                </a:solidFill>
                <a:latin typeface="Poppins Medium" pitchFamily="34" charset="0"/>
                <a:ea typeface="Poppins Medium" pitchFamily="34" charset="-122"/>
                <a:cs typeface="Poppins Medium" pitchFamily="34" charset="-120"/>
              </a:rPr>
              <a:t>Policy Interventions and the Legal Framework</a:t>
            </a:r>
            <a:endParaRPr lang="en-US" sz="2900" dirty="0"/>
          </a:p>
        </p:txBody>
      </p:sp>
      <p:pic>
        <p:nvPicPr>
          <p:cNvPr id="3" name="Image 0" descr="preencoded.png"/>
          <p:cNvPicPr>
            <a:picLocks noChangeAspect="1"/>
          </p:cNvPicPr>
          <p:nvPr/>
        </p:nvPicPr>
        <p:blipFill>
          <a:blip r:embed="rId3"/>
          <a:stretch>
            <a:fillRect/>
          </a:stretch>
        </p:blipFill>
        <p:spPr>
          <a:xfrm>
            <a:off x="661475" y="1398191"/>
            <a:ext cx="4727457" cy="4727575"/>
          </a:xfrm>
          <a:prstGeom prst="rect">
            <a:avLst/>
          </a:prstGeom>
        </p:spPr>
      </p:pic>
      <p:sp>
        <p:nvSpPr>
          <p:cNvPr id="4" name="Text 1"/>
          <p:cNvSpPr/>
          <p:nvPr/>
        </p:nvSpPr>
        <p:spPr>
          <a:xfrm>
            <a:off x="6283763" y="1719829"/>
            <a:ext cx="5252807" cy="3258401"/>
          </a:xfrm>
          <a:prstGeom prst="rect">
            <a:avLst/>
          </a:prstGeom>
          <a:noFill/>
          <a:ln/>
        </p:spPr>
        <p:txBody>
          <a:bodyPr wrap="square" lIns="0" tIns="0" rIns="0" bIns="0" rtlCol="0" anchor="t">
            <a:normAutofit fontScale="92500" lnSpcReduction="10000"/>
          </a:bodyPr>
          <a:lstStyle/>
          <a:p>
            <a:pPr marL="171450" indent="-171450" algn="justLow">
              <a:lnSpc>
                <a:spcPct val="127000"/>
              </a:lnSpc>
              <a:spcAft>
                <a:spcPts val="900"/>
              </a:spcAft>
              <a:buFont typeface="Arial" panose="020B0604020202020204" pitchFamily="34" charset="0"/>
              <a:buChar char="•"/>
            </a:pPr>
            <a:r>
              <a:rPr lang="en-GB" dirty="0"/>
              <a:t>Systemic QA failure necessitates </a:t>
            </a:r>
            <a:r>
              <a:rPr lang="en-GB" b="1" dirty="0"/>
              <a:t>external legal and policy intervention </a:t>
            </a:r>
            <a:r>
              <a:rPr lang="en-US" dirty="0"/>
              <a:t>(Gillespie and Reader, 2018).</a:t>
            </a:r>
            <a:endParaRPr lang="en-GB" dirty="0"/>
          </a:p>
          <a:p>
            <a:pPr marL="171450" indent="-171450" algn="justLow">
              <a:lnSpc>
                <a:spcPct val="127000"/>
              </a:lnSpc>
              <a:spcAft>
                <a:spcPts val="900"/>
              </a:spcAft>
              <a:buFont typeface="Arial" panose="020B0604020202020204" pitchFamily="34" charset="0"/>
              <a:buChar char="•"/>
            </a:pPr>
            <a:r>
              <a:rPr lang="en-GB" dirty="0"/>
              <a:t> Administrative mechanisms struggle to balance </a:t>
            </a:r>
            <a:r>
              <a:rPr lang="en-GB" b="1" dirty="0"/>
              <a:t>institutional defence with victims' rights</a:t>
            </a:r>
            <a:r>
              <a:rPr lang="en-GB" dirty="0"/>
              <a:t> (Ames et al., 2020). </a:t>
            </a:r>
          </a:p>
          <a:p>
            <a:pPr marL="171450" indent="-171450" algn="justLow">
              <a:lnSpc>
                <a:spcPct val="127000"/>
              </a:lnSpc>
              <a:spcAft>
                <a:spcPts val="900"/>
              </a:spcAft>
              <a:buFont typeface="Arial" panose="020B0604020202020204" pitchFamily="34" charset="0"/>
              <a:buChar char="•"/>
            </a:pPr>
            <a:r>
              <a:rPr lang="en-GB" dirty="0"/>
              <a:t>Prolonged delays in justice expose </a:t>
            </a:r>
            <a:r>
              <a:rPr lang="en-GB" b="1" dirty="0"/>
              <a:t>critical inadequacies in regulatory frameworks</a:t>
            </a:r>
            <a:r>
              <a:rPr lang="en-GB" dirty="0"/>
              <a:t>.</a:t>
            </a:r>
          </a:p>
          <a:p>
            <a:pPr marL="171450" indent="-171450" algn="justLow">
              <a:lnSpc>
                <a:spcPct val="127000"/>
              </a:lnSpc>
              <a:spcAft>
                <a:spcPts val="900"/>
              </a:spcAft>
              <a:buFont typeface="Arial" panose="020B0604020202020204" pitchFamily="34" charset="0"/>
              <a:buChar char="•"/>
            </a:pPr>
            <a:r>
              <a:rPr lang="en-GB" dirty="0"/>
              <a:t> </a:t>
            </a:r>
            <a:r>
              <a:rPr lang="en-GB" b="1" dirty="0"/>
              <a:t>Regulatory inertia</a:t>
            </a:r>
            <a:r>
              <a:rPr lang="en-GB" dirty="0"/>
              <a:t> itself becomes an instrument of continued harm to affected families </a:t>
            </a:r>
            <a:r>
              <a:rPr lang="en-US" dirty="0"/>
              <a:t>(Dixon-Woods, 2024)</a:t>
            </a:r>
            <a:r>
              <a:rPr lang="en-GB" dirty="0"/>
              <a:t>.</a:t>
            </a:r>
            <a:endParaRPr lang="en-US" sz="1600" dirty="0"/>
          </a:p>
        </p:txBody>
      </p:sp>
      <p:sp>
        <p:nvSpPr>
          <p:cNvPr id="5" name="Shape 2"/>
          <p:cNvSpPr/>
          <p:nvPr/>
        </p:nvSpPr>
        <p:spPr>
          <a:xfrm>
            <a:off x="6283763" y="5392482"/>
            <a:ext cx="5252807" cy="1171604"/>
          </a:xfrm>
          <a:prstGeom prst="roundRect">
            <a:avLst>
              <a:gd name="adj" fmla="val 992"/>
            </a:avLst>
          </a:prstGeom>
          <a:solidFill>
            <a:srgbClr val="FCF2B5"/>
          </a:solidFill>
          <a:ln/>
        </p:spPr>
      </p:sp>
      <p:pic>
        <p:nvPicPr>
          <p:cNvPr id="6" name="Image 1" descr="preencoded.png"/>
          <p:cNvPicPr>
            <a:picLocks noChangeAspect="1"/>
          </p:cNvPicPr>
          <p:nvPr/>
        </p:nvPicPr>
        <p:blipFill>
          <a:blip r:embed="rId4"/>
          <a:stretch>
            <a:fillRect/>
          </a:stretch>
        </p:blipFill>
        <p:spPr>
          <a:xfrm>
            <a:off x="6358176" y="5710395"/>
            <a:ext cx="334854" cy="267889"/>
          </a:xfrm>
          <a:prstGeom prst="rect">
            <a:avLst/>
          </a:prstGeom>
        </p:spPr>
      </p:pic>
      <p:sp>
        <p:nvSpPr>
          <p:cNvPr id="7" name="Text 3"/>
          <p:cNvSpPr/>
          <p:nvPr/>
        </p:nvSpPr>
        <p:spPr>
          <a:xfrm>
            <a:off x="6767442" y="5489973"/>
            <a:ext cx="4620303" cy="987424"/>
          </a:xfrm>
          <a:prstGeom prst="rect">
            <a:avLst/>
          </a:prstGeom>
          <a:noFill/>
          <a:ln/>
        </p:spPr>
        <p:txBody>
          <a:bodyPr wrap="square" lIns="0" tIns="0" rIns="0" bIns="0" rtlCol="0" anchor="t">
            <a:normAutofit/>
          </a:bodyPr>
          <a:lstStyle/>
          <a:p>
            <a:pPr marL="0" indent="0" algn="just">
              <a:lnSpc>
                <a:spcPct val="127000"/>
              </a:lnSpc>
              <a:buNone/>
            </a:pPr>
            <a:r>
              <a:rPr lang="en-US" sz="1400" b="1" dirty="0">
                <a:solidFill>
                  <a:srgbClr val="000000"/>
                </a:solidFill>
                <a:latin typeface="Poppins Light" pitchFamily="34" charset="0"/>
                <a:ea typeface="Poppins Light" pitchFamily="34" charset="-122"/>
                <a:cs typeface="Poppins Light" pitchFamily="34" charset="-120"/>
              </a:rPr>
              <a:t>Delayed regulatory intervention compounds the original harm by denying families timely recognition and redress.</a:t>
            </a:r>
            <a:endParaRPr lang="en-US" sz="1400" b="1" dirty="0"/>
          </a:p>
        </p:txBody>
      </p:sp>
      <p:sp>
        <p:nvSpPr>
          <p:cNvPr id="8" name="TextBox 7">
            <a:extLst>
              <a:ext uri="{FF2B5EF4-FFF2-40B4-BE49-F238E27FC236}">
                <a16:creationId xmlns:a16="http://schemas.microsoft.com/office/drawing/2014/main" id="{4CC939A9-6D6F-08B7-0407-FEFF9192DD98}"/>
              </a:ext>
            </a:extLst>
          </p:cNvPr>
          <p:cNvSpPr txBox="1"/>
          <p:nvPr/>
        </p:nvSpPr>
        <p:spPr>
          <a:xfrm>
            <a:off x="1414780" y="6215787"/>
            <a:ext cx="3074093" cy="261610"/>
          </a:xfrm>
          <a:prstGeom prst="rect">
            <a:avLst/>
          </a:prstGeom>
          <a:noFill/>
        </p:spPr>
        <p:txBody>
          <a:bodyPr wrap="square" rtlCol="0">
            <a:spAutoFit/>
          </a:bodyPr>
          <a:lstStyle/>
          <a:p>
            <a:r>
              <a:rPr lang="en-GB" sz="1100" i="1" dirty="0">
                <a:latin typeface="Aptos" panose="020B0004020202020204" pitchFamily="34" charset="0"/>
              </a:rPr>
              <a:t>Figure 2: Policy Interventions </a:t>
            </a:r>
            <a:r>
              <a:rPr lang="en-US" sz="1100" i="1" dirty="0">
                <a:solidFill>
                  <a:srgbClr val="3B3535"/>
                </a:solidFill>
                <a:latin typeface="Aptos" panose="020B0004020202020204" pitchFamily="34" charset="0"/>
                <a:ea typeface="Poppins Light" pitchFamily="34" charset="-122"/>
                <a:cs typeface="Poppins Light" pitchFamily="34" charset="-120"/>
              </a:rPr>
              <a:t>(Newburn, 2022)</a:t>
            </a:r>
            <a:endParaRPr lang="en-GB" sz="1100" i="1" dirty="0">
              <a:latin typeface="Aptos" panose="020B0004020202020204"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95250" y="570972"/>
            <a:ext cx="10868745" cy="835287"/>
          </a:xfrm>
          <a:prstGeom prst="rect">
            <a:avLst/>
          </a:prstGeom>
          <a:noFill/>
          <a:ln/>
        </p:spPr>
        <p:txBody>
          <a:bodyPr wrap="none" lIns="0" tIns="0" rIns="0" bIns="0" rtlCol="0" anchor="t"/>
          <a:lstStyle/>
          <a:p>
            <a:pPr marL="0" marR="0" lvl="0" indent="0" algn="l" defTabSz="914400" rtl="0" eaLnBrk="1" fontAlgn="auto" latinLnBrk="0" hangingPunct="1">
              <a:lnSpc>
                <a:spcPct val="104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1F1E1E"/>
                </a:solidFill>
                <a:effectLst/>
                <a:uLnTx/>
                <a:uFillTx/>
                <a:latin typeface="Poppins Medium" pitchFamily="34" charset="0"/>
                <a:ea typeface="Poppins Medium" pitchFamily="34" charset="-122"/>
                <a:cs typeface="Poppins Medium" pitchFamily="34" charset="-120"/>
              </a:rPr>
              <a:t>Structuring Component 2: The Written Report</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p:nvPr/>
        </p:nvSpPr>
        <p:spPr>
          <a:xfrm>
            <a:off x="661475" y="1710829"/>
            <a:ext cx="10868745" cy="835287"/>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33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3B3535"/>
                </a:solidFill>
                <a:effectLst/>
                <a:uLnTx/>
                <a:uFillTx/>
                <a:latin typeface="Poppins Light" pitchFamily="34" charset="0"/>
                <a:ea typeface="Poppins Light" pitchFamily="34" charset="-122"/>
                <a:cs typeface="Poppins Light" pitchFamily="34" charset="-120"/>
              </a:rPr>
              <a:t>Building upon the foundational analysis presented here, the forthcoming Component 2 written report will delve deeper into specific restorative models and actionable strategies.</a:t>
            </a:r>
            <a:endPar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Image 0" descr="preencoded.png"/>
          <p:cNvPicPr>
            <a:picLocks noChangeAspect="1"/>
          </p:cNvPicPr>
          <p:nvPr/>
        </p:nvPicPr>
        <p:blipFill>
          <a:blip>
            <a:extLst>
              <a:ext uri="{96DAC541-7B7A-43D3-8B79-37D633B846F1}">
                <asvg:svgBlip xmlns="" xmlns:asvg="http://schemas.microsoft.com/office/drawing/2016/SVG/main" r:embed="rId3"/>
              </a:ext>
            </a:extLst>
          </a:blip>
          <a:stretch>
            <a:fillRect/>
          </a:stretch>
        </p:blipFill>
        <p:spPr>
          <a:xfrm>
            <a:off x="5781582" y="4888706"/>
            <a:ext cx="248041" cy="248047"/>
          </a:xfrm>
          <a:prstGeom prst="rect">
            <a:avLst/>
          </a:prstGeom>
        </p:spPr>
      </p:pic>
      <p:sp>
        <p:nvSpPr>
          <p:cNvPr id="5" name="Text 2"/>
          <p:cNvSpPr/>
          <p:nvPr/>
        </p:nvSpPr>
        <p:spPr>
          <a:xfrm>
            <a:off x="6364525" y="4888706"/>
            <a:ext cx="2947715" cy="258465"/>
          </a:xfrm>
          <a:prstGeom prst="rect">
            <a:avLst/>
          </a:prstGeom>
          <a:noFill/>
          <a:ln/>
        </p:spPr>
        <p:txBody>
          <a:bodyPr wrap="none" lIns="0" tIns="0" rIns="0" bIns="0" rtlCol="0" anchor="t"/>
          <a:lstStyle/>
          <a:p>
            <a:pPr marL="0" marR="0" lvl="0" indent="0" algn="l" defTabSz="914400" rtl="0" eaLnBrk="1" fontAlgn="auto" latinLnBrk="0" hangingPunct="1">
              <a:lnSpc>
                <a:spcPct val="104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B3535"/>
                </a:solidFill>
                <a:effectLst/>
                <a:uLnTx/>
                <a:uFillTx/>
                <a:latin typeface="Poppins Medium" pitchFamily="34" charset="0"/>
                <a:ea typeface="Poppins Medium" pitchFamily="34" charset="-122"/>
                <a:cs typeface="Poppins Medium" pitchFamily="34" charset="-120"/>
              </a:rPr>
              <a:t>From Analysis to Action</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 3"/>
          <p:cNvSpPr/>
          <p:nvPr/>
        </p:nvSpPr>
        <p:spPr>
          <a:xfrm>
            <a:off x="6364525" y="5444466"/>
            <a:ext cx="2947715" cy="1058466"/>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33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3B3535"/>
                </a:solidFill>
                <a:effectLst/>
                <a:uLnTx/>
                <a:uFillTx/>
                <a:latin typeface="Poppins Light" pitchFamily="34" charset="0"/>
                <a:ea typeface="Poppins Light" pitchFamily="34" charset="-122"/>
                <a:cs typeface="Poppins Light" pitchFamily="34" charset="-120"/>
              </a:rPr>
              <a:t>Transitioning from root cause analysis to proposing actionable, systemic solutions for sustainable change </a:t>
            </a:r>
            <a:r>
              <a:rPr lang="en-US" sz="1300" kern="1200" dirty="0">
                <a:solidFill>
                  <a:srgbClr val="3B3535"/>
                </a:solidFill>
                <a:effectLst/>
                <a:latin typeface="Poppins Light" panose="00000400000000000000" pitchFamily="2" charset="0"/>
                <a:ea typeface="Poppins Light" panose="00000400000000000000" pitchFamily="2" charset="0"/>
                <a:cs typeface="Poppins Light" panose="00000400000000000000" pitchFamily="2" charset="0"/>
              </a:rPr>
              <a:t>(Dyer, 2020).</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Image 1" descr="preencoded.png"/>
          <p:cNvPicPr>
            <a:picLocks noChangeAspect="1"/>
          </p:cNvPicPr>
          <p:nvPr/>
        </p:nvPicPr>
        <p:blipFill>
          <a:blip>
            <a:extLst>
              <a:ext uri="{96DAC541-7B7A-43D3-8B79-37D633B846F1}">
                <asvg:svgBlip xmlns="" xmlns:asvg="http://schemas.microsoft.com/office/drawing/2016/SVG/main" r:embed="rId4"/>
              </a:ext>
            </a:extLst>
          </a:blip>
          <a:stretch>
            <a:fillRect/>
          </a:stretch>
        </p:blipFill>
        <p:spPr>
          <a:xfrm>
            <a:off x="4415223" y="2884320"/>
            <a:ext cx="248041" cy="248047"/>
          </a:xfrm>
          <a:prstGeom prst="rect">
            <a:avLst/>
          </a:prstGeom>
        </p:spPr>
      </p:pic>
      <p:sp>
        <p:nvSpPr>
          <p:cNvPr id="8" name="Text 4"/>
          <p:cNvSpPr/>
          <p:nvPr/>
        </p:nvSpPr>
        <p:spPr>
          <a:xfrm>
            <a:off x="4890568" y="2709186"/>
            <a:ext cx="2947815" cy="516930"/>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4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B3535"/>
                </a:solidFill>
                <a:effectLst/>
                <a:uLnTx/>
                <a:uFillTx/>
                <a:latin typeface="Poppins Medium" pitchFamily="34" charset="0"/>
                <a:ea typeface="Poppins Medium" pitchFamily="34" charset="-122"/>
                <a:cs typeface="Poppins Medium" pitchFamily="34" charset="-120"/>
              </a:rPr>
              <a:t>Evaluating No-Fault Compensation</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 5"/>
          <p:cNvSpPr/>
          <p:nvPr/>
        </p:nvSpPr>
        <p:spPr>
          <a:xfrm>
            <a:off x="4890567" y="3333750"/>
            <a:ext cx="2947815" cy="1323082"/>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33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3B3535"/>
                </a:solidFill>
                <a:effectLst/>
                <a:uLnTx/>
                <a:uFillTx/>
                <a:latin typeface="Poppins Light" pitchFamily="34" charset="0"/>
                <a:ea typeface="Poppins Light" pitchFamily="34" charset="-122"/>
                <a:cs typeface="Poppins Light" pitchFamily="34" charset="-120"/>
              </a:rPr>
              <a:t>A critical evaluation of "No-Fault" compensation approaches within the NHS, aiming to foster transparency and rapid learning (Macleod and Hodges, 2022).</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Image 2" descr="preencoded.png"/>
          <p:cNvPicPr>
            <a:picLocks noChangeAspect="1"/>
          </p:cNvPicPr>
          <p:nvPr/>
        </p:nvPicPr>
        <p:blipFill>
          <a:blip>
            <a:extLst>
              <a:ext uri="{96DAC541-7B7A-43D3-8B79-37D633B846F1}">
                <asvg:svgBlip xmlns="" xmlns:asvg="http://schemas.microsoft.com/office/drawing/2016/SVG/main" r:embed="rId5"/>
              </a:ext>
            </a:extLst>
          </a:blip>
          <a:stretch>
            <a:fillRect/>
          </a:stretch>
        </p:blipFill>
        <p:spPr>
          <a:xfrm>
            <a:off x="8087758" y="2764942"/>
            <a:ext cx="248041" cy="248047"/>
          </a:xfrm>
          <a:prstGeom prst="rect">
            <a:avLst/>
          </a:prstGeom>
        </p:spPr>
      </p:pic>
      <p:sp>
        <p:nvSpPr>
          <p:cNvPr id="11" name="Text 6"/>
          <p:cNvSpPr/>
          <p:nvPr/>
        </p:nvSpPr>
        <p:spPr>
          <a:xfrm>
            <a:off x="8582405" y="2703729"/>
            <a:ext cx="2947815" cy="516930"/>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4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B3535"/>
                </a:solidFill>
                <a:effectLst/>
                <a:uLnTx/>
                <a:uFillTx/>
                <a:latin typeface="Poppins Medium" pitchFamily="34" charset="0"/>
                <a:ea typeface="Poppins Medium" pitchFamily="34" charset="-122"/>
                <a:cs typeface="Poppins Medium" pitchFamily="34" charset="-120"/>
              </a:rPr>
              <a:t>Comprehensive Policy Overhauls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p:nvPr/>
        </p:nvSpPr>
        <p:spPr>
          <a:xfrm>
            <a:off x="8520700" y="3268329"/>
            <a:ext cx="2947815" cy="1323082"/>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33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3B3535"/>
                </a:solidFill>
                <a:effectLst/>
                <a:uLnTx/>
                <a:uFillTx/>
                <a:latin typeface="Poppins Light" pitchFamily="34" charset="0"/>
                <a:ea typeface="Poppins Light" pitchFamily="34" charset="-122"/>
                <a:cs typeface="Poppins Light" pitchFamily="34" charset="-120"/>
              </a:rPr>
              <a:t>Proposing essential policy overhauls required to mend the broken maternity care system across the broader healthcare landscape (Lakasing, 2025).</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61DFDD91-BFA3-6F33-9DDD-B83C5A56D0E9}"/>
              </a:ext>
            </a:extLst>
          </p:cNvPr>
          <p:cNvPicPr>
            <a:picLocks noChangeAspect="1"/>
          </p:cNvPicPr>
          <p:nvPr/>
        </p:nvPicPr>
        <p:blipFill>
          <a:blip r:embed="rId6"/>
          <a:stretch>
            <a:fillRect/>
          </a:stretch>
        </p:blipFill>
        <p:spPr>
          <a:xfrm>
            <a:off x="-1" y="2716212"/>
            <a:ext cx="4208249" cy="414178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661475" y="510282"/>
            <a:ext cx="10868745" cy="490934"/>
          </a:xfrm>
          <a:prstGeom prst="rect">
            <a:avLst/>
          </a:prstGeom>
          <a:noFill/>
          <a:ln/>
        </p:spPr>
        <p:txBody>
          <a:bodyPr wrap="none" lIns="0" tIns="0" rIns="0" bIns="0" rtlCol="0" anchor="t"/>
          <a:lstStyle/>
          <a:p>
            <a:pPr marL="0" indent="0" algn="l">
              <a:lnSpc>
                <a:spcPct val="104000"/>
              </a:lnSpc>
              <a:buNone/>
            </a:pPr>
            <a:r>
              <a:rPr lang="en-US" sz="3050" dirty="0">
                <a:solidFill>
                  <a:srgbClr val="1F1E1E"/>
                </a:solidFill>
                <a:latin typeface="Poppins Medium" pitchFamily="34" charset="0"/>
                <a:ea typeface="Poppins Medium" pitchFamily="34" charset="-122"/>
                <a:cs typeface="Poppins Medium" pitchFamily="34" charset="-120"/>
              </a:rPr>
              <a:t>Recommendations for Sustainable Quality Assurance</a:t>
            </a:r>
            <a:endParaRPr lang="en-US" sz="3050" dirty="0"/>
          </a:p>
        </p:txBody>
      </p:sp>
      <p:sp>
        <p:nvSpPr>
          <p:cNvPr id="3" name="Text 1"/>
          <p:cNvSpPr/>
          <p:nvPr/>
        </p:nvSpPr>
        <p:spPr>
          <a:xfrm>
            <a:off x="661475" y="1299666"/>
            <a:ext cx="10868745" cy="658218"/>
          </a:xfrm>
          <a:prstGeom prst="rect">
            <a:avLst/>
          </a:prstGeom>
          <a:noFill/>
          <a:ln/>
        </p:spPr>
        <p:txBody>
          <a:bodyPr wrap="square" lIns="0" tIns="0" rIns="0" bIns="0" rtlCol="0" anchor="t">
            <a:normAutofit/>
          </a:bodyPr>
          <a:lstStyle/>
          <a:p>
            <a:pPr marL="0" indent="0" algn="l">
              <a:lnSpc>
                <a:spcPct val="130000"/>
              </a:lnSpc>
              <a:buNone/>
            </a:pPr>
            <a:r>
              <a:rPr lang="en-US" sz="1400" dirty="0">
                <a:solidFill>
                  <a:srgbClr val="3B3535"/>
                </a:solidFill>
                <a:latin typeface="Poppins Light" pitchFamily="34" charset="0"/>
                <a:ea typeface="Poppins Light" pitchFamily="34" charset="-122"/>
                <a:cs typeface="Poppins Light" pitchFamily="34" charset="-120"/>
              </a:rPr>
              <a:t>To prevent the recurrence of such tragedies, the following systemic recommendations must be adopted across NHS maternity — and broader healthcare — services.</a:t>
            </a:r>
            <a:endParaRPr lang="en-US" sz="1400" dirty="0"/>
          </a:p>
        </p:txBody>
      </p:sp>
      <p:pic>
        <p:nvPicPr>
          <p:cNvPr id="4" name="Image 0" descr="preencoded.png"/>
          <p:cNvPicPr>
            <a:picLocks noChangeAspect="1"/>
          </p:cNvPicPr>
          <p:nvPr/>
        </p:nvPicPr>
        <p:blipFill>
          <a:blip>
            <a:extLst>
              <a:ext uri="{96DAC541-7B7A-43D3-8B79-37D633B846F1}">
                <asvg:svgBlip xmlns="" xmlns:asvg="http://schemas.microsoft.com/office/drawing/2016/SVG/main" r:embed="rId3"/>
              </a:ext>
            </a:extLst>
          </a:blip>
          <a:stretch>
            <a:fillRect/>
          </a:stretch>
        </p:blipFill>
        <p:spPr>
          <a:xfrm>
            <a:off x="661475" y="1957884"/>
            <a:ext cx="5359762" cy="2120305"/>
          </a:xfrm>
          <a:prstGeom prst="rect">
            <a:avLst/>
          </a:prstGeom>
        </p:spPr>
      </p:pic>
      <p:sp>
        <p:nvSpPr>
          <p:cNvPr id="5" name="Text 2"/>
          <p:cNvSpPr/>
          <p:nvPr/>
        </p:nvSpPr>
        <p:spPr>
          <a:xfrm>
            <a:off x="3247051" y="2075656"/>
            <a:ext cx="188511" cy="235645"/>
          </a:xfrm>
          <a:prstGeom prst="rect">
            <a:avLst/>
          </a:prstGeom>
          <a:noFill/>
          <a:ln/>
        </p:spPr>
        <p:txBody>
          <a:bodyPr wrap="none" lIns="0" tIns="0" rIns="0" bIns="0" rtlCol="0" anchor="ctr"/>
          <a:lstStyle/>
          <a:p>
            <a:pPr marL="0" indent="0" algn="ctr">
              <a:lnSpc>
                <a:spcPct val="100000"/>
              </a:lnSpc>
              <a:buNone/>
            </a:pPr>
            <a:r>
              <a:rPr lang="en-US" sz="1450" dirty="0">
                <a:solidFill>
                  <a:srgbClr val="FFFFFF"/>
                </a:solidFill>
                <a:latin typeface="Poppins Medium" pitchFamily="34" charset="0"/>
                <a:ea typeface="Poppins Medium" pitchFamily="34" charset="-122"/>
                <a:cs typeface="Poppins Medium" pitchFamily="34" charset="-120"/>
              </a:rPr>
              <a:t>1</a:t>
            </a:r>
            <a:endParaRPr lang="en-US" sz="1450" dirty="0"/>
          </a:p>
        </p:txBody>
      </p:sp>
      <p:sp>
        <p:nvSpPr>
          <p:cNvPr id="6" name="Text 3"/>
          <p:cNvSpPr/>
          <p:nvPr/>
        </p:nvSpPr>
        <p:spPr>
          <a:xfrm>
            <a:off x="837584" y="2586335"/>
            <a:ext cx="5007544" cy="245566"/>
          </a:xfrm>
          <a:prstGeom prst="rect">
            <a:avLst/>
          </a:prstGeom>
          <a:noFill/>
          <a:ln/>
        </p:spPr>
        <p:txBody>
          <a:bodyPr wrap="none" lIns="0" tIns="0" rIns="0" bIns="0" rtlCol="0" anchor="t"/>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Mandatory External Auditing</a:t>
            </a:r>
            <a:endParaRPr lang="en-US" sz="1600" dirty="0"/>
          </a:p>
        </p:txBody>
      </p:sp>
      <p:sp>
        <p:nvSpPr>
          <p:cNvPr id="7" name="Text 4"/>
          <p:cNvSpPr/>
          <p:nvPr/>
        </p:nvSpPr>
        <p:spPr>
          <a:xfrm>
            <a:off x="837584" y="2921397"/>
            <a:ext cx="5007544" cy="980678"/>
          </a:xfrm>
          <a:prstGeom prst="rect">
            <a:avLst/>
          </a:prstGeom>
          <a:noFill/>
          <a:ln/>
        </p:spPr>
        <p:txBody>
          <a:bodyPr wrap="square" lIns="0" tIns="0" rIns="0" bIns="0" rtlCol="0" anchor="t">
            <a:normAutofit/>
          </a:bodyPr>
          <a:lstStyle/>
          <a:p>
            <a:pPr marL="0" indent="0" algn="l">
              <a:lnSpc>
                <a:spcPct val="130000"/>
              </a:lnSpc>
              <a:buNone/>
            </a:pPr>
            <a:r>
              <a:rPr lang="en-US" sz="1200" dirty="0">
                <a:solidFill>
                  <a:srgbClr val="3B3535"/>
                </a:solidFill>
                <a:latin typeface="Poppins Light" pitchFamily="34" charset="0"/>
                <a:ea typeface="Poppins Light" pitchFamily="34" charset="-122"/>
                <a:cs typeface="Poppins Light" pitchFamily="34" charset="-120"/>
              </a:rPr>
              <a:t>Transition from self-regulation to rigorous, unannounced external clinical audits (</a:t>
            </a:r>
            <a:r>
              <a:rPr lang="en-US" sz="1200" dirty="0" err="1">
                <a:solidFill>
                  <a:srgbClr val="3B3535"/>
                </a:solidFill>
                <a:latin typeface="Poppins Light" pitchFamily="34" charset="0"/>
                <a:ea typeface="Poppins Light" pitchFamily="34" charset="-122"/>
                <a:cs typeface="Poppins Light" pitchFamily="34" charset="-120"/>
              </a:rPr>
              <a:t>Lakasing</a:t>
            </a:r>
            <a:r>
              <a:rPr lang="en-US" sz="1200" dirty="0">
                <a:solidFill>
                  <a:srgbClr val="3B3535"/>
                </a:solidFill>
                <a:latin typeface="Poppins Light" pitchFamily="34" charset="0"/>
                <a:ea typeface="Poppins Light" pitchFamily="34" charset="-122"/>
                <a:cs typeface="Poppins Light" pitchFamily="34" charset="-120"/>
              </a:rPr>
              <a:t>, 2025)</a:t>
            </a:r>
            <a:endParaRPr lang="en-US" sz="1200" dirty="0"/>
          </a:p>
        </p:txBody>
      </p:sp>
      <p:pic>
        <p:nvPicPr>
          <p:cNvPr id="8" name="Image 1" descr="preencoded.png"/>
          <p:cNvPicPr>
            <a:picLocks noChangeAspect="1"/>
          </p:cNvPicPr>
          <p:nvPr/>
        </p:nvPicPr>
        <p:blipFill>
          <a:blip>
            <a:extLst>
              <a:ext uri="{96DAC541-7B7A-43D3-8B79-37D633B846F1}">
                <asvg:svgBlip xmlns="" xmlns:asvg="http://schemas.microsoft.com/office/drawing/2016/SVG/main" r:embed="rId3"/>
              </a:ext>
            </a:extLst>
          </a:blip>
          <a:stretch>
            <a:fillRect/>
          </a:stretch>
        </p:blipFill>
        <p:spPr>
          <a:xfrm>
            <a:off x="6170458" y="1957884"/>
            <a:ext cx="5359762" cy="2120305"/>
          </a:xfrm>
          <a:prstGeom prst="rect">
            <a:avLst/>
          </a:prstGeom>
        </p:spPr>
      </p:pic>
      <p:sp>
        <p:nvSpPr>
          <p:cNvPr id="9" name="Text 5"/>
          <p:cNvSpPr/>
          <p:nvPr/>
        </p:nvSpPr>
        <p:spPr>
          <a:xfrm>
            <a:off x="8756034" y="2075656"/>
            <a:ext cx="188511" cy="235645"/>
          </a:xfrm>
          <a:prstGeom prst="rect">
            <a:avLst/>
          </a:prstGeom>
          <a:noFill/>
          <a:ln/>
        </p:spPr>
        <p:txBody>
          <a:bodyPr wrap="none" lIns="0" tIns="0" rIns="0" bIns="0" rtlCol="0" anchor="ctr"/>
          <a:lstStyle/>
          <a:p>
            <a:pPr marL="0" indent="0" algn="ctr">
              <a:lnSpc>
                <a:spcPct val="100000"/>
              </a:lnSpc>
              <a:buNone/>
            </a:pPr>
            <a:r>
              <a:rPr lang="en-US" sz="1450" dirty="0">
                <a:solidFill>
                  <a:srgbClr val="FFFFFF"/>
                </a:solidFill>
                <a:latin typeface="Poppins Medium" pitchFamily="34" charset="0"/>
                <a:ea typeface="Poppins Medium" pitchFamily="34" charset="-122"/>
                <a:cs typeface="Poppins Medium" pitchFamily="34" charset="-120"/>
              </a:rPr>
              <a:t>2</a:t>
            </a:r>
            <a:endParaRPr lang="en-US" sz="1450" dirty="0"/>
          </a:p>
        </p:txBody>
      </p:sp>
      <p:sp>
        <p:nvSpPr>
          <p:cNvPr id="10" name="Text 6"/>
          <p:cNvSpPr/>
          <p:nvPr/>
        </p:nvSpPr>
        <p:spPr>
          <a:xfrm>
            <a:off x="6346567" y="2586335"/>
            <a:ext cx="5007544" cy="245566"/>
          </a:xfrm>
          <a:prstGeom prst="rect">
            <a:avLst/>
          </a:prstGeom>
          <a:noFill/>
          <a:ln/>
        </p:spPr>
        <p:txBody>
          <a:bodyPr wrap="none" lIns="0" tIns="0" rIns="0" bIns="0" rtlCol="0" anchor="t"/>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Empowering Patient Voices</a:t>
            </a:r>
            <a:endParaRPr lang="en-US" sz="1600" dirty="0"/>
          </a:p>
        </p:txBody>
      </p:sp>
      <p:sp>
        <p:nvSpPr>
          <p:cNvPr id="11" name="Text 7"/>
          <p:cNvSpPr/>
          <p:nvPr/>
        </p:nvSpPr>
        <p:spPr>
          <a:xfrm>
            <a:off x="6346567" y="2921397"/>
            <a:ext cx="5007544" cy="980678"/>
          </a:xfrm>
          <a:prstGeom prst="rect">
            <a:avLst/>
          </a:prstGeom>
          <a:noFill/>
          <a:ln/>
        </p:spPr>
        <p:txBody>
          <a:bodyPr wrap="square" lIns="0" tIns="0" rIns="0" bIns="0" rtlCol="0" anchor="t">
            <a:normAutofit/>
          </a:bodyPr>
          <a:lstStyle/>
          <a:p>
            <a:pPr marL="0" indent="0" algn="l">
              <a:lnSpc>
                <a:spcPct val="130000"/>
              </a:lnSpc>
              <a:buNone/>
            </a:pPr>
            <a:r>
              <a:rPr lang="en-US" sz="1200" dirty="0">
                <a:solidFill>
                  <a:srgbClr val="3B3535"/>
                </a:solidFill>
                <a:latin typeface="Poppins Light" pitchFamily="34" charset="0"/>
                <a:ea typeface="Poppins Light" pitchFamily="34" charset="-122"/>
                <a:cs typeface="Poppins Light" pitchFamily="34" charset="-120"/>
              </a:rPr>
              <a:t>Integrate patient and family complaints directly into executive-level risk management dashboards, treating them as first-order quality intelligence rather than administrative correspondence (Gillespie and Reader, 2018).</a:t>
            </a:r>
            <a:endParaRPr lang="en-US" sz="1200" dirty="0"/>
          </a:p>
        </p:txBody>
      </p:sp>
      <p:pic>
        <p:nvPicPr>
          <p:cNvPr id="12" name="Image 2" descr="preencoded.png"/>
          <p:cNvPicPr>
            <a:picLocks noChangeAspect="1"/>
          </p:cNvPicPr>
          <p:nvPr/>
        </p:nvPicPr>
        <p:blipFill>
          <a:blip>
            <a:extLst>
              <a:ext uri="{96DAC541-7B7A-43D3-8B79-37D633B846F1}">
                <asvg:svgBlip xmlns="" xmlns:asvg="http://schemas.microsoft.com/office/drawing/2016/SVG/main" r:embed="rId3"/>
              </a:ext>
            </a:extLst>
          </a:blip>
          <a:stretch>
            <a:fillRect/>
          </a:stretch>
        </p:blipFill>
        <p:spPr>
          <a:xfrm>
            <a:off x="661475" y="4227413"/>
            <a:ext cx="5359762" cy="2120305"/>
          </a:xfrm>
          <a:prstGeom prst="rect">
            <a:avLst/>
          </a:prstGeom>
        </p:spPr>
      </p:pic>
      <p:sp>
        <p:nvSpPr>
          <p:cNvPr id="13" name="Text 8"/>
          <p:cNvSpPr/>
          <p:nvPr/>
        </p:nvSpPr>
        <p:spPr>
          <a:xfrm>
            <a:off x="3247051" y="4345186"/>
            <a:ext cx="188511" cy="235645"/>
          </a:xfrm>
          <a:prstGeom prst="rect">
            <a:avLst/>
          </a:prstGeom>
          <a:noFill/>
          <a:ln/>
        </p:spPr>
        <p:txBody>
          <a:bodyPr wrap="none" lIns="0" tIns="0" rIns="0" bIns="0" rtlCol="0" anchor="ctr"/>
          <a:lstStyle/>
          <a:p>
            <a:pPr marL="0" indent="0" algn="ctr">
              <a:lnSpc>
                <a:spcPct val="100000"/>
              </a:lnSpc>
              <a:buNone/>
            </a:pPr>
            <a:r>
              <a:rPr lang="en-US" sz="1450" dirty="0">
                <a:solidFill>
                  <a:srgbClr val="FFFFFF"/>
                </a:solidFill>
                <a:latin typeface="Poppins Medium" pitchFamily="34" charset="0"/>
                <a:ea typeface="Poppins Medium" pitchFamily="34" charset="-122"/>
                <a:cs typeface="Poppins Medium" pitchFamily="34" charset="-120"/>
              </a:rPr>
              <a:t>3</a:t>
            </a:r>
            <a:endParaRPr lang="en-US" sz="1450" dirty="0"/>
          </a:p>
        </p:txBody>
      </p:sp>
      <p:sp>
        <p:nvSpPr>
          <p:cNvPr id="14" name="Text 9"/>
          <p:cNvSpPr/>
          <p:nvPr/>
        </p:nvSpPr>
        <p:spPr>
          <a:xfrm>
            <a:off x="837584" y="4855865"/>
            <a:ext cx="5007544" cy="245566"/>
          </a:xfrm>
          <a:prstGeom prst="rect">
            <a:avLst/>
          </a:prstGeom>
          <a:noFill/>
          <a:ln/>
        </p:spPr>
        <p:txBody>
          <a:bodyPr wrap="none" lIns="0" tIns="0" rIns="0" bIns="0" rtlCol="0" anchor="t"/>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Cultural Realignment — Just Culture</a:t>
            </a:r>
            <a:endParaRPr lang="en-US" sz="1600" dirty="0"/>
          </a:p>
        </p:txBody>
      </p:sp>
      <p:sp>
        <p:nvSpPr>
          <p:cNvPr id="15" name="Text 10"/>
          <p:cNvSpPr/>
          <p:nvPr/>
        </p:nvSpPr>
        <p:spPr>
          <a:xfrm>
            <a:off x="837584" y="5190927"/>
            <a:ext cx="5007544" cy="980678"/>
          </a:xfrm>
          <a:prstGeom prst="rect">
            <a:avLst/>
          </a:prstGeom>
          <a:noFill/>
          <a:ln/>
        </p:spPr>
        <p:txBody>
          <a:bodyPr wrap="square" lIns="0" tIns="0" rIns="0" bIns="0" rtlCol="0" anchor="t">
            <a:normAutofit/>
          </a:bodyPr>
          <a:lstStyle/>
          <a:p>
            <a:pPr marL="0" indent="0" algn="l">
              <a:lnSpc>
                <a:spcPct val="130000"/>
              </a:lnSpc>
              <a:buNone/>
            </a:pPr>
            <a:r>
              <a:rPr lang="en-US" sz="1200" dirty="0">
                <a:solidFill>
                  <a:srgbClr val="3B3535"/>
                </a:solidFill>
                <a:latin typeface="Poppins Light" pitchFamily="34" charset="0"/>
                <a:ea typeface="Poppins Light" pitchFamily="34" charset="-122"/>
                <a:cs typeface="Poppins Light" pitchFamily="34" charset="-120"/>
              </a:rPr>
              <a:t>Foster an environment where staff can report active failures without fear of punitive consequence, addressing the latent organisational variables identified by accident theory (Reason, 2016; Dixon-Woods, 2024).</a:t>
            </a:r>
            <a:endParaRPr lang="en-US" sz="1200" dirty="0"/>
          </a:p>
        </p:txBody>
      </p:sp>
      <p:pic>
        <p:nvPicPr>
          <p:cNvPr id="16" name="Image 3" descr="preencoded.png"/>
          <p:cNvPicPr>
            <a:picLocks noChangeAspect="1"/>
          </p:cNvPicPr>
          <p:nvPr/>
        </p:nvPicPr>
        <p:blipFill>
          <a:blip>
            <a:extLst>
              <a:ext uri="{96DAC541-7B7A-43D3-8B79-37D633B846F1}">
                <asvg:svgBlip xmlns="" xmlns:asvg="http://schemas.microsoft.com/office/drawing/2016/SVG/main" r:embed="rId3"/>
              </a:ext>
            </a:extLst>
          </a:blip>
          <a:stretch>
            <a:fillRect/>
          </a:stretch>
        </p:blipFill>
        <p:spPr>
          <a:xfrm>
            <a:off x="6170458" y="4227413"/>
            <a:ext cx="5359762" cy="2120305"/>
          </a:xfrm>
          <a:prstGeom prst="rect">
            <a:avLst/>
          </a:prstGeom>
        </p:spPr>
      </p:pic>
      <p:sp>
        <p:nvSpPr>
          <p:cNvPr id="17" name="Text 11"/>
          <p:cNvSpPr/>
          <p:nvPr/>
        </p:nvSpPr>
        <p:spPr>
          <a:xfrm>
            <a:off x="8756034" y="4345186"/>
            <a:ext cx="188511" cy="235645"/>
          </a:xfrm>
          <a:prstGeom prst="rect">
            <a:avLst/>
          </a:prstGeom>
          <a:noFill/>
          <a:ln/>
        </p:spPr>
        <p:txBody>
          <a:bodyPr wrap="none" lIns="0" tIns="0" rIns="0" bIns="0" rtlCol="0" anchor="ctr"/>
          <a:lstStyle/>
          <a:p>
            <a:pPr marL="0" indent="0" algn="ctr">
              <a:lnSpc>
                <a:spcPct val="100000"/>
              </a:lnSpc>
              <a:buNone/>
            </a:pPr>
            <a:r>
              <a:rPr lang="en-US" sz="1450" dirty="0">
                <a:solidFill>
                  <a:srgbClr val="FFFFFF"/>
                </a:solidFill>
                <a:latin typeface="Poppins Medium" pitchFamily="34" charset="0"/>
                <a:ea typeface="Poppins Medium" pitchFamily="34" charset="-122"/>
                <a:cs typeface="Poppins Medium" pitchFamily="34" charset="-120"/>
              </a:rPr>
              <a:t>4</a:t>
            </a:r>
            <a:endParaRPr lang="en-US" sz="1450" dirty="0"/>
          </a:p>
        </p:txBody>
      </p:sp>
      <p:sp>
        <p:nvSpPr>
          <p:cNvPr id="18" name="Text 12"/>
          <p:cNvSpPr/>
          <p:nvPr/>
        </p:nvSpPr>
        <p:spPr>
          <a:xfrm>
            <a:off x="6346567" y="4855865"/>
            <a:ext cx="5007544" cy="245566"/>
          </a:xfrm>
          <a:prstGeom prst="rect">
            <a:avLst/>
          </a:prstGeom>
          <a:noFill/>
          <a:ln/>
        </p:spPr>
        <p:txBody>
          <a:bodyPr wrap="none" lIns="0" tIns="0" rIns="0" bIns="0" rtlCol="0" anchor="t"/>
          <a:lstStyle/>
          <a:p>
            <a:pPr marL="0" indent="0" algn="l">
              <a:lnSpc>
                <a:spcPct val="104000"/>
              </a:lnSpc>
              <a:buNone/>
            </a:pPr>
            <a:r>
              <a:rPr lang="en-US" sz="1600" dirty="0">
                <a:solidFill>
                  <a:srgbClr val="3B3535"/>
                </a:solidFill>
                <a:latin typeface="Poppins Medium" pitchFamily="34" charset="0"/>
                <a:ea typeface="Poppins Medium" pitchFamily="34" charset="-122"/>
                <a:cs typeface="Poppins Medium" pitchFamily="34" charset="-120"/>
              </a:rPr>
              <a:t>Workforce Investment</a:t>
            </a:r>
            <a:endParaRPr lang="en-US" sz="1600" dirty="0"/>
          </a:p>
        </p:txBody>
      </p:sp>
      <p:sp>
        <p:nvSpPr>
          <p:cNvPr id="19" name="Text 13"/>
          <p:cNvSpPr/>
          <p:nvPr/>
        </p:nvSpPr>
        <p:spPr>
          <a:xfrm>
            <a:off x="6346567" y="5190927"/>
            <a:ext cx="5007544" cy="735509"/>
          </a:xfrm>
          <a:prstGeom prst="rect">
            <a:avLst/>
          </a:prstGeom>
          <a:noFill/>
          <a:ln/>
        </p:spPr>
        <p:txBody>
          <a:bodyPr wrap="square" lIns="0" tIns="0" rIns="0" bIns="0" rtlCol="0" anchor="t">
            <a:normAutofit/>
          </a:bodyPr>
          <a:lstStyle/>
          <a:p>
            <a:pPr marL="0" indent="0" algn="l">
              <a:lnSpc>
                <a:spcPct val="130000"/>
              </a:lnSpc>
              <a:buNone/>
            </a:pPr>
            <a:r>
              <a:rPr lang="en-US" sz="1200" dirty="0">
                <a:solidFill>
                  <a:srgbClr val="3B3535"/>
                </a:solidFill>
                <a:latin typeface="Poppins Light" pitchFamily="34" charset="0"/>
                <a:ea typeface="Poppins Light" pitchFamily="34" charset="-122"/>
                <a:cs typeface="Poppins Light" pitchFamily="34" charset="-120"/>
              </a:rPr>
              <a:t>Commit to sustained, ring-fenced funding for workforce planning, training, and continuous professional development across all NHS maternity services (Newburn, 2022).</a:t>
            </a:r>
            <a:endParaRPr lang="en-US" sz="12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661474" y="1057970"/>
            <a:ext cx="10868745" cy="516731"/>
          </a:xfrm>
          <a:prstGeom prst="rect">
            <a:avLst/>
          </a:prstGeom>
          <a:noFill/>
          <a:ln/>
        </p:spPr>
        <p:txBody>
          <a:bodyPr wrap="none" lIns="0" tIns="0" rIns="0" bIns="0" rtlCol="0" anchor="t"/>
          <a:lstStyle/>
          <a:p>
            <a:pPr marL="0" indent="0" algn="l">
              <a:lnSpc>
                <a:spcPct val="104000"/>
              </a:lnSpc>
              <a:buNone/>
            </a:pPr>
            <a:r>
              <a:rPr lang="en-US" sz="3250" dirty="0">
                <a:solidFill>
                  <a:srgbClr val="1F1E1E"/>
                </a:solidFill>
                <a:latin typeface="Poppins Medium" pitchFamily="34" charset="0"/>
                <a:ea typeface="Poppins Medium" pitchFamily="34" charset="-122"/>
                <a:cs typeface="Poppins Medium" pitchFamily="34" charset="-120"/>
              </a:rPr>
              <a:t>Conclusion</a:t>
            </a:r>
            <a:endParaRPr lang="en-US" sz="3250" dirty="0"/>
          </a:p>
        </p:txBody>
      </p:sp>
      <p:sp>
        <p:nvSpPr>
          <p:cNvPr id="8" name="TextBox 7">
            <a:extLst>
              <a:ext uri="{FF2B5EF4-FFF2-40B4-BE49-F238E27FC236}">
                <a16:creationId xmlns:a16="http://schemas.microsoft.com/office/drawing/2014/main" id="{D9A93BC5-4314-D85B-39FA-587622B094DA}"/>
              </a:ext>
            </a:extLst>
          </p:cNvPr>
          <p:cNvSpPr txBox="1"/>
          <p:nvPr/>
        </p:nvSpPr>
        <p:spPr>
          <a:xfrm>
            <a:off x="661474" y="2078150"/>
            <a:ext cx="6096000" cy="3477875"/>
          </a:xfrm>
          <a:prstGeom prst="rect">
            <a:avLst/>
          </a:prstGeom>
          <a:noFill/>
        </p:spPr>
        <p:txBody>
          <a:bodyPr wrap="square">
            <a:spAutoFit/>
          </a:bodyPr>
          <a:lstStyle/>
          <a:p>
            <a:pPr marL="342900" indent="-342900" algn="just">
              <a:buFont typeface="Arial" panose="020B0604020202020204" pitchFamily="34" charset="0"/>
              <a:buChar char="•"/>
            </a:pPr>
            <a:r>
              <a:rPr lang="en-GB" sz="2000" dirty="0"/>
              <a:t>The scandal represents a </a:t>
            </a:r>
            <a:r>
              <a:rPr lang="en-GB" sz="2000" b="1" dirty="0"/>
              <a:t>comprehensive QA failure-</a:t>
            </a:r>
            <a:r>
              <a:rPr lang="en-GB" sz="2000" dirty="0"/>
              <a:t> not isolated clinical errors, but the product of </a:t>
            </a:r>
            <a:r>
              <a:rPr lang="en-GB" sz="2000" b="1" dirty="0"/>
              <a:t>toxic organisational culture</a:t>
            </a:r>
            <a:r>
              <a:rPr lang="en-GB" sz="2000" dirty="0"/>
              <a:t>, wilful blindness to complaints, and defiance of national </a:t>
            </a:r>
            <a:r>
              <a:rPr lang="en-GB" sz="2000"/>
              <a:t>policy </a:t>
            </a:r>
            <a:r>
              <a:rPr lang="en-GB" sz="2000" smtClean="0"/>
              <a:t>directives.</a:t>
            </a:r>
          </a:p>
          <a:p>
            <a:pPr algn="just"/>
            <a:endParaRPr lang="en-GB" sz="2000" dirty="0"/>
          </a:p>
          <a:p>
            <a:pPr marL="342900" indent="-342900" algn="just">
              <a:buFont typeface="Arial" panose="020B0604020202020204" pitchFamily="34" charset="0"/>
              <a:buChar char="•"/>
            </a:pPr>
            <a:r>
              <a:rPr lang="en-GB" sz="2000" dirty="0"/>
              <a:t>Addressing root causes demands </a:t>
            </a:r>
            <a:r>
              <a:rPr lang="en-GB" sz="2000" b="1" dirty="0"/>
              <a:t>fundamental, nationwide transformation</a:t>
            </a:r>
            <a:r>
              <a:rPr lang="en-GB" sz="2000" dirty="0"/>
              <a:t> in healthcare leadership, workforce investment, and regulatory accountability. </a:t>
            </a:r>
          </a:p>
          <a:p>
            <a:pPr marL="342900" indent="-342900" algn="just">
              <a:buFont typeface="Arial" panose="020B0604020202020204" pitchFamily="34" charset="0"/>
              <a:buChar char="•"/>
            </a:pPr>
            <a:endParaRPr lang="en-GB" sz="2000" dirty="0"/>
          </a:p>
          <a:p>
            <a:pPr marL="342900" indent="-342900" algn="just">
              <a:buFont typeface="Arial" panose="020B0604020202020204" pitchFamily="34" charset="0"/>
              <a:buChar char="•"/>
            </a:pPr>
            <a:r>
              <a:rPr lang="en-GB" sz="2000" dirty="0"/>
              <a:t>Only systemic change can ensure </a:t>
            </a:r>
            <a:r>
              <a:rPr lang="en-GB" sz="2000" b="1" dirty="0"/>
              <a:t>equitable, safe, and compassionate maternity care</a:t>
            </a:r>
            <a:r>
              <a:rPr lang="en-GB" sz="2000" dirty="0"/>
              <a:t> for all future families.</a:t>
            </a:r>
          </a:p>
        </p:txBody>
      </p:sp>
      <p:pic>
        <p:nvPicPr>
          <p:cNvPr id="9" name="Picture 8" descr="Ockenden report: Shocking scale of NHS maternity scandal laid bare as 100s  of babies stillborn | ITV News Central">
            <a:extLst>
              <a:ext uri="{FF2B5EF4-FFF2-40B4-BE49-F238E27FC236}">
                <a16:creationId xmlns:a16="http://schemas.microsoft.com/office/drawing/2014/main" id="{44C2F6D9-2BFC-D6A2-4BA2-9A3E1020AADD}"/>
              </a:ext>
            </a:extLst>
          </p:cNvPr>
          <p:cNvPicPr>
            <a:picLocks noChangeAspect="1"/>
          </p:cNvPicPr>
          <p:nvPr/>
        </p:nvPicPr>
        <p:blipFill>
          <a:blip r:embed="rId3"/>
          <a:stretch>
            <a:fillRect/>
          </a:stretch>
        </p:blipFill>
        <p:spPr>
          <a:xfrm>
            <a:off x="7010400" y="2172022"/>
            <a:ext cx="5020594" cy="3384003"/>
          </a:xfrm>
          <a:prstGeom prst="rect">
            <a:avLst/>
          </a:prstGeom>
          <a:ln>
            <a:noFill/>
          </a:ln>
          <a:effectLst>
            <a:softEdge rad="112500"/>
          </a:effectLst>
        </p:spPr>
      </p:pic>
      <p:sp>
        <p:nvSpPr>
          <p:cNvPr id="10" name="TextBox 9">
            <a:extLst>
              <a:ext uri="{FF2B5EF4-FFF2-40B4-BE49-F238E27FC236}">
                <a16:creationId xmlns:a16="http://schemas.microsoft.com/office/drawing/2014/main" id="{9E9B93A0-1BCD-000B-583D-06BB3FDE0E3C}"/>
              </a:ext>
            </a:extLst>
          </p:cNvPr>
          <p:cNvSpPr txBox="1"/>
          <p:nvPr/>
        </p:nvSpPr>
        <p:spPr>
          <a:xfrm>
            <a:off x="7227858" y="5646141"/>
            <a:ext cx="5572461" cy="307777"/>
          </a:xfrm>
          <a:prstGeom prst="rect">
            <a:avLst/>
          </a:prstGeom>
          <a:noFill/>
        </p:spPr>
        <p:txBody>
          <a:bodyPr wrap="square" rtlCol="0">
            <a:spAutoFit/>
          </a:bodyPr>
          <a:lstStyle/>
          <a:p>
            <a:r>
              <a:rPr lang="en-GB" sz="1400" i="1" dirty="0"/>
              <a:t>Figure 4- </a:t>
            </a:r>
            <a:r>
              <a:rPr lang="en-US" sz="1400" i="1" dirty="0"/>
              <a:t>Hospital NHS Trust Maternity Scandal (</a:t>
            </a:r>
            <a:r>
              <a:rPr lang="en-US" sz="1400" i="1" dirty="0" err="1"/>
              <a:t>Lakasing</a:t>
            </a:r>
            <a:r>
              <a:rPr lang="en-US" sz="1400" i="1" dirty="0"/>
              <a:t>, 2025)</a:t>
            </a:r>
            <a:endParaRPr lang="en-GB" sz="1400" i="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9B7C6EC1-3892-4E66-BA49-0591A6D4D9B0}"/>
              </a:ext>
            </a:extLst>
          </p:cNvPr>
          <p:cNvSpPr txBox="1">
            <a:spLocks/>
          </p:cNvSpPr>
          <p:nvPr/>
        </p:nvSpPr>
        <p:spPr>
          <a:xfrm>
            <a:off x="808382" y="1166018"/>
            <a:ext cx="10728621" cy="5176416"/>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Font typeface="Arial" pitchFamily="34" charset="0"/>
              <a:buNone/>
            </a:pPr>
            <a:r>
              <a:rPr lang="en-US" sz="1400" dirty="0">
                <a:solidFill>
                  <a:srgbClr val="3B3535"/>
                </a:solidFill>
                <a:latin typeface="Poppins Light" pitchFamily="34" charset="0"/>
                <a:ea typeface="Poppins Light" pitchFamily="34" charset="-122"/>
                <a:cs typeface="Poppins Light" pitchFamily="34" charset="-120"/>
              </a:rPr>
              <a:t>Ames, D., Handan-Nader, C., Ho, D.E. and Marcus, D., 2020. Due Process and Mass Adjudication. </a:t>
            </a:r>
            <a:r>
              <a:rPr lang="en-US" sz="1400" i="1" dirty="0">
                <a:solidFill>
                  <a:srgbClr val="3B3535"/>
                </a:solidFill>
                <a:latin typeface="Poppins Light" pitchFamily="34" charset="0"/>
                <a:ea typeface="Poppins Light" pitchFamily="34" charset="-122"/>
                <a:cs typeface="Poppins Light" pitchFamily="34" charset="-120"/>
              </a:rPr>
              <a:t>Stanford Law Review</a:t>
            </a:r>
            <a:r>
              <a:rPr lang="en-US" sz="1400" dirty="0">
                <a:solidFill>
                  <a:srgbClr val="3B3535"/>
                </a:solidFill>
                <a:latin typeface="Poppins Light" pitchFamily="34" charset="0"/>
                <a:ea typeface="Poppins Light" pitchFamily="34" charset="-122"/>
                <a:cs typeface="Poppins Light" pitchFamily="34" charset="-120"/>
              </a:rPr>
              <a:t>, 72(1), pp.1–78.</a:t>
            </a:r>
          </a:p>
          <a:p>
            <a:pPr marL="0" indent="0" algn="just">
              <a:buFont typeface="Arial" pitchFamily="34" charset="0"/>
              <a:buNone/>
            </a:pPr>
            <a:r>
              <a:rPr lang="en-US" sz="1400" dirty="0" err="1">
                <a:solidFill>
                  <a:srgbClr val="3B3535"/>
                </a:solidFill>
                <a:latin typeface="Poppins Light" pitchFamily="34" charset="0"/>
                <a:ea typeface="Poppins Light" pitchFamily="34" charset="-122"/>
                <a:cs typeface="Poppins Light" pitchFamily="34" charset="-120"/>
              </a:rPr>
              <a:t>Attenberg</a:t>
            </a:r>
            <a:r>
              <a:rPr lang="en-US" sz="1400" dirty="0">
                <a:solidFill>
                  <a:srgbClr val="3B3535"/>
                </a:solidFill>
                <a:latin typeface="Poppins Light" pitchFamily="34" charset="0"/>
                <a:ea typeface="Poppins Light" pitchFamily="34" charset="-122"/>
                <a:cs typeface="Poppins Light" pitchFamily="34" charset="-120"/>
              </a:rPr>
              <a:t>, J., </a:t>
            </a:r>
            <a:r>
              <a:rPr lang="en-US" sz="1400" dirty="0" err="1">
                <a:solidFill>
                  <a:srgbClr val="3B3535"/>
                </a:solidFill>
                <a:latin typeface="Poppins Light" pitchFamily="34" charset="0"/>
                <a:ea typeface="Poppins Light" pitchFamily="34" charset="-122"/>
                <a:cs typeface="Poppins Light" pitchFamily="34" charset="-120"/>
              </a:rPr>
              <a:t>Ipeirotis</a:t>
            </a:r>
            <a:r>
              <a:rPr lang="en-US" sz="1400" dirty="0">
                <a:solidFill>
                  <a:srgbClr val="3B3535"/>
                </a:solidFill>
                <a:latin typeface="Poppins Light" pitchFamily="34" charset="0"/>
                <a:ea typeface="Poppins Light" pitchFamily="34" charset="-122"/>
                <a:cs typeface="Poppins Light" pitchFamily="34" charset="-120"/>
              </a:rPr>
              <a:t>, P. and Provost, F., 2015. Beat the machine: Challenging humans to find a predictive model's "unknown unknowns". </a:t>
            </a:r>
            <a:r>
              <a:rPr lang="en-US" sz="1400" i="1" dirty="0">
                <a:solidFill>
                  <a:srgbClr val="3B3535"/>
                </a:solidFill>
                <a:latin typeface="Poppins Light" pitchFamily="34" charset="0"/>
                <a:ea typeface="Poppins Light" pitchFamily="34" charset="-122"/>
                <a:cs typeface="Poppins Light" pitchFamily="34" charset="-120"/>
              </a:rPr>
              <a:t>Journal of Data and Information Quality</a:t>
            </a:r>
            <a:r>
              <a:rPr lang="en-US" sz="1400" dirty="0">
                <a:solidFill>
                  <a:srgbClr val="3B3535"/>
                </a:solidFill>
                <a:latin typeface="Poppins Light" pitchFamily="34" charset="0"/>
                <a:ea typeface="Poppins Light" pitchFamily="34" charset="-122"/>
                <a:cs typeface="Poppins Light" pitchFamily="34" charset="-120"/>
              </a:rPr>
              <a:t>, 6(1), pp.1–17.</a:t>
            </a:r>
            <a:endParaRPr lang="en-US" sz="1400" dirty="0"/>
          </a:p>
          <a:p>
            <a:pPr marL="0" indent="0" algn="just">
              <a:buFont typeface="Arial" pitchFamily="34" charset="0"/>
              <a:buNone/>
            </a:pPr>
            <a:r>
              <a:rPr lang="en-US" sz="1400" dirty="0">
                <a:solidFill>
                  <a:srgbClr val="3B3535"/>
                </a:solidFill>
                <a:latin typeface="Poppins Light" pitchFamily="34" charset="0"/>
                <a:ea typeface="Poppins Light" pitchFamily="34" charset="-122"/>
                <a:cs typeface="Poppins Light" pitchFamily="34" charset="-120"/>
              </a:rPr>
              <a:t>Dixon-Woods, M., 2024. Report to the Thirlwall Inquiry: addressing Part C of the Terms of Reference. Expert report (INQ0102624).</a:t>
            </a:r>
            <a:endParaRPr lang="en-US" sz="1400" dirty="0"/>
          </a:p>
          <a:p>
            <a:pPr marL="0" indent="0" algn="just">
              <a:buFont typeface="Arial" pitchFamily="34" charset="0"/>
              <a:buNone/>
            </a:pPr>
            <a:r>
              <a:rPr lang="en-US" sz="1400" dirty="0">
                <a:solidFill>
                  <a:srgbClr val="3B3535"/>
                </a:solidFill>
                <a:latin typeface="Poppins Light" pitchFamily="34" charset="0"/>
                <a:ea typeface="Poppins Light" pitchFamily="34" charset="-122"/>
                <a:cs typeface="Poppins Light" pitchFamily="34" charset="-120"/>
              </a:rPr>
              <a:t>Dyer, C., 2020. Maternity care: services across England require "immediate and essential actions". </a:t>
            </a:r>
            <a:r>
              <a:rPr lang="en-US" sz="1400" i="1" dirty="0">
                <a:solidFill>
                  <a:srgbClr val="3B3535"/>
                </a:solidFill>
                <a:latin typeface="Poppins Light" pitchFamily="34" charset="0"/>
                <a:ea typeface="Poppins Light" pitchFamily="34" charset="-122"/>
                <a:cs typeface="Poppins Light" pitchFamily="34" charset="-120"/>
              </a:rPr>
              <a:t>BMJ</a:t>
            </a:r>
            <a:r>
              <a:rPr lang="en-US" sz="1400" dirty="0">
                <a:solidFill>
                  <a:srgbClr val="3B3535"/>
                </a:solidFill>
                <a:latin typeface="Poppins Light" pitchFamily="34" charset="0"/>
                <a:ea typeface="Poppins Light" pitchFamily="34" charset="-122"/>
                <a:cs typeface="Poppins Light" pitchFamily="34" charset="-120"/>
              </a:rPr>
              <a:t>, m4797.</a:t>
            </a:r>
          </a:p>
          <a:p>
            <a:pPr marL="0" indent="0" algn="just">
              <a:buFont typeface="Arial" pitchFamily="34" charset="0"/>
              <a:buNone/>
            </a:pPr>
            <a:r>
              <a:rPr lang="en-US" sz="1400" dirty="0" err="1">
                <a:solidFill>
                  <a:srgbClr val="3B3535"/>
                </a:solidFill>
                <a:latin typeface="Poppins Light" pitchFamily="34" charset="0"/>
                <a:ea typeface="Poppins Light" pitchFamily="34" charset="-122"/>
                <a:cs typeface="Poppins Light" pitchFamily="34" charset="-120"/>
              </a:rPr>
              <a:t>Ennker</a:t>
            </a:r>
            <a:r>
              <a:rPr lang="en-US" sz="1400" dirty="0">
                <a:solidFill>
                  <a:srgbClr val="3B3535"/>
                </a:solidFill>
                <a:latin typeface="Poppins Light" pitchFamily="34" charset="0"/>
                <a:ea typeface="Poppins Light" pitchFamily="34" charset="-122"/>
                <a:cs typeface="Poppins Light" pitchFamily="34" charset="-120"/>
              </a:rPr>
              <a:t>, J. and Walker, T., 2017. Principles of Quality Assurance and Risk Management. In </a:t>
            </a:r>
            <a:r>
              <a:rPr lang="en-US" sz="1400" i="1" dirty="0">
                <a:solidFill>
                  <a:srgbClr val="3B3535"/>
                </a:solidFill>
                <a:latin typeface="Poppins Light" pitchFamily="34" charset="0"/>
                <a:ea typeface="Poppins Light" pitchFamily="34" charset="-122"/>
                <a:cs typeface="Poppins Light" pitchFamily="34" charset="-120"/>
              </a:rPr>
              <a:t>Cardiac Surgery</a:t>
            </a:r>
            <a:r>
              <a:rPr lang="en-US" sz="1400" dirty="0">
                <a:solidFill>
                  <a:srgbClr val="3B3535"/>
                </a:solidFill>
                <a:latin typeface="Poppins Light" pitchFamily="34" charset="0"/>
                <a:ea typeface="Poppins Light" pitchFamily="34" charset="-122"/>
                <a:cs typeface="Poppins Light" pitchFamily="34" charset="-120"/>
              </a:rPr>
              <a:t> (pp.67–84). Springer.</a:t>
            </a:r>
            <a:endParaRPr lang="en-US" sz="1400" dirty="0"/>
          </a:p>
          <a:p>
            <a:pPr marL="0" indent="0" algn="just">
              <a:buFont typeface="Arial" pitchFamily="34" charset="0"/>
              <a:buNone/>
            </a:pPr>
            <a:r>
              <a:rPr lang="en-US" sz="1400" dirty="0">
                <a:solidFill>
                  <a:srgbClr val="3B3535"/>
                </a:solidFill>
                <a:latin typeface="Poppins Light" pitchFamily="34" charset="0"/>
                <a:ea typeface="Poppins Light" pitchFamily="34" charset="-122"/>
                <a:cs typeface="Poppins Light" pitchFamily="34" charset="-120"/>
              </a:rPr>
              <a:t>Gillespie, A. and Reader, T.W., 2018. Patient-</a:t>
            </a:r>
            <a:r>
              <a:rPr lang="en-US" sz="1400" dirty="0" err="1">
                <a:solidFill>
                  <a:srgbClr val="3B3535"/>
                </a:solidFill>
                <a:latin typeface="Poppins Light" pitchFamily="34" charset="0"/>
                <a:ea typeface="Poppins Light" pitchFamily="34" charset="-122"/>
                <a:cs typeface="Poppins Light" pitchFamily="34" charset="-120"/>
              </a:rPr>
              <a:t>centred</a:t>
            </a:r>
            <a:r>
              <a:rPr lang="en-US" sz="1400" dirty="0">
                <a:solidFill>
                  <a:srgbClr val="3B3535"/>
                </a:solidFill>
                <a:latin typeface="Poppins Light" pitchFamily="34" charset="0"/>
                <a:ea typeface="Poppins Light" pitchFamily="34" charset="-122"/>
                <a:cs typeface="Poppins Light" pitchFamily="34" charset="-120"/>
              </a:rPr>
              <a:t> insights: using health care complaints to reveal hot spots and blind spots in quality and safety. </a:t>
            </a:r>
            <a:r>
              <a:rPr lang="en-US" sz="1400" i="1" dirty="0">
                <a:solidFill>
                  <a:srgbClr val="3B3535"/>
                </a:solidFill>
                <a:latin typeface="Poppins Light" pitchFamily="34" charset="0"/>
                <a:ea typeface="Poppins Light" pitchFamily="34" charset="-122"/>
                <a:cs typeface="Poppins Light" pitchFamily="34" charset="-120"/>
              </a:rPr>
              <a:t>The Milbank Quarterly</a:t>
            </a:r>
            <a:r>
              <a:rPr lang="en-US" sz="1400" dirty="0">
                <a:solidFill>
                  <a:srgbClr val="3B3535"/>
                </a:solidFill>
                <a:latin typeface="Poppins Light" pitchFamily="34" charset="0"/>
                <a:ea typeface="Poppins Light" pitchFamily="34" charset="-122"/>
                <a:cs typeface="Poppins Light" pitchFamily="34" charset="-120"/>
              </a:rPr>
              <a:t>, 96(3), pp.530–567.</a:t>
            </a:r>
          </a:p>
          <a:p>
            <a:pPr marL="0" indent="0" algn="just">
              <a:buFont typeface="Arial" pitchFamily="34" charset="0"/>
              <a:buNone/>
            </a:pPr>
            <a:r>
              <a:rPr lang="en-US" sz="1400" dirty="0">
                <a:solidFill>
                  <a:srgbClr val="3B3535"/>
                </a:solidFill>
                <a:latin typeface="Poppins Light" pitchFamily="34" charset="0"/>
                <a:ea typeface="Poppins Light" pitchFamily="34" charset="-122"/>
                <a:cs typeface="Poppins Light" pitchFamily="34" charset="-120"/>
              </a:rPr>
              <a:t>Huq, M.S., et al., 2016. The report of Task Group 100 of the AAPM: Application of risk analysis methods to radiation therapy quality management. </a:t>
            </a:r>
            <a:r>
              <a:rPr lang="en-US" sz="1400" i="1" dirty="0">
                <a:solidFill>
                  <a:srgbClr val="3B3535"/>
                </a:solidFill>
                <a:latin typeface="Poppins Light" pitchFamily="34" charset="0"/>
                <a:ea typeface="Poppins Light" pitchFamily="34" charset="-122"/>
                <a:cs typeface="Poppins Light" pitchFamily="34" charset="-120"/>
              </a:rPr>
              <a:t>Medical Physics</a:t>
            </a:r>
            <a:r>
              <a:rPr lang="en-US" sz="1400" dirty="0">
                <a:solidFill>
                  <a:srgbClr val="3B3535"/>
                </a:solidFill>
                <a:latin typeface="Poppins Light" pitchFamily="34" charset="0"/>
                <a:ea typeface="Poppins Light" pitchFamily="34" charset="-122"/>
                <a:cs typeface="Poppins Light" pitchFamily="34" charset="-120"/>
              </a:rPr>
              <a:t>, 43(7), pp.4209–4262.</a:t>
            </a:r>
            <a:endParaRPr lang="en-US" sz="1400" dirty="0"/>
          </a:p>
          <a:p>
            <a:pPr marL="0" indent="0" algn="just">
              <a:buFont typeface="Arial" pitchFamily="34" charset="0"/>
              <a:buNone/>
            </a:pPr>
            <a:r>
              <a:rPr lang="en-US" sz="1400" dirty="0">
                <a:solidFill>
                  <a:srgbClr val="3B3535"/>
                </a:solidFill>
                <a:latin typeface="Poppins Light" pitchFamily="34" charset="0"/>
                <a:ea typeface="Poppins Light" pitchFamily="34" charset="-122"/>
                <a:cs typeface="Poppins Light" pitchFamily="34" charset="-120"/>
              </a:rPr>
              <a:t>Kerr, J., 2022. How evidence-based clinical practice guidelines for Venous Leg Ulcers impact on patient safety (Doctoral dissertation).</a:t>
            </a:r>
            <a:endParaRPr lang="en-US" sz="1400" dirty="0"/>
          </a:p>
          <a:p>
            <a:pPr marL="0" indent="0" algn="just">
              <a:buFont typeface="Arial" pitchFamily="34" charset="0"/>
              <a:buNone/>
            </a:pPr>
            <a:r>
              <a:rPr lang="en-US" sz="1400" dirty="0" err="1">
                <a:solidFill>
                  <a:srgbClr val="3B3535"/>
                </a:solidFill>
                <a:latin typeface="Poppins Light" pitchFamily="34" charset="0"/>
                <a:ea typeface="Poppins Light" pitchFamily="34" charset="-122"/>
                <a:cs typeface="Poppins Light" pitchFamily="34" charset="-120"/>
              </a:rPr>
              <a:t>Lakasing</a:t>
            </a:r>
            <a:r>
              <a:rPr lang="en-US" sz="1400" dirty="0">
                <a:solidFill>
                  <a:srgbClr val="3B3535"/>
                </a:solidFill>
                <a:latin typeface="Poppins Light" pitchFamily="34" charset="0"/>
                <a:ea typeface="Poppins Light" pitchFamily="34" charset="-122"/>
                <a:cs typeface="Poppins Light" pitchFamily="34" charset="-120"/>
              </a:rPr>
              <a:t>, L., 2025. </a:t>
            </a:r>
            <a:r>
              <a:rPr lang="en-US" sz="1400" i="1" dirty="0">
                <a:solidFill>
                  <a:srgbClr val="3B3535"/>
                </a:solidFill>
                <a:latin typeface="Poppins Light" pitchFamily="34" charset="0"/>
                <a:ea typeface="Poppins Light" pitchFamily="34" charset="-122"/>
                <a:cs typeface="Poppins Light" pitchFamily="34" charset="-120"/>
              </a:rPr>
              <a:t>Delivering the Truth: Why NHS maternity care is broken and how we can fix it together</a:t>
            </a:r>
            <a:r>
              <a:rPr lang="en-US" sz="1400" dirty="0">
                <a:solidFill>
                  <a:srgbClr val="3B3535"/>
                </a:solidFill>
                <a:latin typeface="Poppins Light" pitchFamily="34" charset="0"/>
                <a:ea typeface="Poppins Light" pitchFamily="34" charset="-122"/>
                <a:cs typeface="Poppins Light" pitchFamily="34" charset="-120"/>
              </a:rPr>
              <a:t>. Right Book Press.</a:t>
            </a:r>
            <a:endParaRPr lang="en-US" sz="1400" dirty="0"/>
          </a:p>
          <a:p>
            <a:pPr marL="0" indent="0" algn="just">
              <a:buFont typeface="Arial" pitchFamily="34" charset="0"/>
              <a:buNone/>
            </a:pPr>
            <a:r>
              <a:rPr lang="en-US" sz="1400" dirty="0">
                <a:solidFill>
                  <a:srgbClr val="3B3535"/>
                </a:solidFill>
                <a:latin typeface="Poppins Light" pitchFamily="34" charset="0"/>
                <a:ea typeface="Poppins Light" pitchFamily="34" charset="-122"/>
                <a:cs typeface="Poppins Light" pitchFamily="34" charset="-120"/>
              </a:rPr>
              <a:t>Macleod, S. and Hodges, C., 2022. </a:t>
            </a:r>
            <a:r>
              <a:rPr lang="en-US" sz="1400" i="1" dirty="0">
                <a:solidFill>
                  <a:srgbClr val="3B3535"/>
                </a:solidFill>
                <a:latin typeface="Poppins Light" pitchFamily="34" charset="0"/>
                <a:ea typeface="Poppins Light" pitchFamily="34" charset="-122"/>
                <a:cs typeface="Poppins Light" pitchFamily="34" charset="-120"/>
              </a:rPr>
              <a:t>No-Fault Approaches in the NHS</a:t>
            </a:r>
            <a:r>
              <a:rPr lang="en-US" sz="1400" dirty="0">
                <a:solidFill>
                  <a:srgbClr val="3B3535"/>
                </a:solidFill>
                <a:latin typeface="Poppins Light" pitchFamily="34" charset="0"/>
                <a:ea typeface="Poppins Light" pitchFamily="34" charset="-122"/>
                <a:cs typeface="Poppins Light" pitchFamily="34" charset="-120"/>
              </a:rPr>
              <a:t>.</a:t>
            </a:r>
            <a:endParaRPr lang="en-US" sz="1400" dirty="0"/>
          </a:p>
          <a:p>
            <a:pPr marL="0" indent="0" algn="just">
              <a:buFont typeface="Arial" pitchFamily="34" charset="0"/>
              <a:buNone/>
            </a:pPr>
            <a:r>
              <a:rPr lang="en-US" sz="1400" dirty="0">
                <a:solidFill>
                  <a:srgbClr val="3B3535"/>
                </a:solidFill>
                <a:latin typeface="Poppins Light" pitchFamily="34" charset="0"/>
                <a:ea typeface="Poppins Light" pitchFamily="34" charset="-122"/>
                <a:cs typeface="Poppins Light" pitchFamily="34" charset="-120"/>
              </a:rPr>
              <a:t>Newburn, M., 2022. </a:t>
            </a:r>
            <a:r>
              <a:rPr lang="en-US" sz="1400" dirty="0" err="1">
                <a:solidFill>
                  <a:srgbClr val="3B3535"/>
                </a:solidFill>
                <a:latin typeface="Poppins Light" pitchFamily="34" charset="0"/>
                <a:ea typeface="Poppins Light" pitchFamily="34" charset="-122"/>
                <a:cs typeface="Poppins Light" pitchFamily="34" charset="-120"/>
              </a:rPr>
              <a:t>Ockenden</a:t>
            </a:r>
            <a:r>
              <a:rPr lang="en-US" sz="1400" dirty="0">
                <a:solidFill>
                  <a:srgbClr val="3B3535"/>
                </a:solidFill>
                <a:latin typeface="Poppins Light" pitchFamily="34" charset="0"/>
                <a:ea typeface="Poppins Light" pitchFamily="34" charset="-122"/>
                <a:cs typeface="Poppins Light" pitchFamily="34" charset="-120"/>
              </a:rPr>
              <a:t> report shows need for proper investment in workforce planning. </a:t>
            </a:r>
            <a:r>
              <a:rPr lang="en-US" sz="1400" i="1" dirty="0">
                <a:solidFill>
                  <a:srgbClr val="3B3535"/>
                </a:solidFill>
                <a:latin typeface="Poppins Light" pitchFamily="34" charset="0"/>
                <a:ea typeface="Poppins Light" pitchFamily="34" charset="-122"/>
                <a:cs typeface="Poppins Light" pitchFamily="34" charset="-120"/>
              </a:rPr>
              <a:t>BMJ</a:t>
            </a:r>
            <a:r>
              <a:rPr lang="en-US" sz="1400" dirty="0">
                <a:solidFill>
                  <a:srgbClr val="3B3535"/>
                </a:solidFill>
                <a:latin typeface="Poppins Light" pitchFamily="34" charset="0"/>
                <a:ea typeface="Poppins Light" pitchFamily="34" charset="-122"/>
                <a:cs typeface="Poppins Light" pitchFamily="34" charset="-120"/>
              </a:rPr>
              <a:t>, o1119.</a:t>
            </a:r>
            <a:endParaRPr lang="en-US" sz="1400" dirty="0"/>
          </a:p>
          <a:p>
            <a:pPr marL="0" indent="0" algn="just">
              <a:buFont typeface="Arial" pitchFamily="34" charset="0"/>
              <a:buNone/>
            </a:pPr>
            <a:r>
              <a:rPr lang="en-US" sz="1400" dirty="0">
                <a:solidFill>
                  <a:srgbClr val="3B3535"/>
                </a:solidFill>
                <a:latin typeface="Poppins Light" pitchFamily="34" charset="0"/>
                <a:ea typeface="Poppins Light" pitchFamily="34" charset="-122"/>
                <a:cs typeface="Poppins Light" pitchFamily="34" charset="-120"/>
              </a:rPr>
              <a:t>Reason, J., 2016. </a:t>
            </a:r>
            <a:r>
              <a:rPr lang="en-US" sz="1400" i="1" dirty="0">
                <a:solidFill>
                  <a:srgbClr val="3B3535"/>
                </a:solidFill>
                <a:latin typeface="Poppins Light" pitchFamily="34" charset="0"/>
                <a:ea typeface="Poppins Light" pitchFamily="34" charset="-122"/>
                <a:cs typeface="Poppins Light" pitchFamily="34" charset="-120"/>
              </a:rPr>
              <a:t>Managing the Risks of </a:t>
            </a:r>
            <a:r>
              <a:rPr lang="en-US" sz="1400" i="1" dirty="0" err="1">
                <a:solidFill>
                  <a:srgbClr val="3B3535"/>
                </a:solidFill>
                <a:latin typeface="Poppins Light" pitchFamily="34" charset="0"/>
                <a:ea typeface="Poppins Light" pitchFamily="34" charset="-122"/>
                <a:cs typeface="Poppins Light" pitchFamily="34" charset="-120"/>
              </a:rPr>
              <a:t>Organisational</a:t>
            </a:r>
            <a:r>
              <a:rPr lang="en-US" sz="1400" i="1" dirty="0">
                <a:solidFill>
                  <a:srgbClr val="3B3535"/>
                </a:solidFill>
                <a:latin typeface="Poppins Light" pitchFamily="34" charset="0"/>
                <a:ea typeface="Poppins Light" pitchFamily="34" charset="-122"/>
                <a:cs typeface="Poppins Light" pitchFamily="34" charset="-120"/>
              </a:rPr>
              <a:t> Accidents</a:t>
            </a:r>
            <a:r>
              <a:rPr lang="en-US" sz="1400" dirty="0">
                <a:solidFill>
                  <a:srgbClr val="3B3535"/>
                </a:solidFill>
                <a:latin typeface="Poppins Light" pitchFamily="34" charset="0"/>
                <a:ea typeface="Poppins Light" pitchFamily="34" charset="-122"/>
                <a:cs typeface="Poppins Light" pitchFamily="34" charset="-120"/>
              </a:rPr>
              <a:t>. Routledge.</a:t>
            </a:r>
            <a:endParaRPr lang="en-US" sz="1400" dirty="0"/>
          </a:p>
          <a:p>
            <a:pPr marL="0" indent="0" algn="just">
              <a:buFont typeface="Arial" pitchFamily="34" charset="0"/>
              <a:buNone/>
            </a:pPr>
            <a:endParaRPr lang="en-US" sz="1100" dirty="0"/>
          </a:p>
          <a:p>
            <a:pPr marL="0" indent="0" algn="just">
              <a:buFont typeface="Arial" pitchFamily="34" charset="0"/>
              <a:buNone/>
            </a:pPr>
            <a:endParaRPr lang="en-US" sz="1100" dirty="0"/>
          </a:p>
          <a:p>
            <a:pPr marL="0" indent="0" algn="just">
              <a:buFont typeface="Arial" pitchFamily="34" charset="0"/>
              <a:buNone/>
            </a:pPr>
            <a:endParaRPr lang="en-GB" sz="1100" dirty="0"/>
          </a:p>
        </p:txBody>
      </p:sp>
      <p:sp>
        <p:nvSpPr>
          <p:cNvPr id="3" name="Title 1">
            <a:extLst>
              <a:ext uri="{FF2B5EF4-FFF2-40B4-BE49-F238E27FC236}">
                <a16:creationId xmlns:a16="http://schemas.microsoft.com/office/drawing/2014/main" id="{ECEC7E97-55AF-4200-9B95-C24F66ABF00B}"/>
              </a:ext>
            </a:extLst>
          </p:cNvPr>
          <p:cNvSpPr txBox="1">
            <a:spLocks/>
          </p:cNvSpPr>
          <p:nvPr/>
        </p:nvSpPr>
        <p:spPr>
          <a:xfrm>
            <a:off x="1139687" y="298174"/>
            <a:ext cx="8229600" cy="51649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a:t>References</a:t>
            </a:r>
            <a:endParaRPr lang="en-GB" dirty="0"/>
          </a:p>
        </p:txBody>
      </p:sp>
    </p:spTree>
    <p:extLst>
      <p:ext uri="{BB962C8B-B14F-4D97-AF65-F5344CB8AC3E}">
        <p14:creationId xmlns:p14="http://schemas.microsoft.com/office/powerpoint/2010/main" val="401874203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1934</Words>
  <Application>Microsoft Office PowerPoint</Application>
  <PresentationFormat>Widescreen</PresentationFormat>
  <Paragraphs>152</Paragraphs>
  <Slides>15</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Poppins Light</vt:lpstr>
      <vt:lpstr>Arial</vt:lpstr>
      <vt:lpstr>Calibri Light</vt:lpstr>
      <vt:lpstr>Calibri</vt:lpstr>
      <vt:lpstr>Poppins Medium</vt:lpstr>
      <vt:lpstr>Aptos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
  <cp:lastModifiedBy/>
  <cp:revision>2</cp:revision>
  <dcterms:created xsi:type="dcterms:W3CDTF">2026-07-11T19:54:10Z</dcterms:created>
  <dcterms:modified xsi:type="dcterms:W3CDTF">2026-07-17T22:48:55Z</dcterms:modified>
</cp:coreProperties>
</file>