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6" r:id="rId7"/>
    <p:sldId id="267" r:id="rId8"/>
    <p:sldId id="270" r:id="rId9"/>
    <p:sldId id="271" r:id="rId10"/>
    <p:sldId id="268" r:id="rId11"/>
    <p:sldId id="261" r:id="rId12"/>
    <p:sldId id="265" r:id="rId13"/>
    <p:sldId id="262" r:id="rId14"/>
    <p:sldId id="263" r:id="rId15"/>
    <p:sldId id="264"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snapToObjects="1">
      <p:cViewPr varScale="1">
        <p:scale>
          <a:sx n="63" d="100"/>
          <a:sy n="63" d="100"/>
        </p:scale>
        <p:origin x="208"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6EFDEB-298B-4C72-BBA0-03DE3D71486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20C0546-F5A6-4397-AB60-3C15D1FACA24}">
      <dgm:prSet/>
      <dgm:spPr/>
      <dgm:t>
        <a:bodyPr/>
        <a:lstStyle/>
        <a:p>
          <a:r>
            <a:rPr lang="en-GB"/>
            <a:t>sprains and strains</a:t>
          </a:r>
          <a:endParaRPr lang="en-US"/>
        </a:p>
      </dgm:t>
    </dgm:pt>
    <dgm:pt modelId="{4A4A9E63-100F-4959-A030-84C8DA6B2506}" type="parTrans" cxnId="{D580CED2-C528-4C32-BB8E-7F6447D59801}">
      <dgm:prSet/>
      <dgm:spPr/>
      <dgm:t>
        <a:bodyPr/>
        <a:lstStyle/>
        <a:p>
          <a:endParaRPr lang="en-US"/>
        </a:p>
      </dgm:t>
    </dgm:pt>
    <dgm:pt modelId="{9B1A167B-430A-49CB-8F0B-FFC396193202}" type="sibTrans" cxnId="{D580CED2-C528-4C32-BB8E-7F6447D59801}">
      <dgm:prSet/>
      <dgm:spPr/>
      <dgm:t>
        <a:bodyPr/>
        <a:lstStyle/>
        <a:p>
          <a:endParaRPr lang="en-US"/>
        </a:p>
      </dgm:t>
    </dgm:pt>
    <dgm:pt modelId="{B45DAFD6-DC20-498D-B930-4046EFB95FBD}">
      <dgm:prSet/>
      <dgm:spPr/>
      <dgm:t>
        <a:bodyPr/>
        <a:lstStyle/>
        <a:p>
          <a:r>
            <a:rPr lang="en-GB" dirty="0"/>
            <a:t>back injuries</a:t>
          </a:r>
          <a:endParaRPr lang="en-US" dirty="0"/>
        </a:p>
      </dgm:t>
    </dgm:pt>
    <dgm:pt modelId="{CA895523-FD92-4618-B3C7-7FD151EC68F6}" type="parTrans" cxnId="{AAE70253-70F8-4945-B4DA-0B3B937DB7D9}">
      <dgm:prSet/>
      <dgm:spPr/>
      <dgm:t>
        <a:bodyPr/>
        <a:lstStyle/>
        <a:p>
          <a:endParaRPr lang="en-US"/>
        </a:p>
      </dgm:t>
    </dgm:pt>
    <dgm:pt modelId="{D99E1237-9C38-4C37-AF5A-1A4726E9AE93}" type="sibTrans" cxnId="{AAE70253-70F8-4945-B4DA-0B3B937DB7D9}">
      <dgm:prSet/>
      <dgm:spPr/>
      <dgm:t>
        <a:bodyPr/>
        <a:lstStyle/>
        <a:p>
          <a:endParaRPr lang="en-US"/>
        </a:p>
      </dgm:t>
    </dgm:pt>
    <dgm:pt modelId="{96EC2E09-8E70-41AC-8971-E21555829F8E}">
      <dgm:prSet/>
      <dgm:spPr/>
      <dgm:t>
        <a:bodyPr/>
        <a:lstStyle/>
        <a:p>
          <a:r>
            <a:rPr lang="en-GB"/>
            <a:t>soft-tissue injuries to wrists, arms, shoulders, neck or legs</a:t>
          </a:r>
          <a:endParaRPr lang="en-US"/>
        </a:p>
      </dgm:t>
    </dgm:pt>
    <dgm:pt modelId="{4696B9E0-8F72-4096-B53C-18C3CD34552B}" type="parTrans" cxnId="{337DE714-33CC-4AB1-9E3B-874F4101C041}">
      <dgm:prSet/>
      <dgm:spPr/>
      <dgm:t>
        <a:bodyPr/>
        <a:lstStyle/>
        <a:p>
          <a:endParaRPr lang="en-US"/>
        </a:p>
      </dgm:t>
    </dgm:pt>
    <dgm:pt modelId="{99FE973B-38FB-43D1-A330-D058A837DBEF}" type="sibTrans" cxnId="{337DE714-33CC-4AB1-9E3B-874F4101C041}">
      <dgm:prSet/>
      <dgm:spPr/>
      <dgm:t>
        <a:bodyPr/>
        <a:lstStyle/>
        <a:p>
          <a:endParaRPr lang="en-US"/>
        </a:p>
      </dgm:t>
    </dgm:pt>
    <dgm:pt modelId="{FBFDB550-DB17-421E-BEB9-3CF78EB70BB8}">
      <dgm:prSet/>
      <dgm:spPr/>
      <dgm:t>
        <a:bodyPr/>
        <a:lstStyle/>
        <a:p>
          <a:r>
            <a:rPr lang="en-GB"/>
            <a:t>hernias</a:t>
          </a:r>
          <a:endParaRPr lang="en-US"/>
        </a:p>
      </dgm:t>
    </dgm:pt>
    <dgm:pt modelId="{89657CEC-80A4-4208-836A-81DDA0458EC0}" type="parTrans" cxnId="{85698DC6-148F-4C19-8807-4A10905D7C38}">
      <dgm:prSet/>
      <dgm:spPr/>
      <dgm:t>
        <a:bodyPr/>
        <a:lstStyle/>
        <a:p>
          <a:endParaRPr lang="en-US"/>
        </a:p>
      </dgm:t>
    </dgm:pt>
    <dgm:pt modelId="{3E7D35C1-DCD0-4C4C-903B-92EDDE582188}" type="sibTrans" cxnId="{85698DC6-148F-4C19-8807-4A10905D7C38}">
      <dgm:prSet/>
      <dgm:spPr/>
      <dgm:t>
        <a:bodyPr/>
        <a:lstStyle/>
        <a:p>
          <a:endParaRPr lang="en-US"/>
        </a:p>
      </dgm:t>
    </dgm:pt>
    <dgm:pt modelId="{D94BAB9A-009B-4EDA-AB11-7CB767DABD8A}">
      <dgm:prSet/>
      <dgm:spPr/>
      <dgm:t>
        <a:bodyPr/>
        <a:lstStyle/>
        <a:p>
          <a:r>
            <a:rPr lang="en-GB"/>
            <a:t>chronic pain</a:t>
          </a:r>
          <a:endParaRPr lang="en-US"/>
        </a:p>
      </dgm:t>
    </dgm:pt>
    <dgm:pt modelId="{D1F77310-8034-4102-8D20-E81307768DCA}" type="parTrans" cxnId="{179AC579-9B90-4EEF-A213-31EACBF7C8ED}">
      <dgm:prSet/>
      <dgm:spPr/>
      <dgm:t>
        <a:bodyPr/>
        <a:lstStyle/>
        <a:p>
          <a:endParaRPr lang="en-US"/>
        </a:p>
      </dgm:t>
    </dgm:pt>
    <dgm:pt modelId="{E0BCB4B5-8F31-45B5-BA1E-EA1199970FE2}" type="sibTrans" cxnId="{179AC579-9B90-4EEF-A213-31EACBF7C8ED}">
      <dgm:prSet/>
      <dgm:spPr/>
      <dgm:t>
        <a:bodyPr/>
        <a:lstStyle/>
        <a:p>
          <a:endParaRPr lang="en-US"/>
        </a:p>
      </dgm:t>
    </dgm:pt>
    <dgm:pt modelId="{F54E02CF-A04D-5545-A841-FF4A57290629}" type="pres">
      <dgm:prSet presAssocID="{FA6EFDEB-298B-4C72-BBA0-03DE3D714866}" presName="diagram" presStyleCnt="0">
        <dgm:presLayoutVars>
          <dgm:dir/>
          <dgm:resizeHandles val="exact"/>
        </dgm:presLayoutVars>
      </dgm:prSet>
      <dgm:spPr/>
    </dgm:pt>
    <dgm:pt modelId="{4BDCB5BD-781D-FA47-8687-934AAD19729B}" type="pres">
      <dgm:prSet presAssocID="{F20C0546-F5A6-4397-AB60-3C15D1FACA24}" presName="node" presStyleLbl="node1" presStyleIdx="0" presStyleCnt="5">
        <dgm:presLayoutVars>
          <dgm:bulletEnabled val="1"/>
        </dgm:presLayoutVars>
      </dgm:prSet>
      <dgm:spPr/>
    </dgm:pt>
    <dgm:pt modelId="{B8D317DB-9D27-A44A-89CE-75FFEEB5B058}" type="pres">
      <dgm:prSet presAssocID="{9B1A167B-430A-49CB-8F0B-FFC396193202}" presName="sibTrans" presStyleCnt="0"/>
      <dgm:spPr/>
    </dgm:pt>
    <dgm:pt modelId="{7AF78491-EB81-2449-A7CB-37DB35DA200B}" type="pres">
      <dgm:prSet presAssocID="{B45DAFD6-DC20-498D-B930-4046EFB95FBD}" presName="node" presStyleLbl="node1" presStyleIdx="1" presStyleCnt="5" custLinFactNeighborY="1074">
        <dgm:presLayoutVars>
          <dgm:bulletEnabled val="1"/>
        </dgm:presLayoutVars>
      </dgm:prSet>
      <dgm:spPr/>
    </dgm:pt>
    <dgm:pt modelId="{13EF7DAB-A23A-3544-96CB-A150DD721FDD}" type="pres">
      <dgm:prSet presAssocID="{D99E1237-9C38-4C37-AF5A-1A4726E9AE93}" presName="sibTrans" presStyleCnt="0"/>
      <dgm:spPr/>
    </dgm:pt>
    <dgm:pt modelId="{84CFF491-E27E-254D-B87D-49D98DD62C94}" type="pres">
      <dgm:prSet presAssocID="{96EC2E09-8E70-41AC-8971-E21555829F8E}" presName="node" presStyleLbl="node1" presStyleIdx="2" presStyleCnt="5">
        <dgm:presLayoutVars>
          <dgm:bulletEnabled val="1"/>
        </dgm:presLayoutVars>
      </dgm:prSet>
      <dgm:spPr/>
    </dgm:pt>
    <dgm:pt modelId="{687F9E0F-1FE9-E34A-AFEF-AD1A80A29F48}" type="pres">
      <dgm:prSet presAssocID="{99FE973B-38FB-43D1-A330-D058A837DBEF}" presName="sibTrans" presStyleCnt="0"/>
      <dgm:spPr/>
    </dgm:pt>
    <dgm:pt modelId="{937B468C-E038-004F-B538-8FB342B8855E}" type="pres">
      <dgm:prSet presAssocID="{FBFDB550-DB17-421E-BEB9-3CF78EB70BB8}" presName="node" presStyleLbl="node1" presStyleIdx="3" presStyleCnt="5">
        <dgm:presLayoutVars>
          <dgm:bulletEnabled val="1"/>
        </dgm:presLayoutVars>
      </dgm:prSet>
      <dgm:spPr/>
    </dgm:pt>
    <dgm:pt modelId="{35492980-FBC7-384B-9BD5-41983D3EA1D7}" type="pres">
      <dgm:prSet presAssocID="{3E7D35C1-DCD0-4C4C-903B-92EDDE582188}" presName="sibTrans" presStyleCnt="0"/>
      <dgm:spPr/>
    </dgm:pt>
    <dgm:pt modelId="{A2F0BA9F-823E-1B44-8BE4-3F8C0F4490F4}" type="pres">
      <dgm:prSet presAssocID="{D94BAB9A-009B-4EDA-AB11-7CB767DABD8A}" presName="node" presStyleLbl="node1" presStyleIdx="4" presStyleCnt="5">
        <dgm:presLayoutVars>
          <dgm:bulletEnabled val="1"/>
        </dgm:presLayoutVars>
      </dgm:prSet>
      <dgm:spPr/>
    </dgm:pt>
  </dgm:ptLst>
  <dgm:cxnLst>
    <dgm:cxn modelId="{D1D8E506-C853-9F48-8254-44CE6E9BF33C}" type="presOf" srcId="{FA6EFDEB-298B-4C72-BBA0-03DE3D714866}" destId="{F54E02CF-A04D-5545-A841-FF4A57290629}" srcOrd="0" destOrd="0" presId="urn:microsoft.com/office/officeart/2005/8/layout/default"/>
    <dgm:cxn modelId="{337DE714-33CC-4AB1-9E3B-874F4101C041}" srcId="{FA6EFDEB-298B-4C72-BBA0-03DE3D714866}" destId="{96EC2E09-8E70-41AC-8971-E21555829F8E}" srcOrd="2" destOrd="0" parTransId="{4696B9E0-8F72-4096-B53C-18C3CD34552B}" sibTransId="{99FE973B-38FB-43D1-A330-D058A837DBEF}"/>
    <dgm:cxn modelId="{AA494A27-2179-BC48-A402-56D5254BAB8F}" type="presOf" srcId="{B45DAFD6-DC20-498D-B930-4046EFB95FBD}" destId="{7AF78491-EB81-2449-A7CB-37DB35DA200B}" srcOrd="0" destOrd="0" presId="urn:microsoft.com/office/officeart/2005/8/layout/default"/>
    <dgm:cxn modelId="{AAE70253-70F8-4945-B4DA-0B3B937DB7D9}" srcId="{FA6EFDEB-298B-4C72-BBA0-03DE3D714866}" destId="{B45DAFD6-DC20-498D-B930-4046EFB95FBD}" srcOrd="1" destOrd="0" parTransId="{CA895523-FD92-4618-B3C7-7FD151EC68F6}" sibTransId="{D99E1237-9C38-4C37-AF5A-1A4726E9AE93}"/>
    <dgm:cxn modelId="{179AC579-9B90-4EEF-A213-31EACBF7C8ED}" srcId="{FA6EFDEB-298B-4C72-BBA0-03DE3D714866}" destId="{D94BAB9A-009B-4EDA-AB11-7CB767DABD8A}" srcOrd="4" destOrd="0" parTransId="{D1F77310-8034-4102-8D20-E81307768DCA}" sibTransId="{E0BCB4B5-8F31-45B5-BA1E-EA1199970FE2}"/>
    <dgm:cxn modelId="{C624589B-FAF1-074B-92EB-33D22E1C137D}" type="presOf" srcId="{F20C0546-F5A6-4397-AB60-3C15D1FACA24}" destId="{4BDCB5BD-781D-FA47-8687-934AAD19729B}" srcOrd="0" destOrd="0" presId="urn:microsoft.com/office/officeart/2005/8/layout/default"/>
    <dgm:cxn modelId="{C78D26A9-8C80-294F-948B-3BA66EC7081F}" type="presOf" srcId="{D94BAB9A-009B-4EDA-AB11-7CB767DABD8A}" destId="{A2F0BA9F-823E-1B44-8BE4-3F8C0F4490F4}" srcOrd="0" destOrd="0" presId="urn:microsoft.com/office/officeart/2005/8/layout/default"/>
    <dgm:cxn modelId="{85698DC6-148F-4C19-8807-4A10905D7C38}" srcId="{FA6EFDEB-298B-4C72-BBA0-03DE3D714866}" destId="{FBFDB550-DB17-421E-BEB9-3CF78EB70BB8}" srcOrd="3" destOrd="0" parTransId="{89657CEC-80A4-4208-836A-81DDA0458EC0}" sibTransId="{3E7D35C1-DCD0-4C4C-903B-92EDDE582188}"/>
    <dgm:cxn modelId="{71FDB8D1-F1AA-C649-8960-1AD760304F6D}" type="presOf" srcId="{96EC2E09-8E70-41AC-8971-E21555829F8E}" destId="{84CFF491-E27E-254D-B87D-49D98DD62C94}" srcOrd="0" destOrd="0" presId="urn:microsoft.com/office/officeart/2005/8/layout/default"/>
    <dgm:cxn modelId="{D580CED2-C528-4C32-BB8E-7F6447D59801}" srcId="{FA6EFDEB-298B-4C72-BBA0-03DE3D714866}" destId="{F20C0546-F5A6-4397-AB60-3C15D1FACA24}" srcOrd="0" destOrd="0" parTransId="{4A4A9E63-100F-4959-A030-84C8DA6B2506}" sibTransId="{9B1A167B-430A-49CB-8F0B-FFC396193202}"/>
    <dgm:cxn modelId="{BD111AFA-621D-DD4E-BD9D-690B245695F6}" type="presOf" srcId="{FBFDB550-DB17-421E-BEB9-3CF78EB70BB8}" destId="{937B468C-E038-004F-B538-8FB342B8855E}" srcOrd="0" destOrd="0" presId="urn:microsoft.com/office/officeart/2005/8/layout/default"/>
    <dgm:cxn modelId="{E64D8B0E-33E6-2943-9236-ECC7059F1C65}" type="presParOf" srcId="{F54E02CF-A04D-5545-A841-FF4A57290629}" destId="{4BDCB5BD-781D-FA47-8687-934AAD19729B}" srcOrd="0" destOrd="0" presId="urn:microsoft.com/office/officeart/2005/8/layout/default"/>
    <dgm:cxn modelId="{2A887C43-DABB-3842-980C-C7E5ACB119FD}" type="presParOf" srcId="{F54E02CF-A04D-5545-A841-FF4A57290629}" destId="{B8D317DB-9D27-A44A-89CE-75FFEEB5B058}" srcOrd="1" destOrd="0" presId="urn:microsoft.com/office/officeart/2005/8/layout/default"/>
    <dgm:cxn modelId="{DD8BD593-6B33-D240-937B-2A5591A8B2A2}" type="presParOf" srcId="{F54E02CF-A04D-5545-A841-FF4A57290629}" destId="{7AF78491-EB81-2449-A7CB-37DB35DA200B}" srcOrd="2" destOrd="0" presId="urn:microsoft.com/office/officeart/2005/8/layout/default"/>
    <dgm:cxn modelId="{B5C3A360-CEDA-944C-A7C5-DDC3852B80AD}" type="presParOf" srcId="{F54E02CF-A04D-5545-A841-FF4A57290629}" destId="{13EF7DAB-A23A-3544-96CB-A150DD721FDD}" srcOrd="3" destOrd="0" presId="urn:microsoft.com/office/officeart/2005/8/layout/default"/>
    <dgm:cxn modelId="{D04298BB-6642-8741-A153-11A4A2117535}" type="presParOf" srcId="{F54E02CF-A04D-5545-A841-FF4A57290629}" destId="{84CFF491-E27E-254D-B87D-49D98DD62C94}" srcOrd="4" destOrd="0" presId="urn:microsoft.com/office/officeart/2005/8/layout/default"/>
    <dgm:cxn modelId="{E596B081-E21A-4F48-B787-372C74D720AF}" type="presParOf" srcId="{F54E02CF-A04D-5545-A841-FF4A57290629}" destId="{687F9E0F-1FE9-E34A-AFEF-AD1A80A29F48}" srcOrd="5" destOrd="0" presId="urn:microsoft.com/office/officeart/2005/8/layout/default"/>
    <dgm:cxn modelId="{19ACAE21-74AB-1240-B717-CCCC13DA23C5}" type="presParOf" srcId="{F54E02CF-A04D-5545-A841-FF4A57290629}" destId="{937B468C-E038-004F-B538-8FB342B8855E}" srcOrd="6" destOrd="0" presId="urn:microsoft.com/office/officeart/2005/8/layout/default"/>
    <dgm:cxn modelId="{FB355A9C-53BE-3B46-B207-132F64453371}" type="presParOf" srcId="{F54E02CF-A04D-5545-A841-FF4A57290629}" destId="{35492980-FBC7-384B-9BD5-41983D3EA1D7}" srcOrd="7" destOrd="0" presId="urn:microsoft.com/office/officeart/2005/8/layout/default"/>
    <dgm:cxn modelId="{EE02C9EA-A9C8-5845-86F5-EE27F3A6F92D}" type="presParOf" srcId="{F54E02CF-A04D-5545-A841-FF4A57290629}" destId="{A2F0BA9F-823E-1B44-8BE4-3F8C0F4490F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CB5BD-781D-FA47-8687-934AAD19729B}">
      <dsp:nvSpPr>
        <dsp:cNvPr id="0" name=""/>
        <dsp:cNvSpPr/>
      </dsp:nvSpPr>
      <dsp:spPr>
        <a:xfrm>
          <a:off x="0" y="14674"/>
          <a:ext cx="3153668" cy="18922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sprains and strains</a:t>
          </a:r>
          <a:endParaRPr lang="en-US" sz="2900" kern="1200"/>
        </a:p>
      </dsp:txBody>
      <dsp:txXfrm>
        <a:off x="0" y="14674"/>
        <a:ext cx="3153668" cy="1892200"/>
      </dsp:txXfrm>
    </dsp:sp>
    <dsp:sp modelId="{7AF78491-EB81-2449-A7CB-37DB35DA200B}">
      <dsp:nvSpPr>
        <dsp:cNvPr id="0" name=""/>
        <dsp:cNvSpPr/>
      </dsp:nvSpPr>
      <dsp:spPr>
        <a:xfrm>
          <a:off x="3469034" y="34996"/>
          <a:ext cx="3153668" cy="18922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back injuries</a:t>
          </a:r>
          <a:endParaRPr lang="en-US" sz="2900" kern="1200" dirty="0"/>
        </a:p>
      </dsp:txBody>
      <dsp:txXfrm>
        <a:off x="3469034" y="34996"/>
        <a:ext cx="3153668" cy="1892200"/>
      </dsp:txXfrm>
    </dsp:sp>
    <dsp:sp modelId="{84CFF491-E27E-254D-B87D-49D98DD62C94}">
      <dsp:nvSpPr>
        <dsp:cNvPr id="0" name=""/>
        <dsp:cNvSpPr/>
      </dsp:nvSpPr>
      <dsp:spPr>
        <a:xfrm>
          <a:off x="6938069" y="14674"/>
          <a:ext cx="3153668" cy="18922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soft-tissue injuries to wrists, arms, shoulders, neck or legs</a:t>
          </a:r>
          <a:endParaRPr lang="en-US" sz="2900" kern="1200"/>
        </a:p>
      </dsp:txBody>
      <dsp:txXfrm>
        <a:off x="6938069" y="14674"/>
        <a:ext cx="3153668" cy="1892200"/>
      </dsp:txXfrm>
    </dsp:sp>
    <dsp:sp modelId="{937B468C-E038-004F-B538-8FB342B8855E}">
      <dsp:nvSpPr>
        <dsp:cNvPr id="0" name=""/>
        <dsp:cNvSpPr/>
      </dsp:nvSpPr>
      <dsp:spPr>
        <a:xfrm>
          <a:off x="1734517" y="2222242"/>
          <a:ext cx="3153668" cy="18922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hernias</a:t>
          </a:r>
          <a:endParaRPr lang="en-US" sz="2900" kern="1200"/>
        </a:p>
      </dsp:txBody>
      <dsp:txXfrm>
        <a:off x="1734517" y="2222242"/>
        <a:ext cx="3153668" cy="1892200"/>
      </dsp:txXfrm>
    </dsp:sp>
    <dsp:sp modelId="{A2F0BA9F-823E-1B44-8BE4-3F8C0F4490F4}">
      <dsp:nvSpPr>
        <dsp:cNvPr id="0" name=""/>
        <dsp:cNvSpPr/>
      </dsp:nvSpPr>
      <dsp:spPr>
        <a:xfrm>
          <a:off x="5203552" y="2222242"/>
          <a:ext cx="3153668" cy="18922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chronic pain</a:t>
          </a:r>
          <a:endParaRPr lang="en-US" sz="2900" kern="1200"/>
        </a:p>
      </dsp:txBody>
      <dsp:txXfrm>
        <a:off x="5203552" y="2222242"/>
        <a:ext cx="3153668" cy="18922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0115-4408-2E42-82BF-989E05229E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A0C13C-EBAA-834E-A0A8-205CFAC52D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D5685C1-6CD5-F043-B42D-3FF907FB07A6}"/>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92D323F3-9889-A246-B883-8AAD143E6D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B8053F-8F89-524C-88BC-9F92BEC08F8D}"/>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3233570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17F29-AC01-EA4E-AD8B-E147075F391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797C48-65D6-914F-B40E-4E71C39A163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1E8893-688C-4247-91CE-AAD4DBBD05EC}"/>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41A1AFAF-86D4-3E49-BE5F-74DF5AA62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266F89-3AA3-F14B-A003-C4812EA17628}"/>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2367065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2D286-1A09-B740-B06D-4AFBBE89B6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208029-C137-DB44-84AB-962143A366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01C72C-F186-0342-9376-CBEFA4C47810}"/>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EFF73233-C27C-6843-B9CC-B1F6A3EB87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B94611-6383-AF41-B7DB-AA353945D592}"/>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1351286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EB119-C092-1F4D-9609-D49C9F3916F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4FA9FF-156D-524C-A7C1-47ECC09C08C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9FF60CF-EA67-234C-9174-1860417D76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FB48EA0-8AD7-2E46-A512-35F6788480CA}"/>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6" name="Footer Placeholder 5">
            <a:extLst>
              <a:ext uri="{FF2B5EF4-FFF2-40B4-BE49-F238E27FC236}">
                <a16:creationId xmlns:a16="http://schemas.microsoft.com/office/drawing/2014/main" id="{5DDF8971-046D-1A42-99EF-604419AC11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0B511-1DB1-FA44-8E61-814EEB50BFB4}"/>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3089220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E7106-B192-804D-A33A-E9E6E76BBD8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7F2200-1D81-794F-B40F-29151D88E9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839BD9-452E-494C-93B4-DC09551CC79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F36A04-7620-EB4A-A69D-5B057EDE5A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9878FE-6197-0047-92FE-46C92118DA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6658F42-2622-0149-BEC7-FAF87ADD866C}"/>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8" name="Footer Placeholder 7">
            <a:extLst>
              <a:ext uri="{FF2B5EF4-FFF2-40B4-BE49-F238E27FC236}">
                <a16:creationId xmlns:a16="http://schemas.microsoft.com/office/drawing/2014/main" id="{8DC3FF12-9071-BB41-A27F-9B04754EB1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63D6C0-70B4-784E-BB63-C140C9B49F73}"/>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1571560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CA0B-76FB-E74B-9FF2-6CF5693B745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D0B514-101A-7743-A36D-79C8BCADDC87}"/>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4" name="Footer Placeholder 3">
            <a:extLst>
              <a:ext uri="{FF2B5EF4-FFF2-40B4-BE49-F238E27FC236}">
                <a16:creationId xmlns:a16="http://schemas.microsoft.com/office/drawing/2014/main" id="{D1C92290-C56B-9A42-AE29-A2488DBBEB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26BFB6-096D-F54F-ADA6-CD57B3D1C69D}"/>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2158112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6B9F-E1C8-F941-985E-27FADDBD534D}"/>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3" name="Footer Placeholder 2">
            <a:extLst>
              <a:ext uri="{FF2B5EF4-FFF2-40B4-BE49-F238E27FC236}">
                <a16:creationId xmlns:a16="http://schemas.microsoft.com/office/drawing/2014/main" id="{078FE5CA-4E6E-C249-97BA-F632FD5C0B4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80CCC8A-9248-F74C-AC70-FBF2E6D4BB94}"/>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324312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C6A4C-D96F-E548-842B-15D06C23F9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BE040A-C4BB-D142-B2AF-A4A4F1CE32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AED6209-2D8A-5844-AE93-2D2CE83A54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8625B2-209E-E749-BEC8-51964B6C8FD2}"/>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6" name="Footer Placeholder 5">
            <a:extLst>
              <a:ext uri="{FF2B5EF4-FFF2-40B4-BE49-F238E27FC236}">
                <a16:creationId xmlns:a16="http://schemas.microsoft.com/office/drawing/2014/main" id="{0CDBE281-6858-8F4F-8B8E-D339DAD67F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02A9F1-FE14-2543-BA6A-42A87635F46E}"/>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3953494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C244-FA03-1444-A009-EDDC8DC3AE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E19880-1206-0541-94F1-D431C8DD55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BE2E34-6D34-8B4C-9E71-168E706E72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DAF027-2E8E-954F-AE57-D1B3A2D99FAC}"/>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6" name="Footer Placeholder 5">
            <a:extLst>
              <a:ext uri="{FF2B5EF4-FFF2-40B4-BE49-F238E27FC236}">
                <a16:creationId xmlns:a16="http://schemas.microsoft.com/office/drawing/2014/main" id="{70430CF8-A006-F646-BDFF-9AA8E98447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E9F1AF-5C4C-3443-8B3C-A2225C353DA4}"/>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1749264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5FFA-D0F4-C743-8B6A-D84E165DF52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968F841-9CE5-6249-AE9C-A5A2122B25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043702-BB20-2E4E-9518-EE8FD53827E9}"/>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162B2916-DEF4-1E4D-9718-A0B76A6F2F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99C24D-4911-394E-BAA9-C8FAE430FA5B}"/>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2328451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199854-A798-3741-ACE3-14BAC551581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AD5399D-B8C4-E344-A6B5-5D56F4344D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5B2983-0678-EF49-BA0E-8EE3A7000BEE}"/>
              </a:ext>
            </a:extLst>
          </p:cNvPr>
          <p:cNvSpPr>
            <a:spLocks noGrp="1"/>
          </p:cNvSpPr>
          <p:nvPr>
            <p:ph type="dt" sz="half" idx="10"/>
          </p:nvPr>
        </p:nvSpPr>
        <p:spPr/>
        <p:txBody>
          <a:body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47CE3B32-F0F5-F248-828F-093F63C093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98E439-370F-914D-921F-C8F91C4A1AB1}"/>
              </a:ext>
            </a:extLst>
          </p:cNvPr>
          <p:cNvSpPr>
            <a:spLocks noGrp="1"/>
          </p:cNvSpPr>
          <p:nvPr>
            <p:ph type="sldNum" sz="quarter" idx="12"/>
          </p:nvPr>
        </p:nvSpPr>
        <p:spPr/>
        <p:txBody>
          <a:bodyPr/>
          <a:lstStyle/>
          <a:p>
            <a:fld id="{0EF0BAFC-EA6E-8149-90DE-6656B37280D0}" type="slidenum">
              <a:rPr lang="en-US" smtClean="0"/>
              <a:t>‹#›</a:t>
            </a:fld>
            <a:endParaRPr lang="en-US"/>
          </a:p>
        </p:txBody>
      </p:sp>
    </p:spTree>
    <p:extLst>
      <p:ext uri="{BB962C8B-B14F-4D97-AF65-F5344CB8AC3E}">
        <p14:creationId xmlns:p14="http://schemas.microsoft.com/office/powerpoint/2010/main" val="63663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688109-9FFF-3446-9C95-BBA0CFAE54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1E9235-0F57-4F4C-946D-00B112AE39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68BC6F-C436-A247-A02F-5172C81D0D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9ED183-A7B3-FC45-88B4-13C2FA2EC896}" type="datetimeFigureOut">
              <a:rPr lang="en-US" smtClean="0"/>
              <a:t>3/18/22</a:t>
            </a:fld>
            <a:endParaRPr lang="en-US"/>
          </a:p>
        </p:txBody>
      </p:sp>
      <p:sp>
        <p:nvSpPr>
          <p:cNvPr id="5" name="Footer Placeholder 4">
            <a:extLst>
              <a:ext uri="{FF2B5EF4-FFF2-40B4-BE49-F238E27FC236}">
                <a16:creationId xmlns:a16="http://schemas.microsoft.com/office/drawing/2014/main" id="{790681E0-5BC2-AD4B-86A6-99BAFE2D3F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01E9667-ECDB-2949-BF0D-BD474894E0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0BAFC-EA6E-8149-90DE-6656B37280D0}" type="slidenum">
              <a:rPr lang="en-US" smtClean="0"/>
              <a:t>‹#›</a:t>
            </a:fld>
            <a:endParaRPr lang="en-US"/>
          </a:p>
        </p:txBody>
      </p:sp>
    </p:spTree>
    <p:extLst>
      <p:ext uri="{BB962C8B-B14F-4D97-AF65-F5344CB8AC3E}">
        <p14:creationId xmlns:p14="http://schemas.microsoft.com/office/powerpoint/2010/main" val="3476318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hse.gov.uk/toolbox/manual.htm" TargetMode="External"/><Relationship Id="rId2" Type="http://schemas.openxmlformats.org/officeDocument/2006/relationships/hyperlink" Target="https://www.britsafe.org/training-and-learning/find-the-right-course-for-you/informational-resources/manual-handling-regulations/" TargetMode="External"/><Relationship Id="rId1" Type="http://schemas.openxmlformats.org/officeDocument/2006/relationships/slideLayout" Target="../slideLayouts/slideLayout2.xml"/><Relationship Id="rId4" Type="http://schemas.openxmlformats.org/officeDocument/2006/relationships/hyperlink" Target="https://www.hse.gov.uk/research/rrpdf/rr583.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rehabmanagement.com.au/why-is-manual-handling-important/" TargetMode="External"/><Relationship Id="rId2" Type="http://schemas.openxmlformats.org/officeDocument/2006/relationships/hyperlink" Target="https://www.ehow.co.uk/info_8691957_disadvantages-evidence-based-practice.html" TargetMode="External"/><Relationship Id="rId1" Type="http://schemas.openxmlformats.org/officeDocument/2006/relationships/slideLayout" Target="../slideLayouts/slideLayout2.xml"/><Relationship Id="rId5" Type="http://schemas.openxmlformats.org/officeDocument/2006/relationships/hyperlink" Target="https://www.worksafe.vic.gov.au/hazardous-manual-handling-safety-basics" TargetMode="External"/><Relationship Id="rId4" Type="http://schemas.openxmlformats.org/officeDocument/2006/relationships/hyperlink" Target="https://www.usa.edu/blog/evidence-based-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vidence Based Practice (@EvBasedShef) / Twitter">
            <a:extLst>
              <a:ext uri="{FF2B5EF4-FFF2-40B4-BE49-F238E27FC236}">
                <a16:creationId xmlns:a16="http://schemas.microsoft.com/office/drawing/2014/main" id="{3C20F216-09CF-1144-B596-97A2DF3EC5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011" r="-1" b="11031"/>
          <a:stretch/>
        </p:blipFill>
        <p:spPr bwMode="auto">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37"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9"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93394A67-33D5-A844-B8FE-5F1B8715EB3B}"/>
              </a:ext>
            </a:extLst>
          </p:cNvPr>
          <p:cNvSpPr txBox="1"/>
          <p:nvPr/>
        </p:nvSpPr>
        <p:spPr>
          <a:xfrm>
            <a:off x="9682380" y="6211669"/>
            <a:ext cx="3556000" cy="646331"/>
          </a:xfrm>
          <a:prstGeom prst="rect">
            <a:avLst/>
          </a:prstGeom>
          <a:noFill/>
        </p:spPr>
        <p:txBody>
          <a:bodyPr wrap="square" rtlCol="0">
            <a:spAutoFit/>
          </a:bodyPr>
          <a:lstStyle/>
          <a:p>
            <a:r>
              <a:rPr lang="en-US" dirty="0"/>
              <a:t>MA BINTO DARAME </a:t>
            </a:r>
          </a:p>
          <a:p>
            <a:r>
              <a:rPr lang="en-US" dirty="0"/>
              <a:t>St number: 2114979</a:t>
            </a:r>
          </a:p>
        </p:txBody>
      </p:sp>
    </p:spTree>
    <p:extLst>
      <p:ext uri="{BB962C8B-B14F-4D97-AF65-F5344CB8AC3E}">
        <p14:creationId xmlns:p14="http://schemas.microsoft.com/office/powerpoint/2010/main" val="268255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37F39-B3D2-7346-830C-8C29BE701F4B}"/>
              </a:ext>
            </a:extLst>
          </p:cNvPr>
          <p:cNvSpPr>
            <a:spLocks noGrp="1"/>
          </p:cNvSpPr>
          <p:nvPr>
            <p:ph type="title"/>
          </p:nvPr>
        </p:nvSpPr>
        <p:spPr/>
        <p:txBody>
          <a:bodyPr/>
          <a:lstStyle/>
          <a:p>
            <a:r>
              <a:rPr lang="en-US"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Baloo" panose="03080902040302020200" pitchFamily="66" charset="77"/>
                <a:cs typeface="Baloo" panose="03080902040302020200" pitchFamily="66" charset="77"/>
              </a:rPr>
              <a:t>                         INTRODUCTION </a:t>
            </a:r>
            <a:endParaRPr lang="en-US" dirty="0">
              <a:latin typeface="Baloo" panose="03080902040302020200" pitchFamily="66" charset="77"/>
              <a:cs typeface="Baloo" panose="03080902040302020200" pitchFamily="66" charset="77"/>
            </a:endParaRPr>
          </a:p>
        </p:txBody>
      </p:sp>
      <p:sp>
        <p:nvSpPr>
          <p:cNvPr id="3" name="Content Placeholder 2">
            <a:extLst>
              <a:ext uri="{FF2B5EF4-FFF2-40B4-BE49-F238E27FC236}">
                <a16:creationId xmlns:a16="http://schemas.microsoft.com/office/drawing/2014/main" id="{83D8D5AC-F9B5-0641-8844-1818C81DF84A}"/>
              </a:ext>
            </a:extLst>
          </p:cNvPr>
          <p:cNvSpPr>
            <a:spLocks noGrp="1"/>
          </p:cNvSpPr>
          <p:nvPr>
            <p:ph idx="1"/>
          </p:nvPr>
        </p:nvSpPr>
        <p:spPr>
          <a:xfrm>
            <a:off x="838200" y="1690688"/>
            <a:ext cx="10515600" cy="4351338"/>
          </a:xfrm>
        </p:spPr>
        <p:txBody>
          <a:bodyPr/>
          <a:lstStyle/>
          <a:p>
            <a:pPr marL="0" indent="0">
              <a:buNone/>
            </a:pPr>
            <a:r>
              <a:rPr lang="en-US" dirty="0"/>
              <a:t>In the 1980s, ”Evidence based medicine” was the term used to define the practice of using scientific data to select the most effective treatment. So, in this presentation we are going to look at:</a:t>
            </a:r>
          </a:p>
          <a:p>
            <a:r>
              <a:rPr lang="en-US" dirty="0"/>
              <a:t>Definition of evidence-based                          </a:t>
            </a:r>
          </a:p>
          <a:p>
            <a:r>
              <a:rPr lang="en-US" dirty="0"/>
              <a:t>Why is important </a:t>
            </a:r>
          </a:p>
          <a:p>
            <a:r>
              <a:rPr lang="en-US" dirty="0"/>
              <a:t>Understanding of the EBP process.</a:t>
            </a:r>
          </a:p>
          <a:p>
            <a:r>
              <a:rPr lang="en-US" dirty="0"/>
              <a:t>Advantages and Disadvantages </a:t>
            </a:r>
          </a:p>
          <a:p>
            <a:r>
              <a:rPr lang="en-US" dirty="0"/>
              <a:t>Evidenced based in manual handling</a:t>
            </a:r>
          </a:p>
          <a:p>
            <a:pPr marL="0" indent="0">
              <a:buNone/>
            </a:pPr>
            <a:endParaRPr lang="en-US" dirty="0"/>
          </a:p>
        </p:txBody>
      </p:sp>
    </p:spTree>
    <p:extLst>
      <p:ext uri="{BB962C8B-B14F-4D97-AF65-F5344CB8AC3E}">
        <p14:creationId xmlns:p14="http://schemas.microsoft.com/office/powerpoint/2010/main" val="1332860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1B074-33A9-D646-9142-A15906D5A7CF}"/>
              </a:ext>
            </a:extLst>
          </p:cNvPr>
          <p:cNvSpPr>
            <a:spLocks noGrp="1"/>
          </p:cNvSpPr>
          <p:nvPr>
            <p:ph type="title"/>
          </p:nvPr>
        </p:nvSpPr>
        <p:spPr/>
        <p:txBody>
          <a:bodyPr/>
          <a:lstStyle/>
          <a:p>
            <a:r>
              <a:rPr lang="en-US"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Baloo" panose="03080902040302020200" pitchFamily="66" charset="77"/>
                <a:cs typeface="Baloo" panose="03080902040302020200" pitchFamily="66" charset="77"/>
              </a:rPr>
              <a:t>                              DEFENITION </a:t>
            </a:r>
            <a:endParaRPr lang="en-US" dirty="0">
              <a:latin typeface="Baloo" panose="03080902040302020200" pitchFamily="66" charset="77"/>
              <a:cs typeface="Baloo" panose="03080902040302020200" pitchFamily="66" charset="77"/>
            </a:endParaRPr>
          </a:p>
        </p:txBody>
      </p:sp>
      <p:sp>
        <p:nvSpPr>
          <p:cNvPr id="3" name="Content Placeholder 2">
            <a:extLst>
              <a:ext uri="{FF2B5EF4-FFF2-40B4-BE49-F238E27FC236}">
                <a16:creationId xmlns:a16="http://schemas.microsoft.com/office/drawing/2014/main" id="{A2C4E5B8-502A-484E-99D8-768B79A28159}"/>
              </a:ext>
            </a:extLst>
          </p:cNvPr>
          <p:cNvSpPr>
            <a:spLocks noGrp="1"/>
          </p:cNvSpPr>
          <p:nvPr>
            <p:ph idx="1"/>
          </p:nvPr>
        </p:nvSpPr>
        <p:spPr/>
        <p:txBody>
          <a:bodyPr/>
          <a:lstStyle/>
          <a:p>
            <a:r>
              <a:rPr lang="en-GB" dirty="0"/>
              <a:t>Evidence-based practise (EBP) refers to the process of making healthcare decisions based on evidence, along with professional experience and patient needs.</a:t>
            </a:r>
          </a:p>
          <a:p>
            <a:pPr marL="0" indent="0">
              <a:buNone/>
            </a:pPr>
            <a:r>
              <a:rPr lang="en-GB" dirty="0"/>
              <a:t> </a:t>
            </a:r>
          </a:p>
          <a:p>
            <a:r>
              <a:rPr lang="en-GB" dirty="0"/>
              <a:t>Evidence-based practise refers to the careful, clear, and thoughtful use of the most recent best evidence in making choices regarding the treatment of specific patients.</a:t>
            </a:r>
          </a:p>
          <a:p>
            <a:endParaRPr lang="en-US" dirty="0"/>
          </a:p>
        </p:txBody>
      </p:sp>
      <p:sp>
        <p:nvSpPr>
          <p:cNvPr id="4" name="TextBox 3">
            <a:extLst>
              <a:ext uri="{FF2B5EF4-FFF2-40B4-BE49-F238E27FC236}">
                <a16:creationId xmlns:a16="http://schemas.microsoft.com/office/drawing/2014/main" id="{412C4CB7-DC35-7440-B319-A9B32866421F}"/>
              </a:ext>
            </a:extLst>
          </p:cNvPr>
          <p:cNvSpPr txBox="1"/>
          <p:nvPr/>
        </p:nvSpPr>
        <p:spPr>
          <a:xfrm>
            <a:off x="9077960" y="5942568"/>
            <a:ext cx="2275840" cy="369332"/>
          </a:xfrm>
          <a:prstGeom prst="rect">
            <a:avLst/>
          </a:prstGeom>
          <a:noFill/>
        </p:spPr>
        <p:txBody>
          <a:bodyPr wrap="square" rtlCol="0">
            <a:spAutoFit/>
          </a:bodyPr>
          <a:lstStyle/>
          <a:p>
            <a:r>
              <a:rPr lang="en-US" dirty="0"/>
              <a:t>(Sackett. et al, 1996)</a:t>
            </a:r>
          </a:p>
        </p:txBody>
      </p:sp>
    </p:spTree>
    <p:extLst>
      <p:ext uri="{BB962C8B-B14F-4D97-AF65-F5344CB8AC3E}">
        <p14:creationId xmlns:p14="http://schemas.microsoft.com/office/powerpoint/2010/main" val="1368614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9336BD-96EA-9146-9F29-D424D83041CF}"/>
              </a:ext>
            </a:extLst>
          </p:cNvPr>
          <p:cNvSpPr>
            <a:spLocks noGrp="1"/>
          </p:cNvSpPr>
          <p:nvPr>
            <p:ph idx="1"/>
          </p:nvPr>
        </p:nvSpPr>
        <p:spPr/>
        <p:txBody>
          <a:bodyPr>
            <a:normAutofit lnSpcReduction="10000"/>
          </a:bodyPr>
          <a:lstStyle/>
          <a:p>
            <a:r>
              <a:rPr lang="en-US" dirty="0"/>
              <a:t>Is important because it gives the best care possible with the goal to deliver the best treatment possible using the most current evidence-based practices. </a:t>
            </a:r>
          </a:p>
          <a:p>
            <a:endParaRPr lang="en-US" dirty="0"/>
          </a:p>
          <a:p>
            <a:r>
              <a:rPr lang="en-US" dirty="0"/>
              <a:t>Patient expectations include receiving the most up-to-date information about care, as well as the most effective treatment.</a:t>
            </a:r>
          </a:p>
          <a:p>
            <a:endParaRPr lang="en-US" dirty="0"/>
          </a:p>
          <a:p>
            <a:r>
              <a:rPr lang="en-US" dirty="0"/>
              <a:t>EBP also contributes to making sure that health resources are used efficiently and that the evidence presented are considered when choices regarding financing health services are being made.</a:t>
            </a:r>
          </a:p>
        </p:txBody>
      </p:sp>
      <p:sp>
        <p:nvSpPr>
          <p:cNvPr id="4" name="Rectangle 3">
            <a:extLst>
              <a:ext uri="{FF2B5EF4-FFF2-40B4-BE49-F238E27FC236}">
                <a16:creationId xmlns:a16="http://schemas.microsoft.com/office/drawing/2014/main" id="{4E026AF2-396D-7E46-8A5E-F73BB374C5D7}"/>
              </a:ext>
            </a:extLst>
          </p:cNvPr>
          <p:cNvSpPr/>
          <p:nvPr/>
        </p:nvSpPr>
        <p:spPr>
          <a:xfrm>
            <a:off x="1302586" y="319138"/>
            <a:ext cx="9135578"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WHY IS EVIDENCE IMPORTANT </a:t>
            </a:r>
          </a:p>
        </p:txBody>
      </p:sp>
      <p:sp>
        <p:nvSpPr>
          <p:cNvPr id="5" name="TextBox 4">
            <a:extLst>
              <a:ext uri="{FF2B5EF4-FFF2-40B4-BE49-F238E27FC236}">
                <a16:creationId xmlns:a16="http://schemas.microsoft.com/office/drawing/2014/main" id="{A54F3E6F-12F8-3144-B1F5-6E477690F513}"/>
              </a:ext>
            </a:extLst>
          </p:cNvPr>
          <p:cNvSpPr txBox="1"/>
          <p:nvPr/>
        </p:nvSpPr>
        <p:spPr>
          <a:xfrm>
            <a:off x="7410893" y="6176963"/>
            <a:ext cx="4433777" cy="369332"/>
          </a:xfrm>
          <a:prstGeom prst="rect">
            <a:avLst/>
          </a:prstGeom>
          <a:noFill/>
        </p:spPr>
        <p:txBody>
          <a:bodyPr wrap="square" rtlCol="0">
            <a:spAutoFit/>
          </a:bodyPr>
          <a:lstStyle/>
          <a:p>
            <a:r>
              <a:rPr lang="en-GB" dirty="0"/>
              <a:t>(Hoffmann, Bennett and Del Mar, 2013)</a:t>
            </a:r>
            <a:endParaRPr lang="en-US" dirty="0"/>
          </a:p>
        </p:txBody>
      </p:sp>
    </p:spTree>
    <p:extLst>
      <p:ext uri="{BB962C8B-B14F-4D97-AF65-F5344CB8AC3E}">
        <p14:creationId xmlns:p14="http://schemas.microsoft.com/office/powerpoint/2010/main" val="680259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0FA24-F6B3-7640-8981-56F7C0B7E2A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		</a:t>
            </a:r>
          </a:p>
        </p:txBody>
      </p:sp>
      <p:pic>
        <p:nvPicPr>
          <p:cNvPr id="2050" name="Picture 2" descr="The EBP Process - Nursing Experts: Translating the Evidence - Public Health  - Subject and Course Guides at University of Illinois at Chicago">
            <a:extLst>
              <a:ext uri="{FF2B5EF4-FFF2-40B4-BE49-F238E27FC236}">
                <a16:creationId xmlns:a16="http://schemas.microsoft.com/office/drawing/2014/main" id="{F37A0FD9-4F68-0149-9494-8E4214BCFFE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16526" y="1574019"/>
            <a:ext cx="6780700" cy="48178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125B77E-0B2A-C14B-B2A7-BFA602660CD6}"/>
              </a:ext>
            </a:extLst>
          </p:cNvPr>
          <p:cNvSpPr/>
          <p:nvPr/>
        </p:nvSpPr>
        <p:spPr>
          <a:xfrm>
            <a:off x="3271520" y="466116"/>
            <a:ext cx="6136640" cy="1015663"/>
          </a:xfrm>
          <a:prstGeom prst="rect">
            <a:avLst/>
          </a:prstGeom>
        </p:spPr>
        <p:txBody>
          <a:bodyPr wrap="square">
            <a:spAutoFit/>
          </a:bodyPr>
          <a:lstStyle/>
          <a:p>
            <a:pPr>
              <a:spcAft>
                <a:spcPts val="600"/>
              </a:spcAft>
            </a:pPr>
            <a:r>
              <a:rPr lang="en-US" sz="60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Baloo" panose="03080902040302020200" pitchFamily="66" charset="77"/>
                <a:cs typeface="Baloo" panose="03080902040302020200" pitchFamily="66" charset="77"/>
              </a:rPr>
              <a:t>Process of EBP</a:t>
            </a:r>
            <a:endParaRPr lang="en-US" sz="6000" dirty="0"/>
          </a:p>
        </p:txBody>
      </p:sp>
    </p:spTree>
    <p:extLst>
      <p:ext uri="{BB962C8B-B14F-4D97-AF65-F5344CB8AC3E}">
        <p14:creationId xmlns:p14="http://schemas.microsoft.com/office/powerpoint/2010/main" val="1310689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A670D0-9031-9A49-BD95-CA8D698EFC29}"/>
              </a:ext>
            </a:extLst>
          </p:cNvPr>
          <p:cNvSpPr>
            <a:spLocks noGrp="1"/>
          </p:cNvSpPr>
          <p:nvPr>
            <p:ph idx="1"/>
          </p:nvPr>
        </p:nvSpPr>
        <p:spPr/>
        <p:txBody>
          <a:bodyPr>
            <a:normAutofit/>
          </a:bodyPr>
          <a:lstStyle/>
          <a:p>
            <a:pPr marL="0" indent="0">
              <a:buNone/>
            </a:pPr>
            <a:r>
              <a:rPr lang="en-US" sz="4400" dirty="0"/>
              <a:t>Manual handling is the movement of lifting, lowering, pushing, pulling, and carrying. </a:t>
            </a:r>
          </a:p>
        </p:txBody>
      </p:sp>
      <p:sp>
        <p:nvSpPr>
          <p:cNvPr id="4" name="TextBox 3">
            <a:extLst>
              <a:ext uri="{FF2B5EF4-FFF2-40B4-BE49-F238E27FC236}">
                <a16:creationId xmlns:a16="http://schemas.microsoft.com/office/drawing/2014/main" id="{4E426AEC-A9BF-DE4F-AFAA-FB252461A5C0}"/>
              </a:ext>
            </a:extLst>
          </p:cNvPr>
          <p:cNvSpPr txBox="1"/>
          <p:nvPr/>
        </p:nvSpPr>
        <p:spPr>
          <a:xfrm>
            <a:off x="6664960" y="5730240"/>
            <a:ext cx="4688840" cy="369332"/>
          </a:xfrm>
          <a:prstGeom prst="rect">
            <a:avLst/>
          </a:prstGeom>
          <a:noFill/>
        </p:spPr>
        <p:txBody>
          <a:bodyPr wrap="square" rtlCol="0">
            <a:spAutoFit/>
          </a:bodyPr>
          <a:lstStyle/>
          <a:p>
            <a:r>
              <a:rPr lang="en-GB" dirty="0"/>
              <a:t>(Health and Safety Executive, 2019)</a:t>
            </a:r>
            <a:endParaRPr lang="en-US" dirty="0"/>
          </a:p>
        </p:txBody>
      </p:sp>
      <p:pic>
        <p:nvPicPr>
          <p:cNvPr id="3074" name="Picture 2" descr="Manual Handling Training | Defining Communication">
            <a:extLst>
              <a:ext uri="{FF2B5EF4-FFF2-40B4-BE49-F238E27FC236}">
                <a16:creationId xmlns:a16="http://schemas.microsoft.com/office/drawing/2014/main" id="{99B0014F-A9A4-2F4B-890B-E5F4EB08A1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3564" y="3212067"/>
            <a:ext cx="3683738" cy="34890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863B282-8535-9747-BA63-DC30D99E5AB5}"/>
              </a:ext>
            </a:extLst>
          </p:cNvPr>
          <p:cNvSpPr/>
          <p:nvPr/>
        </p:nvSpPr>
        <p:spPr>
          <a:xfrm>
            <a:off x="305953" y="670739"/>
            <a:ext cx="938269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           What is manual handling?</a:t>
            </a:r>
          </a:p>
        </p:txBody>
      </p:sp>
    </p:spTree>
    <p:extLst>
      <p:ext uri="{BB962C8B-B14F-4D97-AF65-F5344CB8AC3E}">
        <p14:creationId xmlns:p14="http://schemas.microsoft.com/office/powerpoint/2010/main" val="117250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00CE55-0E4E-3345-A09E-4F75CA7EA366}"/>
              </a:ext>
            </a:extLst>
          </p:cNvPr>
          <p:cNvSpPr>
            <a:spLocks noGrp="1"/>
          </p:cNvSpPr>
          <p:nvPr>
            <p:ph idx="1"/>
          </p:nvPr>
        </p:nvSpPr>
        <p:spPr/>
        <p:txBody>
          <a:bodyPr/>
          <a:lstStyle/>
          <a:p>
            <a:r>
              <a:rPr lang="en-GB" dirty="0"/>
              <a:t>Manual handling is important to avoid injuries.</a:t>
            </a:r>
          </a:p>
          <a:p>
            <a:pPr marL="0" indent="0">
              <a:buNone/>
            </a:pPr>
            <a:endParaRPr lang="en-GB" dirty="0"/>
          </a:p>
          <a:p>
            <a:r>
              <a:rPr lang="en-GB" dirty="0"/>
              <a:t>When a job cannot be avoided, assess the risk of harm.</a:t>
            </a:r>
          </a:p>
          <a:p>
            <a:pPr marL="0" indent="0">
              <a:buNone/>
            </a:pPr>
            <a:endParaRPr lang="en-GB" dirty="0"/>
          </a:p>
          <a:p>
            <a:r>
              <a:rPr lang="en-GB" dirty="0"/>
              <a:t>Reduce incidents as much as possible.</a:t>
            </a:r>
          </a:p>
          <a:p>
            <a:endParaRPr lang="en-US" dirty="0"/>
          </a:p>
        </p:txBody>
      </p:sp>
      <p:sp>
        <p:nvSpPr>
          <p:cNvPr id="5" name="Rectangle 4">
            <a:extLst>
              <a:ext uri="{FF2B5EF4-FFF2-40B4-BE49-F238E27FC236}">
                <a16:creationId xmlns:a16="http://schemas.microsoft.com/office/drawing/2014/main" id="{BDE1FA14-AB24-8744-8682-8C8CA352D92A}"/>
              </a:ext>
            </a:extLst>
          </p:cNvPr>
          <p:cNvSpPr/>
          <p:nvPr/>
        </p:nvSpPr>
        <p:spPr>
          <a:xfrm>
            <a:off x="992903" y="681037"/>
            <a:ext cx="1020619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Why is manual handling important?</a:t>
            </a:r>
          </a:p>
        </p:txBody>
      </p:sp>
      <p:sp>
        <p:nvSpPr>
          <p:cNvPr id="8" name="Rectangle 7">
            <a:extLst>
              <a:ext uri="{FF2B5EF4-FFF2-40B4-BE49-F238E27FC236}">
                <a16:creationId xmlns:a16="http://schemas.microsoft.com/office/drawing/2014/main" id="{D479794B-EF45-BA4D-A4B3-F301557DF448}"/>
              </a:ext>
            </a:extLst>
          </p:cNvPr>
          <p:cNvSpPr/>
          <p:nvPr/>
        </p:nvSpPr>
        <p:spPr>
          <a:xfrm>
            <a:off x="4944883" y="3244334"/>
            <a:ext cx="1699504" cy="369332"/>
          </a:xfrm>
          <a:prstGeom prst="rect">
            <a:avLst/>
          </a:prstGeom>
        </p:spPr>
        <p:txBody>
          <a:bodyPr wrap="none">
            <a:spAutoFit/>
          </a:bodyPr>
          <a:lstStyle/>
          <a:p>
            <a:r>
              <a:rPr lang="en-GB" b="0" i="0" u="none" strike="noStrike" dirty="0">
                <a:solidFill>
                  <a:srgbClr val="FFFFFF"/>
                </a:solidFill>
                <a:effectLst/>
                <a:latin typeface="Open Sans" panose="020B0606030504020204" pitchFamily="34" charset="0"/>
              </a:rPr>
              <a:t>Safety Council</a:t>
            </a:r>
            <a:endParaRPr lang="en-US" dirty="0"/>
          </a:p>
        </p:txBody>
      </p:sp>
      <p:sp>
        <p:nvSpPr>
          <p:cNvPr id="9" name="TextBox 8">
            <a:extLst>
              <a:ext uri="{FF2B5EF4-FFF2-40B4-BE49-F238E27FC236}">
                <a16:creationId xmlns:a16="http://schemas.microsoft.com/office/drawing/2014/main" id="{CCF517E6-3C19-584B-9C75-61FD0F578E44}"/>
              </a:ext>
            </a:extLst>
          </p:cNvPr>
          <p:cNvSpPr txBox="1"/>
          <p:nvPr/>
        </p:nvSpPr>
        <p:spPr>
          <a:xfrm>
            <a:off x="9172576" y="6213555"/>
            <a:ext cx="2898057" cy="369332"/>
          </a:xfrm>
          <a:prstGeom prst="rect">
            <a:avLst/>
          </a:prstGeom>
          <a:noFill/>
        </p:spPr>
        <p:txBody>
          <a:bodyPr wrap="square" rtlCol="0">
            <a:spAutoFit/>
          </a:bodyPr>
          <a:lstStyle/>
          <a:p>
            <a:r>
              <a:rPr lang="en-GB" dirty="0"/>
              <a:t>(British Safety Council, 2022)</a:t>
            </a:r>
            <a:endParaRPr lang="en-US" dirty="0"/>
          </a:p>
        </p:txBody>
      </p:sp>
      <p:pic>
        <p:nvPicPr>
          <p:cNvPr id="5122" name="Picture 2" descr="Pros and cons of collaboration in the workplace">
            <a:extLst>
              <a:ext uri="{FF2B5EF4-FFF2-40B4-BE49-F238E27FC236}">
                <a16:creationId xmlns:a16="http://schemas.microsoft.com/office/drawing/2014/main" id="{57C2D07F-1FA0-CB4E-BB7C-E683493D5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3506" y="3613666"/>
            <a:ext cx="38100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6742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E7FBA-55EB-F046-8984-FA3C6BEB6305}"/>
              </a:ext>
            </a:extLst>
          </p:cNvPr>
          <p:cNvSpPr>
            <a:spLocks noGrp="1"/>
          </p:cNvSpPr>
          <p:nvPr>
            <p:ph type="title"/>
          </p:nvPr>
        </p:nvSpPr>
        <p:spPr/>
        <p:txBody>
          <a:bodyPr>
            <a:normAutofit fontScale="90000"/>
          </a:bodyPr>
          <a:lstStyle/>
          <a:p>
            <a:r>
              <a:rPr lang="en-GB" b="1" dirty="0"/>
              <a:t>  </a:t>
            </a:r>
            <a:r>
              <a:rPr lang="en-GB" sz="4900" b="1" dirty="0">
                <a:latin typeface="Baloo" panose="03080902040302020200" pitchFamily="66" charset="77"/>
                <a:cs typeface="Baloo" panose="03080902040302020200" pitchFamily="66" charset="77"/>
              </a:rPr>
              <a:t>Manual handling injuries can include:</a:t>
            </a:r>
            <a:br>
              <a:rPr lang="en-GB" sz="4900" b="1" dirty="0">
                <a:latin typeface="Baloo" panose="03080902040302020200" pitchFamily="66" charset="77"/>
                <a:cs typeface="Baloo" panose="03080902040302020200" pitchFamily="66" charset="77"/>
              </a:rPr>
            </a:br>
            <a:endParaRPr lang="en-US" dirty="0">
              <a:latin typeface="Baloo" panose="03080902040302020200" pitchFamily="66" charset="77"/>
              <a:cs typeface="Baloo" panose="03080902040302020200" pitchFamily="66" charset="77"/>
            </a:endParaRPr>
          </a:p>
        </p:txBody>
      </p:sp>
      <p:graphicFrame>
        <p:nvGraphicFramePr>
          <p:cNvPr id="4100" name="Content Placeholder 2">
            <a:extLst>
              <a:ext uri="{FF2B5EF4-FFF2-40B4-BE49-F238E27FC236}">
                <a16:creationId xmlns:a16="http://schemas.microsoft.com/office/drawing/2014/main" id="{D2A77BA5-2A7A-0406-85A7-C298376373AD}"/>
              </a:ext>
            </a:extLst>
          </p:cNvPr>
          <p:cNvGraphicFramePr>
            <a:graphicFrameLocks noGrp="1"/>
          </p:cNvGraphicFramePr>
          <p:nvPr>
            <p:ph idx="1"/>
            <p:extLst>
              <p:ext uri="{D42A27DB-BD31-4B8C-83A1-F6EECF244321}">
                <p14:modId xmlns:p14="http://schemas.microsoft.com/office/powerpoint/2010/main" val="2421421103"/>
              </p:ext>
            </p:extLst>
          </p:nvPr>
        </p:nvGraphicFramePr>
        <p:xfrm>
          <a:off x="1259681" y="1842556"/>
          <a:ext cx="10091738" cy="4129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D2FE75F-7E62-9744-9BD2-1B1DA9F1B761}"/>
              </a:ext>
            </a:extLst>
          </p:cNvPr>
          <p:cNvSpPr txBox="1"/>
          <p:nvPr/>
        </p:nvSpPr>
        <p:spPr>
          <a:xfrm>
            <a:off x="9286240" y="6123543"/>
            <a:ext cx="2458720" cy="369332"/>
          </a:xfrm>
          <a:prstGeom prst="rect">
            <a:avLst/>
          </a:prstGeom>
          <a:noFill/>
        </p:spPr>
        <p:txBody>
          <a:bodyPr wrap="square" rtlCol="0">
            <a:spAutoFit/>
          </a:bodyPr>
          <a:lstStyle/>
          <a:p>
            <a:r>
              <a:rPr lang="en-GB" dirty="0"/>
              <a:t>(</a:t>
            </a:r>
            <a:r>
              <a:rPr lang="en-GB" dirty="0" err="1"/>
              <a:t>Vic.gov.au</a:t>
            </a:r>
            <a:r>
              <a:rPr lang="en-GB" dirty="0"/>
              <a:t>, 2017)</a:t>
            </a:r>
            <a:endParaRPr lang="en-US" dirty="0"/>
          </a:p>
        </p:txBody>
      </p:sp>
      <p:pic>
        <p:nvPicPr>
          <p:cNvPr id="4098" name="Picture 2" descr="6 Low Back Pain Symptoms, Locations, Treatments &amp; Causes">
            <a:extLst>
              <a:ext uri="{FF2B5EF4-FFF2-40B4-BE49-F238E27FC236}">
                <a16:creationId xmlns:a16="http://schemas.microsoft.com/office/drawing/2014/main" id="{624E248F-9B1F-F641-A1B0-5CA48EE88FD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84159" y="4153518"/>
            <a:ext cx="2374502" cy="161286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The Difference Between Strains and Sprains - OC Sports and Rehab">
            <a:extLst>
              <a:ext uri="{FF2B5EF4-FFF2-40B4-BE49-F238E27FC236}">
                <a16:creationId xmlns:a16="http://schemas.microsoft.com/office/drawing/2014/main" id="{C748D712-8FCD-6447-8EF8-72302DA3C3B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1139" y="916447"/>
            <a:ext cx="2710298" cy="77424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Hernia Treatment Colchester, Essex | Hernia Surgery London">
            <a:extLst>
              <a:ext uri="{FF2B5EF4-FFF2-40B4-BE49-F238E27FC236}">
                <a16:creationId xmlns:a16="http://schemas.microsoft.com/office/drawing/2014/main" id="{0B880E6B-2CC8-C942-9F09-4933E2DA8E4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6263" y="4367212"/>
            <a:ext cx="1366837" cy="1366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9809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EEFF-CD90-A74A-90CE-3D437EA1534E}"/>
              </a:ext>
            </a:extLst>
          </p:cNvPr>
          <p:cNvSpPr>
            <a:spLocks noGrp="1"/>
          </p:cNvSpPr>
          <p:nvPr>
            <p:ph type="title"/>
          </p:nvPr>
        </p:nvSpPr>
        <p:spPr/>
        <p:txBody>
          <a:bodyPr>
            <a:normAutofit fontScale="90000"/>
          </a:bodyPr>
          <a:lstStyle/>
          <a:p>
            <a:r>
              <a:rPr lang="en-GB" b="1" dirty="0"/>
              <a:t>         </a:t>
            </a:r>
            <a:r>
              <a:rPr lang="en-GB" sz="5300" b="1" dirty="0">
                <a:latin typeface="Baloo" panose="03080902040302020200" pitchFamily="66" charset="77"/>
                <a:cs typeface="Baloo" panose="03080902040302020200" pitchFamily="66" charset="77"/>
              </a:rPr>
              <a:t>Manual handling training</a:t>
            </a:r>
            <a:br>
              <a:rPr lang="en-GB" b="1" dirty="0"/>
            </a:br>
            <a:endParaRPr lang="en-US" dirty="0"/>
          </a:p>
        </p:txBody>
      </p:sp>
      <p:sp>
        <p:nvSpPr>
          <p:cNvPr id="3" name="Content Placeholder 2">
            <a:extLst>
              <a:ext uri="{FF2B5EF4-FFF2-40B4-BE49-F238E27FC236}">
                <a16:creationId xmlns:a16="http://schemas.microsoft.com/office/drawing/2014/main" id="{7DD52CBD-4D76-EB43-8F6D-B5B2C0B0704E}"/>
              </a:ext>
            </a:extLst>
          </p:cNvPr>
          <p:cNvSpPr>
            <a:spLocks noGrp="1"/>
          </p:cNvSpPr>
          <p:nvPr>
            <p:ph idx="1"/>
          </p:nvPr>
        </p:nvSpPr>
        <p:spPr/>
        <p:txBody>
          <a:bodyPr>
            <a:normAutofit/>
          </a:bodyPr>
          <a:lstStyle/>
          <a:p>
            <a:r>
              <a:rPr lang="en-GB" sz="4400" dirty="0"/>
              <a:t>When staff are properly trained in manual handling, they are better equipped to do so without suffering an accident, keeping employees safe, comfortable, and productive at work.</a:t>
            </a:r>
            <a:endParaRPr lang="en-US" sz="4400" dirty="0"/>
          </a:p>
        </p:txBody>
      </p:sp>
      <p:sp>
        <p:nvSpPr>
          <p:cNvPr id="4" name="TextBox 3">
            <a:extLst>
              <a:ext uri="{FF2B5EF4-FFF2-40B4-BE49-F238E27FC236}">
                <a16:creationId xmlns:a16="http://schemas.microsoft.com/office/drawing/2014/main" id="{A0CAE306-3DA8-CE41-9D5B-5568A4DC2E0A}"/>
              </a:ext>
            </a:extLst>
          </p:cNvPr>
          <p:cNvSpPr txBox="1"/>
          <p:nvPr/>
        </p:nvSpPr>
        <p:spPr>
          <a:xfrm>
            <a:off x="8595360" y="5384800"/>
            <a:ext cx="2987040" cy="369332"/>
          </a:xfrm>
          <a:prstGeom prst="rect">
            <a:avLst/>
          </a:prstGeom>
          <a:noFill/>
        </p:spPr>
        <p:txBody>
          <a:bodyPr wrap="square" rtlCol="0">
            <a:spAutoFit/>
          </a:bodyPr>
          <a:lstStyle/>
          <a:p>
            <a:r>
              <a:rPr lang="en-GB" dirty="0"/>
              <a:t>(Rehab Management, 2019)</a:t>
            </a:r>
            <a:endParaRPr lang="en-US" dirty="0"/>
          </a:p>
        </p:txBody>
      </p:sp>
    </p:spTree>
    <p:extLst>
      <p:ext uri="{BB962C8B-B14F-4D97-AF65-F5344CB8AC3E}">
        <p14:creationId xmlns:p14="http://schemas.microsoft.com/office/powerpoint/2010/main" val="111131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58BA77-45A8-8843-A755-BA3DB982388C}"/>
              </a:ext>
            </a:extLst>
          </p:cNvPr>
          <p:cNvSpPr>
            <a:spLocks noGrp="1"/>
          </p:cNvSpPr>
          <p:nvPr>
            <p:ph idx="1"/>
          </p:nvPr>
        </p:nvSpPr>
        <p:spPr>
          <a:xfrm>
            <a:off x="838200" y="1825625"/>
            <a:ext cx="10515600" cy="3274695"/>
          </a:xfrm>
        </p:spPr>
        <p:txBody>
          <a:bodyPr/>
          <a:lstStyle/>
          <a:p>
            <a:r>
              <a:rPr lang="en-GB" dirty="0"/>
              <a:t>There is evidence that manual handling training skills are vital in encouraging safer workplace practises and decreasing workplace injuries.</a:t>
            </a:r>
          </a:p>
          <a:p>
            <a:r>
              <a:rPr lang="en-GB" dirty="0"/>
              <a:t>Not all the techniques taught in manual handling training go well in the workplace.</a:t>
            </a:r>
          </a:p>
          <a:p>
            <a:r>
              <a:rPr lang="en-GB" dirty="0"/>
              <a:t>There is proof that workplace managers look at the risks and report them to help cut down on manual handling accidents.</a:t>
            </a:r>
          </a:p>
          <a:p>
            <a:pPr marL="0" indent="0">
              <a:buNone/>
            </a:pPr>
            <a:endParaRPr lang="en-US" dirty="0"/>
          </a:p>
        </p:txBody>
      </p:sp>
      <p:sp>
        <p:nvSpPr>
          <p:cNvPr id="4" name="Content Placeholder 2">
            <a:extLst>
              <a:ext uri="{FF2B5EF4-FFF2-40B4-BE49-F238E27FC236}">
                <a16:creationId xmlns:a16="http://schemas.microsoft.com/office/drawing/2014/main" id="{0841F32B-E239-D448-8A79-E0E0516D256B}"/>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There is evidence that manual handling training skills are vital in encouraging safer workplace practises and decreasing workplace injuries.</a:t>
            </a:r>
          </a:p>
          <a:p>
            <a:r>
              <a:rPr lang="en-GB" dirty="0"/>
              <a:t>Not all the techniques taught in manual handling training go well in the workplace.</a:t>
            </a:r>
          </a:p>
          <a:p>
            <a:r>
              <a:rPr lang="en-GB" dirty="0"/>
              <a:t>There is proof that workplace managers look at the risks and report them to help cut down on manual handling accidents.</a:t>
            </a:r>
          </a:p>
          <a:p>
            <a:pPr marL="0" indent="0">
              <a:buFont typeface="Arial" panose="020B0604020202020204" pitchFamily="34" charset="0"/>
              <a:buNone/>
            </a:pPr>
            <a:endParaRPr lang="en-US" dirty="0"/>
          </a:p>
        </p:txBody>
      </p:sp>
      <p:sp>
        <p:nvSpPr>
          <p:cNvPr id="7" name="Rectangle 6">
            <a:extLst>
              <a:ext uri="{FF2B5EF4-FFF2-40B4-BE49-F238E27FC236}">
                <a16:creationId xmlns:a16="http://schemas.microsoft.com/office/drawing/2014/main" id="{B9264860-F6B3-C24F-9FE9-DFE53761D62D}"/>
              </a:ext>
            </a:extLst>
          </p:cNvPr>
          <p:cNvSpPr/>
          <p:nvPr/>
        </p:nvSpPr>
        <p:spPr>
          <a:xfrm>
            <a:off x="8347919" y="5807631"/>
            <a:ext cx="3502241" cy="369332"/>
          </a:xfrm>
          <a:prstGeom prst="rect">
            <a:avLst/>
          </a:prstGeom>
        </p:spPr>
        <p:txBody>
          <a:bodyPr wrap="none">
            <a:spAutoFit/>
          </a:bodyPr>
          <a:lstStyle/>
          <a:p>
            <a:r>
              <a:rPr lang="en-GB" dirty="0"/>
              <a:t>(Health and Safety Executive, 2017)</a:t>
            </a:r>
            <a:endParaRPr lang="en-US" dirty="0"/>
          </a:p>
        </p:txBody>
      </p:sp>
      <p:sp>
        <p:nvSpPr>
          <p:cNvPr id="8" name="Rectangle 7">
            <a:extLst>
              <a:ext uri="{FF2B5EF4-FFF2-40B4-BE49-F238E27FC236}">
                <a16:creationId xmlns:a16="http://schemas.microsoft.com/office/drawing/2014/main" id="{C20A5BF9-147F-BF4C-99F9-39DD3937F68A}"/>
              </a:ext>
            </a:extLst>
          </p:cNvPr>
          <p:cNvSpPr/>
          <p:nvPr/>
        </p:nvSpPr>
        <p:spPr>
          <a:xfrm>
            <a:off x="497724" y="681037"/>
            <a:ext cx="1042439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Evidence based in manual handling </a:t>
            </a:r>
          </a:p>
        </p:txBody>
      </p:sp>
    </p:spTree>
    <p:extLst>
      <p:ext uri="{BB962C8B-B14F-4D97-AF65-F5344CB8AC3E}">
        <p14:creationId xmlns:p14="http://schemas.microsoft.com/office/powerpoint/2010/main" val="2929790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D58A-8932-FC4A-965E-34768DA62DE2}"/>
              </a:ext>
            </a:extLst>
          </p:cNvPr>
          <p:cNvSpPr>
            <a:spLocks noGrp="1"/>
          </p:cNvSpPr>
          <p:nvPr>
            <p:ph type="title"/>
          </p:nvPr>
        </p:nvSpPr>
        <p:spPr/>
        <p:txBody>
          <a:bodyPr/>
          <a:lstStyle/>
          <a:p>
            <a:r>
              <a:rPr lang="en-US" sz="8000" dirty="0">
                <a:latin typeface="Baloo" panose="03080902040302020200" pitchFamily="66" charset="77"/>
                <a:cs typeface="Baloo" panose="03080902040302020200" pitchFamily="66" charset="77"/>
              </a:rPr>
              <a:t>                   PROS</a:t>
            </a:r>
            <a:r>
              <a:rPr lang="en-US" dirty="0"/>
              <a:t> </a:t>
            </a:r>
          </a:p>
        </p:txBody>
      </p:sp>
      <p:sp>
        <p:nvSpPr>
          <p:cNvPr id="3" name="Content Placeholder 2">
            <a:extLst>
              <a:ext uri="{FF2B5EF4-FFF2-40B4-BE49-F238E27FC236}">
                <a16:creationId xmlns:a16="http://schemas.microsoft.com/office/drawing/2014/main" id="{F9386ABF-14D1-7F49-8DD8-73846ABD19FC}"/>
              </a:ext>
            </a:extLst>
          </p:cNvPr>
          <p:cNvSpPr>
            <a:spLocks noGrp="1"/>
          </p:cNvSpPr>
          <p:nvPr>
            <p:ph idx="1"/>
          </p:nvPr>
        </p:nvSpPr>
        <p:spPr/>
        <p:txBody>
          <a:bodyPr/>
          <a:lstStyle/>
          <a:p>
            <a:r>
              <a:rPr lang="en-GB" dirty="0"/>
              <a:t>Evidence-based practise in nursing aids in keeping procedures current and reliable.</a:t>
            </a:r>
          </a:p>
          <a:p>
            <a:pPr marL="0" indent="0">
              <a:buNone/>
            </a:pPr>
            <a:endParaRPr lang="en-GB" dirty="0"/>
          </a:p>
          <a:p>
            <a:r>
              <a:rPr lang="en-GB" dirty="0"/>
              <a:t>Helping to advance the scientific field's understanding.</a:t>
            </a:r>
          </a:p>
          <a:p>
            <a:endParaRPr lang="en-GB" dirty="0"/>
          </a:p>
          <a:p>
            <a:r>
              <a:rPr lang="en-GB" dirty="0"/>
              <a:t>Boosts healthcare professionals' confidence and skills.</a:t>
            </a:r>
          </a:p>
          <a:p>
            <a:endParaRPr lang="en-US" dirty="0"/>
          </a:p>
        </p:txBody>
      </p:sp>
      <p:sp>
        <p:nvSpPr>
          <p:cNvPr id="4" name="TextBox 3">
            <a:extLst>
              <a:ext uri="{FF2B5EF4-FFF2-40B4-BE49-F238E27FC236}">
                <a16:creationId xmlns:a16="http://schemas.microsoft.com/office/drawing/2014/main" id="{CE0109F3-C36A-AD45-9551-6C0E0D4A15F0}"/>
              </a:ext>
            </a:extLst>
          </p:cNvPr>
          <p:cNvSpPr txBox="1"/>
          <p:nvPr/>
        </p:nvSpPr>
        <p:spPr>
          <a:xfrm>
            <a:off x="7386638" y="5657850"/>
            <a:ext cx="3429000" cy="369332"/>
          </a:xfrm>
          <a:prstGeom prst="rect">
            <a:avLst/>
          </a:prstGeom>
          <a:noFill/>
        </p:spPr>
        <p:txBody>
          <a:bodyPr wrap="square" rtlCol="0">
            <a:spAutoFit/>
          </a:bodyPr>
          <a:lstStyle/>
          <a:p>
            <a:r>
              <a:rPr lang="en-GB" dirty="0"/>
              <a:t>(University of St. Augustine, 2020)</a:t>
            </a:r>
            <a:endParaRPr lang="en-US" dirty="0"/>
          </a:p>
        </p:txBody>
      </p:sp>
    </p:spTree>
    <p:extLst>
      <p:ext uri="{BB962C8B-B14F-4D97-AF65-F5344CB8AC3E}">
        <p14:creationId xmlns:p14="http://schemas.microsoft.com/office/powerpoint/2010/main" val="1272917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905C9-97F3-3E4D-8899-B66A0C5E4508}"/>
              </a:ext>
            </a:extLst>
          </p:cNvPr>
          <p:cNvSpPr>
            <a:spLocks noGrp="1"/>
          </p:cNvSpPr>
          <p:nvPr>
            <p:ph type="title"/>
          </p:nvPr>
        </p:nvSpPr>
        <p:spPr/>
        <p:txBody>
          <a:bodyPr>
            <a:normAutofit/>
          </a:bodyPr>
          <a:lstStyle/>
          <a:p>
            <a:r>
              <a:rPr lang="en-US" sz="6000" dirty="0">
                <a:latin typeface="Baloo" panose="03080902040302020200" pitchFamily="66" charset="77"/>
                <a:cs typeface="Baloo" panose="03080902040302020200" pitchFamily="66" charset="77"/>
              </a:rPr>
              <a:t>                           CONS </a:t>
            </a:r>
          </a:p>
        </p:txBody>
      </p:sp>
      <p:sp>
        <p:nvSpPr>
          <p:cNvPr id="3" name="Content Placeholder 2">
            <a:extLst>
              <a:ext uri="{FF2B5EF4-FFF2-40B4-BE49-F238E27FC236}">
                <a16:creationId xmlns:a16="http://schemas.microsoft.com/office/drawing/2014/main" id="{9F4309AF-400E-AA44-BC57-CF8803315957}"/>
              </a:ext>
            </a:extLst>
          </p:cNvPr>
          <p:cNvSpPr>
            <a:spLocks noGrp="1"/>
          </p:cNvSpPr>
          <p:nvPr>
            <p:ph idx="1"/>
          </p:nvPr>
        </p:nvSpPr>
        <p:spPr/>
        <p:txBody>
          <a:bodyPr/>
          <a:lstStyle/>
          <a:p>
            <a:r>
              <a:rPr lang="en-GB" dirty="0"/>
              <a:t>Time consuming</a:t>
            </a:r>
          </a:p>
          <a:p>
            <a:endParaRPr lang="en-GB" dirty="0"/>
          </a:p>
          <a:p>
            <a:r>
              <a:rPr lang="en-GB" dirty="0"/>
              <a:t>Insufficient evidence</a:t>
            </a:r>
          </a:p>
          <a:p>
            <a:endParaRPr lang="en-GB" dirty="0"/>
          </a:p>
          <a:p>
            <a:r>
              <a:rPr lang="en-GB" dirty="0"/>
              <a:t>Individual needs are not being met.</a:t>
            </a:r>
          </a:p>
          <a:p>
            <a:endParaRPr lang="en-GB" dirty="0"/>
          </a:p>
          <a:p>
            <a:r>
              <a:rPr lang="en-GB" dirty="0"/>
              <a:t>Obstacles to developing new solutions</a:t>
            </a:r>
          </a:p>
          <a:p>
            <a:endParaRPr lang="en-US" dirty="0"/>
          </a:p>
        </p:txBody>
      </p:sp>
      <p:sp>
        <p:nvSpPr>
          <p:cNvPr id="4" name="TextBox 3">
            <a:extLst>
              <a:ext uri="{FF2B5EF4-FFF2-40B4-BE49-F238E27FC236}">
                <a16:creationId xmlns:a16="http://schemas.microsoft.com/office/drawing/2014/main" id="{3C9B322F-FB29-5A4B-887C-752E31EE9E4D}"/>
              </a:ext>
            </a:extLst>
          </p:cNvPr>
          <p:cNvSpPr txBox="1"/>
          <p:nvPr/>
        </p:nvSpPr>
        <p:spPr>
          <a:xfrm>
            <a:off x="8046720" y="5506720"/>
            <a:ext cx="2987040" cy="646331"/>
          </a:xfrm>
          <a:prstGeom prst="rect">
            <a:avLst/>
          </a:prstGeom>
          <a:noFill/>
        </p:spPr>
        <p:txBody>
          <a:bodyPr wrap="square" rtlCol="0">
            <a:spAutoFit/>
          </a:bodyPr>
          <a:lstStyle/>
          <a:p>
            <a:r>
              <a:rPr lang="en-GB" dirty="0"/>
              <a:t>(</a:t>
            </a:r>
            <a:r>
              <a:rPr lang="en-GB" b="1" dirty="0"/>
              <a:t>Witt,2022)</a:t>
            </a:r>
          </a:p>
          <a:p>
            <a:endParaRPr lang="en-US" dirty="0"/>
          </a:p>
        </p:txBody>
      </p:sp>
    </p:spTree>
    <p:extLst>
      <p:ext uri="{BB962C8B-B14F-4D97-AF65-F5344CB8AC3E}">
        <p14:creationId xmlns:p14="http://schemas.microsoft.com/office/powerpoint/2010/main" val="508489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A28AF-F8E3-0143-BAAA-D11153DFD490}"/>
              </a:ext>
            </a:extLst>
          </p:cNvPr>
          <p:cNvSpPr>
            <a:spLocks noGrp="1"/>
          </p:cNvSpPr>
          <p:nvPr>
            <p:ph type="title"/>
          </p:nvPr>
        </p:nvSpPr>
        <p:spPr/>
        <p:txBody>
          <a:bodyPr/>
          <a:lstStyle/>
          <a:p>
            <a:r>
              <a:rPr lang="en-US"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Baloo" panose="03080902040302020200" pitchFamily="66" charset="77"/>
                <a:cs typeface="Baloo" panose="03080902040302020200" pitchFamily="66" charset="77"/>
              </a:rPr>
              <a:t>                             CONCLUTION </a:t>
            </a:r>
            <a:endParaRPr lang="en-US" dirty="0"/>
          </a:p>
        </p:txBody>
      </p:sp>
      <p:sp>
        <p:nvSpPr>
          <p:cNvPr id="3" name="Content Placeholder 2">
            <a:extLst>
              <a:ext uri="{FF2B5EF4-FFF2-40B4-BE49-F238E27FC236}">
                <a16:creationId xmlns:a16="http://schemas.microsoft.com/office/drawing/2014/main" id="{F6AC44F4-92C9-B443-B2DE-13B938D77DCF}"/>
              </a:ext>
            </a:extLst>
          </p:cNvPr>
          <p:cNvSpPr>
            <a:spLocks noGrp="1"/>
          </p:cNvSpPr>
          <p:nvPr>
            <p:ph idx="1"/>
          </p:nvPr>
        </p:nvSpPr>
        <p:spPr/>
        <p:txBody>
          <a:bodyPr/>
          <a:lstStyle/>
          <a:p>
            <a:pPr marL="0" indent="0">
              <a:buNone/>
            </a:pPr>
            <a:r>
              <a:rPr lang="en-GB" sz="3200" dirty="0"/>
              <a:t>Evidence-based practise is a way of thinking about decision-making and continuous improvement in practise that may last a lifetime. Evidence-based is based on research results, experiences, and priorities of patients. People in the health care field are required to use research findings in their work, which stops new knowledge from being used to improve patients' health.</a:t>
            </a:r>
          </a:p>
          <a:p>
            <a:endParaRPr lang="en-US" dirty="0"/>
          </a:p>
        </p:txBody>
      </p:sp>
    </p:spTree>
    <p:extLst>
      <p:ext uri="{BB962C8B-B14F-4D97-AF65-F5344CB8AC3E}">
        <p14:creationId xmlns:p14="http://schemas.microsoft.com/office/powerpoint/2010/main" val="3735081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ny questions Pictures, Any questions Stock Photos &amp;amp;amp; Images | Depositphotos®">
            <a:extLst>
              <a:ext uri="{FF2B5EF4-FFF2-40B4-BE49-F238E27FC236}">
                <a16:creationId xmlns:a16="http://schemas.microsoft.com/office/drawing/2014/main" id="{8867BA54-6C76-6242-B013-806E2B280F7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colorTemperature colorTemp="5300"/>
                    </a14:imgEffect>
                    <a14:imgEffect>
                      <a14:saturation sat="300000"/>
                    </a14:imgEffect>
                  </a14:imgLayer>
                </a14:imgProps>
              </a:ext>
              <a:ext uri="{28A0092B-C50C-407E-A947-70E740481C1C}">
                <a14:useLocalDpi xmlns:a14="http://schemas.microsoft.com/office/drawing/2010/main" val="0"/>
              </a:ext>
            </a:extLst>
          </a:blip>
          <a:srcRect t="3026" b="21988"/>
          <a:stretch/>
        </p:blipFill>
        <p:spPr bwMode="auto">
          <a:xfrm>
            <a:off x="1143018" y="643467"/>
            <a:ext cx="9905964"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473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F6D3-7FFF-DD4B-9503-41A24E7EF2A3}"/>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1A14D516-A92C-7B46-BE28-4DB7C52F658E}"/>
              </a:ext>
            </a:extLst>
          </p:cNvPr>
          <p:cNvSpPr>
            <a:spLocks noGrp="1"/>
          </p:cNvSpPr>
          <p:nvPr>
            <p:ph idx="1"/>
          </p:nvPr>
        </p:nvSpPr>
        <p:spPr>
          <a:xfrm>
            <a:off x="838200" y="1483360"/>
            <a:ext cx="10515600" cy="4693603"/>
          </a:xfrm>
        </p:spPr>
        <p:txBody>
          <a:bodyPr>
            <a:normAutofit fontScale="77500" lnSpcReduction="20000"/>
          </a:bodyPr>
          <a:lstStyle/>
          <a:p>
            <a:r>
              <a:rPr lang="en-GB" dirty="0"/>
              <a:t>British Safety Council(2022) </a:t>
            </a:r>
            <a:r>
              <a:rPr lang="en-GB" i="1" dirty="0"/>
              <a:t>Manual handling regulations: tips and advice</a:t>
            </a:r>
            <a:r>
              <a:rPr lang="en-GB" dirty="0"/>
              <a:t>. Available at: </a:t>
            </a:r>
            <a:r>
              <a:rPr lang="en-GB" dirty="0">
                <a:hlinkClick r:id="rId2"/>
              </a:rPr>
              <a:t>https://www.britsafe.org/training-and-learning/find-the-right-course-for-you/informational-resources/manual-handling-regulations/</a:t>
            </a:r>
            <a:r>
              <a:rPr lang="en-GB" dirty="0"/>
              <a:t> (Accessed 18th March 2022). </a:t>
            </a:r>
          </a:p>
          <a:p>
            <a:endParaRPr lang="en-GB" dirty="0"/>
          </a:p>
          <a:p>
            <a:r>
              <a:rPr lang="en-GB" dirty="0"/>
              <a:t> Health and Safety Executive (2019) </a:t>
            </a:r>
            <a:r>
              <a:rPr lang="en-GB" i="1" dirty="0"/>
              <a:t>Manual Handling: Health and Safety</a:t>
            </a:r>
            <a:r>
              <a:rPr lang="en-GB" dirty="0"/>
              <a:t>. Available at: </a:t>
            </a:r>
            <a:r>
              <a:rPr lang="en-GB" dirty="0">
                <a:hlinkClick r:id="rId3"/>
              </a:rPr>
              <a:t>https://www.hse.gov.uk/toolbox/manual.htm</a:t>
            </a:r>
            <a:r>
              <a:rPr lang="en-GB" dirty="0"/>
              <a:t> (Accessed 17th March 2022). </a:t>
            </a:r>
          </a:p>
          <a:p>
            <a:endParaRPr lang="en-GB" dirty="0"/>
          </a:p>
          <a:p>
            <a:r>
              <a:rPr lang="en-GB" dirty="0"/>
              <a:t>Health and Safety Executive (2017)Manual handling training Investigation of current practices and development of guidelines. Available at: </a:t>
            </a:r>
            <a:r>
              <a:rPr lang="en-GB" dirty="0">
                <a:hlinkClick r:id="rId4"/>
              </a:rPr>
              <a:t>https://www.hse.gov.uk/research/rrpdf/rr583.pdf</a:t>
            </a:r>
            <a:r>
              <a:rPr lang="en-GB" dirty="0"/>
              <a:t> (Accessed 17th March 2022). </a:t>
            </a:r>
          </a:p>
          <a:p>
            <a:pPr marL="0" indent="0">
              <a:buNone/>
            </a:pPr>
            <a:r>
              <a:rPr lang="en-GB" dirty="0"/>
              <a:t>‌</a:t>
            </a:r>
          </a:p>
          <a:p>
            <a:r>
              <a:rPr lang="en-GB" dirty="0"/>
              <a:t>Hoffman, T., Bennett, S., &amp; Del Mar, C. (2013) </a:t>
            </a:r>
            <a:r>
              <a:rPr lang="en-GB" i="1" dirty="0"/>
              <a:t>Evidence-based practice: across the health professions</a:t>
            </a:r>
            <a:r>
              <a:rPr lang="en-GB" dirty="0"/>
              <a:t> 2nd ed. Chatswood, NSW: Elsevier.</a:t>
            </a:r>
          </a:p>
          <a:p>
            <a:endParaRPr lang="en-GB" dirty="0"/>
          </a:p>
          <a:p>
            <a:endParaRPr lang="en-GB" dirty="0"/>
          </a:p>
          <a:p>
            <a:endParaRPr lang="en-US" dirty="0"/>
          </a:p>
        </p:txBody>
      </p:sp>
    </p:spTree>
    <p:extLst>
      <p:ext uri="{BB962C8B-B14F-4D97-AF65-F5344CB8AC3E}">
        <p14:creationId xmlns:p14="http://schemas.microsoft.com/office/powerpoint/2010/main" val="849238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ECAD4-B0B5-064F-85A8-84EB88E53C96}"/>
              </a:ext>
            </a:extLst>
          </p:cNvPr>
          <p:cNvSpPr>
            <a:spLocks noGrp="1"/>
          </p:cNvSpPr>
          <p:nvPr>
            <p:ph type="title"/>
          </p:nvPr>
        </p:nvSpPr>
        <p:spPr/>
        <p:txBody>
          <a:bodyPr/>
          <a:lstStyle/>
          <a:p>
            <a:r>
              <a:rPr lang="en-US" b="1" dirty="0"/>
              <a:t>Reference </a:t>
            </a:r>
          </a:p>
        </p:txBody>
      </p:sp>
      <p:sp>
        <p:nvSpPr>
          <p:cNvPr id="3" name="Content Placeholder 2">
            <a:extLst>
              <a:ext uri="{FF2B5EF4-FFF2-40B4-BE49-F238E27FC236}">
                <a16:creationId xmlns:a16="http://schemas.microsoft.com/office/drawing/2014/main" id="{093F8F57-BD26-9548-B234-4784245B523F}"/>
              </a:ext>
            </a:extLst>
          </p:cNvPr>
          <p:cNvSpPr>
            <a:spLocks noGrp="1"/>
          </p:cNvSpPr>
          <p:nvPr>
            <p:ph idx="1"/>
          </p:nvPr>
        </p:nvSpPr>
        <p:spPr/>
        <p:txBody>
          <a:bodyPr>
            <a:normAutofit fontScale="55000" lnSpcReduction="20000"/>
          </a:bodyPr>
          <a:lstStyle/>
          <a:p>
            <a:endParaRPr lang="en-GB" dirty="0"/>
          </a:p>
          <a:p>
            <a:endParaRPr lang="en-GB" dirty="0"/>
          </a:p>
          <a:p>
            <a:r>
              <a:rPr lang="en-GB" dirty="0"/>
              <a:t>‌</a:t>
            </a:r>
            <a:r>
              <a:rPr lang="en-GB" b="1" dirty="0"/>
              <a:t> </a:t>
            </a:r>
            <a:r>
              <a:rPr lang="en-GB" b="1" dirty="0" err="1"/>
              <a:t>Pharaba</a:t>
            </a:r>
            <a:r>
              <a:rPr lang="en-GB" b="1" dirty="0"/>
              <a:t> Witt (2022)  </a:t>
            </a:r>
            <a:r>
              <a:rPr lang="en-GB" i="1" dirty="0"/>
              <a:t>The Disadvantages of Evidence Based Practice</a:t>
            </a:r>
            <a:r>
              <a:rPr lang="en-GB" dirty="0"/>
              <a:t>. Available at: </a:t>
            </a:r>
            <a:r>
              <a:rPr lang="en-GB" dirty="0">
                <a:hlinkClick r:id="rId2"/>
              </a:rPr>
              <a:t>https://www.ehow.co.uk/info_8691957_disadvantages-evidence-based-practice.html</a:t>
            </a:r>
            <a:r>
              <a:rPr lang="en-GB" dirty="0"/>
              <a:t> (Accessed 18th March 2022). </a:t>
            </a:r>
          </a:p>
          <a:p>
            <a:endParaRPr lang="en-GB" dirty="0"/>
          </a:p>
          <a:p>
            <a:r>
              <a:rPr lang="en-GB" dirty="0"/>
              <a:t>Rehab Management (2019) </a:t>
            </a:r>
            <a:r>
              <a:rPr lang="en-GB" i="1" dirty="0"/>
              <a:t>Why Is Manual Handling Important?.</a:t>
            </a:r>
            <a:r>
              <a:rPr lang="en-GB" dirty="0"/>
              <a:t> Available at: </a:t>
            </a:r>
            <a:r>
              <a:rPr lang="en-GB" dirty="0">
                <a:hlinkClick r:id="rId3"/>
              </a:rPr>
              <a:t>https://www.rehabmanagement.com.au/why-is-manual-handling-important/</a:t>
            </a:r>
            <a:r>
              <a:rPr lang="en-GB" dirty="0"/>
              <a:t> (Accessed 18th March 2022). </a:t>
            </a:r>
          </a:p>
          <a:p>
            <a:endParaRPr lang="en-GB" dirty="0"/>
          </a:p>
          <a:p>
            <a:r>
              <a:rPr lang="en-GB" dirty="0"/>
              <a:t>‌SACKETT, D.L., ROSENBERG, W.M.C., GRAY, J.A.M., HAYNES, R.B. and RICHARDSON, W.S., (1996) ‘Evidence based medicine: what it is and what it isn't’. </a:t>
            </a:r>
            <a:r>
              <a:rPr lang="en-GB" i="1" dirty="0" err="1"/>
              <a:t>BMJ,British</a:t>
            </a:r>
            <a:r>
              <a:rPr lang="en-GB" i="1" dirty="0"/>
              <a:t> Medical Journal, </a:t>
            </a:r>
            <a:r>
              <a:rPr lang="en-GB" b="1" dirty="0"/>
              <a:t>312</a:t>
            </a:r>
            <a:r>
              <a:rPr lang="en-GB" dirty="0"/>
              <a:t>(7023), pp 71.</a:t>
            </a:r>
          </a:p>
          <a:p>
            <a:endParaRPr lang="en-GB" dirty="0"/>
          </a:p>
          <a:p>
            <a:r>
              <a:rPr lang="en-GB" dirty="0"/>
              <a:t>University of St. Augustine (2020). </a:t>
            </a:r>
            <a:r>
              <a:rPr lang="en-GB" i="1" dirty="0"/>
              <a:t>The Role of Evidence-Based Practice in Nursing</a:t>
            </a:r>
            <a:r>
              <a:rPr lang="en-GB" dirty="0"/>
              <a:t>. Available at: </a:t>
            </a:r>
            <a:r>
              <a:rPr lang="en-GB" dirty="0">
                <a:hlinkClick r:id="rId4"/>
              </a:rPr>
              <a:t>https://www.usa.edu/blog/evidence-based-practice/</a:t>
            </a:r>
            <a:r>
              <a:rPr lang="en-GB" dirty="0"/>
              <a:t> (Accessed 18th March 2022). </a:t>
            </a:r>
          </a:p>
          <a:p>
            <a:pPr marL="0" indent="0">
              <a:buNone/>
            </a:pPr>
            <a:endParaRPr lang="en-GB" dirty="0"/>
          </a:p>
          <a:p>
            <a:r>
              <a:rPr lang="en-GB" dirty="0" err="1"/>
              <a:t>Vic.gov.au</a:t>
            </a:r>
            <a:r>
              <a:rPr lang="en-GB" dirty="0"/>
              <a:t> (2017) </a:t>
            </a:r>
            <a:r>
              <a:rPr lang="en-GB" i="1" dirty="0"/>
              <a:t>Hazardous manual handling: Safety basics – WorkSafe. </a:t>
            </a:r>
            <a:r>
              <a:rPr lang="en-GB" dirty="0"/>
              <a:t>Available at: </a:t>
            </a:r>
            <a:r>
              <a:rPr lang="en-GB" dirty="0">
                <a:hlinkClick r:id="rId5"/>
              </a:rPr>
              <a:t>https://www.worksafe.vic.gov.au/hazardous-manual-handling-safety-basics</a:t>
            </a:r>
            <a:r>
              <a:rPr lang="en-GB" dirty="0"/>
              <a:t> (Accessed 18th March 2022). </a:t>
            </a:r>
          </a:p>
          <a:p>
            <a:pPr marL="0" indent="0">
              <a:buNone/>
            </a:pPr>
            <a:r>
              <a:rPr lang="en-GB" dirty="0"/>
              <a:t>‌</a:t>
            </a:r>
          </a:p>
          <a:p>
            <a:endParaRPr lang="en-US" dirty="0"/>
          </a:p>
        </p:txBody>
      </p:sp>
    </p:spTree>
    <p:extLst>
      <p:ext uri="{BB962C8B-B14F-4D97-AF65-F5344CB8AC3E}">
        <p14:creationId xmlns:p14="http://schemas.microsoft.com/office/powerpoint/2010/main" val="3403895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434</TotalTime>
  <Words>1002</Words>
  <Application>Microsoft Macintosh PowerPoint</Application>
  <PresentationFormat>Widescreen</PresentationFormat>
  <Paragraphs>92</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Baloo</vt:lpstr>
      <vt:lpstr>Calibri</vt:lpstr>
      <vt:lpstr>Calibri Light</vt:lpstr>
      <vt:lpstr>Open Sans</vt:lpstr>
      <vt:lpstr>Office Theme</vt:lpstr>
      <vt:lpstr>PowerPoint Presentation</vt:lpstr>
      <vt:lpstr>                         INTRODUCTION </vt:lpstr>
      <vt:lpstr>                              DEFENITION </vt:lpstr>
      <vt:lpstr>PowerPoint Presentation</vt:lpstr>
      <vt:lpstr>  </vt:lpstr>
      <vt:lpstr>PowerPoint Presentation</vt:lpstr>
      <vt:lpstr>PowerPoint Presentation</vt:lpstr>
      <vt:lpstr>  Manual handling injuries can include: </vt:lpstr>
      <vt:lpstr>         Manual handling training </vt:lpstr>
      <vt:lpstr>PowerPoint Presentation</vt:lpstr>
      <vt:lpstr>                   PROS </vt:lpstr>
      <vt:lpstr>                           CONS </vt:lpstr>
      <vt:lpstr>                             CONCLUTION </vt:lpstr>
      <vt:lpstr>PowerPoint Presentation</vt:lpstr>
      <vt:lpstr>Reference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Mabinto Darame (Student)</dc:creator>
  <cp:lastModifiedBy>Mabinto Darame (Student)</cp:lastModifiedBy>
  <cp:revision>2</cp:revision>
  <dcterms:created xsi:type="dcterms:W3CDTF">2022-03-18T15:25:08Z</dcterms:created>
  <dcterms:modified xsi:type="dcterms:W3CDTF">2022-03-18T22:39:15Z</dcterms:modified>
</cp:coreProperties>
</file>