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notesMasterIdLst>
    <p:notesMasterId r:id="rId9"/>
  </p:notesMasterIdLst>
  <p:handoutMasterIdLst>
    <p:handoutMasterId r:id="rId10"/>
  </p:handoutMasterIdLst>
  <p:sldIdLst>
    <p:sldId id="256" r:id="rId5"/>
    <p:sldId id="264" r:id="rId6"/>
    <p:sldId id="265" r:id="rId7"/>
    <p:sldId id="266" r:id="rId8"/>
  </p:sldIdLst>
  <p:sldSz cx="12192000" cy="16256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EEDE4"/>
    <a:srgbClr val="D1F3FF"/>
    <a:srgbClr val="F04B25"/>
    <a:srgbClr val="00A481"/>
    <a:srgbClr val="FBB700"/>
    <a:srgbClr val="005954"/>
    <a:srgbClr val="15665F"/>
    <a:srgbClr val="F2F2F2"/>
    <a:srgbClr val="333233"/>
    <a:srgbClr val="BA770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D9C677-65A0-1147-AFD2-65DD03BFF581}" v="8" dt="2026-03-19T22:40:15.496"/>
  </p1510:revLst>
</p1510:revInfo>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346" autoAdjust="0"/>
    <p:restoredTop sz="96296" autoAdjust="0"/>
  </p:normalViewPr>
  <p:slideViewPr>
    <p:cSldViewPr snapToGrid="0">
      <p:cViewPr varScale="1">
        <p:scale>
          <a:sx n="53" d="100"/>
          <a:sy n="53" d="100"/>
        </p:scale>
        <p:origin x="1952" y="208"/>
      </p:cViewPr>
      <p:guideLst/>
    </p:cSldViewPr>
  </p:slideViewPr>
  <p:outlineViewPr>
    <p:cViewPr>
      <p:scale>
        <a:sx n="33" d="100"/>
        <a:sy n="33" d="100"/>
      </p:scale>
      <p:origin x="0" y="-3520"/>
    </p:cViewPr>
  </p:outlineViewPr>
  <p:notesTextViewPr>
    <p:cViewPr>
      <p:scale>
        <a:sx n="150" d="100"/>
        <a:sy n="150" d="100"/>
      </p:scale>
      <p:origin x="0" y="0"/>
    </p:cViewPr>
  </p:notesTextViewPr>
  <p:sorterViewPr>
    <p:cViewPr>
      <p:scale>
        <a:sx n="100" d="100"/>
        <a:sy n="100" d="100"/>
      </p:scale>
      <p:origin x="0" y="0"/>
    </p:cViewPr>
  </p:sorterViewPr>
  <p:notesViewPr>
    <p:cSldViewPr snapToGrid="0">
      <p:cViewPr>
        <p:scale>
          <a:sx n="1" d="2"/>
          <a:sy n="1" d="2"/>
        </p:scale>
        <p:origin x="3403" y="48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5" Type="http://schemas.microsoft.com/office/2016/11/relationships/changesInfo" Target="changesInfos/changesInfo1.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lyn Alda McLeish (2316784)" userId="7a116c75-ecc1-47d9-8f3c-6b311d994116" providerId="ADAL" clId="{E0D9C677-65A0-1147-AFD2-65DD03BFF581}"/>
    <pc:docChg chg="custSel modSld">
      <pc:chgData name="Marilyn Alda McLeish (2316784)" userId="7a116c75-ecc1-47d9-8f3c-6b311d994116" providerId="ADAL" clId="{E0D9C677-65A0-1147-AFD2-65DD03BFF581}" dt="2026-03-19T22:40:32.590" v="702" actId="20577"/>
      <pc:docMkLst>
        <pc:docMk/>
      </pc:docMkLst>
      <pc:sldChg chg="delSp modSp mod">
        <pc:chgData name="Marilyn Alda McLeish (2316784)" userId="7a116c75-ecc1-47d9-8f3c-6b311d994116" providerId="ADAL" clId="{E0D9C677-65A0-1147-AFD2-65DD03BFF581}" dt="2026-03-19T22:40:32.590" v="702" actId="20577"/>
        <pc:sldMkLst>
          <pc:docMk/>
          <pc:sldMk cId="2737904208" sldId="264"/>
        </pc:sldMkLst>
        <pc:spChg chg="mod">
          <ac:chgData name="Marilyn Alda McLeish (2316784)" userId="7a116c75-ecc1-47d9-8f3c-6b311d994116" providerId="ADAL" clId="{E0D9C677-65A0-1147-AFD2-65DD03BFF581}" dt="2026-03-19T22:40:32.590" v="702" actId="20577"/>
          <ac:spMkLst>
            <pc:docMk/>
            <pc:sldMk cId="2737904208" sldId="264"/>
            <ac:spMk id="215" creationId="{6807459D-4170-C229-F963-F2976F0EBFBB}"/>
          </ac:spMkLst>
        </pc:spChg>
        <pc:spChg chg="mod">
          <ac:chgData name="Marilyn Alda McLeish (2316784)" userId="7a116c75-ecc1-47d9-8f3c-6b311d994116" providerId="ADAL" clId="{E0D9C677-65A0-1147-AFD2-65DD03BFF581}" dt="2026-03-19T22:33:54.323" v="388" actId="20577"/>
          <ac:spMkLst>
            <pc:docMk/>
            <pc:sldMk cId="2737904208" sldId="264"/>
            <ac:spMk id="516" creationId="{94C589D9-4401-7788-910D-40AF39E87998}"/>
          </ac:spMkLst>
        </pc:spChg>
        <pc:spChg chg="del mod">
          <ac:chgData name="Marilyn Alda McLeish (2316784)" userId="7a116c75-ecc1-47d9-8f3c-6b311d994116" providerId="ADAL" clId="{E0D9C677-65A0-1147-AFD2-65DD03BFF581}" dt="2026-03-19T22:34:00.793" v="390" actId="478"/>
          <ac:spMkLst>
            <pc:docMk/>
            <pc:sldMk cId="2737904208" sldId="264"/>
            <ac:spMk id="576" creationId="{0D1C8A8D-6E95-6BF6-7360-3BBD3C984C9B}"/>
          </ac:spMkLst>
        </pc:spChg>
        <pc:spChg chg="mod">
          <ac:chgData name="Marilyn Alda McLeish (2316784)" userId="7a116c75-ecc1-47d9-8f3c-6b311d994116" providerId="ADAL" clId="{E0D9C677-65A0-1147-AFD2-65DD03BFF581}" dt="2026-03-19T22:34:14.024" v="393" actId="1076"/>
          <ac:spMkLst>
            <pc:docMk/>
            <pc:sldMk cId="2737904208" sldId="264"/>
            <ac:spMk id="577" creationId="{1D5280D1-B0FF-C75F-DC3D-9981E24E03DC}"/>
          </ac:spMkLst>
        </pc:spChg>
      </pc:sldChg>
      <pc:sldChg chg="modSp mod">
        <pc:chgData name="Marilyn Alda McLeish (2316784)" userId="7a116c75-ecc1-47d9-8f3c-6b311d994116" providerId="ADAL" clId="{E0D9C677-65A0-1147-AFD2-65DD03BFF581}" dt="2026-03-19T22:40:19.292" v="700" actId="20577"/>
        <pc:sldMkLst>
          <pc:docMk/>
          <pc:sldMk cId="1200841964" sldId="266"/>
        </pc:sldMkLst>
        <pc:spChg chg="mod">
          <ac:chgData name="Marilyn Alda McLeish (2316784)" userId="7a116c75-ecc1-47d9-8f3c-6b311d994116" providerId="ADAL" clId="{E0D9C677-65A0-1147-AFD2-65DD03BFF581}" dt="2026-03-19T22:40:19.292" v="700" actId="20577"/>
          <ac:spMkLst>
            <pc:docMk/>
            <pc:sldMk cId="1200841964" sldId="266"/>
            <ac:spMk id="5" creationId="{198D075D-E81A-B6DA-6900-9BCE5E34CA43}"/>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spPr>
            <a:noFill/>
            <a:ln w="38100">
              <a:solidFill>
                <a:schemeClr val="tx1"/>
              </a:solidFill>
            </a:ln>
          </c:spPr>
          <c:dPt>
            <c:idx val="0"/>
            <c:bubble3D val="0"/>
            <c:spPr>
              <a:noFill/>
              <a:ln w="38100">
                <a:solidFill>
                  <a:schemeClr val="tx1"/>
                </a:solidFill>
              </a:ln>
              <a:effectLst/>
            </c:spPr>
            <c:extLst>
              <c:ext xmlns:c16="http://schemas.microsoft.com/office/drawing/2014/chart" uri="{C3380CC4-5D6E-409C-BE32-E72D297353CC}">
                <c16:uniqueId val="{00000001-91F3-4F02-949F-2BFE6BBAD0BF}"/>
              </c:ext>
            </c:extLst>
          </c:dPt>
          <c:dPt>
            <c:idx val="1"/>
            <c:bubble3D val="0"/>
            <c:spPr>
              <a:noFill/>
              <a:ln w="38100">
                <a:solidFill>
                  <a:schemeClr val="tx1"/>
                </a:solidFill>
              </a:ln>
              <a:effectLst/>
            </c:spPr>
            <c:extLst>
              <c:ext xmlns:c16="http://schemas.microsoft.com/office/drawing/2014/chart" uri="{C3380CC4-5D6E-409C-BE32-E72D297353CC}">
                <c16:uniqueId val="{00000003-91F3-4F02-949F-2BFE6BBAD0BF}"/>
              </c:ext>
            </c:extLst>
          </c:dPt>
          <c:cat>
            <c:strRef>
              <c:f>Sheet1!$A$2:$A$3</c:f>
              <c:strCache>
                <c:ptCount val="2"/>
                <c:pt idx="0">
                  <c:v>1st Qtr</c:v>
                </c:pt>
                <c:pt idx="1">
                  <c:v>2nd Qtr</c:v>
                </c:pt>
              </c:strCache>
            </c:strRef>
          </c:cat>
          <c:val>
            <c:numRef>
              <c:f>Sheet1!$B$2:$B$3</c:f>
              <c:numCache>
                <c:formatCode>General</c:formatCode>
                <c:ptCount val="2"/>
                <c:pt idx="0">
                  <c:v>66</c:v>
                </c:pt>
                <c:pt idx="1">
                  <c:v>34</c:v>
                </c:pt>
              </c:numCache>
            </c:numRef>
          </c:val>
          <c:extLst>
            <c:ext xmlns:c16="http://schemas.microsoft.com/office/drawing/2014/chart" uri="{C3380CC4-5D6E-409C-BE32-E72D297353CC}">
              <c16:uniqueId val="{00000000-3D36-4FDD-8B38-909FCECED964}"/>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spPr>
            <a:noFill/>
            <a:ln w="38100">
              <a:solidFill>
                <a:schemeClr val="tx1"/>
              </a:solidFill>
            </a:ln>
          </c:spPr>
          <c:dPt>
            <c:idx val="0"/>
            <c:bubble3D val="0"/>
            <c:spPr>
              <a:noFill/>
              <a:ln w="38100">
                <a:solidFill>
                  <a:schemeClr val="tx1"/>
                </a:solidFill>
              </a:ln>
              <a:effectLst/>
            </c:spPr>
            <c:extLst>
              <c:ext xmlns:c16="http://schemas.microsoft.com/office/drawing/2014/chart" uri="{C3380CC4-5D6E-409C-BE32-E72D297353CC}">
                <c16:uniqueId val="{00000001-971A-4514-A9D1-8F45C635BBEB}"/>
              </c:ext>
            </c:extLst>
          </c:dPt>
          <c:dPt>
            <c:idx val="1"/>
            <c:bubble3D val="0"/>
            <c:spPr>
              <a:noFill/>
              <a:ln w="38100">
                <a:solidFill>
                  <a:schemeClr val="tx1"/>
                </a:solidFill>
              </a:ln>
              <a:effectLst/>
            </c:spPr>
            <c:extLst>
              <c:ext xmlns:c16="http://schemas.microsoft.com/office/drawing/2014/chart" uri="{C3380CC4-5D6E-409C-BE32-E72D297353CC}">
                <c16:uniqueId val="{00000003-971A-4514-A9D1-8F45C635BBEB}"/>
              </c:ext>
            </c:extLst>
          </c:dPt>
          <c:cat>
            <c:strRef>
              <c:f>Sheet1!$A$2:$A$3</c:f>
              <c:strCache>
                <c:ptCount val="2"/>
                <c:pt idx="0">
                  <c:v>1st Qtr</c:v>
                </c:pt>
                <c:pt idx="1">
                  <c:v>2nd Qtr</c:v>
                </c:pt>
              </c:strCache>
            </c:strRef>
          </c:cat>
          <c:val>
            <c:numRef>
              <c:f>Sheet1!$B$2:$B$3</c:f>
              <c:numCache>
                <c:formatCode>General</c:formatCode>
                <c:ptCount val="2"/>
                <c:pt idx="0">
                  <c:v>63</c:v>
                </c:pt>
                <c:pt idx="1">
                  <c:v>37</c:v>
                </c:pt>
              </c:numCache>
            </c:numRef>
          </c:val>
          <c:extLst>
            <c:ext xmlns:c16="http://schemas.microsoft.com/office/drawing/2014/chart" uri="{C3380CC4-5D6E-409C-BE32-E72D297353CC}">
              <c16:uniqueId val="{00000004-971A-4514-A9D1-8F45C635BBEB}"/>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pieChart>
        <c:varyColors val="1"/>
        <c:ser>
          <c:idx val="0"/>
          <c:order val="0"/>
          <c:tx>
            <c:strRef>
              <c:f>Sheet1!$B$1</c:f>
              <c:strCache>
                <c:ptCount val="1"/>
                <c:pt idx="0">
                  <c:v>Sales</c:v>
                </c:pt>
              </c:strCache>
            </c:strRef>
          </c:tx>
          <c:spPr>
            <a:noFill/>
            <a:ln w="38100">
              <a:solidFill>
                <a:schemeClr val="tx1"/>
              </a:solidFill>
            </a:ln>
          </c:spPr>
          <c:dPt>
            <c:idx val="0"/>
            <c:bubble3D val="0"/>
            <c:spPr>
              <a:noFill/>
              <a:ln w="38100">
                <a:solidFill>
                  <a:schemeClr val="tx1"/>
                </a:solidFill>
              </a:ln>
              <a:effectLst/>
            </c:spPr>
            <c:extLst>
              <c:ext xmlns:c16="http://schemas.microsoft.com/office/drawing/2014/chart" uri="{C3380CC4-5D6E-409C-BE32-E72D297353CC}">
                <c16:uniqueId val="{00000001-BF41-4DB0-A95C-D7B5BB706DE5}"/>
              </c:ext>
            </c:extLst>
          </c:dPt>
          <c:dPt>
            <c:idx val="1"/>
            <c:bubble3D val="0"/>
            <c:spPr>
              <a:noFill/>
              <a:ln w="38100">
                <a:solidFill>
                  <a:schemeClr val="tx1"/>
                </a:solidFill>
              </a:ln>
              <a:effectLst/>
            </c:spPr>
            <c:extLst>
              <c:ext xmlns:c16="http://schemas.microsoft.com/office/drawing/2014/chart" uri="{C3380CC4-5D6E-409C-BE32-E72D297353CC}">
                <c16:uniqueId val="{00000003-BF41-4DB0-A95C-D7B5BB706DE5}"/>
              </c:ext>
            </c:extLst>
          </c:dPt>
          <c:dPt>
            <c:idx val="2"/>
            <c:bubble3D val="0"/>
            <c:spPr>
              <a:noFill/>
              <a:ln w="38100">
                <a:solidFill>
                  <a:schemeClr val="tx1"/>
                </a:solidFill>
              </a:ln>
              <a:effectLst/>
            </c:spPr>
            <c:extLst>
              <c:ext xmlns:c16="http://schemas.microsoft.com/office/drawing/2014/chart" uri="{C3380CC4-5D6E-409C-BE32-E72D297353CC}">
                <c16:uniqueId val="{00000005-342A-41B5-9636-6CDFB0AFF00F}"/>
              </c:ext>
            </c:extLst>
          </c:dPt>
          <c:cat>
            <c:strRef>
              <c:f>Sheet1!$A$2:$A$4</c:f>
              <c:strCache>
                <c:ptCount val="2"/>
                <c:pt idx="0">
                  <c:v>1st Qtr</c:v>
                </c:pt>
                <c:pt idx="1">
                  <c:v>2nd Qtr</c:v>
                </c:pt>
              </c:strCache>
            </c:strRef>
          </c:cat>
          <c:val>
            <c:numRef>
              <c:f>Sheet1!$B$2:$B$4</c:f>
              <c:numCache>
                <c:formatCode>General</c:formatCode>
                <c:ptCount val="3"/>
                <c:pt idx="0">
                  <c:v>20</c:v>
                </c:pt>
                <c:pt idx="1">
                  <c:v>80</c:v>
                </c:pt>
              </c:numCache>
            </c:numRef>
          </c:val>
          <c:extLst>
            <c:ext xmlns:c16="http://schemas.microsoft.com/office/drawing/2014/chart" uri="{C3380CC4-5D6E-409C-BE32-E72D297353CC}">
              <c16:uniqueId val="{00000004-BF41-4DB0-A95C-D7B5BB706DE5}"/>
            </c:ext>
          </c:extLst>
        </c:ser>
        <c:dLbls>
          <c:showLegendKey val="0"/>
          <c:showVal val="0"/>
          <c:showCatName val="0"/>
          <c:showSerName val="0"/>
          <c:showPercent val="0"/>
          <c:showBubbleSize val="0"/>
          <c:showLeaderLines val="1"/>
        </c:dLbls>
        <c:firstSliceAng val="0"/>
      </c:pieChart>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5CE2ABB-3E4F-4D41-8568-7C902D83407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B87AD07-52BA-4654-AB16-B5FB95B8BA3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60FE1BA-D506-40EE-B152-1FC809E35E5F}" type="datetimeFigureOut">
              <a:rPr lang="en-US" smtClean="0"/>
              <a:t>3/16/26</a:t>
            </a:fld>
            <a:endParaRPr lang="en-US" dirty="0"/>
          </a:p>
        </p:txBody>
      </p:sp>
      <p:sp>
        <p:nvSpPr>
          <p:cNvPr id="4" name="Footer Placeholder 3">
            <a:extLst>
              <a:ext uri="{FF2B5EF4-FFF2-40B4-BE49-F238E27FC236}">
                <a16:creationId xmlns:a16="http://schemas.microsoft.com/office/drawing/2014/main" id="{90CEFF96-CB5A-4136-B37B-371A897ECA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B980E3A-98E2-4FFC-B81C-C354A7B3B9F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2EF6829-522D-411D-99E3-19D7738EEB89}" type="slidenum">
              <a:rPr lang="en-US" smtClean="0"/>
              <a:t>‹#›</a:t>
            </a:fld>
            <a:endParaRPr lang="en-US" dirty="0"/>
          </a:p>
        </p:txBody>
      </p:sp>
    </p:spTree>
    <p:extLst>
      <p:ext uri="{BB962C8B-B14F-4D97-AF65-F5344CB8AC3E}">
        <p14:creationId xmlns:p14="http://schemas.microsoft.com/office/powerpoint/2010/main" val="2735394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122A5C-B1F3-4931-941D-123ADD0E9CE3}" type="datetimeFigureOut">
              <a:rPr lang="en-US" smtClean="0"/>
              <a:t>3/16/26</a:t>
            </a:fld>
            <a:endParaRPr lang="en-US" dirty="0"/>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B98550-2AA3-427C-8530-E6B958473202}" type="slidenum">
              <a:rPr lang="en-US" smtClean="0"/>
              <a:t>‹#›</a:t>
            </a:fld>
            <a:endParaRPr lang="en-US" dirty="0"/>
          </a:p>
        </p:txBody>
      </p:sp>
    </p:spTree>
    <p:extLst>
      <p:ext uri="{BB962C8B-B14F-4D97-AF65-F5344CB8AC3E}">
        <p14:creationId xmlns:p14="http://schemas.microsoft.com/office/powerpoint/2010/main" val="10737031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EB98550-2AA3-427C-8530-E6B958473202}" type="slidenum">
              <a:rPr lang="en-US" smtClean="0"/>
              <a:t>2</a:t>
            </a:fld>
            <a:endParaRPr lang="en-US" dirty="0"/>
          </a:p>
        </p:txBody>
      </p:sp>
    </p:spTree>
    <p:extLst>
      <p:ext uri="{BB962C8B-B14F-4D97-AF65-F5344CB8AC3E}">
        <p14:creationId xmlns:p14="http://schemas.microsoft.com/office/powerpoint/2010/main" val="3766638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313C87C7-5821-BC93-D491-2D341E2EDE30}"/>
              </a:ext>
              <a:ext uri="{C183D7F6-B498-43B3-948B-1728B52AA6E4}">
                <adec:decorative xmlns:adec="http://schemas.microsoft.com/office/drawing/2017/decorative" val="1"/>
              </a:ext>
            </a:extLst>
          </p:cNvPr>
          <p:cNvSpPr/>
          <p:nvPr userDrawn="1"/>
        </p:nvSpPr>
        <p:spPr>
          <a:xfrm>
            <a:off x="591350" y="760603"/>
            <a:ext cx="10992455" cy="45719"/>
          </a:xfrm>
          <a:prstGeom prst="rect">
            <a:avLst/>
          </a:prstGeom>
          <a:solidFill>
            <a:schemeClr val="accent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C79281-D6A2-9113-842E-52BA21301BBF}"/>
              </a:ext>
            </a:extLst>
          </p:cNvPr>
          <p:cNvSpPr>
            <a:spLocks noGrp="1"/>
          </p:cNvSpPr>
          <p:nvPr>
            <p:ph type="title" hasCustomPrompt="1"/>
          </p:nvPr>
        </p:nvSpPr>
        <p:spPr>
          <a:xfrm>
            <a:off x="1997598" y="1134316"/>
            <a:ext cx="8196805" cy="2872535"/>
          </a:xfrm>
        </p:spPr>
        <p:txBody>
          <a:bodyPr bIns="0" anchor="b">
            <a:noAutofit/>
          </a:bodyPr>
          <a:lstStyle>
            <a:lvl1pPr algn="ctr">
              <a:lnSpc>
                <a:spcPct val="70000"/>
              </a:lnSpc>
              <a:defRPr sz="11500" b="1" spc="-500" baseline="0">
                <a:solidFill>
                  <a:schemeClr val="accent2"/>
                </a:solidFill>
                <a:latin typeface="+mj-lt"/>
              </a:defRPr>
            </a:lvl1pPr>
          </a:lstStyle>
          <a:p>
            <a:r>
              <a:rPr lang="en-US" dirty="0"/>
              <a:t>Add title here</a:t>
            </a:r>
          </a:p>
        </p:txBody>
      </p:sp>
      <p:sp>
        <p:nvSpPr>
          <p:cNvPr id="8" name="Text Placeholder 6">
            <a:extLst>
              <a:ext uri="{FF2B5EF4-FFF2-40B4-BE49-F238E27FC236}">
                <a16:creationId xmlns:a16="http://schemas.microsoft.com/office/drawing/2014/main" id="{5E790539-5576-6E20-76CE-838FCBFA1BE1}"/>
              </a:ext>
            </a:extLst>
          </p:cNvPr>
          <p:cNvSpPr>
            <a:spLocks noGrp="1"/>
          </p:cNvSpPr>
          <p:nvPr>
            <p:ph type="body" sz="quarter" idx="11" hasCustomPrompt="1"/>
          </p:nvPr>
        </p:nvSpPr>
        <p:spPr>
          <a:xfrm>
            <a:off x="585989" y="776614"/>
            <a:ext cx="2261384" cy="1304000"/>
          </a:xfrm>
          <a:solidFill>
            <a:schemeClr val="accent2"/>
          </a:solidFill>
        </p:spPr>
        <p:txBody>
          <a:bodyPr tIns="91440" bIns="0" anchor="ctr">
            <a:noAutofit/>
          </a:bodyPr>
          <a:lstStyle>
            <a:lvl1pPr marL="0" indent="0" algn="ctr">
              <a:lnSpc>
                <a:spcPct val="70000"/>
              </a:lnSpc>
              <a:spcBef>
                <a:spcPts val="0"/>
              </a:spcBef>
              <a:buNone/>
              <a:defRPr sz="2800" b="1" cap="all" spc="-150" baseline="0">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a:t>
            </a:r>
          </a:p>
          <a:p>
            <a:pPr lvl="0"/>
            <a:r>
              <a:rPr lang="en-US" dirty="0"/>
              <a:t>text</a:t>
            </a:r>
          </a:p>
        </p:txBody>
      </p:sp>
      <p:sp>
        <p:nvSpPr>
          <p:cNvPr id="45" name="Picture Placeholder 44">
            <a:extLst>
              <a:ext uri="{FF2B5EF4-FFF2-40B4-BE49-F238E27FC236}">
                <a16:creationId xmlns:a16="http://schemas.microsoft.com/office/drawing/2014/main" id="{F4D90386-5045-9142-B669-3A4F71F15C98}"/>
              </a:ext>
            </a:extLst>
          </p:cNvPr>
          <p:cNvSpPr>
            <a:spLocks noGrp="1" noChangeAspect="1"/>
          </p:cNvSpPr>
          <p:nvPr>
            <p:ph type="pic" sz="quarter" idx="37"/>
          </p:nvPr>
        </p:nvSpPr>
        <p:spPr>
          <a:xfrm>
            <a:off x="8898456" y="1853528"/>
            <a:ext cx="1628552" cy="1226510"/>
          </a:xfrm>
        </p:spPr>
        <p:txBody>
          <a:bodyPr>
            <a:normAutofit/>
          </a:bodyPr>
          <a:lstStyle>
            <a:lvl1pPr marL="0" indent="0" algn="ctr">
              <a:buNone/>
              <a:defRPr sz="2000"/>
            </a:lvl1pPr>
          </a:lstStyle>
          <a:p>
            <a:r>
              <a:rPr lang="en-GB"/>
              <a:t>Click icon to add picture</a:t>
            </a:r>
            <a:endParaRPr lang="en-US" dirty="0"/>
          </a:p>
        </p:txBody>
      </p:sp>
      <p:sp>
        <p:nvSpPr>
          <p:cNvPr id="41" name="Text Placeholder 6">
            <a:extLst>
              <a:ext uri="{FF2B5EF4-FFF2-40B4-BE49-F238E27FC236}">
                <a16:creationId xmlns:a16="http://schemas.microsoft.com/office/drawing/2014/main" id="{49C83E00-6F31-B188-424A-B276312C4648}"/>
              </a:ext>
            </a:extLst>
          </p:cNvPr>
          <p:cNvSpPr>
            <a:spLocks noGrp="1"/>
          </p:cNvSpPr>
          <p:nvPr>
            <p:ph type="body" sz="quarter" idx="36" hasCustomPrompt="1"/>
          </p:nvPr>
        </p:nvSpPr>
        <p:spPr>
          <a:xfrm>
            <a:off x="599773" y="4026530"/>
            <a:ext cx="10992455" cy="525074"/>
          </a:xfrm>
        </p:spPr>
        <p:txBody>
          <a:bodyPr tIns="0">
            <a:noAutofit/>
          </a:bodyPr>
          <a:lstStyle>
            <a:lvl1pPr marL="0" indent="0" algn="ctr">
              <a:buNone/>
              <a:defRPr sz="2800" b="1">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subtitle here</a:t>
            </a:r>
          </a:p>
        </p:txBody>
      </p:sp>
      <p:sp>
        <p:nvSpPr>
          <p:cNvPr id="10" name="Rectangle 9">
            <a:extLst>
              <a:ext uri="{FF2B5EF4-FFF2-40B4-BE49-F238E27FC236}">
                <a16:creationId xmlns:a16="http://schemas.microsoft.com/office/drawing/2014/main" id="{B8B43F97-7D48-F9EA-04C2-C3A1E40A41C1}"/>
              </a:ext>
              <a:ext uri="{C183D7F6-B498-43B3-948B-1728B52AA6E4}">
                <adec:decorative xmlns:adec="http://schemas.microsoft.com/office/drawing/2017/decorative" val="1"/>
              </a:ext>
            </a:extLst>
          </p:cNvPr>
          <p:cNvSpPr/>
          <p:nvPr userDrawn="1"/>
        </p:nvSpPr>
        <p:spPr>
          <a:xfrm>
            <a:off x="591350" y="4911688"/>
            <a:ext cx="10992455" cy="45719"/>
          </a:xfrm>
          <a:prstGeom prst="rect">
            <a:avLst/>
          </a:prstGeom>
          <a:solidFill>
            <a:schemeClr val="accent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Text Placeholder 6">
            <a:extLst>
              <a:ext uri="{FF2B5EF4-FFF2-40B4-BE49-F238E27FC236}">
                <a16:creationId xmlns:a16="http://schemas.microsoft.com/office/drawing/2014/main" id="{7792914F-87A7-29B3-6934-DF2472809A63}"/>
              </a:ext>
            </a:extLst>
          </p:cNvPr>
          <p:cNvSpPr>
            <a:spLocks noGrp="1"/>
          </p:cNvSpPr>
          <p:nvPr>
            <p:ph type="body" sz="quarter" idx="12" hasCustomPrompt="1"/>
          </p:nvPr>
        </p:nvSpPr>
        <p:spPr>
          <a:xfrm>
            <a:off x="585988" y="5399966"/>
            <a:ext cx="5408411" cy="1092614"/>
          </a:xfrm>
          <a:solidFill>
            <a:schemeClr val="accent2"/>
          </a:solidFill>
        </p:spPr>
        <p:txBody>
          <a:bodyPr lIns="548640" tIns="182880" bIns="0" anchor="ctr">
            <a:noAutofit/>
          </a:bodyPr>
          <a:lstStyle>
            <a:lvl1pPr marL="0" indent="0" algn="l">
              <a:lnSpc>
                <a:spcPct val="70000"/>
              </a:lnSpc>
              <a:spcBef>
                <a:spcPts val="0"/>
              </a:spcBef>
              <a:buNone/>
              <a:defRPr sz="5400" b="1" cap="all" baseline="0">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15" name="Text Placeholder 6">
            <a:extLst>
              <a:ext uri="{FF2B5EF4-FFF2-40B4-BE49-F238E27FC236}">
                <a16:creationId xmlns:a16="http://schemas.microsoft.com/office/drawing/2014/main" id="{545983B4-DA5B-E9B4-4C93-FE5A09C1453A}"/>
              </a:ext>
            </a:extLst>
          </p:cNvPr>
          <p:cNvSpPr>
            <a:spLocks noGrp="1"/>
          </p:cNvSpPr>
          <p:nvPr>
            <p:ph type="body" sz="quarter" idx="14" hasCustomPrompt="1"/>
          </p:nvPr>
        </p:nvSpPr>
        <p:spPr>
          <a:xfrm>
            <a:off x="2684813" y="5544090"/>
            <a:ext cx="2963043" cy="804367"/>
          </a:xfrm>
        </p:spPr>
        <p:txBody>
          <a:bodyPr tIns="0" bIns="0" anchor="ctr">
            <a:noAutofit/>
          </a:bodyPr>
          <a:lstStyle>
            <a:lvl1pPr marL="0" indent="0" algn="l">
              <a:lnSpc>
                <a:spcPct val="100000"/>
              </a:lnSpc>
              <a:spcBef>
                <a:spcPts val="0"/>
              </a:spcBef>
              <a:buNone/>
              <a:defRPr sz="2000" b="1">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14" name="Text Placeholder 6">
            <a:extLst>
              <a:ext uri="{FF2B5EF4-FFF2-40B4-BE49-F238E27FC236}">
                <a16:creationId xmlns:a16="http://schemas.microsoft.com/office/drawing/2014/main" id="{A4F68B02-C05D-35BC-FE25-10CEEF045EE7}"/>
              </a:ext>
            </a:extLst>
          </p:cNvPr>
          <p:cNvSpPr>
            <a:spLocks noGrp="1"/>
          </p:cNvSpPr>
          <p:nvPr>
            <p:ph type="body" sz="quarter" idx="13" hasCustomPrompt="1"/>
          </p:nvPr>
        </p:nvSpPr>
        <p:spPr>
          <a:xfrm>
            <a:off x="585988" y="6624556"/>
            <a:ext cx="5408411" cy="1092614"/>
          </a:xfrm>
          <a:solidFill>
            <a:schemeClr val="accent2"/>
          </a:solidFill>
        </p:spPr>
        <p:txBody>
          <a:bodyPr lIns="548640" tIns="182880" bIns="0" anchor="ctr">
            <a:noAutofit/>
          </a:bodyPr>
          <a:lstStyle>
            <a:lvl1pPr marL="0" indent="0" algn="l">
              <a:lnSpc>
                <a:spcPct val="70000"/>
              </a:lnSpc>
              <a:spcBef>
                <a:spcPts val="0"/>
              </a:spcBef>
              <a:buNone/>
              <a:defRPr sz="5400" b="1" cap="all" baseline="0">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16" name="Text Placeholder 6">
            <a:extLst>
              <a:ext uri="{FF2B5EF4-FFF2-40B4-BE49-F238E27FC236}">
                <a16:creationId xmlns:a16="http://schemas.microsoft.com/office/drawing/2014/main" id="{99A75573-770E-753A-3991-8AE8A568B2B5}"/>
              </a:ext>
            </a:extLst>
          </p:cNvPr>
          <p:cNvSpPr>
            <a:spLocks noGrp="1"/>
          </p:cNvSpPr>
          <p:nvPr>
            <p:ph type="body" sz="quarter" idx="15" hasCustomPrompt="1"/>
          </p:nvPr>
        </p:nvSpPr>
        <p:spPr>
          <a:xfrm>
            <a:off x="2684811" y="6838187"/>
            <a:ext cx="2963045" cy="665352"/>
          </a:xfrm>
        </p:spPr>
        <p:txBody>
          <a:bodyPr tIns="0" bIns="0" anchor="ctr">
            <a:noAutofit/>
          </a:bodyPr>
          <a:lstStyle>
            <a:lvl1pPr marL="0" indent="0" algn="l">
              <a:lnSpc>
                <a:spcPct val="100000"/>
              </a:lnSpc>
              <a:spcBef>
                <a:spcPts val="0"/>
              </a:spcBef>
              <a:buNone/>
              <a:defRPr sz="2000" b="1">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24" name="Chart Placeholder 23">
            <a:extLst>
              <a:ext uri="{FF2B5EF4-FFF2-40B4-BE49-F238E27FC236}">
                <a16:creationId xmlns:a16="http://schemas.microsoft.com/office/drawing/2014/main" id="{5B2C4F8B-2E88-17EB-119F-18F378A80161}"/>
              </a:ext>
            </a:extLst>
          </p:cNvPr>
          <p:cNvSpPr>
            <a:spLocks noGrp="1"/>
          </p:cNvSpPr>
          <p:nvPr>
            <p:ph type="chart" sz="quarter" idx="22"/>
          </p:nvPr>
        </p:nvSpPr>
        <p:spPr>
          <a:xfrm>
            <a:off x="6354604" y="5459653"/>
            <a:ext cx="1499616" cy="1353312"/>
          </a:xfrm>
        </p:spPr>
        <p:txBody>
          <a:bodyPr>
            <a:normAutofit/>
          </a:bodyPr>
          <a:lstStyle>
            <a:lvl1pPr marL="0" indent="0" algn="ctr">
              <a:buNone/>
              <a:defRPr sz="1400" b="1"/>
            </a:lvl1pPr>
          </a:lstStyle>
          <a:p>
            <a:r>
              <a:rPr lang="en-GB"/>
              <a:t>Click icon to add chart</a:t>
            </a:r>
            <a:endParaRPr lang="en-US" dirty="0"/>
          </a:p>
        </p:txBody>
      </p:sp>
      <p:sp>
        <p:nvSpPr>
          <p:cNvPr id="17" name="Text Placeholder 6">
            <a:extLst>
              <a:ext uri="{FF2B5EF4-FFF2-40B4-BE49-F238E27FC236}">
                <a16:creationId xmlns:a16="http://schemas.microsoft.com/office/drawing/2014/main" id="{92FD6443-DCCF-F177-9121-2D2A6BF7DFDC}"/>
              </a:ext>
            </a:extLst>
          </p:cNvPr>
          <p:cNvSpPr>
            <a:spLocks noGrp="1"/>
          </p:cNvSpPr>
          <p:nvPr>
            <p:ph type="body" sz="quarter" idx="16" hasCustomPrompt="1"/>
          </p:nvPr>
        </p:nvSpPr>
        <p:spPr>
          <a:xfrm>
            <a:off x="6299200" y="6443508"/>
            <a:ext cx="1590104" cy="691168"/>
          </a:xfrm>
          <a:solidFill>
            <a:schemeClr val="accent1"/>
          </a:solidFill>
        </p:spPr>
        <p:txBody>
          <a:bodyPr lIns="0" tIns="137160" rIns="0" bIns="0" anchor="ctr">
            <a:noAutofit/>
          </a:bodyPr>
          <a:lstStyle>
            <a:lvl1pPr marL="0" indent="0" algn="ctr">
              <a:lnSpc>
                <a:spcPct val="70000"/>
              </a:lnSpc>
              <a:spcBef>
                <a:spcPts val="0"/>
              </a:spcBef>
              <a:buNone/>
              <a:defRPr sz="5400" b="1" cap="all" spc="-300" baseline="0">
                <a:solidFill>
                  <a:schemeClr val="accent2"/>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20" name="Text Placeholder 6">
            <a:extLst>
              <a:ext uri="{FF2B5EF4-FFF2-40B4-BE49-F238E27FC236}">
                <a16:creationId xmlns:a16="http://schemas.microsoft.com/office/drawing/2014/main" id="{F5BE4317-7748-EC3E-FF19-D8E610B02F3E}"/>
              </a:ext>
            </a:extLst>
          </p:cNvPr>
          <p:cNvSpPr>
            <a:spLocks noGrp="1"/>
          </p:cNvSpPr>
          <p:nvPr>
            <p:ph type="body" sz="quarter" idx="19" hasCustomPrompt="1"/>
          </p:nvPr>
        </p:nvSpPr>
        <p:spPr>
          <a:xfrm>
            <a:off x="6299200" y="7214903"/>
            <a:ext cx="1590104" cy="483107"/>
          </a:xfrm>
        </p:spPr>
        <p:txBody>
          <a:bodyPr lIns="0" tIns="0" rIns="0">
            <a:noAutofit/>
          </a:bodyPr>
          <a:lstStyle>
            <a:lvl1pPr marL="0" indent="0" algn="ctr">
              <a:buNone/>
              <a:defRPr sz="1400" b="1">
                <a:solidFill>
                  <a:schemeClr val="tx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25" name="Chart Placeholder 23">
            <a:extLst>
              <a:ext uri="{FF2B5EF4-FFF2-40B4-BE49-F238E27FC236}">
                <a16:creationId xmlns:a16="http://schemas.microsoft.com/office/drawing/2014/main" id="{87CE804E-615D-0DBE-4ACD-9498FC05318E}"/>
              </a:ext>
            </a:extLst>
          </p:cNvPr>
          <p:cNvSpPr>
            <a:spLocks noGrp="1"/>
          </p:cNvSpPr>
          <p:nvPr>
            <p:ph type="chart" sz="quarter" idx="23"/>
          </p:nvPr>
        </p:nvSpPr>
        <p:spPr>
          <a:xfrm>
            <a:off x="8099552" y="5459653"/>
            <a:ext cx="1499616" cy="1353312"/>
          </a:xfrm>
        </p:spPr>
        <p:txBody>
          <a:bodyPr>
            <a:normAutofit/>
          </a:bodyPr>
          <a:lstStyle>
            <a:lvl1pPr marL="0" indent="0" algn="ctr">
              <a:buNone/>
              <a:defRPr sz="1400" b="1"/>
            </a:lvl1pPr>
          </a:lstStyle>
          <a:p>
            <a:r>
              <a:rPr lang="en-GB"/>
              <a:t>Click icon to add chart</a:t>
            </a:r>
            <a:endParaRPr lang="en-US" dirty="0"/>
          </a:p>
        </p:txBody>
      </p:sp>
      <p:sp>
        <p:nvSpPr>
          <p:cNvPr id="18" name="Text Placeholder 6">
            <a:extLst>
              <a:ext uri="{FF2B5EF4-FFF2-40B4-BE49-F238E27FC236}">
                <a16:creationId xmlns:a16="http://schemas.microsoft.com/office/drawing/2014/main" id="{FA086B15-B175-56ED-30CB-D95624588FD0}"/>
              </a:ext>
            </a:extLst>
          </p:cNvPr>
          <p:cNvSpPr>
            <a:spLocks noGrp="1"/>
          </p:cNvSpPr>
          <p:nvPr>
            <p:ph type="body" sz="quarter" idx="17" hasCustomPrompt="1"/>
          </p:nvPr>
        </p:nvSpPr>
        <p:spPr>
          <a:xfrm>
            <a:off x="8054308" y="6443508"/>
            <a:ext cx="1590104" cy="691168"/>
          </a:xfrm>
          <a:solidFill>
            <a:schemeClr val="accent1"/>
          </a:solidFill>
        </p:spPr>
        <p:txBody>
          <a:bodyPr lIns="0" tIns="137160" rIns="0" bIns="0" anchor="ctr">
            <a:noAutofit/>
          </a:bodyPr>
          <a:lstStyle>
            <a:lvl1pPr marL="0" indent="0" algn="ctr">
              <a:lnSpc>
                <a:spcPct val="70000"/>
              </a:lnSpc>
              <a:spcBef>
                <a:spcPts val="0"/>
              </a:spcBef>
              <a:buNone/>
              <a:defRPr sz="5400" b="1" cap="all" spc="-300" baseline="0">
                <a:solidFill>
                  <a:schemeClr val="accent2"/>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21" name="Text Placeholder 6">
            <a:extLst>
              <a:ext uri="{FF2B5EF4-FFF2-40B4-BE49-F238E27FC236}">
                <a16:creationId xmlns:a16="http://schemas.microsoft.com/office/drawing/2014/main" id="{6734814B-0FF0-B4C5-DAEA-C77A21404CC8}"/>
              </a:ext>
            </a:extLst>
          </p:cNvPr>
          <p:cNvSpPr>
            <a:spLocks noGrp="1"/>
          </p:cNvSpPr>
          <p:nvPr>
            <p:ph type="body" sz="quarter" idx="20" hasCustomPrompt="1"/>
          </p:nvPr>
        </p:nvSpPr>
        <p:spPr>
          <a:xfrm>
            <a:off x="8054308" y="7214903"/>
            <a:ext cx="1590104" cy="483107"/>
          </a:xfrm>
        </p:spPr>
        <p:txBody>
          <a:bodyPr lIns="0" tIns="0" rIns="0">
            <a:noAutofit/>
          </a:bodyPr>
          <a:lstStyle>
            <a:lvl1pPr marL="0" indent="0" algn="ctr">
              <a:buNone/>
              <a:defRPr sz="1400" b="1">
                <a:solidFill>
                  <a:schemeClr val="tx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26" name="Chart Placeholder 23">
            <a:extLst>
              <a:ext uri="{FF2B5EF4-FFF2-40B4-BE49-F238E27FC236}">
                <a16:creationId xmlns:a16="http://schemas.microsoft.com/office/drawing/2014/main" id="{39B6F419-7B3A-9DD3-BB41-E6E6678E9915}"/>
              </a:ext>
            </a:extLst>
          </p:cNvPr>
          <p:cNvSpPr>
            <a:spLocks noGrp="1"/>
          </p:cNvSpPr>
          <p:nvPr>
            <p:ph type="chart" sz="quarter" idx="24"/>
          </p:nvPr>
        </p:nvSpPr>
        <p:spPr>
          <a:xfrm>
            <a:off x="9855072" y="5459653"/>
            <a:ext cx="1499616" cy="1353312"/>
          </a:xfrm>
        </p:spPr>
        <p:txBody>
          <a:bodyPr>
            <a:normAutofit/>
          </a:bodyPr>
          <a:lstStyle>
            <a:lvl1pPr marL="0" indent="0" algn="ctr">
              <a:buNone/>
              <a:defRPr sz="1400" b="1"/>
            </a:lvl1pPr>
          </a:lstStyle>
          <a:p>
            <a:r>
              <a:rPr lang="en-GB"/>
              <a:t>Click icon to add chart</a:t>
            </a:r>
            <a:endParaRPr lang="en-US" dirty="0"/>
          </a:p>
        </p:txBody>
      </p:sp>
      <p:sp>
        <p:nvSpPr>
          <p:cNvPr id="19" name="Text Placeholder 6">
            <a:extLst>
              <a:ext uri="{FF2B5EF4-FFF2-40B4-BE49-F238E27FC236}">
                <a16:creationId xmlns:a16="http://schemas.microsoft.com/office/drawing/2014/main" id="{9EC7C4F7-737D-A661-5E51-8FD5400CA48B}"/>
              </a:ext>
            </a:extLst>
          </p:cNvPr>
          <p:cNvSpPr>
            <a:spLocks noGrp="1"/>
          </p:cNvSpPr>
          <p:nvPr>
            <p:ph type="body" sz="quarter" idx="18" hasCustomPrompt="1"/>
          </p:nvPr>
        </p:nvSpPr>
        <p:spPr>
          <a:xfrm>
            <a:off x="9809416" y="6443508"/>
            <a:ext cx="1590104" cy="691168"/>
          </a:xfrm>
          <a:solidFill>
            <a:schemeClr val="accent1"/>
          </a:solidFill>
        </p:spPr>
        <p:txBody>
          <a:bodyPr lIns="0" tIns="137160" rIns="0" bIns="0" anchor="ctr">
            <a:noAutofit/>
          </a:bodyPr>
          <a:lstStyle>
            <a:lvl1pPr marL="0" indent="0" algn="ctr">
              <a:lnSpc>
                <a:spcPct val="70000"/>
              </a:lnSpc>
              <a:spcBef>
                <a:spcPts val="0"/>
              </a:spcBef>
              <a:buNone/>
              <a:defRPr sz="5400" b="1" cap="all" spc="-300" baseline="0">
                <a:solidFill>
                  <a:schemeClr val="accent2"/>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22" name="Text Placeholder 6">
            <a:extLst>
              <a:ext uri="{FF2B5EF4-FFF2-40B4-BE49-F238E27FC236}">
                <a16:creationId xmlns:a16="http://schemas.microsoft.com/office/drawing/2014/main" id="{7DC0C4BA-B3DD-1DFD-D9D2-F6DB9B13A41D}"/>
              </a:ext>
            </a:extLst>
          </p:cNvPr>
          <p:cNvSpPr>
            <a:spLocks noGrp="1"/>
          </p:cNvSpPr>
          <p:nvPr>
            <p:ph type="body" sz="quarter" idx="21" hasCustomPrompt="1"/>
          </p:nvPr>
        </p:nvSpPr>
        <p:spPr>
          <a:xfrm>
            <a:off x="9809416" y="7214903"/>
            <a:ext cx="1590104" cy="483107"/>
          </a:xfrm>
        </p:spPr>
        <p:txBody>
          <a:bodyPr lIns="0" tIns="0" rIns="0">
            <a:noAutofit/>
          </a:bodyPr>
          <a:lstStyle>
            <a:lvl1pPr marL="0" indent="0" algn="ctr">
              <a:buNone/>
              <a:defRPr sz="1400" b="1">
                <a:solidFill>
                  <a:schemeClr val="tx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9" name="Rectangle 8">
            <a:extLst>
              <a:ext uri="{FF2B5EF4-FFF2-40B4-BE49-F238E27FC236}">
                <a16:creationId xmlns:a16="http://schemas.microsoft.com/office/drawing/2014/main" id="{511BD219-2BD9-0F4F-568A-C7664FFBB5E3}"/>
              </a:ext>
              <a:ext uri="{C183D7F6-B498-43B3-948B-1728B52AA6E4}">
                <adec:decorative xmlns:adec="http://schemas.microsoft.com/office/drawing/2017/decorative" val="1"/>
              </a:ext>
            </a:extLst>
          </p:cNvPr>
          <p:cNvSpPr/>
          <p:nvPr userDrawn="1"/>
        </p:nvSpPr>
        <p:spPr>
          <a:xfrm>
            <a:off x="591350" y="8151401"/>
            <a:ext cx="10992455" cy="45719"/>
          </a:xfrm>
          <a:prstGeom prst="rect">
            <a:avLst/>
          </a:prstGeom>
          <a:solidFill>
            <a:schemeClr val="accent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Picture Placeholder 27">
            <a:extLst>
              <a:ext uri="{FF2B5EF4-FFF2-40B4-BE49-F238E27FC236}">
                <a16:creationId xmlns:a16="http://schemas.microsoft.com/office/drawing/2014/main" id="{46D33627-3104-42EA-0AEA-9467D7FCE369}"/>
              </a:ext>
            </a:extLst>
          </p:cNvPr>
          <p:cNvSpPr>
            <a:spLocks noGrp="1"/>
          </p:cNvSpPr>
          <p:nvPr>
            <p:ph type="pic" sz="quarter" idx="25"/>
          </p:nvPr>
        </p:nvSpPr>
        <p:spPr>
          <a:xfrm>
            <a:off x="1054750" y="7991712"/>
            <a:ext cx="1024128" cy="1709928"/>
          </a:xfrm>
          <a:solidFill>
            <a:schemeClr val="accent1"/>
          </a:solidFill>
        </p:spPr>
        <p:txBody>
          <a:bodyPr anchor="ctr">
            <a:normAutofit/>
          </a:bodyPr>
          <a:lstStyle>
            <a:lvl1pPr marL="0" indent="0" algn="ctr">
              <a:buNone/>
              <a:defRPr sz="1600"/>
            </a:lvl1pPr>
          </a:lstStyle>
          <a:p>
            <a:r>
              <a:rPr lang="en-GB"/>
              <a:t>Click icon to add picture</a:t>
            </a:r>
            <a:endParaRPr lang="en-US" dirty="0"/>
          </a:p>
        </p:txBody>
      </p:sp>
      <p:sp>
        <p:nvSpPr>
          <p:cNvPr id="7" name="Text Placeholder 6">
            <a:extLst>
              <a:ext uri="{FF2B5EF4-FFF2-40B4-BE49-F238E27FC236}">
                <a16:creationId xmlns:a16="http://schemas.microsoft.com/office/drawing/2014/main" id="{EC746F28-FE88-1802-2D62-907B8E6005F6}"/>
              </a:ext>
            </a:extLst>
          </p:cNvPr>
          <p:cNvSpPr>
            <a:spLocks noGrp="1"/>
          </p:cNvSpPr>
          <p:nvPr>
            <p:ph type="body" sz="quarter" idx="10" hasCustomPrompt="1"/>
          </p:nvPr>
        </p:nvSpPr>
        <p:spPr>
          <a:xfrm>
            <a:off x="2424176" y="8636202"/>
            <a:ext cx="9169789" cy="1062318"/>
          </a:xfrm>
        </p:spPr>
        <p:txBody>
          <a:bodyPr tIns="0">
            <a:noAutofit/>
          </a:bodyPr>
          <a:lstStyle>
            <a:lvl1pPr marL="0" indent="0" algn="l">
              <a:lnSpc>
                <a:spcPct val="100000"/>
              </a:lnSpc>
              <a:spcBef>
                <a:spcPts val="0"/>
              </a:spcBef>
              <a:buNone/>
              <a:defRPr sz="2800" b="1">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29" name="Text Placeholder 6">
            <a:extLst>
              <a:ext uri="{FF2B5EF4-FFF2-40B4-BE49-F238E27FC236}">
                <a16:creationId xmlns:a16="http://schemas.microsoft.com/office/drawing/2014/main" id="{59A512EE-8D5C-545C-171A-C7F90A2ECE72}"/>
              </a:ext>
            </a:extLst>
          </p:cNvPr>
          <p:cNvSpPr>
            <a:spLocks noGrp="1"/>
          </p:cNvSpPr>
          <p:nvPr>
            <p:ph type="body" sz="quarter" idx="26" hasCustomPrompt="1"/>
          </p:nvPr>
        </p:nvSpPr>
        <p:spPr>
          <a:xfrm>
            <a:off x="626630" y="9944953"/>
            <a:ext cx="5367770" cy="1323918"/>
          </a:xfrm>
          <a:solidFill>
            <a:schemeClr val="accent2"/>
          </a:solidFill>
        </p:spPr>
        <p:txBody>
          <a:bodyPr lIns="274320" tIns="182880" bIns="0" anchor="ctr">
            <a:noAutofit/>
          </a:bodyPr>
          <a:lstStyle>
            <a:lvl1pPr marL="0" indent="0" algn="l">
              <a:lnSpc>
                <a:spcPct val="70000"/>
              </a:lnSpc>
              <a:spcBef>
                <a:spcPts val="0"/>
              </a:spcBef>
              <a:buNone/>
              <a:defRPr sz="5400" b="1" cap="all" baseline="0">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30" name="Text Placeholder 6">
            <a:extLst>
              <a:ext uri="{FF2B5EF4-FFF2-40B4-BE49-F238E27FC236}">
                <a16:creationId xmlns:a16="http://schemas.microsoft.com/office/drawing/2014/main" id="{FFFC253F-4143-752D-00C5-D953818EB658}"/>
              </a:ext>
            </a:extLst>
          </p:cNvPr>
          <p:cNvSpPr>
            <a:spLocks noGrp="1"/>
          </p:cNvSpPr>
          <p:nvPr>
            <p:ph type="body" sz="quarter" idx="27" hasCustomPrompt="1"/>
          </p:nvPr>
        </p:nvSpPr>
        <p:spPr>
          <a:xfrm>
            <a:off x="2725453" y="10165794"/>
            <a:ext cx="2922403" cy="882237"/>
          </a:xfrm>
        </p:spPr>
        <p:txBody>
          <a:bodyPr tIns="0" bIns="0" anchor="ctr">
            <a:noAutofit/>
          </a:bodyPr>
          <a:lstStyle>
            <a:lvl1pPr marL="0" indent="0" algn="l">
              <a:lnSpc>
                <a:spcPct val="100000"/>
              </a:lnSpc>
              <a:spcBef>
                <a:spcPts val="0"/>
              </a:spcBef>
              <a:buNone/>
              <a:defRPr sz="2000" b="1">
                <a:solidFill>
                  <a:schemeClr val="bg1"/>
                </a:solidFill>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31" name="Text Placeholder 6">
            <a:extLst>
              <a:ext uri="{FF2B5EF4-FFF2-40B4-BE49-F238E27FC236}">
                <a16:creationId xmlns:a16="http://schemas.microsoft.com/office/drawing/2014/main" id="{BD380C72-CFE3-7F44-2CC7-83AA63571D81}"/>
              </a:ext>
            </a:extLst>
          </p:cNvPr>
          <p:cNvSpPr>
            <a:spLocks noGrp="1"/>
          </p:cNvSpPr>
          <p:nvPr>
            <p:ph type="body" sz="quarter" idx="28" hasCustomPrompt="1"/>
          </p:nvPr>
        </p:nvSpPr>
        <p:spPr>
          <a:xfrm>
            <a:off x="6197600" y="9944953"/>
            <a:ext cx="5367770" cy="1323918"/>
          </a:xfrm>
          <a:solidFill>
            <a:schemeClr val="accent2"/>
          </a:solidFill>
        </p:spPr>
        <p:txBody>
          <a:bodyPr lIns="274320" tIns="182880" bIns="0" anchor="ctr">
            <a:noAutofit/>
          </a:bodyPr>
          <a:lstStyle>
            <a:lvl1pPr marL="0" indent="0" algn="l">
              <a:lnSpc>
                <a:spcPct val="70000"/>
              </a:lnSpc>
              <a:spcBef>
                <a:spcPts val="0"/>
              </a:spcBef>
              <a:buNone/>
              <a:defRPr sz="5400" b="1" cap="all" baseline="0">
                <a:solidFill>
                  <a:schemeClr val="bg1"/>
                </a:solidFill>
                <a:latin typeface="+mj-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t>
            </a:r>
          </a:p>
        </p:txBody>
      </p:sp>
      <p:sp>
        <p:nvSpPr>
          <p:cNvPr id="32" name="Text Placeholder 6">
            <a:extLst>
              <a:ext uri="{FF2B5EF4-FFF2-40B4-BE49-F238E27FC236}">
                <a16:creationId xmlns:a16="http://schemas.microsoft.com/office/drawing/2014/main" id="{2BF102BC-CB96-CB02-9139-32D888744502}"/>
              </a:ext>
            </a:extLst>
          </p:cNvPr>
          <p:cNvSpPr>
            <a:spLocks noGrp="1"/>
          </p:cNvSpPr>
          <p:nvPr>
            <p:ph type="body" sz="quarter" idx="29" hasCustomPrompt="1"/>
          </p:nvPr>
        </p:nvSpPr>
        <p:spPr>
          <a:xfrm>
            <a:off x="8265944" y="10165794"/>
            <a:ext cx="3172302" cy="882237"/>
          </a:xfrm>
        </p:spPr>
        <p:txBody>
          <a:bodyPr tIns="0" bIns="0" anchor="ctr">
            <a:noAutofit/>
          </a:bodyPr>
          <a:lstStyle>
            <a:lvl1pPr marL="0" indent="0" algn="l">
              <a:lnSpc>
                <a:spcPct val="100000"/>
              </a:lnSpc>
              <a:spcBef>
                <a:spcPts val="0"/>
              </a:spcBef>
              <a:buNone/>
              <a:defRPr sz="2000" b="1">
                <a:solidFill>
                  <a:schemeClr val="bg1"/>
                </a:solidFill>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11" name="Rectangle 10">
            <a:extLst>
              <a:ext uri="{FF2B5EF4-FFF2-40B4-BE49-F238E27FC236}">
                <a16:creationId xmlns:a16="http://schemas.microsoft.com/office/drawing/2014/main" id="{9366E303-9FE7-7742-36AD-B1E42190DE2A}"/>
              </a:ext>
              <a:ext uri="{C183D7F6-B498-43B3-948B-1728B52AA6E4}">
                <adec:decorative xmlns:adec="http://schemas.microsoft.com/office/drawing/2017/decorative" val="1"/>
              </a:ext>
            </a:extLst>
          </p:cNvPr>
          <p:cNvSpPr/>
          <p:nvPr userDrawn="1"/>
        </p:nvSpPr>
        <p:spPr>
          <a:xfrm>
            <a:off x="591350" y="11729546"/>
            <a:ext cx="10992455" cy="45719"/>
          </a:xfrm>
          <a:prstGeom prst="rect">
            <a:avLst/>
          </a:prstGeom>
          <a:solidFill>
            <a:schemeClr val="accent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Text Placeholder 6">
            <a:extLst>
              <a:ext uri="{FF2B5EF4-FFF2-40B4-BE49-F238E27FC236}">
                <a16:creationId xmlns:a16="http://schemas.microsoft.com/office/drawing/2014/main" id="{12894317-D082-D97C-EEA8-C49D84B0DEBF}"/>
              </a:ext>
            </a:extLst>
          </p:cNvPr>
          <p:cNvSpPr>
            <a:spLocks noGrp="1"/>
          </p:cNvSpPr>
          <p:nvPr>
            <p:ph type="body" sz="quarter" idx="30" hasCustomPrompt="1"/>
          </p:nvPr>
        </p:nvSpPr>
        <p:spPr>
          <a:xfrm>
            <a:off x="525028" y="12072863"/>
            <a:ext cx="8320681" cy="1304000"/>
          </a:xfrm>
        </p:spPr>
        <p:txBody>
          <a:bodyPr tIns="0">
            <a:noAutofit/>
          </a:bodyPr>
          <a:lstStyle>
            <a:lvl1pPr marL="0" indent="0" algn="l">
              <a:lnSpc>
                <a:spcPct val="100000"/>
              </a:lnSpc>
              <a:spcBef>
                <a:spcPts val="0"/>
              </a:spcBef>
              <a:buNone/>
              <a:defRPr sz="2800" b="1">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36" name="Picture Placeholder 35">
            <a:extLst>
              <a:ext uri="{FF2B5EF4-FFF2-40B4-BE49-F238E27FC236}">
                <a16:creationId xmlns:a16="http://schemas.microsoft.com/office/drawing/2014/main" id="{35EEEBE9-1F4E-588A-154D-7D585B3C8A1C}"/>
              </a:ext>
            </a:extLst>
          </p:cNvPr>
          <p:cNvSpPr>
            <a:spLocks noGrp="1"/>
          </p:cNvSpPr>
          <p:nvPr>
            <p:ph type="pic" sz="quarter" idx="31"/>
          </p:nvPr>
        </p:nvSpPr>
        <p:spPr>
          <a:xfrm>
            <a:off x="9072563" y="12072863"/>
            <a:ext cx="642937" cy="1295391"/>
          </a:xfrm>
        </p:spPr>
        <p:txBody>
          <a:bodyPr lIns="0" tIns="0" rIns="0" bIns="0">
            <a:normAutofit/>
          </a:bodyPr>
          <a:lstStyle>
            <a:lvl1pPr marL="0" indent="0" algn="ctr">
              <a:buNone/>
              <a:defRPr sz="1200"/>
            </a:lvl1pPr>
          </a:lstStyle>
          <a:p>
            <a:r>
              <a:rPr lang="en-GB"/>
              <a:t>Click icon to add picture</a:t>
            </a:r>
            <a:endParaRPr lang="en-US" dirty="0"/>
          </a:p>
        </p:txBody>
      </p:sp>
      <p:sp>
        <p:nvSpPr>
          <p:cNvPr id="37" name="Picture Placeholder 35">
            <a:extLst>
              <a:ext uri="{FF2B5EF4-FFF2-40B4-BE49-F238E27FC236}">
                <a16:creationId xmlns:a16="http://schemas.microsoft.com/office/drawing/2014/main" id="{D16FBB7D-2360-D0C1-86DB-4E674C901120}"/>
              </a:ext>
            </a:extLst>
          </p:cNvPr>
          <p:cNvSpPr>
            <a:spLocks noGrp="1"/>
          </p:cNvSpPr>
          <p:nvPr>
            <p:ph type="pic" sz="quarter" idx="32"/>
          </p:nvPr>
        </p:nvSpPr>
        <p:spPr>
          <a:xfrm>
            <a:off x="9942353" y="12072863"/>
            <a:ext cx="642937" cy="1295391"/>
          </a:xfrm>
        </p:spPr>
        <p:txBody>
          <a:bodyPr lIns="0" tIns="0" rIns="0" bIns="0">
            <a:normAutofit/>
          </a:bodyPr>
          <a:lstStyle>
            <a:lvl1pPr marL="0" indent="0" algn="ctr">
              <a:buNone/>
              <a:defRPr sz="1200"/>
            </a:lvl1pPr>
          </a:lstStyle>
          <a:p>
            <a:r>
              <a:rPr lang="en-GB"/>
              <a:t>Click icon to add picture</a:t>
            </a:r>
            <a:endParaRPr lang="en-US" dirty="0"/>
          </a:p>
        </p:txBody>
      </p:sp>
      <p:sp>
        <p:nvSpPr>
          <p:cNvPr id="38" name="Picture Placeholder 35">
            <a:extLst>
              <a:ext uri="{FF2B5EF4-FFF2-40B4-BE49-F238E27FC236}">
                <a16:creationId xmlns:a16="http://schemas.microsoft.com/office/drawing/2014/main" id="{0A8646B3-1B49-2AF8-B4E2-243676B685B9}"/>
              </a:ext>
            </a:extLst>
          </p:cNvPr>
          <p:cNvSpPr>
            <a:spLocks noGrp="1"/>
          </p:cNvSpPr>
          <p:nvPr>
            <p:ph type="pic" sz="quarter" idx="33"/>
          </p:nvPr>
        </p:nvSpPr>
        <p:spPr>
          <a:xfrm>
            <a:off x="10812143" y="12072863"/>
            <a:ext cx="642937" cy="1295391"/>
          </a:xfrm>
        </p:spPr>
        <p:txBody>
          <a:bodyPr lIns="0" tIns="0" rIns="0" bIns="0">
            <a:normAutofit/>
          </a:bodyPr>
          <a:lstStyle>
            <a:lvl1pPr marL="0" indent="0" algn="ctr">
              <a:buNone/>
              <a:defRPr sz="1200"/>
            </a:lvl1pPr>
          </a:lstStyle>
          <a:p>
            <a:r>
              <a:rPr lang="en-GB"/>
              <a:t>Click icon to add picture</a:t>
            </a:r>
            <a:endParaRPr lang="en-US" dirty="0"/>
          </a:p>
        </p:txBody>
      </p:sp>
      <p:sp>
        <p:nvSpPr>
          <p:cNvPr id="46" name="Rectangle 45">
            <a:extLst>
              <a:ext uri="{FF2B5EF4-FFF2-40B4-BE49-F238E27FC236}">
                <a16:creationId xmlns:a16="http://schemas.microsoft.com/office/drawing/2014/main" id="{4E549375-BF59-BA30-6C10-55268D8E18FA}"/>
              </a:ext>
              <a:ext uri="{C183D7F6-B498-43B3-948B-1728B52AA6E4}">
                <adec:decorative xmlns:adec="http://schemas.microsoft.com/office/drawing/2017/decorative" val="1"/>
              </a:ext>
            </a:extLst>
          </p:cNvPr>
          <p:cNvSpPr/>
          <p:nvPr userDrawn="1"/>
        </p:nvSpPr>
        <p:spPr>
          <a:xfrm>
            <a:off x="591350" y="13674461"/>
            <a:ext cx="10992455" cy="45719"/>
          </a:xfrm>
          <a:prstGeom prst="rect">
            <a:avLst/>
          </a:prstGeom>
          <a:solidFill>
            <a:schemeClr val="accent2"/>
          </a:solidFill>
          <a:ln w="25400">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Text Placeholder 6">
            <a:extLst>
              <a:ext uri="{FF2B5EF4-FFF2-40B4-BE49-F238E27FC236}">
                <a16:creationId xmlns:a16="http://schemas.microsoft.com/office/drawing/2014/main" id="{65C132A3-0F95-1B1C-D57B-61D94C06D275}"/>
              </a:ext>
            </a:extLst>
          </p:cNvPr>
          <p:cNvSpPr>
            <a:spLocks noGrp="1"/>
          </p:cNvSpPr>
          <p:nvPr>
            <p:ph type="body" sz="quarter" idx="34" hasCustomPrompt="1"/>
          </p:nvPr>
        </p:nvSpPr>
        <p:spPr>
          <a:xfrm>
            <a:off x="525029" y="14074380"/>
            <a:ext cx="2509116" cy="882237"/>
          </a:xfrm>
        </p:spPr>
        <p:txBody>
          <a:bodyPr tIns="0" anchor="t">
            <a:noAutofit/>
          </a:bodyPr>
          <a:lstStyle>
            <a:lvl1pPr marL="0" indent="0" algn="l">
              <a:lnSpc>
                <a:spcPct val="100000"/>
              </a:lnSpc>
              <a:spcBef>
                <a:spcPts val="0"/>
              </a:spcBef>
              <a:buNone/>
              <a:defRPr sz="1400" b="1">
                <a:solidFill>
                  <a:schemeClr val="tx1"/>
                </a:solidFill>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
        <p:nvSpPr>
          <p:cNvPr id="40" name="Text Placeholder 6">
            <a:extLst>
              <a:ext uri="{FF2B5EF4-FFF2-40B4-BE49-F238E27FC236}">
                <a16:creationId xmlns:a16="http://schemas.microsoft.com/office/drawing/2014/main" id="{4E6FCEF2-D466-C5F5-BD32-7C299301A016}"/>
              </a:ext>
            </a:extLst>
          </p:cNvPr>
          <p:cNvSpPr>
            <a:spLocks noGrp="1"/>
          </p:cNvSpPr>
          <p:nvPr>
            <p:ph type="body" sz="quarter" idx="35" hasCustomPrompt="1"/>
          </p:nvPr>
        </p:nvSpPr>
        <p:spPr>
          <a:xfrm>
            <a:off x="3290193" y="14074380"/>
            <a:ext cx="8303772" cy="1609958"/>
          </a:xfrm>
        </p:spPr>
        <p:txBody>
          <a:bodyPr tIns="0" numCol="3" spcCol="457200" anchor="t">
            <a:noAutofit/>
          </a:bodyPr>
          <a:lstStyle>
            <a:lvl1pPr marL="0" indent="0" algn="l">
              <a:lnSpc>
                <a:spcPct val="100000"/>
              </a:lnSpc>
              <a:spcBef>
                <a:spcPts val="0"/>
              </a:spcBef>
              <a:buNone/>
              <a:defRPr sz="1400" b="0">
                <a:solidFill>
                  <a:schemeClr val="tx1"/>
                </a:solidFill>
                <a:latin typeface="+mn-lt"/>
              </a:defRPr>
            </a:lvl1pPr>
            <a:lvl2pPr marL="609585" indent="0" algn="ctr">
              <a:buNone/>
              <a:defRPr/>
            </a:lvl2pPr>
            <a:lvl3pPr marL="1219170" indent="0" algn="ctr">
              <a:buNone/>
              <a:defRPr/>
            </a:lvl3pPr>
            <a:lvl4pPr marL="1828755" indent="0" algn="ctr">
              <a:buNone/>
              <a:defRPr/>
            </a:lvl4pPr>
            <a:lvl5pPr marL="2438339" indent="0" algn="ctr">
              <a:buNone/>
              <a:defRPr/>
            </a:lvl5pPr>
          </a:lstStyle>
          <a:p>
            <a:pPr lvl="0"/>
            <a:r>
              <a:rPr lang="en-US" dirty="0"/>
              <a:t>Add text here</a:t>
            </a:r>
          </a:p>
        </p:txBody>
      </p:sp>
    </p:spTree>
    <p:extLst>
      <p:ext uri="{BB962C8B-B14F-4D97-AF65-F5344CB8AC3E}">
        <p14:creationId xmlns:p14="http://schemas.microsoft.com/office/powerpoint/2010/main" val="389320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AAD45-1C7C-8078-78AF-DC38C96BAEFE}"/>
              </a:ext>
            </a:extLst>
          </p:cNvPr>
          <p:cNvSpPr>
            <a:spLocks noGrp="1"/>
          </p:cNvSpPr>
          <p:nvPr>
            <p:ph type="title" hasCustomPrompt="1"/>
          </p:nvPr>
        </p:nvSpPr>
        <p:spPr/>
        <p:txBody>
          <a:bodyPr/>
          <a:lstStyle>
            <a:lvl1pPr>
              <a:defRPr/>
            </a:lvl1pPr>
          </a:lstStyle>
          <a:p>
            <a:r>
              <a:rPr lang="en-US" dirty="0"/>
              <a:t>Add title here</a:t>
            </a:r>
          </a:p>
        </p:txBody>
      </p:sp>
      <p:sp>
        <p:nvSpPr>
          <p:cNvPr id="3" name="Date Placeholder 2">
            <a:extLst>
              <a:ext uri="{FF2B5EF4-FFF2-40B4-BE49-F238E27FC236}">
                <a16:creationId xmlns:a16="http://schemas.microsoft.com/office/drawing/2014/main" id="{C9C36303-5204-D0B3-5BAD-0ED46B52A577}"/>
              </a:ext>
            </a:extLst>
          </p:cNvPr>
          <p:cNvSpPr>
            <a:spLocks noGrp="1"/>
          </p:cNvSpPr>
          <p:nvPr>
            <p:ph type="dt" sz="half" idx="10"/>
          </p:nvPr>
        </p:nvSpPr>
        <p:spPr/>
        <p:txBody>
          <a:bodyPr/>
          <a:lstStyle/>
          <a:p>
            <a:fld id="{93BF0A32-A5A0-4EC5-89D8-E1F3FD4B08CE}" type="datetimeFigureOut">
              <a:rPr lang="en-US" smtClean="0"/>
              <a:t>3/16/26</a:t>
            </a:fld>
            <a:endParaRPr lang="en-US" dirty="0"/>
          </a:p>
        </p:txBody>
      </p:sp>
      <p:sp>
        <p:nvSpPr>
          <p:cNvPr id="4" name="Slide Number Placeholder 3">
            <a:extLst>
              <a:ext uri="{FF2B5EF4-FFF2-40B4-BE49-F238E27FC236}">
                <a16:creationId xmlns:a16="http://schemas.microsoft.com/office/drawing/2014/main" id="{E0E989AF-B0E3-7F09-86C8-88C53E642962}"/>
              </a:ext>
            </a:extLst>
          </p:cNvPr>
          <p:cNvSpPr>
            <a:spLocks noGrp="1"/>
          </p:cNvSpPr>
          <p:nvPr>
            <p:ph type="sldNum" sz="quarter" idx="11"/>
          </p:nvPr>
        </p:nvSpPr>
        <p:spPr/>
        <p:txBody>
          <a:bodyPr/>
          <a:lstStyle/>
          <a:p>
            <a:fld id="{7FFD9766-D552-4D33-865B-173EBB38B9BD}" type="slidenum">
              <a:rPr lang="en-US" smtClean="0"/>
              <a:t>‹#›</a:t>
            </a:fld>
            <a:endParaRPr lang="en-US" dirty="0"/>
          </a:p>
        </p:txBody>
      </p:sp>
    </p:spTree>
    <p:extLst>
      <p:ext uri="{BB962C8B-B14F-4D97-AF65-F5344CB8AC3E}">
        <p14:creationId xmlns:p14="http://schemas.microsoft.com/office/powerpoint/2010/main" val="4230950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1524000" y="2660416"/>
            <a:ext cx="9144000" cy="5659496"/>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1524000" y="8538164"/>
            <a:ext cx="9144000" cy="3924769"/>
          </a:xfrm>
        </p:spPr>
        <p:txBody>
          <a:bodyPr/>
          <a:lstStyle>
            <a:lvl1pPr marL="0" indent="0" algn="ctr">
              <a:buNone/>
              <a:defRPr sz="2400"/>
            </a:lvl1pPr>
            <a:lvl2pPr marL="457237" indent="0" algn="ctr">
              <a:buNone/>
              <a:defRPr sz="2000"/>
            </a:lvl2pPr>
            <a:lvl3pPr marL="914473" indent="0" algn="ctr">
              <a:buNone/>
              <a:defRPr sz="1800"/>
            </a:lvl3pPr>
            <a:lvl4pPr marL="1371710" indent="0" algn="ctr">
              <a:buNone/>
              <a:defRPr sz="1600"/>
            </a:lvl4pPr>
            <a:lvl5pPr marL="1828946" indent="0" algn="ctr">
              <a:buNone/>
              <a:defRPr sz="1600"/>
            </a:lvl5pPr>
            <a:lvl6pPr marL="2286183" indent="0" algn="ctr">
              <a:buNone/>
              <a:defRPr sz="1600"/>
            </a:lvl6pPr>
            <a:lvl7pPr marL="2743419" indent="0" algn="ctr">
              <a:buNone/>
              <a:defRPr sz="1600"/>
            </a:lvl7pPr>
            <a:lvl8pPr marL="3200656" indent="0" algn="ctr">
              <a:buNone/>
              <a:defRPr sz="1600"/>
            </a:lvl8pPr>
            <a:lvl9pPr marL="3657893"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11/11/2025</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55507587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Title Placeholder 2">
            <a:extLst>
              <a:ext uri="{FF2B5EF4-FFF2-40B4-BE49-F238E27FC236}">
                <a16:creationId xmlns:a16="http://schemas.microsoft.com/office/drawing/2014/main" id="{D9A9D089-225A-F19C-DDC9-A12CD8BEB440}"/>
              </a:ext>
            </a:extLst>
          </p:cNvPr>
          <p:cNvSpPr>
            <a:spLocks noGrp="1"/>
          </p:cNvSpPr>
          <p:nvPr>
            <p:ph type="title"/>
          </p:nvPr>
        </p:nvSpPr>
        <p:spPr>
          <a:xfrm>
            <a:off x="838200" y="865188"/>
            <a:ext cx="10515600" cy="3141662"/>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3">
            <a:extLst>
              <a:ext uri="{FF2B5EF4-FFF2-40B4-BE49-F238E27FC236}">
                <a16:creationId xmlns:a16="http://schemas.microsoft.com/office/drawing/2014/main" id="{D00D00A5-B99B-370A-2424-D34C55BF52DE}"/>
              </a:ext>
            </a:extLst>
          </p:cNvPr>
          <p:cNvSpPr>
            <a:spLocks noGrp="1"/>
          </p:cNvSpPr>
          <p:nvPr>
            <p:ph type="body" idx="1"/>
          </p:nvPr>
        </p:nvSpPr>
        <p:spPr>
          <a:xfrm>
            <a:off x="838200" y="4327525"/>
            <a:ext cx="10515600" cy="1031398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B86D4FE-1DF3-11B9-D2E2-18741FC47A81}"/>
              </a:ext>
            </a:extLst>
          </p:cNvPr>
          <p:cNvSpPr>
            <a:spLocks noGrp="1"/>
          </p:cNvSpPr>
          <p:nvPr>
            <p:ph type="dt" sz="half" idx="2"/>
          </p:nvPr>
        </p:nvSpPr>
        <p:spPr>
          <a:xfrm>
            <a:off x="838200" y="15066963"/>
            <a:ext cx="2743200" cy="865187"/>
          </a:xfrm>
          <a:prstGeom prst="rect">
            <a:avLst/>
          </a:prstGeom>
        </p:spPr>
        <p:txBody>
          <a:bodyPr vert="horz" lIns="91440" tIns="45720" rIns="91440" bIns="45720" rtlCol="0" anchor="ctr"/>
          <a:lstStyle>
            <a:lvl1pPr algn="l">
              <a:defRPr sz="1200">
                <a:solidFill>
                  <a:schemeClr val="tx1">
                    <a:tint val="75000"/>
                  </a:schemeClr>
                </a:solidFill>
              </a:defRPr>
            </a:lvl1pPr>
          </a:lstStyle>
          <a:p>
            <a:fld id="{93BF0A32-A5A0-4EC5-89D8-E1F3FD4B08CE}" type="datetimeFigureOut">
              <a:rPr lang="en-US" smtClean="0"/>
              <a:t>3/16/26</a:t>
            </a:fld>
            <a:endParaRPr lang="en-US" dirty="0"/>
          </a:p>
        </p:txBody>
      </p:sp>
      <p:sp>
        <p:nvSpPr>
          <p:cNvPr id="6" name="Slide Number Placeholder 5">
            <a:extLst>
              <a:ext uri="{FF2B5EF4-FFF2-40B4-BE49-F238E27FC236}">
                <a16:creationId xmlns:a16="http://schemas.microsoft.com/office/drawing/2014/main" id="{E21CAB49-08A3-C09B-7541-34DFDC9361E8}"/>
              </a:ext>
            </a:extLst>
          </p:cNvPr>
          <p:cNvSpPr>
            <a:spLocks noGrp="1"/>
          </p:cNvSpPr>
          <p:nvPr>
            <p:ph type="sldNum" sz="quarter" idx="4"/>
          </p:nvPr>
        </p:nvSpPr>
        <p:spPr>
          <a:xfrm>
            <a:off x="8610600" y="15066963"/>
            <a:ext cx="2743200" cy="865187"/>
          </a:xfrm>
          <a:prstGeom prst="rect">
            <a:avLst/>
          </a:prstGeom>
        </p:spPr>
        <p:txBody>
          <a:bodyPr vert="horz" lIns="91440" tIns="45720" rIns="91440" bIns="45720" rtlCol="0" anchor="ctr"/>
          <a:lstStyle>
            <a:lvl1pPr algn="r">
              <a:defRPr sz="1200">
                <a:solidFill>
                  <a:schemeClr val="tx1">
                    <a:tint val="75000"/>
                  </a:schemeClr>
                </a:solidFill>
              </a:defRPr>
            </a:lvl1pPr>
          </a:lstStyle>
          <a:p>
            <a:fld id="{7FFD9766-D552-4D33-865B-173EBB38B9BD}" type="slidenum">
              <a:rPr lang="en-US" smtClean="0"/>
              <a:t>‹#›</a:t>
            </a:fld>
            <a:endParaRPr lang="en-US" dirty="0"/>
          </a:p>
        </p:txBody>
      </p:sp>
    </p:spTree>
    <p:extLst>
      <p:ext uri="{BB962C8B-B14F-4D97-AF65-F5344CB8AC3E}">
        <p14:creationId xmlns:p14="http://schemas.microsoft.com/office/powerpoint/2010/main" val="1441861479"/>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Lst>
  <p:txStyles>
    <p:titleStyle>
      <a:lvl1pPr algn="l" defTabSz="1219170" rtl="0" eaLnBrk="1" latinLnBrk="0" hangingPunct="1">
        <a:lnSpc>
          <a:spcPct val="90000"/>
        </a:lnSpc>
        <a:spcBef>
          <a:spcPct val="0"/>
        </a:spcBef>
        <a:buNone/>
        <a:defRPr sz="5867" kern="1200">
          <a:solidFill>
            <a:schemeClr val="tx1"/>
          </a:solidFill>
          <a:latin typeface="+mj-lt"/>
          <a:ea typeface="+mj-ea"/>
          <a:cs typeface="+mj-cs"/>
        </a:defRPr>
      </a:lvl1pPr>
    </p:titleStyle>
    <p:bodyStyle>
      <a:lvl1pPr marL="304792" indent="-304792" algn="l" defTabSz="1219170" rtl="0" eaLnBrk="1" latinLnBrk="0" hangingPunct="1">
        <a:lnSpc>
          <a:spcPct val="90000"/>
        </a:lnSpc>
        <a:spcBef>
          <a:spcPts val="1333"/>
        </a:spcBef>
        <a:buFont typeface="Arial" panose="020B0604020202020204" pitchFamily="34" charset="0"/>
        <a:buChar char="•"/>
        <a:defRPr sz="3733" kern="1200">
          <a:solidFill>
            <a:schemeClr val="tx1"/>
          </a:solidFill>
          <a:latin typeface="+mn-lt"/>
          <a:ea typeface="+mn-ea"/>
          <a:cs typeface="+mn-cs"/>
        </a:defRPr>
      </a:lvl1pPr>
      <a:lvl2pPr marL="914377" indent="-304792" algn="l" defTabSz="1219170" rtl="0" eaLnBrk="1" latinLnBrk="0" hangingPunct="1">
        <a:lnSpc>
          <a:spcPct val="90000"/>
        </a:lnSpc>
        <a:spcBef>
          <a:spcPts val="667"/>
        </a:spcBef>
        <a:buFont typeface="Arial" panose="020B0604020202020204" pitchFamily="34" charset="0"/>
        <a:buChar char="•"/>
        <a:defRPr sz="3200" kern="1200">
          <a:solidFill>
            <a:schemeClr val="tx1"/>
          </a:solidFill>
          <a:latin typeface="+mn-lt"/>
          <a:ea typeface="+mn-ea"/>
          <a:cs typeface="+mn-cs"/>
        </a:defRPr>
      </a:lvl2pPr>
      <a:lvl3pPr marL="1523962" indent="-304792" algn="l" defTabSz="1219170" rtl="0" eaLnBrk="1" latinLnBrk="0" hangingPunct="1">
        <a:lnSpc>
          <a:spcPct val="90000"/>
        </a:lnSpc>
        <a:spcBef>
          <a:spcPts val="667"/>
        </a:spcBef>
        <a:buFont typeface="Arial" panose="020B0604020202020204" pitchFamily="34" charset="0"/>
        <a:buChar char="•"/>
        <a:defRPr sz="2667" kern="1200">
          <a:solidFill>
            <a:schemeClr val="tx1"/>
          </a:solidFill>
          <a:latin typeface="+mn-lt"/>
          <a:ea typeface="+mn-ea"/>
          <a:cs typeface="+mn-cs"/>
        </a:defRPr>
      </a:lvl3pPr>
      <a:lvl4pPr marL="2133547"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4pPr>
      <a:lvl5pPr marL="274313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5pPr>
      <a:lvl6pPr marL="335271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301"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1886"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470" indent="-304792" algn="l" defTabSz="121917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170" rtl="0" eaLnBrk="1" latinLnBrk="0" hangingPunct="1">
        <a:defRPr sz="2400" kern="1200">
          <a:solidFill>
            <a:schemeClr val="tx1"/>
          </a:solidFill>
          <a:latin typeface="+mn-lt"/>
          <a:ea typeface="+mn-ea"/>
          <a:cs typeface="+mn-cs"/>
        </a:defRPr>
      </a:lvl1pPr>
      <a:lvl2pPr marL="609585" algn="l" defTabSz="1219170" rtl="0" eaLnBrk="1" latinLnBrk="0" hangingPunct="1">
        <a:defRPr sz="2400" kern="1200">
          <a:solidFill>
            <a:schemeClr val="tx1"/>
          </a:solidFill>
          <a:latin typeface="+mn-lt"/>
          <a:ea typeface="+mn-ea"/>
          <a:cs typeface="+mn-cs"/>
        </a:defRPr>
      </a:lvl2pPr>
      <a:lvl3pPr marL="1219170" algn="l" defTabSz="1219170" rtl="0" eaLnBrk="1" latinLnBrk="0" hangingPunct="1">
        <a:defRPr sz="2400" kern="1200">
          <a:solidFill>
            <a:schemeClr val="tx1"/>
          </a:solidFill>
          <a:latin typeface="+mn-lt"/>
          <a:ea typeface="+mn-ea"/>
          <a:cs typeface="+mn-cs"/>
        </a:defRPr>
      </a:lvl3pPr>
      <a:lvl4pPr marL="1828754" algn="l" defTabSz="1219170" rtl="0" eaLnBrk="1" latinLnBrk="0" hangingPunct="1">
        <a:defRPr sz="2400" kern="1200">
          <a:solidFill>
            <a:schemeClr val="tx1"/>
          </a:solidFill>
          <a:latin typeface="+mn-lt"/>
          <a:ea typeface="+mn-ea"/>
          <a:cs typeface="+mn-cs"/>
        </a:defRPr>
      </a:lvl4pPr>
      <a:lvl5pPr marL="2438339" algn="l" defTabSz="1219170" rtl="0" eaLnBrk="1" latinLnBrk="0" hangingPunct="1">
        <a:defRPr sz="2400" kern="1200">
          <a:solidFill>
            <a:schemeClr val="tx1"/>
          </a:solidFill>
          <a:latin typeface="+mn-lt"/>
          <a:ea typeface="+mn-ea"/>
          <a:cs typeface="+mn-cs"/>
        </a:defRPr>
      </a:lvl5pPr>
      <a:lvl6pPr marL="3047924" algn="l" defTabSz="1219170" rtl="0" eaLnBrk="1" latinLnBrk="0" hangingPunct="1">
        <a:defRPr sz="2400" kern="1200">
          <a:solidFill>
            <a:schemeClr val="tx1"/>
          </a:solidFill>
          <a:latin typeface="+mn-lt"/>
          <a:ea typeface="+mn-ea"/>
          <a:cs typeface="+mn-cs"/>
        </a:defRPr>
      </a:lvl6pPr>
      <a:lvl7pPr marL="3657509" algn="l" defTabSz="1219170" rtl="0" eaLnBrk="1" latinLnBrk="0" hangingPunct="1">
        <a:defRPr sz="2400" kern="1200">
          <a:solidFill>
            <a:schemeClr val="tx1"/>
          </a:solidFill>
          <a:latin typeface="+mn-lt"/>
          <a:ea typeface="+mn-ea"/>
          <a:cs typeface="+mn-cs"/>
        </a:defRPr>
      </a:lvl7pPr>
      <a:lvl8pPr marL="4267093" algn="l" defTabSz="1219170" rtl="0" eaLnBrk="1" latinLnBrk="0" hangingPunct="1">
        <a:defRPr sz="2400" kern="1200">
          <a:solidFill>
            <a:schemeClr val="tx1"/>
          </a:solidFill>
          <a:latin typeface="+mn-lt"/>
          <a:ea typeface="+mn-ea"/>
          <a:cs typeface="+mn-cs"/>
        </a:defRPr>
      </a:lvl8pPr>
      <a:lvl9pPr marL="4876678" algn="l" defTabSz="121917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chart" Target="../charts/chart1.xml"/><Relationship Id="rId7" Type="http://schemas.openxmlformats.org/officeDocument/2006/relationships/hyperlink" Target="https://www.wmbc.com.au/2021/02/ways-of-aging-care-at-home-for-elderly.html"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2.jpg"/><Relationship Id="rId5" Type="http://schemas.openxmlformats.org/officeDocument/2006/relationships/chart" Target="../charts/chart3.xml"/><Relationship Id="rId4" Type="http://schemas.openxmlformats.org/officeDocument/2006/relationships/chart" Target="../charts/chart2.xml"/></Relationships>
</file>

<file path=ppt/slides/_rels/slide3.xml.rels><?xml version="1.0" encoding="UTF-8" standalone="yes"?>
<Relationships xmlns="http://schemas.openxmlformats.org/package/2006/relationships"><Relationship Id="rId3" Type="http://schemas.openxmlformats.org/officeDocument/2006/relationships/hyperlink" Target="https://researchoutreach.org/articles/frailty-screening-doing-good-avoiding-harm/" TargetMode="External"/><Relationship Id="rId2" Type="http://schemas.openxmlformats.org/officeDocument/2006/relationships/image" Target="../media/image3.jpg"/><Relationship Id="rId1" Type="http://schemas.openxmlformats.org/officeDocument/2006/relationships/slideLayout" Target="../slideLayouts/slideLayout1.xml"/><Relationship Id="rId5" Type="http://schemas.openxmlformats.org/officeDocument/2006/relationships/hyperlink" Target="https://www.midwestradio.ie/news/recruitment-drive-for-carers-in-mayo/" TargetMode="External"/><Relationship Id="rId4" Type="http://schemas.openxmlformats.org/officeDocument/2006/relationships/image" Target="../media/image4.jpg"/></Relationships>
</file>

<file path=ppt/slides/_rels/slide4.xml.rels><?xml version="1.0" encoding="UTF-8" standalone="yes"?>
<Relationships xmlns="http://schemas.openxmlformats.org/package/2006/relationships"><Relationship Id="rId8" Type="http://schemas.openxmlformats.org/officeDocument/2006/relationships/hyperlink" Target="https://www.nhs.uk/conditions/social-care-and-support-guide/" TargetMode="External"/><Relationship Id="rId13" Type="http://schemas.openxmlformats.org/officeDocument/2006/relationships/hyperlink" Target="https://www.who.int/news-room/fact-sheets/detail/ageing-and-health" TargetMode="External"/><Relationship Id="rId3" Type="http://schemas.openxmlformats.org/officeDocument/2006/relationships/hyperlink" Target="https://www.ageuk.org.uk/information-advice/work-learning/technology-internet/internet-use/" TargetMode="External"/><Relationship Id="rId7" Type="http://schemas.openxmlformats.org/officeDocument/2006/relationships/hyperlink" Target="https://www.nice.org.uk/guidance/ng32" TargetMode="External"/><Relationship Id="rId12" Type="http://schemas.openxmlformats.org/officeDocument/2006/relationships/hyperlink" Target="https://www.legislation.gov.uk/ukpga/2010/15/contents" TargetMode="External"/><Relationship Id="rId2" Type="http://schemas.openxmlformats.org/officeDocument/2006/relationships/hyperlink" Target="https://www.ageuk.org.uk/information-advice/health-wellbeing/" TargetMode="External"/><Relationship Id="rId1" Type="http://schemas.openxmlformats.org/officeDocument/2006/relationships/slideLayout" Target="../slideLayouts/slideLayout2.xml"/><Relationship Id="rId6" Type="http://schemas.openxmlformats.org/officeDocument/2006/relationships/hyperlink" Target="https://www.legislation.gov.uk/ukpga/2014/23/contents" TargetMode="External"/><Relationship Id="rId11" Type="http://schemas.openxmlformats.org/officeDocument/2006/relationships/hyperlink" Target="https://www.ons.gov.uk/businessindustryandtrade/itandinternetindustry/bulletins/internetusers/latest" TargetMode="External"/><Relationship Id="rId5" Type="http://schemas.openxmlformats.org/officeDocument/2006/relationships/hyperlink" Target="https://www.campaigntoendloneliness.org/loneliness-research/" TargetMode="External"/><Relationship Id="rId10" Type="http://schemas.openxmlformats.org/officeDocument/2006/relationships/hyperlink" Target="https://www.ons.gov.uk/peoplepopulationandcommunity/birthsdeathsandmarriages/ageing" TargetMode="External"/><Relationship Id="rId4" Type="http://schemas.openxmlformats.org/officeDocument/2006/relationships/hyperlink" Target="https://www.ageuk.org.uk/latest-press/articles/2024/more-than-1-in-3-over-65s-lack-the-basic-skills-to-use-the-internet-successfully/" TargetMode="External"/><Relationship Id="rId9" Type="http://schemas.openxmlformats.org/officeDocument/2006/relationships/hyperlink" Target="https://www.england.nhs.uk/ourwork/clinical-policy/lt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458982" y="6871368"/>
            <a:ext cx="11385439" cy="1376948"/>
          </a:xfrm>
        </p:spPr>
        <p:txBody>
          <a:bodyPr>
            <a:normAutofit/>
          </a:bodyPr>
          <a:lstStyle/>
          <a:p>
            <a:pPr algn="l"/>
            <a:br>
              <a:rPr lang="en-GB" sz="889" b="1" dirty="0">
                <a:ea typeface="Aptos" panose="020B0004020202020204" pitchFamily="34" charset="0"/>
              </a:rPr>
            </a:br>
            <a:br>
              <a:rPr lang="en-GB" sz="889" dirty="0"/>
            </a:br>
            <a:r>
              <a:rPr lang="en-GB" sz="1500" dirty="0">
                <a:latin typeface="Arial" panose="020B0604020202020204" pitchFamily="34" charset="0"/>
                <a:cs typeface="Arial" panose="020B0604020202020204" pitchFamily="34" charset="0"/>
              </a:rPr>
              <a:t>Student name  Marilyn </a:t>
            </a:r>
            <a:r>
              <a:rPr lang="en-GB" sz="1500" dirty="0" err="1">
                <a:latin typeface="Arial" panose="020B0604020202020204" pitchFamily="34" charset="0"/>
                <a:cs typeface="Arial" panose="020B0604020202020204" pitchFamily="34" charset="0"/>
              </a:rPr>
              <a:t>Mcleish</a:t>
            </a:r>
            <a:br>
              <a:rPr lang="en-GB" sz="1500" dirty="0">
                <a:latin typeface="Arial" panose="020B0604020202020204" pitchFamily="34" charset="0"/>
                <a:cs typeface="Arial" panose="020B0604020202020204" pitchFamily="34" charset="0"/>
              </a:rPr>
            </a:br>
            <a:r>
              <a:rPr lang="en-GB" sz="1500" dirty="0">
                <a:latin typeface="Arial" panose="020B0604020202020204" pitchFamily="34" charset="0"/>
                <a:cs typeface="Arial" panose="020B0604020202020204" pitchFamily="34" charset="0"/>
              </a:rPr>
              <a:t>Student number 2316784</a:t>
            </a:r>
            <a:br>
              <a:rPr lang="en-GB" sz="1500" dirty="0"/>
            </a:br>
            <a:endParaRPr lang="en-GB" sz="1500"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508000" y="9398000"/>
            <a:ext cx="11069053" cy="1470526"/>
          </a:xfrm>
        </p:spPr>
        <p:txBody>
          <a:bodyPr>
            <a:normAutofit/>
          </a:bodyPr>
          <a:lstStyle/>
          <a:p>
            <a:pPr algn="l"/>
            <a:r>
              <a:rPr lang="en-GB" sz="1222" b="1" dirty="0">
                <a:latin typeface="Arial" panose="020B0604020202020204" pitchFamily="34" charset="0"/>
                <a:cs typeface="Arial" panose="020B0604020202020204" pitchFamily="34" charset="0"/>
              </a:rPr>
              <a:t>Acknowledgement of the use of AI tools</a:t>
            </a:r>
          </a:p>
          <a:p>
            <a:pPr algn="l"/>
            <a:r>
              <a:rPr lang="en-GB" sz="1222"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1222" dirty="0">
              <a:latin typeface="Arial" panose="020B0604020202020204" pitchFamily="34" charset="0"/>
              <a:cs typeface="Arial" panose="020B0604020202020204" pitchFamily="34" charset="0"/>
            </a:endParaRPr>
          </a:p>
          <a:p>
            <a:pPr algn="l"/>
            <a:r>
              <a:rPr lang="en-GB" sz="1222" dirty="0">
                <a:solidFill>
                  <a:srgbClr val="FF0000"/>
                </a:solidFill>
                <a:latin typeface="Arial" panose="020B0604020202020204" pitchFamily="34" charset="0"/>
                <a:cs typeface="Arial" panose="020B0604020202020204" pitchFamily="34" charset="0"/>
              </a:rPr>
              <a:t>PLEASE DELETE GUIDANCE TEXT IN RED</a:t>
            </a: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8982" y="3526500"/>
            <a:ext cx="4362786" cy="17451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 name="Title 92">
            <a:extLst>
              <a:ext uri="{FF2B5EF4-FFF2-40B4-BE49-F238E27FC236}">
                <a16:creationId xmlns:a16="http://schemas.microsoft.com/office/drawing/2014/main" id="{F8AFC95F-4AEC-7125-002E-DF65C975E114}"/>
              </a:ext>
            </a:extLst>
          </p:cNvPr>
          <p:cNvSpPr>
            <a:spLocks noGrp="1"/>
          </p:cNvSpPr>
          <p:nvPr>
            <p:ph type="title"/>
          </p:nvPr>
        </p:nvSpPr>
        <p:spPr>
          <a:xfrm>
            <a:off x="2569060" y="-202255"/>
            <a:ext cx="8196805" cy="933332"/>
          </a:xfrm>
        </p:spPr>
        <p:txBody>
          <a:bodyPr/>
          <a:lstStyle/>
          <a:p>
            <a:r>
              <a:rPr lang="en-US" sz="4400" dirty="0">
                <a:latin typeface="Arial" panose="020B0604020202020204" pitchFamily="34" charset="0"/>
                <a:cs typeface="Arial" panose="020B0604020202020204" pitchFamily="34" charset="0"/>
              </a:rPr>
              <a:t>Empowering Older People</a:t>
            </a:r>
          </a:p>
        </p:txBody>
      </p:sp>
      <p:sp>
        <p:nvSpPr>
          <p:cNvPr id="172" name="Text Placeholder 171">
            <a:extLst>
              <a:ext uri="{FF2B5EF4-FFF2-40B4-BE49-F238E27FC236}">
                <a16:creationId xmlns:a16="http://schemas.microsoft.com/office/drawing/2014/main" id="{2C9EFB1D-9F4D-A420-E8AE-5F6CFCF40F87}"/>
              </a:ext>
            </a:extLst>
          </p:cNvPr>
          <p:cNvSpPr>
            <a:spLocks noGrp="1"/>
          </p:cNvSpPr>
          <p:nvPr>
            <p:ph type="body" sz="quarter" idx="36"/>
          </p:nvPr>
        </p:nvSpPr>
        <p:spPr>
          <a:xfrm>
            <a:off x="1752012" y="1095149"/>
            <a:ext cx="10178797" cy="547301"/>
          </a:xfrm>
        </p:spPr>
        <p:txBody>
          <a:bodyPr/>
          <a:lstStyle/>
          <a:p>
            <a:r>
              <a:rPr lang="en-GB" sz="2200" kern="100" dirty="0">
                <a:effectLst/>
                <a:latin typeface="Arial" panose="020B0604020202020204" pitchFamily="34" charset="0"/>
                <a:ea typeface="Aptos" panose="020B0004020202020204" pitchFamily="34" charset="0"/>
                <a:cs typeface="Arial" panose="020B0604020202020204" pitchFamily="34" charset="0"/>
              </a:rPr>
              <a:t>Population ageing is a significant global and national issue, with increasing numbers of people living longer. In the UK, the proportion of adults ages 65 and over is growing rapidly, creating greater demand for health and social care services (Office for National Statistics, 2023). Older people often require support to maintain independence, functional ability and quality of life.</a:t>
            </a:r>
          </a:p>
          <a:p>
            <a:r>
              <a:rPr lang="en-GB" sz="2200" kern="100" dirty="0">
                <a:latin typeface="Arial" panose="020B0604020202020204" pitchFamily="34" charset="0"/>
                <a:ea typeface="Aptos" panose="020B0004020202020204" pitchFamily="34" charset="0"/>
                <a:cs typeface="Arial" panose="020B0604020202020204" pitchFamily="34" charset="0"/>
              </a:rPr>
              <a:t>Empowering older adults involves promoting autonomy, dignity, and active participation in decisions about their care. Health and social care services aim to support older individuals through integrated care, community services and assistive technologies that enhance independence (World Health Organization, 2022).</a:t>
            </a:r>
            <a:endParaRPr lang="en-GB" sz="2200" kern="100" dirty="0">
              <a:effectLst/>
              <a:latin typeface="Arial" panose="020B0604020202020204" pitchFamily="34" charset="0"/>
              <a:ea typeface="Aptos" panose="020B0004020202020204" pitchFamily="34" charset="0"/>
              <a:cs typeface="Arial" panose="020B0604020202020204" pitchFamily="34" charset="0"/>
            </a:endParaRPr>
          </a:p>
          <a:p>
            <a:endParaRPr lang="en-US" noProof="1"/>
          </a:p>
        </p:txBody>
      </p:sp>
      <p:sp>
        <p:nvSpPr>
          <p:cNvPr id="512" name="Text Placeholder 511">
            <a:extLst>
              <a:ext uri="{FF2B5EF4-FFF2-40B4-BE49-F238E27FC236}">
                <a16:creationId xmlns:a16="http://schemas.microsoft.com/office/drawing/2014/main" id="{60E34802-19D6-FFDC-430A-441FD77C1376}"/>
              </a:ext>
            </a:extLst>
          </p:cNvPr>
          <p:cNvSpPr>
            <a:spLocks noGrp="1"/>
          </p:cNvSpPr>
          <p:nvPr>
            <p:ph type="body" sz="quarter" idx="12"/>
          </p:nvPr>
        </p:nvSpPr>
        <p:spPr>
          <a:xfrm>
            <a:off x="585988" y="5399966"/>
            <a:ext cx="5408411" cy="1092614"/>
          </a:xfrm>
        </p:spPr>
        <p:txBody>
          <a:bodyPr/>
          <a:lstStyle/>
          <a:p>
            <a:r>
              <a:rPr lang="en-US" dirty="0"/>
              <a:t>46%</a:t>
            </a:r>
          </a:p>
        </p:txBody>
      </p:sp>
      <p:sp>
        <p:nvSpPr>
          <p:cNvPr id="186" name="Text Placeholder 185">
            <a:extLst>
              <a:ext uri="{FF2B5EF4-FFF2-40B4-BE49-F238E27FC236}">
                <a16:creationId xmlns:a16="http://schemas.microsoft.com/office/drawing/2014/main" id="{461043ED-3F40-9CB4-8D2B-F3C87DD7A4A7}"/>
              </a:ext>
            </a:extLst>
          </p:cNvPr>
          <p:cNvSpPr>
            <a:spLocks noGrp="1"/>
          </p:cNvSpPr>
          <p:nvPr>
            <p:ph type="body" sz="quarter" idx="14"/>
          </p:nvPr>
        </p:nvSpPr>
        <p:spPr>
          <a:xfrm>
            <a:off x="2424176" y="5399966"/>
            <a:ext cx="3671823" cy="1043542"/>
          </a:xfrm>
        </p:spPr>
        <p:txBody>
          <a:bodyPr/>
          <a:lstStyle/>
          <a:p>
            <a:r>
              <a:rPr lang="en-US" sz="1800" noProof="1"/>
              <a:t>Of adults aged 65+ cannot complete basic online tasks needed to access digital services. </a:t>
            </a:r>
          </a:p>
        </p:txBody>
      </p:sp>
      <p:sp>
        <p:nvSpPr>
          <p:cNvPr id="513" name="Text Placeholder 512">
            <a:extLst>
              <a:ext uri="{FF2B5EF4-FFF2-40B4-BE49-F238E27FC236}">
                <a16:creationId xmlns:a16="http://schemas.microsoft.com/office/drawing/2014/main" id="{71C8437F-6809-B184-8704-5DB7ADB0C978}"/>
              </a:ext>
            </a:extLst>
          </p:cNvPr>
          <p:cNvSpPr>
            <a:spLocks noGrp="1"/>
          </p:cNvSpPr>
          <p:nvPr>
            <p:ph type="body" sz="quarter" idx="13"/>
          </p:nvPr>
        </p:nvSpPr>
        <p:spPr>
          <a:xfrm>
            <a:off x="585988" y="6624556"/>
            <a:ext cx="5408411" cy="1092614"/>
          </a:xfrm>
        </p:spPr>
        <p:txBody>
          <a:bodyPr/>
          <a:lstStyle/>
          <a:p>
            <a:r>
              <a:rPr lang="en-US" dirty="0"/>
              <a:t>20%</a:t>
            </a:r>
          </a:p>
        </p:txBody>
      </p:sp>
      <p:sp>
        <p:nvSpPr>
          <p:cNvPr id="215" name="Text Placeholder 214">
            <a:extLst>
              <a:ext uri="{FF2B5EF4-FFF2-40B4-BE49-F238E27FC236}">
                <a16:creationId xmlns:a16="http://schemas.microsoft.com/office/drawing/2014/main" id="{6807459D-4170-C229-F963-F2976F0EBFBB}"/>
              </a:ext>
            </a:extLst>
          </p:cNvPr>
          <p:cNvSpPr>
            <a:spLocks noGrp="1"/>
          </p:cNvSpPr>
          <p:nvPr>
            <p:ph type="body" sz="quarter" idx="15"/>
          </p:nvPr>
        </p:nvSpPr>
        <p:spPr>
          <a:xfrm>
            <a:off x="2684811" y="6838187"/>
            <a:ext cx="2963045" cy="665352"/>
          </a:xfrm>
        </p:spPr>
        <p:txBody>
          <a:bodyPr/>
          <a:lstStyle/>
          <a:p>
            <a:r>
              <a:rPr lang="en-US" noProof="1"/>
              <a:t>Of adults aged 65+ do not use the internet</a:t>
            </a:r>
          </a:p>
        </p:txBody>
      </p:sp>
      <p:graphicFrame>
        <p:nvGraphicFramePr>
          <p:cNvPr id="18" name="Chart Placeholder 17" descr="Chart">
            <a:extLst>
              <a:ext uri="{FF2B5EF4-FFF2-40B4-BE49-F238E27FC236}">
                <a16:creationId xmlns:a16="http://schemas.microsoft.com/office/drawing/2014/main" id="{CCBA8E80-14A8-BE1A-2A1E-73C71FC973A3}"/>
              </a:ext>
            </a:extLst>
          </p:cNvPr>
          <p:cNvGraphicFramePr>
            <a:graphicFrameLocks noGrp="1"/>
          </p:cNvGraphicFramePr>
          <p:nvPr>
            <p:ph type="chart" sz="quarter" idx="22"/>
            <p:extLst>
              <p:ext uri="{D42A27DB-BD31-4B8C-83A1-F6EECF244321}">
                <p14:modId xmlns:p14="http://schemas.microsoft.com/office/powerpoint/2010/main" val="2381689690"/>
              </p:ext>
            </p:extLst>
          </p:nvPr>
        </p:nvGraphicFramePr>
        <p:xfrm>
          <a:off x="6379322" y="4811353"/>
          <a:ext cx="1500187" cy="1354137"/>
        </p:xfrm>
        <a:graphic>
          <a:graphicData uri="http://schemas.openxmlformats.org/drawingml/2006/chart">
            <c:chart xmlns:c="http://schemas.openxmlformats.org/drawingml/2006/chart" xmlns:r="http://schemas.openxmlformats.org/officeDocument/2006/relationships" r:id="rId3"/>
          </a:graphicData>
        </a:graphic>
      </p:graphicFrame>
      <p:sp>
        <p:nvSpPr>
          <p:cNvPr id="41" name="Text Placeholder 40">
            <a:extLst>
              <a:ext uri="{FF2B5EF4-FFF2-40B4-BE49-F238E27FC236}">
                <a16:creationId xmlns:a16="http://schemas.microsoft.com/office/drawing/2014/main" id="{F759D3BD-334F-437B-885B-61E4D9284B75}"/>
              </a:ext>
            </a:extLst>
          </p:cNvPr>
          <p:cNvSpPr>
            <a:spLocks noGrp="1"/>
          </p:cNvSpPr>
          <p:nvPr>
            <p:ph type="body" sz="quarter" idx="16"/>
          </p:nvPr>
        </p:nvSpPr>
        <p:spPr>
          <a:xfrm>
            <a:off x="6289405" y="6003179"/>
            <a:ext cx="1590104" cy="691168"/>
          </a:xfrm>
        </p:spPr>
        <p:txBody>
          <a:bodyPr/>
          <a:lstStyle/>
          <a:p>
            <a:r>
              <a:rPr lang="en-US" dirty="0"/>
              <a:t>65%</a:t>
            </a:r>
          </a:p>
        </p:txBody>
      </p:sp>
      <p:graphicFrame>
        <p:nvGraphicFramePr>
          <p:cNvPr id="257" name="Chart Placeholder 17" descr="Chart">
            <a:extLst>
              <a:ext uri="{FF2B5EF4-FFF2-40B4-BE49-F238E27FC236}">
                <a16:creationId xmlns:a16="http://schemas.microsoft.com/office/drawing/2014/main" id="{45F98443-A17B-D16C-4BAF-F9C0CDF47375}"/>
              </a:ext>
            </a:extLst>
          </p:cNvPr>
          <p:cNvGraphicFramePr>
            <a:graphicFrameLocks noGrp="1"/>
          </p:cNvGraphicFramePr>
          <p:nvPr>
            <p:ph type="chart" sz="quarter" idx="23"/>
            <p:extLst>
              <p:ext uri="{D42A27DB-BD31-4B8C-83A1-F6EECF244321}">
                <p14:modId xmlns:p14="http://schemas.microsoft.com/office/powerpoint/2010/main" val="164592924"/>
              </p:ext>
            </p:extLst>
          </p:nvPr>
        </p:nvGraphicFramePr>
        <p:xfrm>
          <a:off x="8027419" y="4829562"/>
          <a:ext cx="1500188" cy="1354137"/>
        </p:xfrm>
        <a:graphic>
          <a:graphicData uri="http://schemas.openxmlformats.org/drawingml/2006/chart">
            <c:chart xmlns:c="http://schemas.openxmlformats.org/drawingml/2006/chart" xmlns:r="http://schemas.openxmlformats.org/officeDocument/2006/relationships" r:id="rId4"/>
          </a:graphicData>
        </a:graphic>
      </p:graphicFrame>
      <p:sp>
        <p:nvSpPr>
          <p:cNvPr id="100" name="Text Placeholder 99">
            <a:extLst>
              <a:ext uri="{FF2B5EF4-FFF2-40B4-BE49-F238E27FC236}">
                <a16:creationId xmlns:a16="http://schemas.microsoft.com/office/drawing/2014/main" id="{BC2E49F5-1FC8-2C5B-54E7-9C0F86145F29}"/>
              </a:ext>
            </a:extLst>
          </p:cNvPr>
          <p:cNvSpPr>
            <a:spLocks noGrp="1"/>
          </p:cNvSpPr>
          <p:nvPr>
            <p:ph type="body" sz="quarter" idx="17"/>
          </p:nvPr>
        </p:nvSpPr>
        <p:spPr>
          <a:xfrm>
            <a:off x="8054308" y="6071672"/>
            <a:ext cx="1590104" cy="691168"/>
          </a:xfrm>
        </p:spPr>
        <p:txBody>
          <a:bodyPr/>
          <a:lstStyle/>
          <a:p>
            <a:r>
              <a:rPr lang="en-US" dirty="0"/>
              <a:t>40%</a:t>
            </a:r>
          </a:p>
        </p:txBody>
      </p:sp>
      <p:graphicFrame>
        <p:nvGraphicFramePr>
          <p:cNvPr id="259" name="Chart Placeholder 17" descr="Chart">
            <a:extLst>
              <a:ext uri="{FF2B5EF4-FFF2-40B4-BE49-F238E27FC236}">
                <a16:creationId xmlns:a16="http://schemas.microsoft.com/office/drawing/2014/main" id="{F95CCBEE-7421-094D-4709-07EA870C9580}"/>
              </a:ext>
            </a:extLst>
          </p:cNvPr>
          <p:cNvGraphicFramePr>
            <a:graphicFrameLocks noGrp="1"/>
          </p:cNvGraphicFramePr>
          <p:nvPr>
            <p:ph type="chart" sz="quarter" idx="24"/>
            <p:extLst>
              <p:ext uri="{D42A27DB-BD31-4B8C-83A1-F6EECF244321}">
                <p14:modId xmlns:p14="http://schemas.microsoft.com/office/powerpoint/2010/main" val="3970705125"/>
              </p:ext>
            </p:extLst>
          </p:nvPr>
        </p:nvGraphicFramePr>
        <p:xfrm>
          <a:off x="9728884" y="4808961"/>
          <a:ext cx="1500188" cy="1354137"/>
        </p:xfrm>
        <a:graphic>
          <a:graphicData uri="http://schemas.openxmlformats.org/drawingml/2006/chart">
            <c:chart xmlns:c="http://schemas.openxmlformats.org/drawingml/2006/chart" xmlns:r="http://schemas.openxmlformats.org/officeDocument/2006/relationships" r:id="rId5"/>
          </a:graphicData>
        </a:graphic>
      </p:graphicFrame>
      <p:sp>
        <p:nvSpPr>
          <p:cNvPr id="101" name="Text Placeholder 100">
            <a:extLst>
              <a:ext uri="{FF2B5EF4-FFF2-40B4-BE49-F238E27FC236}">
                <a16:creationId xmlns:a16="http://schemas.microsoft.com/office/drawing/2014/main" id="{949072CC-D6E8-7DC2-9B01-570AA18C4EDF}"/>
              </a:ext>
            </a:extLst>
          </p:cNvPr>
          <p:cNvSpPr>
            <a:spLocks noGrp="1"/>
          </p:cNvSpPr>
          <p:nvPr>
            <p:ph type="body" sz="quarter" idx="18"/>
          </p:nvPr>
        </p:nvSpPr>
        <p:spPr>
          <a:xfrm>
            <a:off x="9793494" y="6045970"/>
            <a:ext cx="1590104" cy="753307"/>
          </a:xfrm>
        </p:spPr>
        <p:txBody>
          <a:bodyPr/>
          <a:lstStyle/>
          <a:p>
            <a:r>
              <a:rPr lang="en-US" dirty="0"/>
              <a:t>18%</a:t>
            </a:r>
          </a:p>
        </p:txBody>
      </p:sp>
      <p:sp>
        <p:nvSpPr>
          <p:cNvPr id="104" name="Text Placeholder 103">
            <a:extLst>
              <a:ext uri="{FF2B5EF4-FFF2-40B4-BE49-F238E27FC236}">
                <a16:creationId xmlns:a16="http://schemas.microsoft.com/office/drawing/2014/main" id="{B91FB20E-B300-F21F-7247-60D4C19643B8}"/>
              </a:ext>
            </a:extLst>
          </p:cNvPr>
          <p:cNvSpPr>
            <a:spLocks noGrp="1"/>
          </p:cNvSpPr>
          <p:nvPr>
            <p:ph type="body" sz="quarter" idx="21"/>
          </p:nvPr>
        </p:nvSpPr>
        <p:spPr>
          <a:xfrm>
            <a:off x="9852095" y="6971511"/>
            <a:ext cx="1590104" cy="1289813"/>
          </a:xfrm>
        </p:spPr>
        <p:txBody>
          <a:bodyPr/>
          <a:lstStyle/>
          <a:p>
            <a:r>
              <a:rPr lang="en-US" sz="1800" noProof="1"/>
              <a:t>Of adults aged 65+ have mobility limitations</a:t>
            </a:r>
          </a:p>
        </p:txBody>
      </p:sp>
      <p:sp>
        <p:nvSpPr>
          <p:cNvPr id="301" name="Text Placeholder 300">
            <a:extLst>
              <a:ext uri="{FF2B5EF4-FFF2-40B4-BE49-F238E27FC236}">
                <a16:creationId xmlns:a16="http://schemas.microsoft.com/office/drawing/2014/main" id="{4DF64256-27BC-01AB-7DFF-86F5A69BD6B7}"/>
              </a:ext>
            </a:extLst>
          </p:cNvPr>
          <p:cNvSpPr>
            <a:spLocks noGrp="1"/>
          </p:cNvSpPr>
          <p:nvPr>
            <p:ph type="body" sz="quarter" idx="10"/>
          </p:nvPr>
        </p:nvSpPr>
        <p:spPr>
          <a:xfrm>
            <a:off x="525028" y="8243563"/>
            <a:ext cx="11068937" cy="3260993"/>
          </a:xfrm>
        </p:spPr>
        <p:txBody>
          <a:bodyPr/>
          <a:lstStyle/>
          <a:p>
            <a:r>
              <a:rPr lang="en-US" dirty="0"/>
              <a:t>.</a:t>
            </a:r>
            <a:endParaRPr lang="en-US" noProof="1"/>
          </a:p>
        </p:txBody>
      </p:sp>
      <p:sp>
        <p:nvSpPr>
          <p:cNvPr id="516" name="Text Placeholder 515">
            <a:extLst>
              <a:ext uri="{FF2B5EF4-FFF2-40B4-BE49-F238E27FC236}">
                <a16:creationId xmlns:a16="http://schemas.microsoft.com/office/drawing/2014/main" id="{94C589D9-4401-7788-910D-40AF39E87998}"/>
              </a:ext>
            </a:extLst>
          </p:cNvPr>
          <p:cNvSpPr>
            <a:spLocks noGrp="1"/>
          </p:cNvSpPr>
          <p:nvPr>
            <p:ph type="body" sz="quarter" idx="30"/>
          </p:nvPr>
        </p:nvSpPr>
        <p:spPr>
          <a:xfrm>
            <a:off x="0" y="11829874"/>
            <a:ext cx="10765865" cy="1773490"/>
          </a:xfrm>
        </p:spPr>
        <p:txBody>
          <a:bodyPr/>
          <a:lstStyle/>
          <a:p>
            <a:r>
              <a:rPr lang="en-US" sz="1800" dirty="0"/>
              <a:t>UK Legislations</a:t>
            </a:r>
          </a:p>
          <a:p>
            <a:pPr marL="457200" indent="-457200">
              <a:buFont typeface="Arial" panose="020B0604020202020204" pitchFamily="34" charset="0"/>
              <a:buChar char="•"/>
            </a:pPr>
            <a:r>
              <a:rPr lang="en-US" sz="2000" dirty="0"/>
              <a:t>Care Act 2014 – </a:t>
            </a:r>
            <a:r>
              <a:rPr lang="en-US" sz="2000" b="0" dirty="0"/>
              <a:t>Promotes wellbeing, independence and person-centered care. Ensures older adults are involved in decisions and can access appropriate support.</a:t>
            </a:r>
          </a:p>
          <a:p>
            <a:pPr marL="457200" indent="-457200">
              <a:buFont typeface="Arial" panose="020B0604020202020204" pitchFamily="34" charset="0"/>
              <a:buChar char="•"/>
            </a:pPr>
            <a:r>
              <a:rPr lang="en-US" sz="2000" dirty="0"/>
              <a:t>Equality Act 2010 - </a:t>
            </a:r>
            <a:r>
              <a:rPr lang="en-US" sz="2000" b="0" dirty="0"/>
              <a:t>Protects against age discrimination and ensures equal access to health and social care services, supporting inclusion and fairness.</a:t>
            </a:r>
            <a:endParaRPr lang="en-US" sz="2000" dirty="0"/>
          </a:p>
        </p:txBody>
      </p:sp>
      <p:sp>
        <p:nvSpPr>
          <p:cNvPr id="577" name="Text Placeholder 576">
            <a:extLst>
              <a:ext uri="{FF2B5EF4-FFF2-40B4-BE49-F238E27FC236}">
                <a16:creationId xmlns:a16="http://schemas.microsoft.com/office/drawing/2014/main" id="{1D5280D1-B0FF-C75F-DC3D-9981E24E03DC}"/>
              </a:ext>
            </a:extLst>
          </p:cNvPr>
          <p:cNvSpPr>
            <a:spLocks noGrp="1"/>
          </p:cNvSpPr>
          <p:nvPr>
            <p:ph type="body" sz="quarter" idx="35"/>
          </p:nvPr>
        </p:nvSpPr>
        <p:spPr>
          <a:xfrm>
            <a:off x="1462561" y="13786637"/>
            <a:ext cx="9653688" cy="2501942"/>
          </a:xfrm>
        </p:spPr>
        <p:txBody>
          <a:bodyPr/>
          <a:lstStyle/>
          <a:p>
            <a:r>
              <a:rPr lang="en-GB" sz="1400" b="1" dirty="0">
                <a:latin typeface="Arial" panose="020B0604020202020204" pitchFamily="34" charset="0"/>
                <a:cs typeface="Arial" panose="020B0604020202020204" pitchFamily="34" charset="0"/>
              </a:rPr>
              <a:t>Challenges </a:t>
            </a:r>
          </a:p>
          <a:p>
            <a:r>
              <a:rPr lang="en-GB" sz="1400" dirty="0">
                <a:latin typeface="Arial" panose="020B0604020202020204" pitchFamily="34" charset="0"/>
                <a:cs typeface="Arial" panose="020B0604020202020204" pitchFamily="34" charset="0"/>
              </a:rPr>
              <a:t>Older people often face barriers that affect their ability to remain independent.</a:t>
            </a:r>
          </a:p>
          <a:p>
            <a:endParaRPr lang="en-GB" sz="1400" dirty="0">
              <a:latin typeface="Arial" panose="020B0604020202020204" pitchFamily="34" charset="0"/>
              <a:cs typeface="Arial" panose="020B0604020202020204" pitchFamily="34" charset="0"/>
            </a:endParaRPr>
          </a:p>
          <a:p>
            <a:pPr marL="571500" indent="-571500">
              <a:buFont typeface="Arial" panose="020B0604020202020204" pitchFamily="34" charset="0"/>
              <a:buChar char="•"/>
            </a:pPr>
            <a:r>
              <a:rPr lang="en-GB" sz="1400" dirty="0">
                <a:latin typeface="Arial" panose="020B0604020202020204" pitchFamily="34" charset="0"/>
                <a:cs typeface="Arial" panose="020B0604020202020204" pitchFamily="34" charset="0"/>
              </a:rPr>
              <a:t>Physical decline – reduced mobility, chronic illness and disability can limit daily activities (WHO, 2022).</a:t>
            </a:r>
          </a:p>
          <a:p>
            <a:pPr marL="571500" indent="-571500">
              <a:buFont typeface="Arial" panose="020B0604020202020204" pitchFamily="34" charset="0"/>
              <a:buChar char="•"/>
            </a:pPr>
            <a:r>
              <a:rPr lang="en-GB" sz="1400" dirty="0">
                <a:latin typeface="Arial" panose="020B0604020202020204" pitchFamily="34" charset="0"/>
                <a:cs typeface="Arial" panose="020B0604020202020204" pitchFamily="34" charset="0"/>
              </a:rPr>
              <a:t>Cognitive decline – conditions such as dementia affect memory, decision-making and independence.</a:t>
            </a:r>
          </a:p>
          <a:p>
            <a:pPr marL="571500" indent="-571500">
              <a:buFont typeface="Arial" panose="020B0604020202020204" pitchFamily="34" charset="0"/>
              <a:buChar char="•"/>
            </a:pPr>
            <a:r>
              <a:rPr lang="en-GB" sz="1400" dirty="0">
                <a:latin typeface="Arial" panose="020B0604020202020204" pitchFamily="34" charset="0"/>
                <a:cs typeface="Arial" panose="020B0604020202020204" pitchFamily="34" charset="0"/>
              </a:rPr>
              <a:t>Digital exclusion – many services are moving online, but some older adults lack digital skills or internet access.</a:t>
            </a:r>
            <a:endParaRPr lang="en-GB" sz="1100" dirty="0">
              <a:latin typeface="Arial" panose="020B0604020202020204" pitchFamily="34" charset="0"/>
              <a:cs typeface="Arial" panose="020B0604020202020204" pitchFamily="34" charset="0"/>
            </a:endParaRPr>
          </a:p>
          <a:p>
            <a:endParaRPr lang="en-US" dirty="0"/>
          </a:p>
        </p:txBody>
      </p:sp>
      <p:sp>
        <p:nvSpPr>
          <p:cNvPr id="6" name="Text Placeholder 5">
            <a:extLst>
              <a:ext uri="{FF2B5EF4-FFF2-40B4-BE49-F238E27FC236}">
                <a16:creationId xmlns:a16="http://schemas.microsoft.com/office/drawing/2014/main" id="{9D429117-124D-2733-057A-E1C166980FD0}"/>
              </a:ext>
            </a:extLst>
          </p:cNvPr>
          <p:cNvSpPr>
            <a:spLocks noGrp="1"/>
          </p:cNvSpPr>
          <p:nvPr>
            <p:ph type="body" sz="quarter" idx="19"/>
          </p:nvPr>
        </p:nvSpPr>
        <p:spPr>
          <a:xfrm>
            <a:off x="6354015" y="6624556"/>
            <a:ext cx="1590104" cy="859823"/>
          </a:xfrm>
        </p:spPr>
        <p:txBody>
          <a:bodyPr/>
          <a:lstStyle/>
          <a:p>
            <a:r>
              <a:rPr lang="en-US" sz="1800" dirty="0"/>
              <a:t>Of adults aged 65-84 years have multiple long-term health conditions.</a:t>
            </a:r>
          </a:p>
        </p:txBody>
      </p:sp>
      <p:sp>
        <p:nvSpPr>
          <p:cNvPr id="8" name="Text Placeholder 7">
            <a:extLst>
              <a:ext uri="{FF2B5EF4-FFF2-40B4-BE49-F238E27FC236}">
                <a16:creationId xmlns:a16="http://schemas.microsoft.com/office/drawing/2014/main" id="{E9DBA0F6-D57F-ABC7-5AD1-C2840FE7247C}"/>
              </a:ext>
            </a:extLst>
          </p:cNvPr>
          <p:cNvSpPr>
            <a:spLocks noGrp="1"/>
          </p:cNvSpPr>
          <p:nvPr>
            <p:ph type="body" sz="quarter" idx="20"/>
          </p:nvPr>
        </p:nvSpPr>
        <p:spPr>
          <a:xfrm>
            <a:off x="8054308" y="6838187"/>
            <a:ext cx="1590104" cy="1153525"/>
          </a:xfrm>
        </p:spPr>
        <p:txBody>
          <a:bodyPr/>
          <a:lstStyle/>
          <a:p>
            <a:r>
              <a:rPr lang="en-US" sz="1800" dirty="0"/>
              <a:t>Of  older adults report loneliness affecting their wellbeing</a:t>
            </a:r>
          </a:p>
        </p:txBody>
      </p:sp>
      <p:sp>
        <p:nvSpPr>
          <p:cNvPr id="20" name="TextBox 19">
            <a:extLst>
              <a:ext uri="{FF2B5EF4-FFF2-40B4-BE49-F238E27FC236}">
                <a16:creationId xmlns:a16="http://schemas.microsoft.com/office/drawing/2014/main" id="{E0044875-273A-C74F-EBC8-8B3CBE85AA6E}"/>
              </a:ext>
            </a:extLst>
          </p:cNvPr>
          <p:cNvSpPr txBox="1"/>
          <p:nvPr/>
        </p:nvSpPr>
        <p:spPr>
          <a:xfrm>
            <a:off x="0" y="8230281"/>
            <a:ext cx="7567448" cy="3416320"/>
          </a:xfrm>
          <a:prstGeom prst="rect">
            <a:avLst/>
          </a:prstGeom>
          <a:noFill/>
        </p:spPr>
        <p:txBody>
          <a:bodyPr wrap="square" rtlCol="0">
            <a:spAutoFit/>
          </a:bodyPr>
          <a:lstStyle/>
          <a:p>
            <a:r>
              <a:rPr lang="en-GB" sz="1800" b="1" dirty="0"/>
              <a:t>Care and Support Needs </a:t>
            </a:r>
            <a:r>
              <a:rPr lang="en-GB" sz="1800" dirty="0"/>
              <a:t>– Older adults have complex needs that require integrated health and social care support.</a:t>
            </a:r>
          </a:p>
          <a:p>
            <a:endParaRPr lang="en-GB" sz="1800" dirty="0"/>
          </a:p>
          <a:p>
            <a:pPr marL="571500" indent="-571500">
              <a:buFont typeface="Arial" panose="020B0604020202020204" pitchFamily="34" charset="0"/>
              <a:buChar char="•"/>
            </a:pPr>
            <a:r>
              <a:rPr lang="en-GB" sz="1800" dirty="0"/>
              <a:t>Physical health needs – management of chronic illnesses such as cardiovascular disease, arthritis and diabetes (WHO, 2022).</a:t>
            </a:r>
          </a:p>
          <a:p>
            <a:pPr marL="571500" indent="-571500">
              <a:buFont typeface="Arial" panose="020B0604020202020204" pitchFamily="34" charset="0"/>
              <a:buChar char="•"/>
            </a:pPr>
            <a:r>
              <a:rPr lang="en-GB" sz="1800" dirty="0"/>
              <a:t>Mental health needs – risk of depression, dementia and loneliness increases with age (Age UK, 2023).</a:t>
            </a:r>
          </a:p>
          <a:p>
            <a:pPr marL="571500" indent="-571500">
              <a:buFont typeface="Arial" panose="020B0604020202020204" pitchFamily="34" charset="0"/>
              <a:buChar char="•"/>
            </a:pPr>
            <a:r>
              <a:rPr lang="en-GB" sz="1800" dirty="0"/>
              <a:t>Functional ability – maintaining mobility, daily living skills and independence.</a:t>
            </a:r>
          </a:p>
          <a:p>
            <a:pPr marL="571500" indent="-571500">
              <a:buFont typeface="Arial" panose="020B0604020202020204" pitchFamily="34" charset="0"/>
              <a:buChar char="•"/>
            </a:pPr>
            <a:r>
              <a:rPr lang="en-GB" sz="1800" dirty="0"/>
              <a:t>Social support – family, community and social networks reduce isolation.</a:t>
            </a:r>
          </a:p>
          <a:p>
            <a:pPr marL="571500" indent="-571500">
              <a:buFont typeface="Arial" panose="020B0604020202020204" pitchFamily="34" charset="0"/>
              <a:buChar char="•"/>
            </a:pPr>
            <a:r>
              <a:rPr lang="en-GB" sz="1800" dirty="0"/>
              <a:t>Person-centred care – services should respect dignity, autonomy and individual preferences (NICE,2021).</a:t>
            </a:r>
            <a:endParaRPr lang="en-US" dirty="0"/>
          </a:p>
        </p:txBody>
      </p:sp>
      <p:sp>
        <p:nvSpPr>
          <p:cNvPr id="21" name="TextBox 20">
            <a:extLst>
              <a:ext uri="{FF2B5EF4-FFF2-40B4-BE49-F238E27FC236}">
                <a16:creationId xmlns:a16="http://schemas.microsoft.com/office/drawing/2014/main" id="{82F6364C-55A9-963D-7035-B6EC7B43CA2B}"/>
              </a:ext>
            </a:extLst>
          </p:cNvPr>
          <p:cNvSpPr txBox="1"/>
          <p:nvPr/>
        </p:nvSpPr>
        <p:spPr>
          <a:xfrm>
            <a:off x="7567448" y="8123272"/>
            <a:ext cx="4624552" cy="3693319"/>
          </a:xfrm>
          <a:prstGeom prst="rect">
            <a:avLst/>
          </a:prstGeom>
          <a:noFill/>
        </p:spPr>
        <p:txBody>
          <a:bodyPr wrap="square" rtlCol="0">
            <a:spAutoFit/>
          </a:bodyPr>
          <a:lstStyle/>
          <a:p>
            <a:r>
              <a:rPr lang="en-GB" sz="1800" b="1" dirty="0"/>
              <a:t>Empowering older people</a:t>
            </a:r>
            <a:r>
              <a:rPr lang="en-GB" sz="1800" dirty="0"/>
              <a:t> involves supporting them to: </a:t>
            </a:r>
          </a:p>
          <a:p>
            <a:endParaRPr lang="en-GB" sz="1800" dirty="0"/>
          </a:p>
          <a:p>
            <a:pPr marL="571500" indent="-571500">
              <a:buFont typeface="Arial" panose="020B0604020202020204" pitchFamily="34" charset="0"/>
              <a:buChar char="•"/>
            </a:pPr>
            <a:r>
              <a:rPr lang="en-GB" sz="1800" dirty="0"/>
              <a:t>Make decisions about their own care</a:t>
            </a:r>
          </a:p>
          <a:p>
            <a:pPr marL="571500" indent="-571500">
              <a:buFont typeface="Arial" panose="020B0604020202020204" pitchFamily="34" charset="0"/>
              <a:buChar char="•"/>
            </a:pPr>
            <a:r>
              <a:rPr lang="en-GB" sz="1800" dirty="0"/>
              <a:t>Maintain independence and choice</a:t>
            </a:r>
          </a:p>
          <a:p>
            <a:pPr marL="571500" indent="-571500">
              <a:buFont typeface="Arial" panose="020B0604020202020204" pitchFamily="34" charset="0"/>
              <a:buChar char="•"/>
            </a:pPr>
            <a:r>
              <a:rPr lang="en-GB" sz="1800" dirty="0"/>
              <a:t>Participate in community life</a:t>
            </a:r>
          </a:p>
          <a:p>
            <a:pPr marL="571500" indent="-571500">
              <a:buFont typeface="Arial" panose="020B0604020202020204" pitchFamily="34" charset="0"/>
              <a:buChar char="•"/>
            </a:pPr>
            <a:r>
              <a:rPr lang="en-GB" sz="1800" dirty="0"/>
              <a:t>Access appropriate health and social services</a:t>
            </a:r>
          </a:p>
          <a:p>
            <a:endParaRPr lang="en-GB" sz="1800" dirty="0"/>
          </a:p>
          <a:p>
            <a:r>
              <a:rPr lang="en-GB" sz="1800" dirty="0"/>
              <a:t>Person-centred and integrated care approaches help improve wellbeing and quality of life for older adults (Department of Health and Social Care, 2021).</a:t>
            </a:r>
            <a:endParaRPr lang="en-US" dirty="0"/>
          </a:p>
        </p:txBody>
      </p:sp>
      <p:pic>
        <p:nvPicPr>
          <p:cNvPr id="34" name="Picture Placeholder 33" descr="A nurse talking to an old person&#10;&#10;Description automatically generated">
            <a:extLst>
              <a:ext uri="{FF2B5EF4-FFF2-40B4-BE49-F238E27FC236}">
                <a16:creationId xmlns:a16="http://schemas.microsoft.com/office/drawing/2014/main" id="{ABF75347-A6E6-A90E-11A7-308E9A8E5B91}"/>
              </a:ext>
            </a:extLst>
          </p:cNvPr>
          <p:cNvPicPr>
            <a:picLocks noGrp="1" noChangeAspect="1"/>
          </p:cNvPicPr>
          <p:nvPr>
            <p:ph type="pic" sz="quarter" idx="37"/>
          </p:nvPr>
        </p:nvPicPr>
        <p:blipFill>
          <a:blip r:embed="rId6">
            <a:extLst>
              <a:ext uri="{837473B0-CC2E-450A-ABE3-18F120FF3D39}">
                <a1611:picAttrSrcUrl xmlns:a1611="http://schemas.microsoft.com/office/drawing/2016/11/main" r:id="rId7"/>
              </a:ext>
            </a:extLst>
          </a:blip>
          <a:srcRect l="5678" r="5678"/>
          <a:stretch>
            <a:fillRect/>
          </a:stretch>
        </p:blipFill>
        <p:spPr>
          <a:xfrm>
            <a:off x="1" y="-45107"/>
            <a:ext cx="1968579" cy="2499549"/>
          </a:xfrm>
        </p:spPr>
      </p:pic>
    </p:spTree>
    <p:extLst>
      <p:ext uri="{BB962C8B-B14F-4D97-AF65-F5344CB8AC3E}">
        <p14:creationId xmlns:p14="http://schemas.microsoft.com/office/powerpoint/2010/main" val="27379042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70B99-76C3-139A-7BAE-25D2DBD01E9B}"/>
              </a:ext>
            </a:extLst>
          </p:cNvPr>
          <p:cNvSpPr>
            <a:spLocks noGrp="1"/>
          </p:cNvSpPr>
          <p:nvPr>
            <p:ph type="title"/>
          </p:nvPr>
        </p:nvSpPr>
        <p:spPr>
          <a:xfrm>
            <a:off x="2099197" y="-349330"/>
            <a:ext cx="8196805" cy="1119753"/>
          </a:xfrm>
        </p:spPr>
        <p:txBody>
          <a:bodyPr vert="horz" lIns="91440" tIns="45720" rIns="91440" bIns="0" rtlCol="0" anchor="b">
            <a:normAutofit/>
          </a:bodyPr>
          <a:lstStyle/>
          <a:p>
            <a:r>
              <a:rPr lang="en-US" sz="5400" b="1" kern="1200" spc="-500" baseline="0" dirty="0"/>
              <a:t>Recommendations &amp; Conclusion</a:t>
            </a:r>
          </a:p>
        </p:txBody>
      </p:sp>
      <p:sp>
        <p:nvSpPr>
          <p:cNvPr id="63" name="TextBox 62">
            <a:extLst>
              <a:ext uri="{FF2B5EF4-FFF2-40B4-BE49-F238E27FC236}">
                <a16:creationId xmlns:a16="http://schemas.microsoft.com/office/drawing/2014/main" id="{CCDC5833-AA62-C270-475D-89CA6F54FA93}"/>
              </a:ext>
            </a:extLst>
          </p:cNvPr>
          <p:cNvSpPr txBox="1"/>
          <p:nvPr/>
        </p:nvSpPr>
        <p:spPr>
          <a:xfrm>
            <a:off x="585988" y="830860"/>
            <a:ext cx="11686674" cy="4893647"/>
          </a:xfrm>
          <a:prstGeom prst="rect">
            <a:avLst/>
          </a:prstGeom>
          <a:noFill/>
        </p:spPr>
        <p:txBody>
          <a:bodyPr wrap="square" rtlCol="0">
            <a:spAutoFit/>
          </a:bodyPr>
          <a:lstStyle/>
          <a:p>
            <a:r>
              <a:rPr lang="en-US" sz="2400" b="1" dirty="0"/>
              <a:t>Recommendations for improving services.</a:t>
            </a:r>
            <a:br>
              <a:rPr lang="en-US" sz="2400" b="1" dirty="0"/>
            </a:br>
            <a:br>
              <a:rPr lang="en-US" sz="2400" b="1" dirty="0"/>
            </a:br>
            <a:r>
              <a:rPr lang="en-US" sz="2400" b="1" dirty="0"/>
              <a:t>Improve access to assistive technology </a:t>
            </a:r>
            <a:r>
              <a:rPr lang="en-US" sz="2400" dirty="0"/>
              <a:t>such as telecare, fall detectors and remote health monitoring.</a:t>
            </a:r>
            <a:br>
              <a:rPr lang="en-US" sz="2400" dirty="0"/>
            </a:br>
            <a:r>
              <a:rPr lang="en-US" sz="2400" b="1" dirty="0"/>
              <a:t>Promote digital inclusion </a:t>
            </a:r>
            <a:r>
              <a:rPr lang="en-US" sz="2400" dirty="0"/>
              <a:t>by providing training and support to help older adults access online health and social services</a:t>
            </a:r>
            <a:br>
              <a:rPr lang="en-US" sz="2400" dirty="0"/>
            </a:br>
            <a:r>
              <a:rPr lang="en-US" sz="2400" b="1" dirty="0"/>
              <a:t>Expand community-based support programs </a:t>
            </a:r>
            <a:r>
              <a:rPr lang="en-US" sz="2400" dirty="0"/>
              <a:t>that help older adults remain independent and socially connected.</a:t>
            </a:r>
            <a:br>
              <a:rPr lang="en-US" sz="2400" dirty="0"/>
            </a:br>
            <a:br>
              <a:rPr lang="en-US" sz="2400" b="1" dirty="0"/>
            </a:br>
            <a:r>
              <a:rPr lang="en-US" sz="2400" dirty="0"/>
              <a:t>These strategies can improve quality of life, independence and empowerment among older adults.</a:t>
            </a:r>
            <a:br>
              <a:rPr lang="en-US" sz="2400" dirty="0"/>
            </a:br>
            <a:br>
              <a:rPr lang="en-US" sz="2400" dirty="0"/>
            </a:br>
            <a:endParaRPr lang="en-US" sz="2400" dirty="0"/>
          </a:p>
        </p:txBody>
      </p:sp>
      <p:sp>
        <p:nvSpPr>
          <p:cNvPr id="66" name="TextBox 65">
            <a:extLst>
              <a:ext uri="{FF2B5EF4-FFF2-40B4-BE49-F238E27FC236}">
                <a16:creationId xmlns:a16="http://schemas.microsoft.com/office/drawing/2014/main" id="{8F89DC27-FCC4-B212-4601-69AC90DF3D11}"/>
              </a:ext>
            </a:extLst>
          </p:cNvPr>
          <p:cNvSpPr txBox="1"/>
          <p:nvPr/>
        </p:nvSpPr>
        <p:spPr>
          <a:xfrm>
            <a:off x="585989" y="8301789"/>
            <a:ext cx="10916200" cy="2677656"/>
          </a:xfrm>
          <a:prstGeom prst="rect">
            <a:avLst/>
          </a:prstGeom>
          <a:noFill/>
        </p:spPr>
        <p:txBody>
          <a:bodyPr wrap="square" rtlCol="0">
            <a:spAutoFit/>
          </a:bodyPr>
          <a:lstStyle/>
          <a:p>
            <a:r>
              <a:rPr lang="en-US" sz="2400" b="1" dirty="0"/>
              <a:t>Conclusion</a:t>
            </a:r>
          </a:p>
          <a:p>
            <a:endParaRPr lang="en-US" sz="2400" b="1" dirty="0"/>
          </a:p>
          <a:p>
            <a:r>
              <a:rPr lang="en-US" sz="2400" dirty="0"/>
              <a:t>The ageing population presents significant challenges for health and social care services. Older people require support to maintain independence, wellbeing and quality of life. While current UK services and policies aim to promote person-</a:t>
            </a:r>
            <a:r>
              <a:rPr lang="en-US" sz="2400" dirty="0" err="1"/>
              <a:t>centred</a:t>
            </a:r>
            <a:r>
              <a:rPr lang="en-US" sz="2400" dirty="0"/>
              <a:t> and integrated care, barriers such as limited resources, social isolation and unequal access to services remain</a:t>
            </a:r>
          </a:p>
        </p:txBody>
      </p:sp>
      <p:pic>
        <p:nvPicPr>
          <p:cNvPr id="78" name="Picture 77" descr="A person and a nurse walking in a hallway&#10;&#10;Description automatically generated">
            <a:extLst>
              <a:ext uri="{FF2B5EF4-FFF2-40B4-BE49-F238E27FC236}">
                <a16:creationId xmlns:a16="http://schemas.microsoft.com/office/drawing/2014/main" id="{34C9EE9F-B98B-94B0-B68A-406075F0EC1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5045724"/>
            <a:ext cx="6787996" cy="3238647"/>
          </a:xfrm>
          <a:prstGeom prst="rect">
            <a:avLst/>
          </a:prstGeom>
        </p:spPr>
      </p:pic>
      <p:pic>
        <p:nvPicPr>
          <p:cNvPr id="88" name="Picture 87" descr="A person helping an old person with a walker&#10;&#10;Description automatically generated">
            <a:extLst>
              <a:ext uri="{FF2B5EF4-FFF2-40B4-BE49-F238E27FC236}">
                <a16:creationId xmlns:a16="http://schemas.microsoft.com/office/drawing/2014/main" id="{35253804-A06F-3499-BA62-527B5C7C83E9}"/>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6787996" y="4985286"/>
            <a:ext cx="5484666" cy="3202237"/>
          </a:xfrm>
          <a:prstGeom prst="rect">
            <a:avLst/>
          </a:prstGeom>
        </p:spPr>
      </p:pic>
    </p:spTree>
    <p:extLst>
      <p:ext uri="{BB962C8B-B14F-4D97-AF65-F5344CB8AC3E}">
        <p14:creationId xmlns:p14="http://schemas.microsoft.com/office/powerpoint/2010/main" val="2699146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356A1E-03D4-42A1-0D1C-6A8A38B8F7AE}"/>
              </a:ext>
            </a:extLst>
          </p:cNvPr>
          <p:cNvSpPr>
            <a:spLocks noGrp="1"/>
          </p:cNvSpPr>
          <p:nvPr>
            <p:ph type="title"/>
          </p:nvPr>
        </p:nvSpPr>
        <p:spPr>
          <a:xfrm>
            <a:off x="669757" y="240631"/>
            <a:ext cx="10515600" cy="1515979"/>
          </a:xfrm>
        </p:spPr>
        <p:txBody>
          <a:bodyPr>
            <a:noAutofit/>
          </a:bodyPr>
          <a:lstStyle/>
          <a:p>
            <a:r>
              <a:rPr lang="en-US" sz="2800" b="1" dirty="0"/>
              <a:t>Reference List.</a:t>
            </a:r>
          </a:p>
        </p:txBody>
      </p:sp>
      <p:sp>
        <p:nvSpPr>
          <p:cNvPr id="5" name="TextBox 4">
            <a:extLst>
              <a:ext uri="{FF2B5EF4-FFF2-40B4-BE49-F238E27FC236}">
                <a16:creationId xmlns:a16="http://schemas.microsoft.com/office/drawing/2014/main" id="{198D075D-E81A-B6DA-6900-9BCE5E34CA43}"/>
              </a:ext>
            </a:extLst>
          </p:cNvPr>
          <p:cNvSpPr txBox="1"/>
          <p:nvPr/>
        </p:nvSpPr>
        <p:spPr>
          <a:xfrm>
            <a:off x="559468" y="2334127"/>
            <a:ext cx="10736178" cy="10341293"/>
          </a:xfrm>
          <a:prstGeom prst="rect">
            <a:avLst/>
          </a:prstGeom>
          <a:noFill/>
        </p:spPr>
        <p:txBody>
          <a:bodyPr wrap="square" rtlCol="0">
            <a:spAutoFit/>
          </a:bodyPr>
          <a:lstStyle/>
          <a:p>
            <a:r>
              <a:rPr lang="en-GB" b="1" dirty="0">
                <a:effectLst/>
                <a:latin typeface="Helvetica Neue" panose="02000503000000020004" pitchFamily="2" charset="0"/>
              </a:rPr>
              <a:t>Age UK (2023)</a:t>
            </a:r>
            <a:r>
              <a:rPr lang="en-GB" dirty="0">
                <a:effectLst/>
                <a:latin typeface="Helvetica Neue" panose="02000503000000020004" pitchFamily="2" charset="0"/>
              </a:rPr>
              <a:t> </a:t>
            </a:r>
            <a:r>
              <a:rPr lang="en-GB" i="1" dirty="0">
                <a:effectLst/>
                <a:latin typeface="Helvetica Neue" panose="02000503000000020004" pitchFamily="2" charset="0"/>
              </a:rPr>
              <a:t>Later life in the United Kingdom</a:t>
            </a:r>
            <a:r>
              <a:rPr lang="en-GB" dirty="0">
                <a:effectLst/>
                <a:latin typeface="Helvetica Neue" panose="02000503000000020004" pitchFamily="2" charset="0"/>
              </a:rPr>
              <a:t>. Available at:</a:t>
            </a:r>
            <a:br>
              <a:rPr lang="en-GB" dirty="0">
                <a:effectLst/>
                <a:latin typeface="Helvetica Neue" panose="02000503000000020004" pitchFamily="2" charset="0"/>
              </a:rPr>
            </a:br>
            <a:r>
              <a:rPr lang="en-GB" u="sng" dirty="0">
                <a:solidFill>
                  <a:srgbClr val="DCA10D"/>
                </a:solidFill>
                <a:effectLst/>
                <a:latin typeface="Helvetica Neue" panose="02000503000000020004" pitchFamily="2" charset="0"/>
                <a:hlinkClick r:id="rId2"/>
              </a:rPr>
              <a:t>https://www.ageuk.org.uk/information-advice/health-wellbeing/</a:t>
            </a:r>
            <a:r>
              <a:rPr lang="en-GB" dirty="0">
                <a:effectLst/>
                <a:latin typeface="Helvetica Neue" panose="02000503000000020004" pitchFamily="2" charset="0"/>
              </a:rPr>
              <a:t> (Accessed: March 2026).</a:t>
            </a:r>
          </a:p>
          <a:p>
            <a:r>
              <a:rPr lang="en-GB" b="1" dirty="0">
                <a:solidFill>
                  <a:srgbClr val="000000"/>
                </a:solidFill>
                <a:effectLst/>
                <a:latin typeface="Helvetica Neue" panose="02000503000000020004" pitchFamily="2" charset="0"/>
              </a:rPr>
              <a:t>Age UK (2024)</a:t>
            </a:r>
            <a:r>
              <a:rPr lang="en-GB" dirty="0">
                <a:solidFill>
                  <a:srgbClr val="000000"/>
                </a:solidFill>
                <a:effectLst/>
                <a:latin typeface="Helvetica Neue" panose="02000503000000020004" pitchFamily="2" charset="0"/>
              </a:rPr>
              <a:t> </a:t>
            </a:r>
            <a:r>
              <a:rPr lang="en-GB" i="1" dirty="0">
                <a:solidFill>
                  <a:srgbClr val="000000"/>
                </a:solidFill>
                <a:effectLst/>
                <a:latin typeface="Helvetica Neue" panose="02000503000000020004" pitchFamily="2" charset="0"/>
              </a:rPr>
              <a:t>Digital exclusion and older people</a:t>
            </a:r>
            <a:r>
              <a:rPr lang="en-GB" dirty="0">
                <a:solidFill>
                  <a:srgbClr val="000000"/>
                </a:solidFill>
                <a:effectLst/>
                <a:latin typeface="Helvetica Neue" panose="02000503000000020004" pitchFamily="2" charset="0"/>
              </a:rPr>
              <a:t>. Available at:</a:t>
            </a:r>
            <a:br>
              <a:rPr lang="en-GB" dirty="0">
                <a:solidFill>
                  <a:srgbClr val="000000"/>
                </a:solidFill>
                <a:effectLst/>
                <a:latin typeface="Helvetica Neue" panose="02000503000000020004" pitchFamily="2" charset="0"/>
              </a:rPr>
            </a:br>
            <a:r>
              <a:rPr lang="en-GB" u="sng" dirty="0">
                <a:solidFill>
                  <a:srgbClr val="000000"/>
                </a:solidFill>
                <a:effectLst/>
                <a:latin typeface="Helvetica Neue" panose="02000503000000020004" pitchFamily="2" charset="0"/>
                <a:hlinkClick r:id="rId3"/>
              </a:rPr>
              <a:t>https://www.ageuk.org.uk/information-advice/work-learning/technology-internet/internet-use/</a:t>
            </a:r>
            <a:r>
              <a:rPr lang="en-GB" dirty="0">
                <a:solidFill>
                  <a:srgbClr val="000000"/>
                </a:solidFill>
                <a:effectLst/>
                <a:latin typeface="Helvetica Neue" panose="02000503000000020004" pitchFamily="2" charset="0"/>
              </a:rPr>
              <a:t> (Accessed: March 2026).</a:t>
            </a:r>
            <a:endParaRPr lang="en-GB" dirty="0">
              <a:solidFill>
                <a:srgbClr val="DCA10D"/>
              </a:solidFill>
              <a:effectLst/>
              <a:latin typeface="Helvetica Neue" panose="02000503000000020004" pitchFamily="2" charset="0"/>
            </a:endParaRPr>
          </a:p>
          <a:p>
            <a:r>
              <a:rPr lang="en-GB" b="1" dirty="0">
                <a:effectLst/>
                <a:latin typeface="Helvetica Neue" panose="02000503000000020004" pitchFamily="2" charset="0"/>
              </a:rPr>
              <a:t>Age UK (2024)</a:t>
            </a:r>
            <a:r>
              <a:rPr lang="en-GB" dirty="0">
                <a:effectLst/>
                <a:latin typeface="Helvetica Neue" panose="02000503000000020004" pitchFamily="2" charset="0"/>
              </a:rPr>
              <a:t> </a:t>
            </a:r>
            <a:r>
              <a:rPr lang="en-GB" i="1" dirty="0">
                <a:effectLst/>
                <a:latin typeface="Helvetica Neue" panose="02000503000000020004" pitchFamily="2" charset="0"/>
              </a:rPr>
              <a:t>Nearly half of older people lack the digital skills needed to use the internet successfully</a:t>
            </a:r>
            <a:r>
              <a:rPr lang="en-GB" dirty="0">
                <a:effectLst/>
                <a:latin typeface="Helvetica Neue" panose="02000503000000020004" pitchFamily="2" charset="0"/>
              </a:rPr>
              <a:t>. Available at:</a:t>
            </a:r>
            <a:br>
              <a:rPr lang="en-GB" dirty="0">
                <a:effectLst/>
                <a:latin typeface="Helvetica Neue" panose="02000503000000020004" pitchFamily="2" charset="0"/>
              </a:rPr>
            </a:br>
            <a:r>
              <a:rPr lang="en-GB" u="sng" dirty="0">
                <a:solidFill>
                  <a:srgbClr val="DCA10D"/>
                </a:solidFill>
                <a:effectLst/>
                <a:latin typeface="Helvetica Neue" panose="02000503000000020004" pitchFamily="2" charset="0"/>
                <a:hlinkClick r:id="rId4"/>
              </a:rPr>
              <a:t>https://www.ageuk.org.uk/latest-press/articles/2024/more-than-1-in-3-over-65s-lack-the-basic-skills-to-use-the-internet-successfully/</a:t>
            </a:r>
            <a:r>
              <a:rPr lang="en-GB" dirty="0">
                <a:effectLst/>
                <a:latin typeface="Helvetica Neue" panose="02000503000000020004" pitchFamily="2" charset="0"/>
              </a:rPr>
              <a:t> (Accessed: March 2026).</a:t>
            </a:r>
          </a:p>
          <a:p>
            <a:r>
              <a:rPr lang="en-GB" b="1" dirty="0">
                <a:effectLst/>
                <a:latin typeface="Helvetica Neue" panose="02000503000000020004" pitchFamily="2" charset="0"/>
              </a:rPr>
              <a:t>Campaign to End Loneliness (2023)</a:t>
            </a:r>
            <a:r>
              <a:rPr lang="en-GB" dirty="0">
                <a:effectLst/>
                <a:latin typeface="Helvetica Neue" panose="02000503000000020004" pitchFamily="2" charset="0"/>
              </a:rPr>
              <a:t> </a:t>
            </a:r>
            <a:r>
              <a:rPr lang="en-GB" i="1" dirty="0">
                <a:effectLst/>
                <a:latin typeface="Helvetica Neue" panose="02000503000000020004" pitchFamily="2" charset="0"/>
              </a:rPr>
              <a:t>Facts and statistics about loneliness</a:t>
            </a:r>
            <a:r>
              <a:rPr lang="en-GB" dirty="0">
                <a:effectLst/>
                <a:latin typeface="Helvetica Neue" panose="02000503000000020004" pitchFamily="2" charset="0"/>
              </a:rPr>
              <a:t>. Available at:</a:t>
            </a:r>
            <a:br>
              <a:rPr lang="en-GB" dirty="0">
                <a:effectLst/>
                <a:latin typeface="Helvetica Neue" panose="02000503000000020004" pitchFamily="2" charset="0"/>
              </a:rPr>
            </a:br>
            <a:r>
              <a:rPr lang="en-GB" u="sng" dirty="0">
                <a:solidFill>
                  <a:srgbClr val="DCA10D"/>
                </a:solidFill>
                <a:effectLst/>
                <a:latin typeface="Helvetica Neue" panose="02000503000000020004" pitchFamily="2" charset="0"/>
                <a:hlinkClick r:id="rId5"/>
              </a:rPr>
              <a:t>https://www.campaigntoendloneliness.org/loneliness-research/</a:t>
            </a:r>
            <a:r>
              <a:rPr lang="en-GB" dirty="0">
                <a:effectLst/>
                <a:latin typeface="Helvetica Neue" panose="02000503000000020004" pitchFamily="2" charset="0"/>
              </a:rPr>
              <a:t> (Accessed: March 2026).</a:t>
            </a:r>
          </a:p>
          <a:p>
            <a:r>
              <a:rPr lang="en-GB" b="1" dirty="0">
                <a:effectLst/>
                <a:latin typeface="Helvetica Neue" panose="02000503000000020004" pitchFamily="2" charset="0"/>
              </a:rPr>
              <a:t>Department of Health and Social Care (2021)</a:t>
            </a:r>
            <a:r>
              <a:rPr lang="en-GB" dirty="0">
                <a:effectLst/>
                <a:latin typeface="Helvetica Neue" panose="02000503000000020004" pitchFamily="2" charset="0"/>
              </a:rPr>
              <a:t> </a:t>
            </a:r>
            <a:r>
              <a:rPr lang="en-GB" i="1" dirty="0">
                <a:effectLst/>
                <a:latin typeface="Helvetica Neue" panose="02000503000000020004" pitchFamily="2" charset="0"/>
              </a:rPr>
              <a:t>People at the Heart of Care: Adult Social Care Reform White Paper</a:t>
            </a:r>
            <a:r>
              <a:rPr lang="en-GB" dirty="0">
                <a:effectLst/>
                <a:latin typeface="Helvetica Neue" panose="02000503000000020004" pitchFamily="2" charset="0"/>
              </a:rPr>
              <a:t>. Available at:</a:t>
            </a:r>
            <a:br>
              <a:rPr lang="en-GB" dirty="0">
                <a:effectLst/>
                <a:latin typeface="Helvetica Neue" panose="02000503000000020004" pitchFamily="2" charset="0"/>
              </a:rPr>
            </a:br>
            <a:r>
              <a:rPr lang="en-GB" dirty="0">
                <a:effectLst/>
                <a:latin typeface="Helvetica Neue" panose="02000503000000020004" pitchFamily="2" charset="0"/>
              </a:rPr>
              <a:t>https://</a:t>
            </a:r>
            <a:r>
              <a:rPr lang="en-GB" dirty="0" err="1">
                <a:effectLst/>
                <a:latin typeface="Helvetica Neue" panose="02000503000000020004" pitchFamily="2" charset="0"/>
              </a:rPr>
              <a:t>www.gov.uk</a:t>
            </a:r>
            <a:r>
              <a:rPr lang="en-GB" dirty="0">
                <a:effectLst/>
                <a:latin typeface="Helvetica Neue" panose="02000503000000020004" pitchFamily="2" charset="0"/>
              </a:rPr>
              <a:t>/government/publications/people-at-the-heart-of-care-adult-social-care-reform (Accessed: March 2026).</a:t>
            </a:r>
          </a:p>
          <a:p>
            <a:r>
              <a:rPr lang="en-GB" b="1" dirty="0">
                <a:effectLst/>
                <a:latin typeface="Helvetica Neue" panose="02000503000000020004" pitchFamily="2" charset="0"/>
              </a:rPr>
              <a:t>Department </a:t>
            </a:r>
            <a:r>
              <a:rPr lang="en-GB" b="1" dirty="0">
                <a:latin typeface="Helvetica Neue" panose="02000503000000020004" pitchFamily="2" charset="0"/>
              </a:rPr>
              <a:t>of health and social care(2014) </a:t>
            </a:r>
            <a:r>
              <a:rPr lang="en-GB" i="1" dirty="0">
                <a:latin typeface="Helvetica Neue" panose="02000503000000020004" pitchFamily="2" charset="0"/>
              </a:rPr>
              <a:t>Care Act 2014. </a:t>
            </a:r>
            <a:r>
              <a:rPr lang="en-GB" dirty="0">
                <a:latin typeface="Helvetica Neue" panose="02000503000000020004" pitchFamily="2" charset="0"/>
              </a:rPr>
              <a:t>Available at: </a:t>
            </a:r>
            <a:r>
              <a:rPr lang="en-GB" dirty="0">
                <a:latin typeface="Helvetica Neue" panose="02000503000000020004" pitchFamily="2" charset="0"/>
                <a:hlinkClick r:id="rId6"/>
              </a:rPr>
              <a:t>https://www.legislation.gov.uk/ukpga/2014/23/contents</a:t>
            </a:r>
            <a:endParaRPr lang="en-GB" b="1" dirty="0">
              <a:effectLst/>
              <a:latin typeface="Helvetica Neue" panose="02000503000000020004" pitchFamily="2" charset="0"/>
            </a:endParaRPr>
          </a:p>
          <a:p>
            <a:endParaRPr lang="en-GB" b="1" dirty="0">
              <a:latin typeface="Helvetica Neue" panose="02000503000000020004" pitchFamily="2" charset="0"/>
            </a:endParaRPr>
          </a:p>
          <a:p>
            <a:r>
              <a:rPr lang="en-GB" b="1" dirty="0">
                <a:effectLst/>
                <a:latin typeface="Helvetica Neue" panose="02000503000000020004" pitchFamily="2" charset="0"/>
              </a:rPr>
              <a:t>National Institute for Health and Care Excellence (NICE) (2021)</a:t>
            </a:r>
            <a:r>
              <a:rPr lang="en-GB" dirty="0">
                <a:effectLst/>
                <a:latin typeface="Helvetica Neue" panose="02000503000000020004" pitchFamily="2" charset="0"/>
              </a:rPr>
              <a:t> </a:t>
            </a:r>
            <a:r>
              <a:rPr lang="en-GB" i="1" dirty="0">
                <a:effectLst/>
                <a:latin typeface="Helvetica Neue" panose="02000503000000020004" pitchFamily="2" charset="0"/>
              </a:rPr>
              <a:t>Older people: independence and mental wellbeing</a:t>
            </a:r>
            <a:r>
              <a:rPr lang="en-GB" dirty="0">
                <a:effectLst/>
                <a:latin typeface="Helvetica Neue" panose="02000503000000020004" pitchFamily="2" charset="0"/>
              </a:rPr>
              <a:t>. Available at:</a:t>
            </a:r>
            <a:br>
              <a:rPr lang="en-GB" dirty="0">
                <a:effectLst/>
                <a:latin typeface="Helvetica Neue" panose="02000503000000020004" pitchFamily="2" charset="0"/>
              </a:rPr>
            </a:br>
            <a:r>
              <a:rPr lang="en-GB" u="sng" dirty="0">
                <a:solidFill>
                  <a:srgbClr val="DCA10D"/>
                </a:solidFill>
                <a:effectLst/>
                <a:latin typeface="Helvetica Neue" panose="02000503000000020004" pitchFamily="2" charset="0"/>
                <a:hlinkClick r:id="rId7"/>
              </a:rPr>
              <a:t>https://www.nice.org.uk/guidance/ng32</a:t>
            </a:r>
            <a:r>
              <a:rPr lang="en-GB" dirty="0">
                <a:effectLst/>
                <a:latin typeface="Helvetica Neue" panose="02000503000000020004" pitchFamily="2" charset="0"/>
              </a:rPr>
              <a:t> (Accessed: March 2026).</a:t>
            </a:r>
          </a:p>
          <a:p>
            <a:r>
              <a:rPr lang="en-GB" b="1" dirty="0">
                <a:effectLst/>
                <a:latin typeface="Helvetica Neue" panose="02000503000000020004" pitchFamily="2" charset="0"/>
              </a:rPr>
              <a:t>NHS (2023)</a:t>
            </a:r>
            <a:r>
              <a:rPr lang="en-GB" dirty="0">
                <a:effectLst/>
                <a:latin typeface="Helvetica Neue" panose="02000503000000020004" pitchFamily="2" charset="0"/>
              </a:rPr>
              <a:t> </a:t>
            </a:r>
            <a:r>
              <a:rPr lang="en-GB" i="1" dirty="0">
                <a:effectLst/>
                <a:latin typeface="Helvetica Neue" panose="02000503000000020004" pitchFamily="2" charset="0"/>
              </a:rPr>
              <a:t>Social care and support guide</a:t>
            </a:r>
            <a:r>
              <a:rPr lang="en-GB" dirty="0">
                <a:effectLst/>
                <a:latin typeface="Helvetica Neue" panose="02000503000000020004" pitchFamily="2" charset="0"/>
              </a:rPr>
              <a:t>. Available at:</a:t>
            </a:r>
            <a:br>
              <a:rPr lang="en-GB" dirty="0">
                <a:effectLst/>
                <a:latin typeface="Helvetica Neue" panose="02000503000000020004" pitchFamily="2" charset="0"/>
              </a:rPr>
            </a:br>
            <a:r>
              <a:rPr lang="en-GB" u="sng" dirty="0">
                <a:solidFill>
                  <a:srgbClr val="DCA10D"/>
                </a:solidFill>
                <a:effectLst/>
                <a:latin typeface="Helvetica Neue" panose="02000503000000020004" pitchFamily="2" charset="0"/>
                <a:hlinkClick r:id="rId8"/>
              </a:rPr>
              <a:t>https://www.nhs.uk/conditions/social-care-and-support-guide/</a:t>
            </a:r>
            <a:r>
              <a:rPr lang="en-GB" dirty="0">
                <a:effectLst/>
                <a:latin typeface="Helvetica Neue" panose="02000503000000020004" pitchFamily="2" charset="0"/>
              </a:rPr>
              <a:t> (Accessed: March 2026).</a:t>
            </a:r>
          </a:p>
          <a:p>
            <a:r>
              <a:rPr lang="en-GB" b="1" dirty="0">
                <a:effectLst/>
                <a:latin typeface="Helvetica Neue" panose="02000503000000020004" pitchFamily="2" charset="0"/>
              </a:rPr>
              <a:t>NHS England (2023)</a:t>
            </a:r>
            <a:r>
              <a:rPr lang="en-GB" dirty="0">
                <a:effectLst/>
                <a:latin typeface="Helvetica Neue" panose="02000503000000020004" pitchFamily="2" charset="0"/>
              </a:rPr>
              <a:t> </a:t>
            </a:r>
            <a:r>
              <a:rPr lang="en-GB" i="1" dirty="0">
                <a:effectLst/>
                <a:latin typeface="Helvetica Neue" panose="02000503000000020004" pitchFamily="2" charset="0"/>
              </a:rPr>
              <a:t>Long term conditions and the ageing population</a:t>
            </a:r>
            <a:r>
              <a:rPr lang="en-GB" dirty="0">
                <a:effectLst/>
                <a:latin typeface="Helvetica Neue" panose="02000503000000020004" pitchFamily="2" charset="0"/>
              </a:rPr>
              <a:t>. Available at:</a:t>
            </a:r>
            <a:br>
              <a:rPr lang="en-GB" dirty="0">
                <a:effectLst/>
                <a:latin typeface="Helvetica Neue" panose="02000503000000020004" pitchFamily="2" charset="0"/>
              </a:rPr>
            </a:br>
            <a:r>
              <a:rPr lang="en-GB" u="sng" dirty="0">
                <a:solidFill>
                  <a:srgbClr val="DCA10D"/>
                </a:solidFill>
                <a:effectLst/>
                <a:latin typeface="Helvetica Neue" panose="02000503000000020004" pitchFamily="2" charset="0"/>
                <a:hlinkClick r:id="rId9"/>
              </a:rPr>
              <a:t>https://www.england.nhs.uk/ourwork/clinical-policy/ltc/</a:t>
            </a:r>
            <a:r>
              <a:rPr lang="en-GB" dirty="0">
                <a:effectLst/>
                <a:latin typeface="Helvetica Neue" panose="02000503000000020004" pitchFamily="2" charset="0"/>
              </a:rPr>
              <a:t> (Accessed: March 2026).</a:t>
            </a:r>
          </a:p>
          <a:p>
            <a:r>
              <a:rPr lang="en-GB" b="1" dirty="0">
                <a:effectLst/>
                <a:latin typeface="Helvetica Neue" panose="02000503000000020004" pitchFamily="2" charset="0"/>
              </a:rPr>
              <a:t>Office for National Statistics (2023)</a:t>
            </a:r>
            <a:r>
              <a:rPr lang="en-GB" dirty="0">
                <a:effectLst/>
                <a:latin typeface="Helvetica Neue" panose="02000503000000020004" pitchFamily="2" charset="0"/>
              </a:rPr>
              <a:t> </a:t>
            </a:r>
            <a:r>
              <a:rPr lang="en-GB" i="1" dirty="0">
                <a:effectLst/>
                <a:latin typeface="Helvetica Neue" panose="02000503000000020004" pitchFamily="2" charset="0"/>
              </a:rPr>
              <a:t>Living longer: implications of an ageing population</a:t>
            </a:r>
            <a:r>
              <a:rPr lang="en-GB" dirty="0">
                <a:effectLst/>
                <a:latin typeface="Helvetica Neue" panose="02000503000000020004" pitchFamily="2" charset="0"/>
              </a:rPr>
              <a:t>. Available at:</a:t>
            </a:r>
            <a:br>
              <a:rPr lang="en-GB" dirty="0">
                <a:effectLst/>
                <a:latin typeface="Helvetica Neue" panose="02000503000000020004" pitchFamily="2" charset="0"/>
              </a:rPr>
            </a:br>
            <a:r>
              <a:rPr lang="en-GB" u="sng" dirty="0">
                <a:solidFill>
                  <a:srgbClr val="DCA10D"/>
                </a:solidFill>
                <a:effectLst/>
                <a:latin typeface="Helvetica Neue" panose="02000503000000020004" pitchFamily="2" charset="0"/>
                <a:hlinkClick r:id="rId10"/>
              </a:rPr>
              <a:t>https://www.ons.gov.uk/peoplepopulationandcommunity/birthsdeathsandmarriages/ageing</a:t>
            </a:r>
            <a:r>
              <a:rPr lang="en-GB" dirty="0">
                <a:effectLst/>
                <a:latin typeface="Helvetica Neue" panose="02000503000000020004" pitchFamily="2" charset="0"/>
              </a:rPr>
              <a:t> (Accessed: March 2026).</a:t>
            </a:r>
          </a:p>
          <a:p>
            <a:r>
              <a:rPr lang="en-GB" b="1" dirty="0">
                <a:effectLst/>
                <a:latin typeface="Helvetica Neue" panose="02000503000000020004" pitchFamily="2" charset="0"/>
              </a:rPr>
              <a:t>Office for National Statistics (2023)</a:t>
            </a:r>
            <a:r>
              <a:rPr lang="en-GB" dirty="0">
                <a:effectLst/>
                <a:latin typeface="Helvetica Neue" panose="02000503000000020004" pitchFamily="2" charset="0"/>
              </a:rPr>
              <a:t> </a:t>
            </a:r>
            <a:r>
              <a:rPr lang="en-GB" i="1" dirty="0">
                <a:effectLst/>
                <a:latin typeface="Helvetica Neue" panose="02000503000000020004" pitchFamily="2" charset="0"/>
              </a:rPr>
              <a:t>Internet users, UK: 2023</a:t>
            </a:r>
            <a:r>
              <a:rPr lang="en-GB" dirty="0">
                <a:effectLst/>
                <a:latin typeface="Helvetica Neue" panose="02000503000000020004" pitchFamily="2" charset="0"/>
              </a:rPr>
              <a:t>. Available at:</a:t>
            </a:r>
            <a:br>
              <a:rPr lang="en-GB" dirty="0">
                <a:effectLst/>
                <a:latin typeface="Helvetica Neue" panose="02000503000000020004" pitchFamily="2" charset="0"/>
              </a:rPr>
            </a:br>
            <a:r>
              <a:rPr lang="en-GB" u="sng" dirty="0">
                <a:solidFill>
                  <a:srgbClr val="DCA10D"/>
                </a:solidFill>
                <a:effectLst/>
                <a:latin typeface="Helvetica Neue" panose="02000503000000020004" pitchFamily="2" charset="0"/>
                <a:hlinkClick r:id="rId11"/>
              </a:rPr>
              <a:t>https://www.ons.gov.uk/businessindustryandtrade/itandinternetindustry/bulletins/internetusers/latest</a:t>
            </a:r>
            <a:r>
              <a:rPr lang="en-GB" dirty="0">
                <a:effectLst/>
                <a:latin typeface="Helvetica Neue" panose="02000503000000020004" pitchFamily="2" charset="0"/>
              </a:rPr>
              <a:t> (Accessed: March 2026).</a:t>
            </a:r>
          </a:p>
          <a:p>
            <a:r>
              <a:rPr lang="en-GB" b="1" dirty="0">
                <a:latin typeface="Helvetica Neue" panose="02000503000000020004" pitchFamily="2" charset="0"/>
              </a:rPr>
              <a:t>UK Government (2010) </a:t>
            </a:r>
            <a:r>
              <a:rPr lang="en-GB" i="1" dirty="0">
                <a:latin typeface="Helvetica Neue" panose="02000503000000020004" pitchFamily="2" charset="0"/>
              </a:rPr>
              <a:t>Equality Act 2010. </a:t>
            </a:r>
            <a:r>
              <a:rPr lang="en-GB" dirty="0">
                <a:latin typeface="Helvetica Neue" panose="02000503000000020004" pitchFamily="2" charset="0"/>
              </a:rPr>
              <a:t>Available at: </a:t>
            </a:r>
            <a:r>
              <a:rPr lang="en-GB" dirty="0">
                <a:latin typeface="Helvetica Neue" panose="02000503000000020004" pitchFamily="2" charset="0"/>
                <a:hlinkClick r:id="rId12"/>
              </a:rPr>
              <a:t>https://www.legislation.gov.uk/ukpga/2010/15/contents</a:t>
            </a:r>
            <a:endParaRPr lang="en-GB" dirty="0">
              <a:latin typeface="Helvetica Neue" panose="02000503000000020004" pitchFamily="2" charset="0"/>
            </a:endParaRPr>
          </a:p>
          <a:p>
            <a:endParaRPr lang="en-GB" dirty="0">
              <a:latin typeface="Helvetica Neue" panose="02000503000000020004" pitchFamily="2" charset="0"/>
            </a:endParaRPr>
          </a:p>
          <a:p>
            <a:r>
              <a:rPr lang="en-GB" b="1" dirty="0">
                <a:effectLst/>
                <a:latin typeface="Helvetica Neue" panose="02000503000000020004" pitchFamily="2" charset="0"/>
              </a:rPr>
              <a:t>World Health Organization (2022)</a:t>
            </a:r>
            <a:r>
              <a:rPr lang="en-GB" dirty="0">
                <a:effectLst/>
                <a:latin typeface="Helvetica Neue" panose="02000503000000020004" pitchFamily="2" charset="0"/>
              </a:rPr>
              <a:t> </a:t>
            </a:r>
            <a:r>
              <a:rPr lang="en-GB" i="1" dirty="0">
                <a:effectLst/>
                <a:latin typeface="Helvetica Neue" panose="02000503000000020004" pitchFamily="2" charset="0"/>
              </a:rPr>
              <a:t>Ageing and health</a:t>
            </a:r>
            <a:r>
              <a:rPr lang="en-GB" dirty="0">
                <a:effectLst/>
                <a:latin typeface="Helvetica Neue" panose="02000503000000020004" pitchFamily="2" charset="0"/>
              </a:rPr>
              <a:t>. Available at:</a:t>
            </a:r>
            <a:br>
              <a:rPr lang="en-GB" dirty="0">
                <a:effectLst/>
                <a:latin typeface="Helvetica Neue" panose="02000503000000020004" pitchFamily="2" charset="0"/>
              </a:rPr>
            </a:br>
            <a:r>
              <a:rPr lang="en-GB" u="sng" dirty="0">
                <a:solidFill>
                  <a:srgbClr val="DCA10D"/>
                </a:solidFill>
                <a:effectLst/>
                <a:latin typeface="Helvetica Neue" panose="02000503000000020004" pitchFamily="2" charset="0"/>
                <a:hlinkClick r:id="rId13"/>
              </a:rPr>
              <a:t>https://www.who.int/news-room/fact-sheets/detail/ageing-and-health</a:t>
            </a:r>
            <a:r>
              <a:rPr lang="en-GB" dirty="0">
                <a:effectLst/>
                <a:latin typeface="Helvetica Neue" panose="02000503000000020004" pitchFamily="2" charset="0"/>
              </a:rPr>
              <a:t> (Accessed: March 2026).</a:t>
            </a:r>
          </a:p>
        </p:txBody>
      </p:sp>
    </p:spTree>
    <p:extLst>
      <p:ext uri="{BB962C8B-B14F-4D97-AF65-F5344CB8AC3E}">
        <p14:creationId xmlns:p14="http://schemas.microsoft.com/office/powerpoint/2010/main" val="1200841964"/>
      </p:ext>
    </p:extLst>
  </p:cSld>
  <p:clrMapOvr>
    <a:masterClrMapping/>
  </p:clrMapOvr>
</p:sld>
</file>

<file path=ppt/theme/theme1.xml><?xml version="1.0" encoding="utf-8"?>
<a:theme xmlns:a="http://schemas.openxmlformats.org/drawingml/2006/main" name="Custom">
  <a:themeElements>
    <a:clrScheme name="Custom 225">
      <a:dk1>
        <a:sysClr val="windowText" lastClr="000000"/>
      </a:dk1>
      <a:lt1>
        <a:sysClr val="window" lastClr="FFFFFF"/>
      </a:lt1>
      <a:dk2>
        <a:srgbClr val="44546A"/>
      </a:dk2>
      <a:lt2>
        <a:srgbClr val="E7E6E6"/>
      </a:lt2>
      <a:accent1>
        <a:srgbClr val="F2F7FC"/>
      </a:accent1>
      <a:accent2>
        <a:srgbClr val="2E7BC8"/>
      </a:accent2>
      <a:accent3>
        <a:srgbClr val="FFFEEB"/>
      </a:accent3>
      <a:accent4>
        <a:srgbClr val="C15764"/>
      </a:accent4>
      <a:accent5>
        <a:srgbClr val="F5A26F"/>
      </a:accent5>
      <a:accent6>
        <a:srgbClr val="C6FEDA"/>
      </a:accent6>
      <a:hlink>
        <a:srgbClr val="D2B356"/>
      </a:hlink>
      <a:folHlink>
        <a:srgbClr val="C59169"/>
      </a:folHlink>
    </a:clrScheme>
    <a:fontScheme name="Custom 72">
      <a:majorFont>
        <a:latin typeface="Calibri"/>
        <a:ea typeface=""/>
        <a:cs typeface=""/>
      </a:majorFont>
      <a:minorFont>
        <a:latin typeface="Calibr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66781421_Win32_SL_v7" id="{A649645F-F342-4526-BE86-D127689B9390}" vid="{14D7D88E-1194-4E6F-854D-652748E514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540D845-83EA-4F2D-9F23-30FDD8B8310F}">
  <ds:schemaRefs>
    <ds:schemaRef ds:uri="http://schemas.microsoft.com/office/2006/documentManagement/types"/>
    <ds:schemaRef ds:uri="71af3243-3dd4-4a8d-8c0d-dd76da1f02a5"/>
    <ds:schemaRef ds:uri="http://schemas.microsoft.com/office/2006/metadata/properties"/>
    <ds:schemaRef ds:uri="http://purl.org/dc/elements/1.1/"/>
    <ds:schemaRef ds:uri="http://purl.org/dc/dcmitype/"/>
    <ds:schemaRef ds:uri="http://schemas.microsoft.com/office/infopath/2007/PartnerControls"/>
    <ds:schemaRef ds:uri="http://www.w3.org/XML/1998/namespace"/>
    <ds:schemaRef ds:uri="http://schemas.openxmlformats.org/package/2006/metadata/core-properties"/>
    <ds:schemaRef ds:uri="http://purl.org/dc/terms/"/>
    <ds:schemaRef ds:uri="230e9df3-be65-4c73-a93b-d1236ebd677e"/>
    <ds:schemaRef ds:uri="16c05727-aa75-4e4a-9b5f-8a80a1165891"/>
    <ds:schemaRef ds:uri="http://schemas.microsoft.com/sharepoint/v3"/>
  </ds:schemaRefs>
</ds:datastoreItem>
</file>

<file path=customXml/itemProps2.xml><?xml version="1.0" encoding="utf-8"?>
<ds:datastoreItem xmlns:ds="http://schemas.openxmlformats.org/officeDocument/2006/customXml" ds:itemID="{490CAA0D-10EF-487D-A72C-8C0E95A5EBE6}">
  <ds:schemaRefs>
    <ds:schemaRef ds:uri="http://schemas.microsoft.com/sharepoint/v3/contenttype/forms"/>
  </ds:schemaRefs>
</ds:datastoreItem>
</file>

<file path=customXml/itemProps3.xml><?xml version="1.0" encoding="utf-8"?>
<ds:datastoreItem xmlns:ds="http://schemas.openxmlformats.org/officeDocument/2006/customXml" ds:itemID="{F2ECF380-1EC8-4A61-B1EE-456E316336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Ion Boardroom</Template>
  <TotalTime>4401</TotalTime>
  <Words>1172</Words>
  <Application>Microsoft Macintosh PowerPoint</Application>
  <PresentationFormat>Custom</PresentationFormat>
  <Paragraphs>65</Paragraphs>
  <Slides>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Helvetica Neue</vt:lpstr>
      <vt:lpstr>Custom</vt:lpstr>
      <vt:lpstr>  Student name  Marilyn Mcleish Student number 2316784 </vt:lpstr>
      <vt:lpstr>Empowering Older People</vt:lpstr>
      <vt:lpstr>Recommendations &amp; 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Marilyn Mcleish Student number 2316784 </dc:title>
  <dc:creator>Marilyn Alda McLeish (2316784)</dc:creator>
  <cp:lastModifiedBy>Marilyn Alda McLeish (2316784)</cp:lastModifiedBy>
  <cp:revision>2</cp:revision>
  <dcterms:created xsi:type="dcterms:W3CDTF">2026-03-16T21:19:21Z</dcterms:created>
  <dcterms:modified xsi:type="dcterms:W3CDTF">2026-03-19T22:40:33Z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