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455" r:id="rId3"/>
    <p:sldId id="456" r:id="rId4"/>
    <p:sldId id="442" r:id="rId5"/>
    <p:sldId id="458" r:id="rId6"/>
    <p:sldId id="457" r:id="rId7"/>
    <p:sldId id="461" r:id="rId8"/>
    <p:sldId id="460" r:id="rId9"/>
    <p:sldId id="462" r:id="rId10"/>
    <p:sldId id="463" r:id="rId11"/>
    <p:sldId id="464" r:id="rId12"/>
    <p:sldId id="465" r:id="rId13"/>
    <p:sldId id="466" r:id="rId14"/>
    <p:sldId id="454" r:id="rId15"/>
    <p:sldId id="450" r:id="rId16"/>
    <p:sldId id="467"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p:scale>
          <a:sx n="83" d="100"/>
          <a:sy n="83" d="100"/>
        </p:scale>
        <p:origin x="2128" y="2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hyperlink" Target="https://www.cancerresearchuk.or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nice.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2331156</a:t>
            </a:r>
          </a:p>
          <a:p>
            <a:pPr algn="l" eaLnBrk="1" hangingPunct="1"/>
            <a:r>
              <a:rPr lang="en-GB" altLang="en-US" sz="2800" b="1" dirty="0">
                <a:solidFill>
                  <a:schemeClr val="bg1"/>
                </a:solidFill>
              </a:rPr>
              <a:t>Student name: Gnahore Badi-charlotte Legre</a:t>
            </a:r>
          </a:p>
          <a:p>
            <a:pPr algn="l" eaLnBrk="1" hangingPunct="1"/>
            <a:r>
              <a:rPr lang="en-GB" altLang="en-US" sz="2800" b="1" dirty="0">
                <a:solidFill>
                  <a:schemeClr val="bg1"/>
                </a:solidFill>
              </a:rPr>
              <a:t>Lecturer Name:  </a:t>
            </a:r>
            <a:r>
              <a:rPr lang="en-GB" altLang="en-US" sz="2800" b="1" dirty="0" err="1">
                <a:solidFill>
                  <a:schemeClr val="bg1"/>
                </a:solidFill>
              </a:rPr>
              <a:t>Shaila</a:t>
            </a:r>
            <a:r>
              <a:rPr lang="en-GB" altLang="en-US" sz="2800" b="1" dirty="0">
                <a:solidFill>
                  <a:schemeClr val="bg1"/>
                </a:solidFill>
              </a:rPr>
              <a:t> Hussain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5" name="Audio 14">
            <a:extLst>
              <a:ext uri="{FF2B5EF4-FFF2-40B4-BE49-F238E27FC236}">
                <a16:creationId xmlns:a16="http://schemas.microsoft.com/office/drawing/2014/main" id="{CCA656B1-D221-8619-9233-005A19B584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961"/>
    </mc:Choice>
    <mc:Fallback>
      <p:transition spd="slow" advTm="27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14054" y="1124744"/>
            <a:ext cx="8795320" cy="4248472"/>
          </a:xfrm>
        </p:spPr>
        <p:txBody>
          <a:bodyPr/>
          <a:lstStyle/>
          <a:p>
            <a:r>
              <a:rPr lang="en-GB" sz="2000" dirty="0">
                <a:solidFill>
                  <a:srgbClr val="0070C0"/>
                </a:solidFill>
              </a:rPr>
              <a:t>Madame L is a cheerful baker, 62 years old. For weeks, she felt very tired and had a pain in her side. She went to the doctor for tests.</a:t>
            </a:r>
          </a:p>
          <a:p>
            <a:r>
              <a:rPr lang="en-GB" sz="2000" dirty="0">
                <a:solidFill>
                  <a:srgbClr val="0070C0"/>
                </a:solidFill>
              </a:rPr>
              <a:t>The doctor told Madame L has a cancer specifically, it is breast cancer. This means some cells in her breast started to grow in a bad, uncontrolled way. These bad cells can form a lump called a tumor.</a:t>
            </a:r>
          </a:p>
          <a:p>
            <a:r>
              <a:rPr lang="en-GB" sz="2000" dirty="0">
                <a:solidFill>
                  <a:srgbClr val="0070C0"/>
                </a:solidFill>
              </a:rPr>
              <a:t>Madame L cancer was found early. This is good news. Her treatment plan will likely include surgery to remove the tumor, and then special medicine called chemotherapy. This medicine travels through her whole body to find and stop any bad cancer cells that might have spread.</a:t>
            </a:r>
          </a:p>
          <a:p>
            <a:r>
              <a:rPr lang="en-GB" sz="2000" dirty="0">
                <a:solidFill>
                  <a:srgbClr val="0070C0"/>
                </a:solidFill>
              </a:rPr>
              <a:t>Madame L is strong. With her family’s a support and her doctor’s help, she is ready to fight this disease.</a:t>
            </a:r>
          </a:p>
          <a:p>
            <a:endParaRPr lang="en-GB" sz="18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14/12/2025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35" name="Audio 34">
            <a:extLst>
              <a:ext uri="{FF2B5EF4-FFF2-40B4-BE49-F238E27FC236}">
                <a16:creationId xmlns:a16="http://schemas.microsoft.com/office/drawing/2014/main" id="{DFD64FED-24A8-566B-A339-46B9C3F8DC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87508"/>
    </mc:Choice>
    <mc:Fallback>
      <p:transition spd="slow" advTm="87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114300"/>
            <a:ext cx="8229600" cy="1143000"/>
          </a:xfrm>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35266" y="1052736"/>
            <a:ext cx="8229600" cy="3917032"/>
          </a:xfrm>
        </p:spPr>
        <p:txBody>
          <a:bodyPr/>
          <a:lstStyle/>
          <a:p>
            <a:r>
              <a:rPr lang="en-GB" sz="2000" dirty="0">
                <a:solidFill>
                  <a:srgbClr val="0070C0"/>
                </a:solidFill>
              </a:rPr>
              <a:t>Madame L is 62 years old and a retired baker. She is a married women and lives with her husband in a small town. They have two grown-up children who live nearby. Madame L is a white American.</a:t>
            </a:r>
          </a:p>
          <a:p>
            <a:r>
              <a:rPr lang="en-GB" sz="2000" dirty="0">
                <a:solidFill>
                  <a:srgbClr val="0070C0"/>
                </a:solidFill>
              </a:rPr>
              <a:t>Here are her main health measurements from her last check-up, before her cancer diagnosis.</a:t>
            </a:r>
          </a:p>
          <a:p>
            <a:r>
              <a:rPr lang="en-GB" sz="2000" dirty="0">
                <a:solidFill>
                  <a:srgbClr val="0070C0"/>
                </a:solidFill>
              </a:rPr>
              <a:t>Her height is 5 feet 4 inches. Her weight is 150 pounds. This gives her a body mass index (BMI) of 26, which is in the overweight category.</a:t>
            </a:r>
          </a:p>
          <a:p>
            <a:r>
              <a:rPr lang="en-GB" sz="2000" dirty="0">
                <a:solidFill>
                  <a:srgbClr val="0070C0"/>
                </a:solidFill>
              </a:rPr>
              <a:t>Her blood pressure is 138/85. this is a bit high; the ideal is under 120/80.</a:t>
            </a:r>
          </a:p>
          <a:p>
            <a:r>
              <a:rPr lang="en-GB" sz="2000" dirty="0">
                <a:solidFill>
                  <a:srgbClr val="0070C0"/>
                </a:solidFill>
              </a:rPr>
              <a:t>Her resting heart rate is a normal 72 beat per minute.</a:t>
            </a:r>
          </a:p>
          <a:p>
            <a:r>
              <a:rPr lang="en-GB" sz="2000" dirty="0">
                <a:solidFill>
                  <a:srgbClr val="0070C0"/>
                </a:solidFill>
              </a:rPr>
              <a:t>Madame L does not have diabetes. Her blood sugar level is healthy at 90 mg/dl. The only other healthy issue she has is mild arthritis in her hands, from her many years of baking.</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14/12/2025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43" name="Audio 42">
            <a:extLst>
              <a:ext uri="{FF2B5EF4-FFF2-40B4-BE49-F238E27FC236}">
                <a16:creationId xmlns:a16="http://schemas.microsoft.com/office/drawing/2014/main" id="{9977ED93-563E-9266-3A2E-346562C03A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96421"/>
    </mc:Choice>
    <mc:Fallback>
      <p:transition spd="slow" advTm="96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187624"/>
            <a:ext cx="8229600" cy="3917032"/>
          </a:xfrm>
        </p:spPr>
        <p:txBody>
          <a:bodyPr/>
          <a:lstStyle/>
          <a:p>
            <a:r>
              <a:rPr lang="en-GB" sz="1800" dirty="0">
                <a:solidFill>
                  <a:srgbClr val="0070C0"/>
                </a:solidFill>
              </a:rPr>
              <a:t>Anatomy: Madame L disease is in her breast. The breast is made mainly of milk-producing glands (lobules) and tiny tubes (ducts) that carry milk to the nipple. These structures are held in place by tatty and fibrous tissue.</a:t>
            </a:r>
          </a:p>
          <a:p>
            <a:r>
              <a:rPr lang="en-GB" sz="1800" dirty="0">
                <a:solidFill>
                  <a:srgbClr val="0070C0"/>
                </a:solidFill>
              </a:rPr>
              <a:t>Physiology: cancer is a disease of cells, the body’s tiny building blocks. Normally, breast cells grow, divide to make new cells, and then die in an orderly way.</a:t>
            </a:r>
          </a:p>
          <a:p>
            <a:r>
              <a:rPr lang="en-GB" sz="1800" dirty="0">
                <a:solidFill>
                  <a:srgbClr val="0070C0"/>
                </a:solidFill>
              </a:rPr>
              <a:t>In Madame L case, the DNA (the instruction manual inside a cell) in some breast cells got damaged. This damage caused those cells to ignore the body’s normal stop signals. They started to multiply out of control. This created a mess of extra tissue called a tumor. </a:t>
            </a:r>
          </a:p>
          <a:p>
            <a:r>
              <a:rPr lang="en-GB" sz="1800" dirty="0">
                <a:solidFill>
                  <a:srgbClr val="0070C0"/>
                </a:solidFill>
              </a:rPr>
              <a:t>A malignant (cancerous) tumor can invade nearly healthy breast tissue. Cells can also break away and travel through the blood or lymph system to other body parts, which is called metastasis.</a:t>
            </a:r>
          </a:p>
        </p:txBody>
      </p:sp>
      <p:pic>
        <p:nvPicPr>
          <p:cNvPr id="33" name="Audio 32">
            <a:extLst>
              <a:ext uri="{FF2B5EF4-FFF2-40B4-BE49-F238E27FC236}">
                <a16:creationId xmlns:a16="http://schemas.microsoft.com/office/drawing/2014/main" id="{06BFDA85-AEE5-CA77-2D6B-B3791F4A3C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99320"/>
    </mc:Choice>
    <mc:Fallback>
      <p:transition spd="slow" advTm="99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219212"/>
            <a:ext cx="8229600" cy="3917032"/>
          </a:xfrm>
        </p:spPr>
        <p:txBody>
          <a:bodyPr/>
          <a:lstStyle/>
          <a:p>
            <a:r>
              <a:rPr lang="en-GB" sz="2000" dirty="0">
                <a:solidFill>
                  <a:srgbClr val="0070C0"/>
                </a:solidFill>
              </a:rPr>
              <a:t>Before her diagnosis, Madame L had a calm but not very active lifestyle.</a:t>
            </a:r>
          </a:p>
          <a:p>
            <a:r>
              <a:rPr lang="en-GB" sz="2000" dirty="0">
                <a:solidFill>
                  <a:srgbClr val="0070C0"/>
                </a:solidFill>
              </a:rPr>
              <a:t>as a retired baker, she spent a lot of time at home. She enjoyed cooking, but her recipes often used a lot of butter, sugar, and white flour. She would snack on pasties white having tea. This diet, over many years, contributed to her being overweight.</a:t>
            </a:r>
          </a:p>
          <a:p>
            <a:r>
              <a:rPr lang="en-GB" sz="2000" dirty="0">
                <a:solidFill>
                  <a:srgbClr val="0070C0"/>
                </a:solidFill>
              </a:rPr>
              <a:t>Madame L main exercise was light gardening and short walks with her husband. She did not go to gym or do regular aerobic exercise. She had never smoked, and she only drank a little wine on special occasions.</a:t>
            </a:r>
          </a:p>
          <a:p>
            <a:r>
              <a:rPr lang="en-GB" sz="2000" dirty="0">
                <a:solidFill>
                  <a:srgbClr val="0070C0"/>
                </a:solidFill>
              </a:rPr>
              <a:t>Her main health behavior was being good about going to her yearly doctor’s check-ups. However, she often put off telling the doctor about small pains, like the one in her side, thinking they were just signs of normal aging. She did not regularly do breast self-exams.</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14/12/2025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18" name="Audio 17">
            <a:extLst>
              <a:ext uri="{FF2B5EF4-FFF2-40B4-BE49-F238E27FC236}">
                <a16:creationId xmlns:a16="http://schemas.microsoft.com/office/drawing/2014/main" id="{F25FDC7A-42C4-8B76-E83A-A040AF0A44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84537"/>
    </mc:Choice>
    <mc:Fallback>
      <p:transition spd="slow" advTm="84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r>
              <a:rPr lang="en-GB" sz="1800" dirty="0">
                <a:solidFill>
                  <a:srgbClr val="0070C0"/>
                </a:solidFill>
              </a:rPr>
              <a:t>Madame L everyday routine is quiet and simple, shaped by her retirement</a:t>
            </a:r>
            <a:r>
              <a:rPr lang="en-GB" dirty="0">
                <a:solidFill>
                  <a:srgbClr val="0070C0"/>
                </a:solidFill>
              </a:rPr>
              <a:t>. </a:t>
            </a:r>
          </a:p>
          <a:p>
            <a:r>
              <a:rPr lang="en-GB" sz="1800" dirty="0">
                <a:solidFill>
                  <a:srgbClr val="0070C0"/>
                </a:solidFill>
              </a:rPr>
              <a:t>Her morning starts slowly with a cup of tea and breakfast at home. She then does light chores like tidying up or watering her small garden. In the afternoons, she often reads a book or watches television. Her main outing is a slow, 15-mn walk around her neighbourhood with her husband aften lunch.</a:t>
            </a:r>
          </a:p>
          <a:p>
            <a:r>
              <a:rPr lang="en-GB" sz="1800" dirty="0">
                <a:solidFill>
                  <a:srgbClr val="0070C0"/>
                </a:solidFill>
              </a:rPr>
              <a:t>She cooks a homemade dinner every evening, usually a comforting, traditional meal. After dinner, she spends time talking with her husband or speaking on the phone with her children.</a:t>
            </a:r>
          </a:p>
          <a:p>
            <a:endParaRPr lang="en-GB" sz="18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14/12/2025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1" name="Audio 10">
            <a:extLst>
              <a:ext uri="{FF2B5EF4-FFF2-40B4-BE49-F238E27FC236}">
                <a16:creationId xmlns:a16="http://schemas.microsoft.com/office/drawing/2014/main" id="{079E1238-BCE5-2BE4-D5DE-58BEF349C3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5370"/>
    </mc:Choice>
    <mc:Fallback>
      <p:transition spd="slow" advTm="65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A4AA6EA-499E-C622-5D79-70B44247CCC1}"/>
              </a:ext>
            </a:extLst>
          </p:cNvPr>
          <p:cNvSpPr>
            <a:spLocks noGrp="1"/>
          </p:cNvSpPr>
          <p:nvPr>
            <p:ph type="dt" sz="half" idx="10"/>
          </p:nvPr>
        </p:nvSpPr>
        <p:spPr/>
        <p:txBody>
          <a:bodyPr/>
          <a:lstStyle/>
          <a:p>
            <a:pPr>
              <a:defRPr/>
            </a:pPr>
            <a:fld id="{2303D31F-598B-47EE-BA37-93F097A3D676}"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0D139410-C2DB-7DFE-6E4B-D85B4CEBFF6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6" name="TextBox 5">
            <a:extLst>
              <a:ext uri="{FF2B5EF4-FFF2-40B4-BE49-F238E27FC236}">
                <a16:creationId xmlns:a16="http://schemas.microsoft.com/office/drawing/2014/main" id="{1E661EF6-B137-D38E-4F15-46B2979FBC8B}"/>
              </a:ext>
            </a:extLst>
          </p:cNvPr>
          <p:cNvSpPr txBox="1"/>
          <p:nvPr/>
        </p:nvSpPr>
        <p:spPr>
          <a:xfrm>
            <a:off x="653331" y="620688"/>
            <a:ext cx="7668344" cy="3539430"/>
          </a:xfrm>
          <a:prstGeom prst="rect">
            <a:avLst/>
          </a:prstGeom>
          <a:noFill/>
        </p:spPr>
        <p:txBody>
          <a:bodyPr wrap="square" rtlCol="0">
            <a:spAutoFit/>
          </a:bodyPr>
          <a:lstStyle/>
          <a:p>
            <a:r>
              <a:rPr lang="en-US" sz="3200" dirty="0"/>
              <a:t>Most of the social life happens at home when family visits on weekends. Her routine</a:t>
            </a:r>
          </a:p>
          <a:p>
            <a:r>
              <a:rPr lang="en-US" sz="3200" dirty="0"/>
              <a:t>Does not include regular exercise, planned hobbies outside the house, or </a:t>
            </a:r>
          </a:p>
          <a:p>
            <a:r>
              <a:rPr lang="en-US" sz="3200" dirty="0"/>
              <a:t>Much variety. Her days are very calm , but also quite inactive </a:t>
            </a:r>
          </a:p>
        </p:txBody>
      </p:sp>
      <p:pic>
        <p:nvPicPr>
          <p:cNvPr id="12" name="Audio 11">
            <a:extLst>
              <a:ext uri="{FF2B5EF4-FFF2-40B4-BE49-F238E27FC236}">
                <a16:creationId xmlns:a16="http://schemas.microsoft.com/office/drawing/2014/main" id="{92C54D98-60FB-024B-67D6-479A4BFA73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995260493"/>
      </p:ext>
    </p:extLst>
  </p:cSld>
  <p:clrMapOvr>
    <a:masterClrMapping/>
  </p:clrMapOvr>
  <mc:AlternateContent xmlns:mc="http://schemas.openxmlformats.org/markup-compatibility/2006">
    <mc:Choice xmlns:p14="http://schemas.microsoft.com/office/powerpoint/2010/main" Requires="p14">
      <p:transition spd="slow" p14:dur="2000" advTm="23683"/>
    </mc:Choice>
    <mc:Fallback>
      <p:transition spd="slow" advTm="23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pPr marL="0" indent="0">
              <a:buNone/>
            </a:pPr>
            <a:r>
              <a:rPr lang="en-GB" dirty="0">
                <a:solidFill>
                  <a:srgbClr val="0070C0"/>
                </a:solidFill>
              </a:rPr>
              <a:t>Good communication is the key for Madame L care. The medical team must always explain things to her clearly, using simple words, not confusing medical terms. They should check that she understands her diagnosis and treatment choices. Madame L must feel listened to and able to ask any question without fear.</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14/12/2025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1" name="Audio 10">
            <a:extLst>
              <a:ext uri="{FF2B5EF4-FFF2-40B4-BE49-F238E27FC236}">
                <a16:creationId xmlns:a16="http://schemas.microsoft.com/office/drawing/2014/main" id="{AF83A49C-9EFB-CDA4-F772-1A8B438A36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36515"/>
    </mc:Choice>
    <mc:Fallback>
      <p:transition spd="slow" advTm="36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DDA1D93-9A6C-339C-339D-F016040A920A}"/>
              </a:ext>
            </a:extLst>
          </p:cNvPr>
          <p:cNvSpPr>
            <a:spLocks noGrp="1"/>
          </p:cNvSpPr>
          <p:nvPr>
            <p:ph type="dt" sz="half" idx="10"/>
          </p:nvPr>
        </p:nvSpPr>
        <p:spPr/>
        <p:txBody>
          <a:bodyPr/>
          <a:lstStyle/>
          <a:p>
            <a:pPr>
              <a:defRPr/>
            </a:pPr>
            <a:fld id="{2303D31F-598B-47EE-BA37-93F097A3D676}"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C16E3EF8-E8EF-F5CC-BE59-AE1E34515C1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6" name="TextBox 5">
            <a:extLst>
              <a:ext uri="{FF2B5EF4-FFF2-40B4-BE49-F238E27FC236}">
                <a16:creationId xmlns:a16="http://schemas.microsoft.com/office/drawing/2014/main" id="{DE5DAFD4-0712-3C2C-279D-B89702BC72F0}"/>
              </a:ext>
            </a:extLst>
          </p:cNvPr>
          <p:cNvSpPr txBox="1"/>
          <p:nvPr/>
        </p:nvSpPr>
        <p:spPr>
          <a:xfrm>
            <a:off x="736601" y="476672"/>
            <a:ext cx="8155880" cy="5262979"/>
          </a:xfrm>
          <a:prstGeom prst="rect">
            <a:avLst/>
          </a:prstGeom>
          <a:noFill/>
        </p:spPr>
        <p:txBody>
          <a:bodyPr wrap="square" rtlCol="0">
            <a:spAutoFit/>
          </a:bodyPr>
          <a:lstStyle/>
          <a:p>
            <a:r>
              <a:rPr lang="en-US" sz="2800" dirty="0"/>
              <a:t>Important ethics rules must be followed.</a:t>
            </a:r>
          </a:p>
          <a:p>
            <a:r>
              <a:rPr lang="en-US" sz="2800" dirty="0"/>
              <a:t>Madame L autonomy, or her right to make her own choices , is most important. Doctor must get her informed consent before any treatment. This means she fully understands the benefits, risk and other options firs.</a:t>
            </a:r>
          </a:p>
          <a:p>
            <a:r>
              <a:rPr lang="en-US" sz="2800" dirty="0"/>
              <a:t>All her health information must be kept private and confidential. The team should also be very honest with her, while always being kind and giving hope. They must support her whole well-being, not just treat the cancer, and respect her personal values and family support system.</a:t>
            </a:r>
          </a:p>
        </p:txBody>
      </p:sp>
      <p:pic>
        <p:nvPicPr>
          <p:cNvPr id="12" name="Audio 11">
            <a:extLst>
              <a:ext uri="{FF2B5EF4-FFF2-40B4-BE49-F238E27FC236}">
                <a16:creationId xmlns:a16="http://schemas.microsoft.com/office/drawing/2014/main" id="{AD60A3E1-DF97-408C-29EB-A13070216C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55461342"/>
      </p:ext>
    </p:extLst>
  </p:cSld>
  <p:clrMapOvr>
    <a:masterClrMapping/>
  </p:clrMapOvr>
  <mc:AlternateContent xmlns:mc="http://schemas.openxmlformats.org/markup-compatibility/2006">
    <mc:Choice xmlns:p14="http://schemas.microsoft.com/office/powerpoint/2010/main" Requires="p14">
      <p:transition spd="slow" p14:dur="2000" advTm="47012"/>
    </mc:Choice>
    <mc:Fallback>
      <p:transition spd="slow" advTm="47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B813-2AA8-8347-30B0-3B6E9BBDA027}"/>
              </a:ext>
            </a:extLst>
          </p:cNvPr>
          <p:cNvSpPr>
            <a:spLocks noGrp="1"/>
          </p:cNvSpPr>
          <p:nvPr>
            <p:ph type="title"/>
          </p:nvPr>
        </p:nvSpPr>
        <p:spPr/>
        <p:txBody>
          <a:bodyPr/>
          <a:lstStyle/>
          <a:p>
            <a:r>
              <a:rPr lang="en-US" sz="3600" b="1" dirty="0"/>
              <a:t>RISK FACTORS</a:t>
            </a:r>
          </a:p>
        </p:txBody>
      </p:sp>
      <p:sp>
        <p:nvSpPr>
          <p:cNvPr id="3" name="Content Placeholder 2">
            <a:extLst>
              <a:ext uri="{FF2B5EF4-FFF2-40B4-BE49-F238E27FC236}">
                <a16:creationId xmlns:a16="http://schemas.microsoft.com/office/drawing/2014/main" id="{C69DEDBE-DEB2-C8CE-30FD-282A95E9D551}"/>
              </a:ext>
            </a:extLst>
          </p:cNvPr>
          <p:cNvSpPr>
            <a:spLocks noGrp="1"/>
          </p:cNvSpPr>
          <p:nvPr>
            <p:ph idx="1"/>
          </p:nvPr>
        </p:nvSpPr>
        <p:spPr/>
        <p:txBody>
          <a:bodyPr/>
          <a:lstStyle/>
          <a:p>
            <a:r>
              <a:rPr lang="en-US" dirty="0"/>
              <a:t>Madame L has several risk factor that affect her health, mainly from her lifestyle and new condition.</a:t>
            </a:r>
          </a:p>
          <a:p>
            <a:r>
              <a:rPr lang="en-US" dirty="0"/>
              <a:t>Her cancer diagnosis is the biggest current risk. If not treated fully, it could spread. Her age (62) is also a common risk factor developing cancer. </a:t>
            </a:r>
          </a:p>
        </p:txBody>
      </p:sp>
      <p:sp>
        <p:nvSpPr>
          <p:cNvPr id="4" name="Date Placeholder 3">
            <a:extLst>
              <a:ext uri="{FF2B5EF4-FFF2-40B4-BE49-F238E27FC236}">
                <a16:creationId xmlns:a16="http://schemas.microsoft.com/office/drawing/2014/main" id="{F163BB16-C963-49CE-95D4-D022780F2128}"/>
              </a:ext>
            </a:extLst>
          </p:cNvPr>
          <p:cNvSpPr>
            <a:spLocks noGrp="1"/>
          </p:cNvSpPr>
          <p:nvPr>
            <p:ph type="dt" sz="half" idx="10"/>
          </p:nvPr>
        </p:nvSpPr>
        <p:spPr/>
        <p:txBody>
          <a:bodyPr/>
          <a:lstStyle/>
          <a:p>
            <a:pPr>
              <a:defRPr/>
            </a:pPr>
            <a:fld id="{2303D31F-598B-47EE-BA37-93F097A3D676}"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99911C39-CE79-674C-7A9C-B94180A09E2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2" name="Audio 11">
            <a:extLst>
              <a:ext uri="{FF2B5EF4-FFF2-40B4-BE49-F238E27FC236}">
                <a16:creationId xmlns:a16="http://schemas.microsoft.com/office/drawing/2014/main" id="{DC9E4634-EDE7-6A90-B5CE-D033EB4695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52422983"/>
      </p:ext>
    </p:extLst>
  </p:cSld>
  <p:clrMapOvr>
    <a:masterClrMapping/>
  </p:clrMapOvr>
  <mc:AlternateContent xmlns:mc="http://schemas.openxmlformats.org/markup-compatibility/2006">
    <mc:Choice xmlns:p14="http://schemas.microsoft.com/office/powerpoint/2010/main" Requires="p14">
      <p:transition spd="slow" p14:dur="2000" advTm="25511"/>
    </mc:Choice>
    <mc:Fallback>
      <p:transition spd="slow" advTm="25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DBBB3F-CFD8-D94D-10DD-496BD7B26EDB}"/>
              </a:ext>
            </a:extLst>
          </p:cNvPr>
          <p:cNvSpPr>
            <a:spLocks noGrp="1"/>
          </p:cNvSpPr>
          <p:nvPr>
            <p:ph idx="1"/>
          </p:nvPr>
        </p:nvSpPr>
        <p:spPr>
          <a:xfrm>
            <a:off x="250825" y="114300"/>
            <a:ext cx="8147074" cy="3917032"/>
          </a:xfrm>
        </p:spPr>
        <p:txBody>
          <a:bodyPr/>
          <a:lstStyle/>
          <a:p>
            <a:r>
              <a:rPr lang="en-US" sz="2800" dirty="0"/>
              <a:t>Her lifestyle adds more risk. Being overweight (BMI of 26) can make recovery harder and increase the chance of other health problems. Her diet, high in sugars and fats, does not help her body fight illness. Her very inactive routine, with little exercise, weakens her heart, muscles, and energy levels.</a:t>
            </a:r>
          </a:p>
          <a:p>
            <a:r>
              <a:rPr lang="en-US" sz="2800" dirty="0"/>
              <a:t>Finally, her past health behavior of ignoring small symptoms delayed her diagnosis. While she doesn’t smoke and drinks very little (while are good things), her other habits create risks that need to change to help her beat cancer and get healthier.</a:t>
            </a:r>
          </a:p>
        </p:txBody>
      </p:sp>
      <p:sp>
        <p:nvSpPr>
          <p:cNvPr id="4" name="Date Placeholder 3">
            <a:extLst>
              <a:ext uri="{FF2B5EF4-FFF2-40B4-BE49-F238E27FC236}">
                <a16:creationId xmlns:a16="http://schemas.microsoft.com/office/drawing/2014/main" id="{08034FEB-C325-24DA-B828-A79FE6596419}"/>
              </a:ext>
            </a:extLst>
          </p:cNvPr>
          <p:cNvSpPr>
            <a:spLocks noGrp="1"/>
          </p:cNvSpPr>
          <p:nvPr>
            <p:ph type="dt" sz="half" idx="10"/>
          </p:nvPr>
        </p:nvSpPr>
        <p:spPr/>
        <p:txBody>
          <a:bodyPr/>
          <a:lstStyle/>
          <a:p>
            <a:pPr>
              <a:defRPr/>
            </a:pPr>
            <a:fld id="{2303D31F-598B-47EE-BA37-93F097A3D676}"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814DBED3-74A3-E435-C415-67109EF5946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1" name="Audio 10">
            <a:extLst>
              <a:ext uri="{FF2B5EF4-FFF2-40B4-BE49-F238E27FC236}">
                <a16:creationId xmlns:a16="http://schemas.microsoft.com/office/drawing/2014/main" id="{1211771C-4BFB-6AE4-B1A2-2EBD65308E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31404444"/>
      </p:ext>
    </p:extLst>
  </p:cSld>
  <p:clrMapOvr>
    <a:masterClrMapping/>
  </p:clrMapOvr>
  <mc:AlternateContent xmlns:mc="http://schemas.openxmlformats.org/markup-compatibility/2006">
    <mc:Choice xmlns:p14="http://schemas.microsoft.com/office/powerpoint/2010/main" Requires="p14">
      <p:transition spd="slow" p14:dur="2000" advTm="56774"/>
    </mc:Choice>
    <mc:Fallback>
      <p:transition spd="slow" advTm="56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3821-8E6C-64B5-2278-0042466F85FB}"/>
              </a:ext>
            </a:extLst>
          </p:cNvPr>
          <p:cNvSpPr>
            <a:spLocks noGrp="1"/>
          </p:cNvSpPr>
          <p:nvPr>
            <p:ph type="title"/>
          </p:nvPr>
        </p:nvSpPr>
        <p:spPr/>
        <p:txBody>
          <a:bodyPr/>
          <a:lstStyle/>
          <a:p>
            <a:r>
              <a:rPr lang="en-US" b="1" dirty="0"/>
              <a:t>Recommendation</a:t>
            </a:r>
          </a:p>
        </p:txBody>
      </p:sp>
      <p:sp>
        <p:nvSpPr>
          <p:cNvPr id="3" name="Content Placeholder 2">
            <a:extLst>
              <a:ext uri="{FF2B5EF4-FFF2-40B4-BE49-F238E27FC236}">
                <a16:creationId xmlns:a16="http://schemas.microsoft.com/office/drawing/2014/main" id="{C3524963-F394-2458-C658-9C1A74361659}"/>
              </a:ext>
            </a:extLst>
          </p:cNvPr>
          <p:cNvSpPr>
            <a:spLocks noGrp="1"/>
          </p:cNvSpPr>
          <p:nvPr>
            <p:ph idx="1"/>
          </p:nvPr>
        </p:nvSpPr>
        <p:spPr/>
        <p:txBody>
          <a:bodyPr/>
          <a:lstStyle/>
          <a:p>
            <a:r>
              <a:rPr lang="en-US" b="1" dirty="0"/>
              <a:t>Care Routine: </a:t>
            </a:r>
            <a:r>
              <a:rPr lang="en-US" dirty="0"/>
              <a:t>Madame L needs a balanced diet with more fruit, vegetables, and lean protein to support her strength during treatment. Gentle exercise, like daily short walks, should continue to fight tiredness. Her care team must teach her about managing treatment side effects.</a:t>
            </a:r>
          </a:p>
          <a:p>
            <a:endParaRPr lang="en-US" b="1" dirty="0"/>
          </a:p>
        </p:txBody>
      </p:sp>
      <p:sp>
        <p:nvSpPr>
          <p:cNvPr id="4" name="Date Placeholder 3">
            <a:extLst>
              <a:ext uri="{FF2B5EF4-FFF2-40B4-BE49-F238E27FC236}">
                <a16:creationId xmlns:a16="http://schemas.microsoft.com/office/drawing/2014/main" id="{241B9F4D-5AEF-D8AF-0764-79264F260AC3}"/>
              </a:ext>
            </a:extLst>
          </p:cNvPr>
          <p:cNvSpPr>
            <a:spLocks noGrp="1"/>
          </p:cNvSpPr>
          <p:nvPr>
            <p:ph type="dt" sz="half" idx="10"/>
          </p:nvPr>
        </p:nvSpPr>
        <p:spPr/>
        <p:txBody>
          <a:bodyPr/>
          <a:lstStyle/>
          <a:p>
            <a:pPr>
              <a:defRPr/>
            </a:pPr>
            <a:fld id="{2303D31F-598B-47EE-BA37-93F097A3D676}"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C5A3B126-BE8D-BA3E-2204-CBC959C3719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1" name="Audio 10">
            <a:extLst>
              <a:ext uri="{FF2B5EF4-FFF2-40B4-BE49-F238E27FC236}">
                <a16:creationId xmlns:a16="http://schemas.microsoft.com/office/drawing/2014/main" id="{B865FC00-F647-C0A2-5464-B463697541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19560919"/>
      </p:ext>
    </p:extLst>
  </p:cSld>
  <p:clrMapOvr>
    <a:masterClrMapping/>
  </p:clrMapOvr>
  <mc:AlternateContent xmlns:mc="http://schemas.openxmlformats.org/markup-compatibility/2006">
    <mc:Choice xmlns:p14="http://schemas.microsoft.com/office/powerpoint/2010/main" Requires="p14">
      <p:transition spd="slow" p14:dur="2000" advTm="35422"/>
    </mc:Choice>
    <mc:Fallback>
      <p:transition spd="slow" advTm="35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5FB659-38C4-FD7D-BE4B-CDB3E21F233C}"/>
              </a:ext>
            </a:extLst>
          </p:cNvPr>
          <p:cNvSpPr>
            <a:spLocks noGrp="1"/>
          </p:cNvSpPr>
          <p:nvPr>
            <p:ph idx="1"/>
          </p:nvPr>
        </p:nvSpPr>
        <p:spPr>
          <a:xfrm>
            <a:off x="114239" y="143486"/>
            <a:ext cx="8229600" cy="3917032"/>
          </a:xfrm>
        </p:spPr>
        <p:txBody>
          <a:bodyPr/>
          <a:lstStyle/>
          <a:p>
            <a:r>
              <a:rPr lang="en-US" sz="2800" dirty="0"/>
              <a:t>Monitoring: nurses will regularly check her weight, blood pressure, and pain levels. They will watch closely for signs of infection, a major risk during chemotherapy. She needs scheduled scans to see if the treatment is working.</a:t>
            </a:r>
          </a:p>
          <a:p>
            <a:r>
              <a:rPr lang="en-US" sz="2800" dirty="0"/>
              <a:t>CARE PLANING: all plans must respect Madame L choices. A multidisciplinary team (doctors, nurses, a dietitian) will work together. They should connect Madame L with a cancer support group for her mental health. Clear plans for her family to help at home are also essential for her recovery. </a:t>
            </a:r>
          </a:p>
        </p:txBody>
      </p:sp>
      <p:sp>
        <p:nvSpPr>
          <p:cNvPr id="4" name="Date Placeholder 3">
            <a:extLst>
              <a:ext uri="{FF2B5EF4-FFF2-40B4-BE49-F238E27FC236}">
                <a16:creationId xmlns:a16="http://schemas.microsoft.com/office/drawing/2014/main" id="{D3E0D66D-9731-DA95-E959-B7FB20BF590A}"/>
              </a:ext>
            </a:extLst>
          </p:cNvPr>
          <p:cNvSpPr>
            <a:spLocks noGrp="1"/>
          </p:cNvSpPr>
          <p:nvPr>
            <p:ph type="dt" sz="half" idx="10"/>
          </p:nvPr>
        </p:nvSpPr>
        <p:spPr/>
        <p:txBody>
          <a:bodyPr/>
          <a:lstStyle/>
          <a:p>
            <a:pPr>
              <a:defRPr/>
            </a:pPr>
            <a:fld id="{2303D31F-598B-47EE-BA37-93F097A3D676}"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25966F1E-26B0-EC61-2FBE-4A6CFEC6B344}"/>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19" name="Audio 18">
            <a:extLst>
              <a:ext uri="{FF2B5EF4-FFF2-40B4-BE49-F238E27FC236}">
                <a16:creationId xmlns:a16="http://schemas.microsoft.com/office/drawing/2014/main" id="{A6B9172B-0A42-2692-C369-475AE8D6AD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965156309"/>
      </p:ext>
    </p:extLst>
  </p:cSld>
  <p:clrMapOvr>
    <a:masterClrMapping/>
  </p:clrMapOvr>
  <mc:AlternateContent xmlns:mc="http://schemas.openxmlformats.org/markup-compatibility/2006">
    <mc:Choice xmlns:p14="http://schemas.microsoft.com/office/powerpoint/2010/main" Requires="p14">
      <p:transition spd="slow" p14:dur="2000" advTm="58586"/>
    </mc:Choice>
    <mc:Fallback>
      <p:transition spd="slow" advTm="58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6436" y="-200942"/>
            <a:ext cx="8229600" cy="1143000"/>
          </a:xfrm>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250825" y="942058"/>
            <a:ext cx="8229600" cy="3917032"/>
          </a:xfrm>
        </p:spPr>
        <p:txBody>
          <a:bodyPr/>
          <a:lstStyle/>
          <a:p>
            <a:r>
              <a:rPr lang="en-GB" sz="2000" dirty="0">
                <a:solidFill>
                  <a:srgbClr val="0070C0"/>
                </a:solidFill>
              </a:rPr>
              <a:t>Madame L a 62-year –old retired baker, has been diagnosed with breast cancer. This means some cells in her breast are growing out of control. Her past lifestyle, which included a rich diet and little exercise, contributed to her being overweight, a risk factor. </a:t>
            </a:r>
          </a:p>
          <a:p>
            <a:r>
              <a:rPr lang="en-GB" sz="2000" dirty="0">
                <a:solidFill>
                  <a:srgbClr val="0070C0"/>
                </a:solidFill>
              </a:rPr>
              <a:t>Her care plan must focus on both fighting the cancer and supporting her overall health. Key steps include a healthier diet, safe exercise, and clear communication from her medication team. They must monitor her closely during chemotherapy for side effects and progress.</a:t>
            </a:r>
          </a:p>
          <a:p>
            <a:r>
              <a:rPr lang="en-GB" sz="2000" dirty="0">
                <a:solidFill>
                  <a:srgbClr val="0070C0"/>
                </a:solidFill>
              </a:rPr>
              <a:t>Her care plan must focus on both fighting the cancer and supporting her overall health. Key steps include a healthier diet, safe exercise, and clear communication from her medical team. They must monitor her closely during chemotherapy for side effects and progress</a:t>
            </a:r>
            <a:r>
              <a:rPr lang="en-GB" sz="2400" dirty="0">
                <a:solidFill>
                  <a:srgbClr val="0070C0"/>
                </a:solidFill>
              </a:rPr>
              <a:t>.</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14/12/2025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19" name="Audio 18">
            <a:extLst>
              <a:ext uri="{FF2B5EF4-FFF2-40B4-BE49-F238E27FC236}">
                <a16:creationId xmlns:a16="http://schemas.microsoft.com/office/drawing/2014/main" id="{AC6EB64D-BDF6-0D2C-9C79-1532EA24C2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83409"/>
    </mc:Choice>
    <mc:Fallback>
      <p:transition spd="slow" advTm="83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669" y="-46495"/>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103" y="980728"/>
            <a:ext cx="8229600" cy="3917032"/>
          </a:xfrm>
        </p:spPr>
        <p:txBody>
          <a:bodyPr/>
          <a:lstStyle/>
          <a:p>
            <a:r>
              <a:rPr lang="en-GB" sz="1800" dirty="0">
                <a:solidFill>
                  <a:srgbClr val="0070C0"/>
                </a:solidFill>
              </a:rPr>
              <a:t>1.</a:t>
            </a:r>
            <a:r>
              <a:rPr lang="en-GB" sz="1600" dirty="0">
                <a:solidFill>
                  <a:srgbClr val="0070C0"/>
                </a:solidFill>
              </a:rPr>
              <a:t>American cancer society (ACS) (2023) breast cancer facts&amp; figures 2023-2024. Atlanta, GA: American Cancer society, inc.</a:t>
            </a:r>
          </a:p>
          <a:p>
            <a:pPr marL="0" indent="0">
              <a:buNone/>
            </a:pPr>
            <a:endParaRPr lang="en-GB" sz="1600" dirty="0">
              <a:solidFill>
                <a:srgbClr val="0070C0"/>
              </a:solidFill>
            </a:endParaRPr>
          </a:p>
          <a:p>
            <a:r>
              <a:rPr lang="en-GB" sz="1600" dirty="0">
                <a:solidFill>
                  <a:srgbClr val="0070C0"/>
                </a:solidFill>
              </a:rPr>
              <a:t>2. Cancer research UK (CRUK) (2022) breast cancer statistics. Available at: </a:t>
            </a:r>
          </a:p>
          <a:p>
            <a:pPr marL="0" indent="0">
              <a:buNone/>
            </a:pPr>
            <a:r>
              <a:rPr lang="en-GB" sz="1600" dirty="0">
                <a:solidFill>
                  <a:srgbClr val="0070C0"/>
                </a:solidFill>
                <a:hlinkClick r:id="rId4"/>
              </a:rPr>
              <a:t>https://www.cancerresearchuk.org/</a:t>
            </a:r>
            <a:r>
              <a:rPr lang="en-GB" sz="1600" dirty="0">
                <a:solidFill>
                  <a:srgbClr val="0070C0"/>
                </a:solidFill>
              </a:rPr>
              <a:t> (Accessed:14 October 2023).</a:t>
            </a:r>
          </a:p>
          <a:p>
            <a:pPr marL="0" indent="0">
              <a:buNone/>
            </a:pPr>
            <a:endParaRPr lang="en-GB" sz="1600" dirty="0">
              <a:solidFill>
                <a:srgbClr val="0070C0"/>
              </a:solidFill>
            </a:endParaRPr>
          </a:p>
          <a:p>
            <a:r>
              <a:rPr lang="en-GB" sz="1600" dirty="0">
                <a:solidFill>
                  <a:srgbClr val="0070C0"/>
                </a:solidFill>
              </a:rPr>
              <a:t>3. DeSantis, C.E. et al. (2022)’ breast cancer statistics, 2022, CA:A cancer journal for clinicians, 72(6), pp.524-514.</a:t>
            </a:r>
          </a:p>
          <a:p>
            <a:endParaRPr lang="en-GB" sz="1600" dirty="0">
              <a:solidFill>
                <a:srgbClr val="0070C0"/>
              </a:solidFill>
            </a:endParaRPr>
          </a:p>
          <a:p>
            <a:r>
              <a:rPr lang="en-GB" sz="1600" dirty="0">
                <a:solidFill>
                  <a:srgbClr val="0070C0"/>
                </a:solidFill>
              </a:rPr>
              <a:t>4. </a:t>
            </a:r>
            <a:r>
              <a:rPr lang="en-GB" sz="1600" dirty="0" err="1">
                <a:solidFill>
                  <a:srgbClr val="0070C0"/>
                </a:solidFill>
              </a:rPr>
              <a:t>Koutoukidis</a:t>
            </a:r>
            <a:r>
              <a:rPr lang="en-GB" sz="1600" dirty="0">
                <a:solidFill>
                  <a:srgbClr val="0070C0"/>
                </a:solidFill>
              </a:rPr>
              <a:t>, D.A. at. al. (2019) Association of weight loss and weight loss maintenance following diagnosis with improver survival in patients with breast cancer:  a systematic review and meta-analysis obesity reviews, 20(12), pp. 1703-1717.</a:t>
            </a:r>
          </a:p>
          <a:p>
            <a:pPr marL="0" indent="0">
              <a:buNone/>
            </a:pPr>
            <a:endParaRPr lang="en-GB" sz="1600" dirty="0">
              <a:solidFill>
                <a:srgbClr val="0070C0"/>
              </a:solidFill>
            </a:endParaRPr>
          </a:p>
          <a:p>
            <a:r>
              <a:rPr lang="en-GB" sz="1600" dirty="0">
                <a:solidFill>
                  <a:srgbClr val="0070C0"/>
                </a:solidFill>
              </a:rPr>
              <a:t>5 McMillan, S.S. et al. (2013) patient-</a:t>
            </a:r>
            <a:r>
              <a:rPr lang="en-GB" sz="1600" dirty="0" err="1">
                <a:solidFill>
                  <a:srgbClr val="0070C0"/>
                </a:solidFill>
              </a:rPr>
              <a:t>centered</a:t>
            </a:r>
            <a:r>
              <a:rPr lang="en-GB" sz="1600" dirty="0">
                <a:solidFill>
                  <a:srgbClr val="0070C0"/>
                </a:solidFill>
              </a:rPr>
              <a:t> approaches to health care: a systematic review of randomized controlled trials Medical care research and review, 70(6),pp.467-596.</a:t>
            </a:r>
          </a:p>
          <a:p>
            <a:endParaRPr lang="en-GB" sz="18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14/12/2025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24" name="Audio 23">
            <a:extLst>
              <a:ext uri="{FF2B5EF4-FFF2-40B4-BE49-F238E27FC236}">
                <a16:creationId xmlns:a16="http://schemas.microsoft.com/office/drawing/2014/main" id="{3F45F47F-545D-BF90-9218-75AAB21C71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09616"/>
    </mc:Choice>
    <mc:Fallback>
      <p:transition spd="slow" advTm="109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1A24F6-6AFF-A8F0-7EDB-09ECC514D4BE}"/>
              </a:ext>
            </a:extLst>
          </p:cNvPr>
          <p:cNvSpPr>
            <a:spLocks noGrp="1"/>
          </p:cNvSpPr>
          <p:nvPr>
            <p:ph idx="1"/>
          </p:nvPr>
        </p:nvSpPr>
        <p:spPr>
          <a:xfrm>
            <a:off x="250825" y="404664"/>
            <a:ext cx="8229600" cy="3917032"/>
          </a:xfrm>
        </p:spPr>
        <p:txBody>
          <a:bodyPr/>
          <a:lstStyle/>
          <a:p>
            <a:r>
              <a:rPr lang="en-US" sz="1800" dirty="0"/>
              <a:t>6 National institute for health and care excellence (NICE) (2021) early and locally advanced breast cancer: diagnosis and management. NICE guideline (NG101). Available at: </a:t>
            </a:r>
            <a:r>
              <a:rPr lang="en-US" sz="1800" dirty="0">
                <a:hlinkClick r:id="rId2"/>
              </a:rPr>
              <a:t>https://www.nice.org.uk</a:t>
            </a:r>
            <a:r>
              <a:rPr lang="en-US" sz="1800" dirty="0"/>
              <a:t> (Accessed:14 October 2023). </a:t>
            </a:r>
          </a:p>
          <a:p>
            <a:endParaRPr lang="en-US" sz="1800" dirty="0"/>
          </a:p>
          <a:p>
            <a:r>
              <a:rPr lang="en-US" sz="1800" dirty="0"/>
              <a:t>7 Paterson, C. et al. (2016) determinants of quality of life in patients with advanced cancer: a systematic review. Palliative medicine, 30(7),pp.611-624.</a:t>
            </a:r>
          </a:p>
          <a:p>
            <a:endParaRPr lang="en-US" sz="1800" dirty="0"/>
          </a:p>
          <a:p>
            <a:r>
              <a:rPr lang="en-US" sz="1800" dirty="0"/>
              <a:t>8 ROCK , C. L et al. (2022) American cancer society guideline for diet and physical activity for cancer prevention, CA: A cancer journal for clinicians, 72(1),pp.30-47 , </a:t>
            </a:r>
          </a:p>
          <a:p>
            <a:endParaRPr lang="en-US" sz="1800" dirty="0"/>
          </a:p>
          <a:p>
            <a:r>
              <a:rPr lang="en-US" sz="1800" dirty="0"/>
              <a:t>9 World health organization (WHO) (2020) breast cancer. Available at: </a:t>
            </a:r>
            <a:r>
              <a:rPr lang="en-US" sz="1800" dirty="0">
                <a:hlinkClick r:id="rId3"/>
              </a:rPr>
              <a:t>https://www.who.int/</a:t>
            </a:r>
            <a:r>
              <a:rPr lang="en-US" sz="1800" dirty="0"/>
              <a:t> (</a:t>
            </a:r>
            <a:r>
              <a:rPr lang="en-US" sz="1800" dirty="0" err="1"/>
              <a:t>Accesed</a:t>
            </a:r>
            <a:r>
              <a:rPr lang="en-US" sz="1800" dirty="0"/>
              <a:t>: 14 October 2023).</a:t>
            </a:r>
          </a:p>
          <a:p>
            <a:endParaRPr lang="en-US" sz="1800" dirty="0"/>
          </a:p>
          <a:p>
            <a:r>
              <a:rPr lang="en-US" sz="1800" dirty="0"/>
              <a:t>10 Schmid, D. and leitzman, M.D. (2014) Association between physical activity and mortality among breast cancer and colorectal cancer survivors: a systematic review and meta-analysis, Annals of oncology, 25(7),pp.1293-1311.</a:t>
            </a:r>
          </a:p>
        </p:txBody>
      </p:sp>
      <p:sp>
        <p:nvSpPr>
          <p:cNvPr id="4" name="Date Placeholder 3">
            <a:extLst>
              <a:ext uri="{FF2B5EF4-FFF2-40B4-BE49-F238E27FC236}">
                <a16:creationId xmlns:a16="http://schemas.microsoft.com/office/drawing/2014/main" id="{3E7F4441-07D6-02C4-ACAA-FE9D9D6145E9}"/>
              </a:ext>
            </a:extLst>
          </p:cNvPr>
          <p:cNvSpPr>
            <a:spLocks noGrp="1"/>
          </p:cNvSpPr>
          <p:nvPr>
            <p:ph type="dt" sz="half" idx="10"/>
          </p:nvPr>
        </p:nvSpPr>
        <p:spPr/>
        <p:txBody>
          <a:bodyPr/>
          <a:lstStyle/>
          <a:p>
            <a:pPr>
              <a:defRPr/>
            </a:pPr>
            <a:fld id="{2303D31F-598B-47EE-BA37-93F097A3D676}"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B42A90C5-9A19-7284-F742-4EC2AE65FA0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41476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1728</TotalTime>
  <Words>1873</Words>
  <Application>Microsoft Macintosh PowerPoint</Application>
  <PresentationFormat>On-screen Show (4:3)</PresentationFormat>
  <Paragraphs>103</Paragraphs>
  <Slides>16</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PowerPoint Presentation</vt:lpstr>
      <vt:lpstr>Care Plan (3/3) </vt:lpstr>
      <vt:lpstr>PowerPoint Presentation</vt:lpstr>
      <vt:lpstr>RISK FACTORS</vt:lpstr>
      <vt:lpstr>PowerPoint Presentation</vt:lpstr>
      <vt:lpstr>Recommendation</vt:lpstr>
      <vt:lpstr>PowerPoint Presentation</vt:lpstr>
      <vt:lpstr>Conclusion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Gnahore Badi Charlotte Legre (2331156)</cp:lastModifiedBy>
  <cp:revision>227</cp:revision>
  <cp:lastPrinted>2018-07-09T15:27:01Z</cp:lastPrinted>
  <dcterms:created xsi:type="dcterms:W3CDTF">2002-10-07T19:43:58Z</dcterms:created>
  <dcterms:modified xsi:type="dcterms:W3CDTF">2025-12-15T14:07:07Z</dcterms:modified>
</cp:coreProperties>
</file>