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22"/>
  </p:notesMasterIdLst>
  <p:sldIdLst>
    <p:sldId id="256" r:id="rId2"/>
    <p:sldId id="302" r:id="rId3"/>
    <p:sldId id="284" r:id="rId4"/>
    <p:sldId id="285" r:id="rId5"/>
    <p:sldId id="262" r:id="rId6"/>
    <p:sldId id="286" r:id="rId7"/>
    <p:sldId id="287" r:id="rId8"/>
    <p:sldId id="303" r:id="rId9"/>
    <p:sldId id="288" r:id="rId10"/>
    <p:sldId id="290" r:id="rId11"/>
    <p:sldId id="289" r:id="rId12"/>
    <p:sldId id="281" r:id="rId13"/>
    <p:sldId id="266" r:id="rId14"/>
    <p:sldId id="291" r:id="rId15"/>
    <p:sldId id="292" r:id="rId16"/>
    <p:sldId id="263" r:id="rId17"/>
    <p:sldId id="271" r:id="rId18"/>
    <p:sldId id="293" r:id="rId19"/>
    <p:sldId id="304" r:id="rId20"/>
    <p:sldId id="29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956" autoAdjust="0"/>
  </p:normalViewPr>
  <p:slideViewPr>
    <p:cSldViewPr>
      <p:cViewPr varScale="1">
        <p:scale>
          <a:sx n="83" d="100"/>
          <a:sy n="83" d="100"/>
        </p:scale>
        <p:origin x="141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E9EC7F-5F98-4E61-A9C3-B6A6C17B9A05}" type="datetimeFigureOut">
              <a:rPr lang="en-GB" smtClean="0"/>
              <a:pPr/>
              <a:t>08/11/2020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0C147D-9612-40AB-A76B-7FCAD55CD87B}" type="slidenum">
              <a:rPr lang="en-GB" smtClean="0"/>
              <a:pPr/>
              <a:t>‹#›</a:t>
            </a:fld>
            <a:endParaRPr lang="en-GB"/>
          </a:p>
        </p:txBody>
      </p:sp>
    </p:spTree>
    <p:extLst>
      <p:ext uri="{BB962C8B-B14F-4D97-AF65-F5344CB8AC3E}">
        <p14:creationId xmlns:p14="http://schemas.microsoft.com/office/powerpoint/2010/main" val="4181324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a:t>
            </a:fld>
            <a:endParaRPr lang="en-GB"/>
          </a:p>
        </p:txBody>
      </p:sp>
    </p:spTree>
    <p:extLst>
      <p:ext uri="{BB962C8B-B14F-4D97-AF65-F5344CB8AC3E}">
        <p14:creationId xmlns:p14="http://schemas.microsoft.com/office/powerpoint/2010/main" val="1182283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Management theories are systematic grouping of interdependent concepts and principles that give a framework</a:t>
            </a:r>
            <a:r>
              <a:rPr lang="en-GB" sz="1200" kern="1200" baseline="0" dirty="0" smtClean="0">
                <a:solidFill>
                  <a:schemeClr val="tx1"/>
                </a:solidFill>
                <a:effectLst/>
                <a:latin typeface="+mn-lt"/>
                <a:ea typeface="+mn-ea"/>
                <a:cs typeface="+mn-cs"/>
              </a:rPr>
              <a:t> for managers to take  </a:t>
            </a:r>
            <a:r>
              <a:rPr lang="en-GB" sz="1200" kern="1200" dirty="0" smtClean="0">
                <a:solidFill>
                  <a:schemeClr val="tx1"/>
                </a:solidFill>
                <a:effectLst/>
                <a:latin typeface="+mn-lt"/>
                <a:ea typeface="+mn-ea"/>
                <a:cs typeface="+mn-cs"/>
              </a:rPr>
              <a:t>responsibility of taking actions that will make it possible for individuals to make their best contributions organisational goals by planning, organizing, staffing, leading and problem solving and coordinating, establishing an environment in which people can</a:t>
            </a:r>
            <a:r>
              <a:rPr lang="en-GB" sz="1200" kern="1200" baseline="0" dirty="0" smtClean="0">
                <a:solidFill>
                  <a:schemeClr val="tx1"/>
                </a:solidFill>
                <a:effectLst/>
                <a:latin typeface="+mn-lt"/>
                <a:ea typeface="+mn-ea"/>
                <a:cs typeface="+mn-cs"/>
              </a:rPr>
              <a:t> accomplish and be productive. Managers are hence the dynamic leader whose performance will have a direct impact on the success of the business</a:t>
            </a:r>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3</a:t>
            </a:fld>
            <a:endParaRPr lang="en-GB"/>
          </a:p>
        </p:txBody>
      </p:sp>
    </p:spTree>
    <p:extLst>
      <p:ext uri="{BB962C8B-B14F-4D97-AF65-F5344CB8AC3E}">
        <p14:creationId xmlns:p14="http://schemas.microsoft.com/office/powerpoint/2010/main" val="2843202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Theories are perspectives with which people make sense of their business world experiences;</a:t>
            </a:r>
            <a:r>
              <a:rPr lang="en-GB" baseline="0"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There is a body of opinion that says that management theory evolved during and after Second World War; it has only been studied in-depth since then. The industrial revolution that brought in mass production, specialization, seeing people as critical resource, all intensified management as a critical area of discourse.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managers should apply theory to managing by blending principles with realities and techniques - </a:t>
            </a:r>
            <a:r>
              <a:rPr lang="en-GB" sz="1200" kern="1200" dirty="0" smtClean="0">
                <a:solidFill>
                  <a:schemeClr val="tx1"/>
                </a:solidFill>
                <a:effectLst/>
                <a:latin typeface="+mn-lt"/>
                <a:ea typeface="+mn-ea"/>
                <a:cs typeface="+mn-cs"/>
              </a:rPr>
              <a:t>Techniques normally reflect theory and are a means of helping managers undertake activities most effectively.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4</a:t>
            </a:fld>
            <a:endParaRPr lang="en-GB"/>
          </a:p>
        </p:txBody>
      </p:sp>
    </p:spTree>
    <p:extLst>
      <p:ext uri="{BB962C8B-B14F-4D97-AF65-F5344CB8AC3E}">
        <p14:creationId xmlns:p14="http://schemas.microsoft.com/office/powerpoint/2010/main" val="4137848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smtClean="0"/>
              <a:t>The Scientific Management School comprising the works of Frederick W. Taylor and Lillian Gilbreth’s motion study</a:t>
            </a:r>
          </a:p>
          <a:p>
            <a:r>
              <a:rPr lang="en-GB" b="0" i="0" dirty="0" smtClean="0"/>
              <a:t>the Classical Organizational Theory School comprising the works of Henri </a:t>
            </a:r>
            <a:r>
              <a:rPr lang="en-GB" b="0" i="0" dirty="0" err="1" smtClean="0"/>
              <a:t>Fayol’s</a:t>
            </a:r>
            <a:r>
              <a:rPr lang="en-GB" b="0" i="0" dirty="0" smtClean="0"/>
              <a:t> views on administration, and Max Weber’s idealized bureaucracy</a:t>
            </a:r>
          </a:p>
          <a:p>
            <a:r>
              <a:rPr lang="en-GB" b="0" i="0" dirty="0" err="1" smtClean="0"/>
              <a:t>Behavioral</a:t>
            </a:r>
            <a:r>
              <a:rPr lang="en-GB" b="0" i="0" dirty="0" smtClean="0"/>
              <a:t> School comprising the work of Elton Mayo and his associates</a:t>
            </a:r>
          </a:p>
          <a:p>
            <a:endParaRPr lang="en-GB" b="0" i="0" dirty="0" smtClean="0"/>
          </a:p>
          <a:p>
            <a:r>
              <a:rPr lang="en-GB" b="0" i="0" dirty="0" smtClean="0"/>
              <a:t>Modern - </a:t>
            </a:r>
            <a:r>
              <a:rPr lang="en-GB" sz="1200" kern="1200" dirty="0" smtClean="0">
                <a:solidFill>
                  <a:schemeClr val="tx1"/>
                </a:solidFill>
                <a:effectLst/>
                <a:latin typeface="+mn-lt"/>
                <a:ea typeface="+mn-ea"/>
                <a:cs typeface="+mn-cs"/>
              </a:rPr>
              <a:t>Recent Developments in Management Theory comprising works such as Systems Approach, Situational or Contingency theory, Chaos theory, and Team Building approach.</a:t>
            </a:r>
            <a:endParaRPr lang="en-GB" b="0" i="0"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5</a:t>
            </a:fld>
            <a:endParaRPr lang="en-GB"/>
          </a:p>
        </p:txBody>
      </p:sp>
    </p:spTree>
    <p:extLst>
      <p:ext uri="{BB962C8B-B14F-4D97-AF65-F5344CB8AC3E}">
        <p14:creationId xmlns:p14="http://schemas.microsoft.com/office/powerpoint/2010/main" val="4032448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Due to Industrial revolution</a:t>
            </a:r>
            <a:r>
              <a:rPr lang="en-US" baseline="0" dirty="0" smtClean="0"/>
              <a:t> in late 1700s to late 1800s in rapid growth of factories and large companies and introduction of huge machinery innovations and faster transportation (trains/ Steam boats and more roads)- so new working issues needed to be looked such as large groups of teams working with machines and faster productive lines – so managers needed to organize their teams to get best productivity out of them </a:t>
            </a:r>
          </a:p>
          <a:p>
            <a:endParaRPr lang="en-US" baseline="0" dirty="0" smtClean="0"/>
          </a:p>
          <a:p>
            <a:r>
              <a:rPr lang="en-US" baseline="0" dirty="0" smtClean="0"/>
              <a:t>Webber – Bureaucracy – </a:t>
            </a:r>
            <a:r>
              <a:rPr lang="en-US" baseline="0" dirty="0" err="1" smtClean="0"/>
              <a:t>Organisations</a:t>
            </a:r>
            <a:r>
              <a:rPr lang="en-US" baseline="0" dirty="0" smtClean="0"/>
              <a:t> should look like Government and legal systems – not traditional family based leadership or charismatic leadership but more legal approach – influence tied to the job – clear rules on governing performance and clear recruitment procedures (No Favoritism)  hire best people and </a:t>
            </a:r>
            <a:r>
              <a:rPr lang="en-US" baseline="0" dirty="0" err="1" smtClean="0"/>
              <a:t>organise</a:t>
            </a:r>
            <a:r>
              <a:rPr lang="en-US" baseline="0" dirty="0" smtClean="0"/>
              <a:t> them in logical way </a:t>
            </a:r>
          </a:p>
          <a:p>
            <a:endParaRPr lang="en-US" baseline="0" dirty="0" smtClean="0"/>
          </a:p>
          <a:p>
            <a:r>
              <a:rPr lang="en-US" baseline="0" dirty="0" smtClean="0"/>
              <a:t>Taylor – Scientific management – So he wanted more planning in tasks driven activities. He suggested each task should be timed and how many motions required in order to come up with most efficient way by reducing number of motions and time- one right way </a:t>
            </a:r>
          </a:p>
          <a:p>
            <a:endParaRPr lang="en-US" baseline="0" dirty="0" smtClean="0"/>
          </a:p>
          <a:p>
            <a:r>
              <a:rPr lang="en-US" baseline="0" dirty="0" err="1" smtClean="0"/>
              <a:t>Fayol</a:t>
            </a:r>
            <a:r>
              <a:rPr lang="en-US" baseline="0" dirty="0" smtClean="0"/>
              <a:t> – management of people (administrative) about training managers  and what activities they should undertake (Planning/ </a:t>
            </a:r>
            <a:r>
              <a:rPr lang="en-US" baseline="0" dirty="0" err="1" smtClean="0"/>
              <a:t>organisation</a:t>
            </a:r>
            <a:r>
              <a:rPr lang="en-US" baseline="0" dirty="0" smtClean="0"/>
              <a:t>/ oversee and coordinate teams and control finances and quality)</a:t>
            </a:r>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Chain of</a:t>
            </a:r>
            <a:r>
              <a:rPr lang="en-GB" baseline="0" dirty="0" smtClean="0"/>
              <a:t> command clearly defined and identify clear roles of managers and what authority they have, to have the right people for the right jobs based on qualifications and experiences</a:t>
            </a:r>
          </a:p>
          <a:p>
            <a:endParaRPr lang="en-GB" baseline="0" dirty="0" smtClean="0"/>
          </a:p>
          <a:p>
            <a:r>
              <a:rPr lang="en-GB" baseline="0" dirty="0" smtClean="0"/>
              <a:t>Taylor and </a:t>
            </a:r>
            <a:r>
              <a:rPr lang="en-GB" baseline="0" dirty="0" err="1" smtClean="0"/>
              <a:t>Fayol</a:t>
            </a:r>
            <a:r>
              <a:rPr lang="en-GB" baseline="0" dirty="0" smtClean="0"/>
              <a:t> wanted best employees paid more so you don’t lose them and </a:t>
            </a:r>
            <a:r>
              <a:rPr lang="en-GB" baseline="0" dirty="0" err="1" smtClean="0"/>
              <a:t>Fayol</a:t>
            </a:r>
            <a:r>
              <a:rPr lang="en-GB" baseline="0" dirty="0" smtClean="0"/>
              <a:t> even speaks about profit sharing  </a:t>
            </a:r>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8</a:t>
            </a:fld>
            <a:endParaRPr lang="en-GB"/>
          </a:p>
        </p:txBody>
      </p:sp>
    </p:spTree>
    <p:extLst>
      <p:ext uri="{BB962C8B-B14F-4D97-AF65-F5344CB8AC3E}">
        <p14:creationId xmlns:p14="http://schemas.microsoft.com/office/powerpoint/2010/main" val="4202872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Taylor explains science of management as “management demands that all the actions of employees are regulated according to</a:t>
            </a:r>
          </a:p>
          <a:p>
            <a:r>
              <a:rPr lang="en-GB" dirty="0" smtClean="0"/>
              <a:t>clearly defined scientific rules and formulae.“</a:t>
            </a:r>
          </a:p>
          <a:p>
            <a:r>
              <a:rPr lang="en-GB" dirty="0" smtClean="0"/>
              <a:t>management deals with problems and organises daily activities by the use of the scientific method and makes provision for its continuous application. </a:t>
            </a:r>
          </a:p>
          <a:p>
            <a:r>
              <a:rPr lang="en-GB" dirty="0" smtClean="0"/>
              <a:t>Taylor Said  “Scientific management is for me primarily a means of bettering the condition of the working people,“ </a:t>
            </a:r>
          </a:p>
          <a:p>
            <a:r>
              <a:rPr lang="en-GB" dirty="0" smtClean="0"/>
              <a:t>large businesses of the country are using, in a greater or less degree, some form of scientific analysis in the framing of sales policies and the planning of their sales organisations.</a:t>
            </a:r>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9</a:t>
            </a:fld>
            <a:endParaRPr lang="en-GB"/>
          </a:p>
        </p:txBody>
      </p:sp>
    </p:spTree>
    <p:extLst>
      <p:ext uri="{BB962C8B-B14F-4D97-AF65-F5344CB8AC3E}">
        <p14:creationId xmlns:p14="http://schemas.microsoft.com/office/powerpoint/2010/main" val="522187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Economic conditions were responsible for the further development of scientific method—the selling of the goods. Since 1921 it has been a buyers' market, and consequently an increasing proportion of effort was spent in selling end of every business. The scientific method developed Market research on a considerable scale by many organisations. Advertising schemes were created after intensive analyses of population, trades, and consumers. Elaborate methods were adopted to produce goods to meet the needs of customers , in every direction truly scientific work was being done, to ensure successful salesmanship, sound sales policies and management, and the fullest correlation of sales and production as to the quantity, quality. organization of the controlling staff had been most carefully worked out; costs were more accurate and detailed </a:t>
            </a:r>
          </a:p>
          <a:p>
            <a:r>
              <a:rPr lang="en-US" altLang="en-US" dirty="0" smtClean="0"/>
              <a:t>Taylor believed that the job of a manager was to plan and control work, and that there was a single most efficient way to do any job.</a:t>
            </a:r>
          </a:p>
          <a:p>
            <a:r>
              <a:rPr lang="en-US" altLang="en-US" dirty="0" smtClean="0"/>
              <a:t>Used time and motion techniques to break down work processes and eliminate unnecessary actions</a:t>
            </a:r>
          </a:p>
          <a:p>
            <a:r>
              <a:rPr lang="en-US" altLang="en-US" dirty="0" smtClean="0"/>
              <a:t>Laid the foundation for division of </a:t>
            </a:r>
            <a:r>
              <a:rPr lang="en-US" altLang="en-US" dirty="0" err="1" smtClean="0"/>
              <a:t>labour</a:t>
            </a:r>
            <a:r>
              <a:rPr lang="en-US" altLang="en-US" dirty="0" smtClean="0"/>
              <a:t> and mass production – later applied by Henry Ford</a:t>
            </a:r>
          </a:p>
          <a:p>
            <a:r>
              <a:rPr lang="en-US" altLang="en-US" dirty="0" smtClean="0"/>
              <a:t>Argued for carefully selecting and training staff and provide additional opportunities for those that showed potential.</a:t>
            </a:r>
          </a:p>
          <a:p>
            <a:r>
              <a:rPr lang="en-US" altLang="en-US" dirty="0" smtClean="0"/>
              <a:t>Outstanding workers had a chalk mark put on their bench – origins of benchmarking?</a:t>
            </a:r>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10</a:t>
            </a:fld>
            <a:endParaRPr lang="en-GB"/>
          </a:p>
        </p:txBody>
      </p:sp>
    </p:spTree>
    <p:extLst>
      <p:ext uri="{BB962C8B-B14F-4D97-AF65-F5344CB8AC3E}">
        <p14:creationId xmlns:p14="http://schemas.microsoft.com/office/powerpoint/2010/main" val="2174117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Scientific management,, encountered main obstacle—it came to be looked upon as "theoretical,</a:t>
            </a:r>
          </a:p>
          <a:p>
            <a:r>
              <a:rPr lang="en-GB" dirty="0" smtClean="0"/>
              <a:t>However science</a:t>
            </a:r>
            <a:r>
              <a:rPr lang="en-GB" baseline="0" dirty="0" smtClean="0"/>
              <a:t> of management makes the </a:t>
            </a:r>
            <a:r>
              <a:rPr lang="en-GB" dirty="0" smtClean="0"/>
              <a:t>Industry lacks enthusiasm, the stimulation of employee interest, employee cooperation, the spontaneous effort., is not the task of the scientist. The need is for leadership, to draw effort, find</a:t>
            </a:r>
            <a:r>
              <a:rPr lang="en-GB" baseline="0" dirty="0" smtClean="0"/>
              <a:t> motive behind what staff </a:t>
            </a:r>
            <a:r>
              <a:rPr lang="en-GB" dirty="0" smtClean="0"/>
              <a:t>love. Management—it is the art of moving, guiding, inspiring, bringing and welding together in teams.</a:t>
            </a:r>
          </a:p>
          <a:p>
            <a:r>
              <a:rPr lang="en-GB" dirty="0" smtClean="0"/>
              <a:t>Looking at</a:t>
            </a:r>
            <a:r>
              <a:rPr lang="en-GB" baseline="0" dirty="0" smtClean="0"/>
              <a:t> </a:t>
            </a:r>
            <a:r>
              <a:rPr lang="en-GB" dirty="0" smtClean="0"/>
              <a:t>industry from top, viewing all its component parts as one whole, rather than from the bottom, examining all its elements as separate and distinct units</a:t>
            </a:r>
          </a:p>
          <a:p>
            <a:r>
              <a:rPr lang="en-GB" sz="1200" kern="1200" dirty="0" smtClean="0">
                <a:solidFill>
                  <a:schemeClr val="tx1"/>
                </a:solidFill>
                <a:effectLst/>
                <a:latin typeface="+mn-lt"/>
                <a:ea typeface="+mn-ea"/>
                <a:cs typeface="+mn-cs"/>
              </a:rPr>
              <a:t>that from an economic standpoint, Taylorism was an extreme success. Application of his methods yielded significant improvements in productivity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scientifically selected and trained people to achieve the best results</a:t>
            </a:r>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11</a:t>
            </a:fld>
            <a:endParaRPr lang="en-GB"/>
          </a:p>
        </p:txBody>
      </p:sp>
    </p:spTree>
    <p:extLst>
      <p:ext uri="{BB962C8B-B14F-4D97-AF65-F5344CB8AC3E}">
        <p14:creationId xmlns:p14="http://schemas.microsoft.com/office/powerpoint/2010/main" val="606656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ultimate result of this study led to the centrality of efficiency in </a:t>
            </a:r>
            <a:r>
              <a:rPr lang="en-US" dirty="0" err="1" smtClean="0"/>
              <a:t>organisations</a:t>
            </a:r>
            <a:r>
              <a:rPr lang="en-US" dirty="0" smtClean="0"/>
              <a:t>. </a:t>
            </a:r>
            <a:r>
              <a:rPr lang="en-US" dirty="0" err="1"/>
              <a:t>Gilbreth</a:t>
            </a:r>
            <a:r>
              <a:rPr lang="en-US" dirty="0"/>
              <a:t> was particularly interested in how he could reduce the unnecessary motions resulting from bricklaying at a construction site; he succeeded in reducing the motions from 18 to 4. He then proposed that each worker should be involved in doing his or her own work, prepare for the next higher level, and training their successors.</a:t>
            </a:r>
          </a:p>
        </p:txBody>
      </p:sp>
      <p:sp>
        <p:nvSpPr>
          <p:cNvPr id="4" name="Slide Number Placeholder 3"/>
          <p:cNvSpPr>
            <a:spLocks noGrp="1"/>
          </p:cNvSpPr>
          <p:nvPr>
            <p:ph type="sldNum" sz="quarter" idx="10"/>
          </p:nvPr>
        </p:nvSpPr>
        <p:spPr/>
        <p:txBody>
          <a:bodyPr/>
          <a:lstStyle/>
          <a:p>
            <a:fld id="{820C147D-9612-40AB-A76B-7FCAD55CD87B}" type="slidenum">
              <a:rPr lang="en-GB" smtClean="0"/>
              <a:pPr/>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Max Weber</a:t>
            </a:r>
            <a:r>
              <a:rPr lang="en-GB" dirty="0"/>
              <a:t>– bureaucratic theory. He believed that civilization was changing to seek technically optimal results at the expense of emotional or humanistic content</a:t>
            </a:r>
            <a:r>
              <a:rPr lang="en-GB" dirty="0" smtClean="0"/>
              <a:t>. He stated that the there was a shift from value driven thinking to action driven thinking. </a:t>
            </a:r>
            <a:r>
              <a:rPr lang="en-GB" dirty="0"/>
              <a:t>Developed a set of principles for an “ideal” bureaucracy as follows: fixed and official jurisdictional areas, a firmly ordered hierarchy of super and subordination, management based on written records, thorough and expert training, official activity taking priority over other activities and that management of a given organisation follows stable, knowable rules</a:t>
            </a:r>
            <a:r>
              <a:rPr lang="en-GB" dirty="0" smtClean="0"/>
              <a:t>. </a:t>
            </a:r>
            <a:endParaRPr lang="en-GB" b="1" dirty="0"/>
          </a:p>
          <a:p>
            <a:r>
              <a:rPr lang="en-GB" b="1" dirty="0"/>
              <a:t>Henri Fayol </a:t>
            </a:r>
            <a:r>
              <a:rPr lang="en-GB" dirty="0"/>
              <a:t>- administrative theory. Fayol believed that management had </a:t>
            </a:r>
            <a:r>
              <a:rPr lang="en-GB" b="1" u="sng" dirty="0"/>
              <a:t>five</a:t>
            </a:r>
            <a:r>
              <a:rPr lang="en-GB" b="1" dirty="0"/>
              <a:t> </a:t>
            </a:r>
            <a:r>
              <a:rPr lang="en-GB" dirty="0"/>
              <a:t>principle roles: to forecast and </a:t>
            </a:r>
            <a:r>
              <a:rPr lang="en-GB" b="1" dirty="0"/>
              <a:t>plan</a:t>
            </a:r>
            <a:r>
              <a:rPr lang="en-GB" dirty="0"/>
              <a:t>, to </a:t>
            </a:r>
            <a:r>
              <a:rPr lang="en-GB" b="1" dirty="0"/>
              <a:t>organise</a:t>
            </a:r>
            <a:r>
              <a:rPr lang="en-GB" dirty="0"/>
              <a:t>, to </a:t>
            </a:r>
            <a:r>
              <a:rPr lang="en-GB" b="1" dirty="0"/>
              <a:t>command</a:t>
            </a:r>
            <a:r>
              <a:rPr lang="en-GB" dirty="0"/>
              <a:t>, to </a:t>
            </a:r>
            <a:r>
              <a:rPr lang="en-GB" b="1" dirty="0"/>
              <a:t>co-ordinate</a:t>
            </a:r>
            <a:r>
              <a:rPr lang="en-GB" dirty="0"/>
              <a:t>,</a:t>
            </a:r>
          </a:p>
          <a:p>
            <a:r>
              <a:rPr lang="en-GB" dirty="0"/>
              <a:t>and to </a:t>
            </a:r>
            <a:r>
              <a:rPr lang="en-GB" b="1" dirty="0"/>
              <a:t>control</a:t>
            </a:r>
            <a:r>
              <a:rPr lang="en-GB" dirty="0"/>
              <a:t>. Forecasting and planning was the act of anticipating the future and acting accordingly. He developed </a:t>
            </a:r>
            <a:r>
              <a:rPr lang="en-GB" b="1" dirty="0"/>
              <a:t>fourteen principles of administration </a:t>
            </a:r>
            <a:r>
              <a:rPr lang="en-GB" dirty="0"/>
              <a:t>to go along with management’s five primary roles. </a:t>
            </a:r>
          </a:p>
        </p:txBody>
      </p:sp>
      <p:sp>
        <p:nvSpPr>
          <p:cNvPr id="4" name="Slide Number Placeholder 3"/>
          <p:cNvSpPr>
            <a:spLocks noGrp="1"/>
          </p:cNvSpPr>
          <p:nvPr>
            <p:ph type="sldNum" sz="quarter" idx="10"/>
          </p:nvPr>
        </p:nvSpPr>
        <p:spPr/>
        <p:txBody>
          <a:bodyPr/>
          <a:lstStyle/>
          <a:p>
            <a:fld id="{820C147D-9612-40AB-A76B-7FCAD55CD87B}" type="slidenum">
              <a:rPr lang="en-GB" smtClean="0"/>
              <a:pPr/>
              <a:t>13</a:t>
            </a:fld>
            <a:endParaRPr lang="en-GB"/>
          </a:p>
        </p:txBody>
      </p:sp>
    </p:spTree>
    <p:extLst>
      <p:ext uri="{BB962C8B-B14F-4D97-AF65-F5344CB8AC3E}">
        <p14:creationId xmlns:p14="http://schemas.microsoft.com/office/powerpoint/2010/main" val="33525329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He felt</a:t>
            </a:r>
            <a:r>
              <a:rPr lang="en-GB" baseline="0" dirty="0" smtClean="0"/>
              <a:t> to succeed one must take out personal feelings such as love, hate and make human interaction completely impersonal.</a:t>
            </a:r>
            <a:endParaRPr lang="en-GB" dirty="0" smtClean="0"/>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14</a:t>
            </a:fld>
            <a:endParaRPr lang="en-GB"/>
          </a:p>
        </p:txBody>
      </p:sp>
    </p:spTree>
    <p:extLst>
      <p:ext uri="{BB962C8B-B14F-4D97-AF65-F5344CB8AC3E}">
        <p14:creationId xmlns:p14="http://schemas.microsoft.com/office/powerpoint/2010/main" val="29867701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organisation was to develop the institution's resources (human</a:t>
            </a:r>
            <a:r>
              <a:rPr lang="en-GB" baseline="0" dirty="0" smtClean="0"/>
              <a:t> and  material). </a:t>
            </a:r>
            <a:r>
              <a:rPr lang="en-GB" dirty="0" smtClean="0"/>
              <a:t>These principles are: specialisation/division of labour, authority with responsibility and  having </a:t>
            </a:r>
            <a:r>
              <a:rPr lang="en-GB" sz="1200" kern="1200" dirty="0" smtClean="0">
                <a:solidFill>
                  <a:schemeClr val="tx1"/>
                </a:solidFill>
                <a:effectLst/>
                <a:latin typeface="+mn-lt"/>
                <a:ea typeface="+mn-ea"/>
                <a:cs typeface="+mn-cs"/>
              </a:rPr>
              <a:t>actions and processes running</a:t>
            </a:r>
            <a:r>
              <a:rPr lang="en-GB" dirty="0" smtClean="0"/>
              <a:t>, discipline, unity of command with </a:t>
            </a:r>
            <a:r>
              <a:rPr lang="en-GB" sz="1200" kern="1200" dirty="0" smtClean="0">
                <a:solidFill>
                  <a:schemeClr val="tx1"/>
                </a:solidFill>
                <a:effectLst/>
                <a:latin typeface="+mn-lt"/>
                <a:ea typeface="+mn-ea"/>
                <a:cs typeface="+mn-cs"/>
              </a:rPr>
              <a:t>the alignment and harmonisation of the group’s efforts</a:t>
            </a:r>
            <a:r>
              <a:rPr lang="en-GB" dirty="0" smtClean="0"/>
              <a:t>, unity of direction, subordination of individual interest to the general interest, salary of staff, centralisation, scalar chain/line of authority, order, equity, stability of tenure, initiative, and </a:t>
            </a:r>
            <a:r>
              <a:rPr lang="en-GB" sz="1200" kern="1200" dirty="0" err="1" smtClean="0">
                <a:solidFill>
                  <a:schemeClr val="tx1"/>
                </a:solidFill>
                <a:effectLst/>
                <a:latin typeface="+mn-lt"/>
                <a:ea typeface="+mn-ea"/>
                <a:cs typeface="+mn-cs"/>
              </a:rPr>
              <a:t>Fayol</a:t>
            </a:r>
            <a:r>
              <a:rPr lang="en-GB" sz="1200" kern="1200" dirty="0" smtClean="0">
                <a:solidFill>
                  <a:schemeClr val="tx1"/>
                </a:solidFill>
                <a:effectLst/>
                <a:latin typeface="+mn-lt"/>
                <a:ea typeface="+mn-ea"/>
                <a:cs typeface="+mn-cs"/>
              </a:rPr>
              <a:t> clearly believed personal effort and team dynamics were part of an “ideal” organisation</a:t>
            </a:r>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15</a:t>
            </a:fld>
            <a:endParaRPr lang="en-GB"/>
          </a:p>
        </p:txBody>
      </p:sp>
    </p:spTree>
    <p:extLst>
      <p:ext uri="{BB962C8B-B14F-4D97-AF65-F5344CB8AC3E}">
        <p14:creationId xmlns:p14="http://schemas.microsoft.com/office/powerpoint/2010/main" val="1324694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Elton Mayo – </a:t>
            </a:r>
            <a:r>
              <a:rPr lang="en-GB" sz="1200" kern="1200" dirty="0" smtClean="0">
                <a:solidFill>
                  <a:schemeClr val="tx1"/>
                </a:solidFill>
                <a:effectLst/>
                <a:latin typeface="+mn-lt"/>
                <a:ea typeface="+mn-ea"/>
                <a:cs typeface="+mn-cs"/>
              </a:rPr>
              <a:t>Elton Mayo and his associates’ experiments disproved Taylor’s beliefs that science produced the highest productivity and tried to find the best way through a series of controlled </a:t>
            </a:r>
            <a:r>
              <a:rPr lang="en-GB" sz="1200" kern="1200" dirty="0" err="1" smtClean="0">
                <a:solidFill>
                  <a:schemeClr val="tx1"/>
                </a:solidFill>
                <a:effectLst/>
                <a:latin typeface="+mn-lt"/>
                <a:ea typeface="+mn-ea"/>
                <a:cs typeface="+mn-cs"/>
              </a:rPr>
              <a:t>experiements</a:t>
            </a:r>
            <a:r>
              <a:rPr lang="en-GB" sz="1200" kern="1200" dirty="0" smtClean="0">
                <a:solidFill>
                  <a:schemeClr val="tx1"/>
                </a:solidFill>
                <a:effectLst/>
                <a:latin typeface="+mn-lt"/>
                <a:ea typeface="+mn-ea"/>
                <a:cs typeface="+mn-cs"/>
              </a:rPr>
              <a:t> on through - The Hawthorne studies attempted to determine the effects of lighting on worker productivity. </a:t>
            </a:r>
            <a:r>
              <a:rPr lang="en-GB" b="0" dirty="0" smtClean="0"/>
              <a:t>recognised </a:t>
            </a:r>
            <a:r>
              <a:rPr lang="en-GB" b="0" dirty="0"/>
              <a:t>that employees have social needs as well as physical needs, and managers need a mix of managerial skills that include human relations skills.</a:t>
            </a:r>
          </a:p>
          <a:p>
            <a:pPr marL="228600" indent="-228600">
              <a:buFont typeface="+mj-lt"/>
              <a:buAutoNum type="arabicPeriod" startAt="4"/>
            </a:pPr>
            <a:endParaRPr lang="en-GB" b="0"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b="1" dirty="0" smtClean="0"/>
              <a:t>Mary Follett - </a:t>
            </a:r>
            <a:r>
              <a:rPr lang="en-GB" dirty="0" smtClean="0"/>
              <a:t>she believed that organisations should be based on a group ethic, rather than individualism (big developer of thinking practices around community work) – managers and employees should view themselves as partners rather than opponents.</a:t>
            </a:r>
            <a:r>
              <a:rPr lang="en-GB" baseline="0" dirty="0" smtClean="0"/>
              <a:t> </a:t>
            </a:r>
            <a:r>
              <a:rPr lang="en-GB" b="0" dirty="0" smtClean="0"/>
              <a:t>is </a:t>
            </a:r>
            <a:r>
              <a:rPr lang="en-GB" b="0" dirty="0"/>
              <a:t>important because she believed that organisations should be based on a </a:t>
            </a:r>
            <a:r>
              <a:rPr lang="en-GB" b="0" dirty="0" smtClean="0"/>
              <a:t>community thinking, </a:t>
            </a:r>
            <a:r>
              <a:rPr lang="en-GB" b="0" dirty="0"/>
              <a:t>rather than </a:t>
            </a:r>
            <a:r>
              <a:rPr lang="en-GB" b="0" dirty="0" smtClean="0"/>
              <a:t>individuals –She looked to approach organisations as group networks rather than as hierarchical structures, and attended to the influence of human relations within the group.</a:t>
            </a:r>
            <a:endParaRPr lang="en-GB" b="0"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16</a:t>
            </a:fld>
            <a:endParaRPr lang="en-GB"/>
          </a:p>
        </p:txBody>
      </p:sp>
    </p:spTree>
    <p:extLst>
      <p:ext uri="{BB962C8B-B14F-4D97-AF65-F5344CB8AC3E}">
        <p14:creationId xmlns:p14="http://schemas.microsoft.com/office/powerpoint/2010/main" val="1643363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EB7A88-173F-4897-84E2-57501EFACB25}" type="slidenum">
              <a:rPr lang="en-US" altLang="en-US">
                <a:solidFill>
                  <a:prstClr val="black"/>
                </a:solidFill>
              </a:rPr>
              <a:pPr/>
              <a:t>17</a:t>
            </a:fld>
            <a:endParaRPr lang="en-US" altLang="en-US">
              <a:solidFill>
                <a:prstClr val="black"/>
              </a:solidFill>
            </a:endParaRPr>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r>
              <a:rPr lang="en-GB" b="1" dirty="0"/>
              <a:t>Hawthorn experiment</a:t>
            </a:r>
            <a:r>
              <a:rPr lang="en-GB" b="1" baseline="0" dirty="0"/>
              <a:t> – (early 1920’s) </a:t>
            </a:r>
            <a:r>
              <a:rPr lang="en-GB" b="0" baseline="0" dirty="0"/>
              <a:t>adjusting the lighting to improve productivity had no causal effect. THEN tried more rest breaks, no rest breaks, longer hours, fewer hours,  each time productivity went up. </a:t>
            </a:r>
          </a:p>
          <a:p>
            <a:r>
              <a:rPr lang="en-GB" b="0" baseline="0" dirty="0"/>
              <a:t>Conclusion:-</a:t>
            </a:r>
          </a:p>
          <a:p>
            <a:pPr marL="228600" indent="-228600">
              <a:buFont typeface="+mj-lt"/>
              <a:buAutoNum type="arabicPeriod"/>
            </a:pPr>
            <a:r>
              <a:rPr lang="en-GB" b="0" dirty="0"/>
              <a:t>First, performance is basically not economic – depends more on working conditions and attitudes - communications, positive management response and encouragement, working environment. </a:t>
            </a:r>
          </a:p>
          <a:p>
            <a:pPr marL="228600" indent="-228600">
              <a:buFont typeface="+mj-lt"/>
              <a:buAutoNum type="arabicPeriod"/>
            </a:pPr>
            <a:r>
              <a:rPr lang="en-GB" b="0" dirty="0"/>
              <a:t>Second, it rejected Taylorism and its emphasis on employee self-interest. </a:t>
            </a:r>
          </a:p>
          <a:p>
            <a:pPr marL="228600" indent="-228600">
              <a:buFont typeface="+mj-lt"/>
              <a:buAutoNum type="arabicPeriod"/>
            </a:pPr>
            <a:r>
              <a:rPr lang="en-GB" b="0" dirty="0"/>
              <a:t>Third, employees showed highly positive responses to, for example, improvements in working environments (e.g., improved lighting, new welfare/rest facilities), and</a:t>
            </a:r>
          </a:p>
          <a:p>
            <a:pPr marL="0" indent="0">
              <a:buFont typeface="+mj-lt"/>
              <a:buNone/>
            </a:pPr>
            <a:r>
              <a:rPr lang="en-GB" b="0" dirty="0"/>
              <a:t>     expressions of thanks and encouragement as opposed to coercion from managers and supervisors. </a:t>
            </a:r>
          </a:p>
          <a:p>
            <a:pPr marL="228600" indent="-228600">
              <a:buFont typeface="+mj-lt"/>
              <a:buAutoNum type="arabicPeriod" startAt="4"/>
            </a:pPr>
            <a:r>
              <a:rPr lang="en-GB" b="0" dirty="0"/>
              <a:t>Fourth, the influence of the peer group is very high – hence, the importance of informal groups within the workplace. </a:t>
            </a:r>
          </a:p>
          <a:p>
            <a:pPr marL="228600" indent="-228600">
              <a:buFont typeface="+mj-lt"/>
              <a:buAutoNum type="arabicPeriod" startAt="4"/>
            </a:pPr>
            <a:r>
              <a:rPr lang="en-GB" b="0" dirty="0"/>
              <a:t>Finally, it denounced ‘rabble hypotheses’ that society is a horde of unorganised individuals ‘acting’ in a manner calculated to secure his or her self-preservation or self-interest.</a:t>
            </a:r>
          </a:p>
          <a:p>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These results showed that the group dynamics and social makeup of an organization were an extremely important force either for or against higher productivity. This outcome caused the call for greater participation for the workers, greater trust and openness in the working environment, and a greater attention to teams and groups in the work place. Finally, while Taylor’s impacts were the establishment of the industrial engineering, quality control and personnel departments, the human relations movement’s greatest impact came in what the organization’s leadership and personnel department were doing. The seemingly new concepts of “group dynamics”, “teamwork”, and organizational “social systems”, all stem from Mayo’s work in the mid-1920s. </a:t>
            </a:r>
          </a:p>
          <a:p>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9FAACC6-6FED-474D-B83A-4EAE660241F7}" type="datetime1">
              <a:rPr lang="en-GB" smtClean="0"/>
              <a:pPr/>
              <a:t>08/11/2020</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19372696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231EDD-11DB-4B28-AADE-DA3643D34444}" type="datetime1">
              <a:rPr lang="en-GB" smtClean="0"/>
              <a:pPr/>
              <a:t>08/11/2020</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278742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C4BDCE9C-6EFE-4A95-B521-BD04A98594A6}" type="datetime1">
              <a:rPr lang="en-GB" smtClean="0"/>
              <a:pPr/>
              <a:t>08/11/2020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42722357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C8B6E43-0FDC-48FA-B395-C241592FD2D1}" type="datetime1">
              <a:rPr lang="en-GB" smtClean="0"/>
              <a:pPr/>
              <a:t>08/11/2020</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991206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A5641A1E-B96E-4EF8-8307-CD2B35BE3F6D}" type="datetime1">
              <a:rPr lang="en-GB" smtClean="0"/>
              <a:pPr/>
              <a:t>08/11/2020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00044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2F2ED2-3943-4127-AE8A-70AD6243EEF2}" type="datetime1">
              <a:rPr lang="en-GB" smtClean="0"/>
              <a:pPr/>
              <a:t>08/11/2020</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303807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4B03C-B529-40C5-90DB-9E5041EF1960}" type="datetime1">
              <a:rPr lang="en-GB" smtClean="0"/>
              <a:pPr/>
              <a:t>08/11/2020</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499385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1F86E3EF-1CA9-4E49-8B65-E03B0FC9D27F}" type="datetime1">
              <a:rPr lang="en-GB" smtClean="0"/>
              <a:pPr/>
              <a:t>08/11/2020</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18604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43662F-B2CD-44E5-B4EC-03CC3F5FACE3}" type="datetime1">
              <a:rPr lang="en-GB" smtClean="0"/>
              <a:pPr/>
              <a:t>08/11/2020</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392262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400D43-DD14-442F-89C9-FA901E960BB8}" type="datetime1">
              <a:rPr lang="en-GB" smtClean="0"/>
              <a:pPr/>
              <a:t>08/11/2020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36359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C6D85D-AA91-42F2-8903-39BF43B00F1A}" type="datetime1">
              <a:rPr lang="en-GB" smtClean="0"/>
              <a:pPr/>
              <a:t>08/11/2020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886286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288865042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BuYGxz7HeAhUJJhoKHaBuAPMQjRx6BAgBEAU&amp;url=https%3A%2F%2Fwww.aliem.com%2F2010%2F08%2Farticle-review-use-of-effective%2F&amp;psig=AOvVaw3X1iK4N_8fes1Fhytef7LU&amp;ust=1541107563580375"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d1jOwD-CTLI" TargetMode="External"/><Relationship Id="rId2" Type="http://schemas.openxmlformats.org/officeDocument/2006/relationships/slideLayout" Target="../slideLayouts/slideLayout2.xml"/><Relationship Id="rId1" Type="http://schemas.openxmlformats.org/officeDocument/2006/relationships/video" Target="https://www.youtube.com/embed/d1jOwD-CTLI" TargetMode="Externa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Dotqj27HeAhWy34UKHV0TAmYQjRx6BAgBEAU&amp;url=https%3A%2F%2Fwww.bps.org.uk%2Fnews-and-policy%2Ftheres-psychological-case-paying-female-managers-more-male-managers-or-giving-them&amp;psig=AOvVaw3KJTW6jmLPclI8HeMrXLXe&amp;ust=154111079333144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ersonneltoday.com/hr/hr-vs-line-manager-make-strategy-realit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_nYaLyLHeAhUObBoKHeh-BdgQjRx6BAgBEAU&amp;url=https%3A%2F%2Fwww.managers.org.uk%2Finsights%2Fnews%2F2016%2Fmarch%2Ftime-management-skills-how-creative-leaders-run-their-lives&amp;psig=AOvVaw0kw8b0n7RTxdi-7R0xgrzk&amp;ust=154110542498377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y_MrE3LHeAhVPyYUKHY8GC40QjRx6BAgBEAU&amp;url=https%3A%2F%2Fmountain2surf.wordpress.com%2F2015%2F02%2F16%2Fnew-leaders%2F&amp;psig=AOvVaw3KJTW6jmLPclI8HeMrXLXe&amp;ust=1541110793331442"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V1u-wxrHeAhVLQRoKHe5pB-wQjRx6BAgBEAU&amp;url=https%3A%2F%2Fwww.dreamstime.com%2Fstock-photos-manage-characters-shows-managing-management-leadership-showing-image34211113&amp;psig=AOvVaw3hjI_sOwU1O8YpALlVywjD&amp;ust=1541105175016875"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8529" y="2354262"/>
            <a:ext cx="8585448" cy="1470025"/>
          </a:xfrm>
        </p:spPr>
        <p:txBody>
          <a:bodyPr/>
          <a:lstStyle/>
          <a:p>
            <a:r>
              <a:rPr lang="en-GB" dirty="0" smtClean="0"/>
              <a:t>BMSW5101 </a:t>
            </a:r>
            <a:r>
              <a:rPr lang="en-GB" dirty="0"/>
              <a:t>Developing Workplace Critical Thinking</a:t>
            </a:r>
          </a:p>
        </p:txBody>
      </p:sp>
      <p:sp>
        <p:nvSpPr>
          <p:cNvPr id="3" name="Subtitle 2"/>
          <p:cNvSpPr>
            <a:spLocks noGrp="1"/>
          </p:cNvSpPr>
          <p:nvPr>
            <p:ph type="subTitle" idx="1"/>
          </p:nvPr>
        </p:nvSpPr>
        <p:spPr>
          <a:xfrm>
            <a:off x="1414145" y="4038600"/>
            <a:ext cx="6400800" cy="1752600"/>
          </a:xfrm>
        </p:spPr>
        <p:txBody>
          <a:bodyPr/>
          <a:lstStyle/>
          <a:p>
            <a:r>
              <a:rPr lang="en-GB" dirty="0"/>
              <a:t> </a:t>
            </a:r>
            <a:r>
              <a:rPr lang="en-GB" b="1" dirty="0" smtClean="0">
                <a:solidFill>
                  <a:srgbClr val="FF0000"/>
                </a:solidFill>
              </a:rPr>
              <a:t>week </a:t>
            </a:r>
            <a:r>
              <a:rPr lang="en-GB" b="1" dirty="0">
                <a:solidFill>
                  <a:srgbClr val="FF0000"/>
                </a:solidFill>
              </a:rPr>
              <a:t>6</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8404" y="4542884"/>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3156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Theories </a:t>
            </a:r>
            <a:endParaRPr lang="en-GB" dirty="0"/>
          </a:p>
        </p:txBody>
      </p:sp>
      <p:sp>
        <p:nvSpPr>
          <p:cNvPr id="3" name="Content Placeholder 2"/>
          <p:cNvSpPr>
            <a:spLocks noGrp="1"/>
          </p:cNvSpPr>
          <p:nvPr>
            <p:ph idx="1"/>
          </p:nvPr>
        </p:nvSpPr>
        <p:spPr/>
        <p:txBody>
          <a:bodyPr/>
          <a:lstStyle/>
          <a:p>
            <a:r>
              <a:rPr lang="en-GB" dirty="0"/>
              <a:t>Classical</a:t>
            </a:r>
          </a:p>
          <a:p>
            <a:r>
              <a:rPr lang="en-GB" dirty="0" smtClean="0"/>
              <a:t>Scientific </a:t>
            </a:r>
          </a:p>
          <a:p>
            <a:r>
              <a:rPr lang="en-GB" dirty="0" smtClean="0"/>
              <a:t>Behavioural</a:t>
            </a:r>
            <a:endParaRPr lang="en-GB" dirty="0"/>
          </a:p>
        </p:txBody>
      </p:sp>
      <p:pic>
        <p:nvPicPr>
          <p:cNvPr id="4" name="Picture 3"/>
          <p:cNvPicPr>
            <a:picLocks noChangeAspect="1"/>
          </p:cNvPicPr>
          <p:nvPr/>
        </p:nvPicPr>
        <p:blipFill>
          <a:blip r:embed="rId2"/>
          <a:stretch>
            <a:fillRect/>
          </a:stretch>
        </p:blipFill>
        <p:spPr>
          <a:xfrm>
            <a:off x="4716016" y="3445941"/>
            <a:ext cx="4133446" cy="3097036"/>
          </a:xfrm>
          <a:prstGeom prst="rect">
            <a:avLst/>
          </a:prstGeom>
        </p:spPr>
      </p:pic>
    </p:spTree>
    <p:extLst>
      <p:ext uri="{BB962C8B-B14F-4D97-AF65-F5344CB8AC3E}">
        <p14:creationId xmlns:p14="http://schemas.microsoft.com/office/powerpoint/2010/main" val="2180025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Management theories about?</a:t>
            </a:r>
            <a:endParaRPr lang="en-US" dirty="0"/>
          </a:p>
        </p:txBody>
      </p:sp>
      <p:pic>
        <p:nvPicPr>
          <p:cNvPr id="3" name="Picture 2"/>
          <p:cNvPicPr>
            <a:picLocks noChangeAspect="1"/>
          </p:cNvPicPr>
          <p:nvPr/>
        </p:nvPicPr>
        <p:blipFill>
          <a:blip r:embed="rId3"/>
          <a:stretch>
            <a:fillRect/>
          </a:stretch>
        </p:blipFill>
        <p:spPr>
          <a:xfrm>
            <a:off x="941391" y="2852936"/>
            <a:ext cx="7267062" cy="279830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study management theories?</a:t>
            </a:r>
            <a:endParaRPr lang="en-US" dirty="0"/>
          </a:p>
        </p:txBody>
      </p:sp>
      <p:sp>
        <p:nvSpPr>
          <p:cNvPr id="3" name="Content Placeholder 2"/>
          <p:cNvSpPr>
            <a:spLocks noGrp="1"/>
          </p:cNvSpPr>
          <p:nvPr>
            <p:ph idx="1"/>
          </p:nvPr>
        </p:nvSpPr>
        <p:spPr/>
        <p:txBody>
          <a:bodyPr/>
          <a:lstStyle/>
          <a:p>
            <a:pPr marL="342900" indent="-342900">
              <a:buAutoNum type="arabicPeriod"/>
            </a:pPr>
            <a:r>
              <a:rPr lang="en-US" dirty="0"/>
              <a:t>Theories provide an understanding of what is experienced and a criteria for what is relevant.</a:t>
            </a:r>
          </a:p>
          <a:p>
            <a:pPr marL="342900" indent="-342900">
              <a:buAutoNum type="arabicPeriod"/>
            </a:pPr>
            <a:r>
              <a:rPr lang="en-US" dirty="0"/>
              <a:t>Theories enable efficient communication, resolving complex relationships with other people. </a:t>
            </a:r>
          </a:p>
          <a:p>
            <a:pPr marL="342900" indent="-342900">
              <a:buAutoNum type="arabicPeriod"/>
            </a:pPr>
            <a:r>
              <a:rPr lang="en-US" dirty="0"/>
              <a:t>Theories challenge us – to keep learning about our world.  </a:t>
            </a:r>
          </a:p>
        </p:txBody>
      </p:sp>
      <p:pic>
        <p:nvPicPr>
          <p:cNvPr id="74754" name="Picture 2" descr="Image result for questioning">
            <a:hlinkClick r:id="rId3"/>
          </p:cNvPr>
          <p:cNvPicPr>
            <a:picLocks noChangeAspect="1" noChangeArrowheads="1"/>
          </p:cNvPicPr>
          <p:nvPr/>
        </p:nvPicPr>
        <p:blipFill>
          <a:blip r:embed="rId4"/>
          <a:srcRect/>
          <a:stretch>
            <a:fillRect/>
          </a:stretch>
        </p:blipFill>
        <p:spPr bwMode="auto">
          <a:xfrm>
            <a:off x="3714744" y="4429132"/>
            <a:ext cx="1836384" cy="216693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a:t>The Four Major Schools of Management Thought</a:t>
            </a:r>
          </a:p>
        </p:txBody>
      </p:sp>
      <p:sp>
        <p:nvSpPr>
          <p:cNvPr id="3" name="Content Placeholder 2"/>
          <p:cNvSpPr>
            <a:spLocks noGrp="1"/>
          </p:cNvSpPr>
          <p:nvPr>
            <p:ph idx="1"/>
          </p:nvPr>
        </p:nvSpPr>
        <p:spPr>
          <a:xfrm>
            <a:off x="1445874" y="2153412"/>
            <a:ext cx="6974961" cy="3586617"/>
          </a:xfrm>
        </p:spPr>
        <p:txBody>
          <a:bodyPr rtlCol="0">
            <a:normAutofit/>
          </a:bodyPr>
          <a:lstStyle/>
          <a:p>
            <a:pPr marL="118872" indent="0" fontAlgn="auto">
              <a:spcBef>
                <a:spcPts val="0"/>
              </a:spcBef>
              <a:spcAft>
                <a:spcPts val="0"/>
              </a:spcAft>
              <a:buFont typeface="Wingdings 2"/>
              <a:buNone/>
              <a:defRPr/>
            </a:pPr>
            <a:r>
              <a:rPr lang="en-GB" sz="2400" dirty="0"/>
              <a:t>	</a:t>
            </a:r>
          </a:p>
          <a:p>
            <a:pPr marL="438912" indent="-320040" fontAlgn="auto">
              <a:lnSpc>
                <a:spcPct val="150000"/>
              </a:lnSpc>
              <a:spcBef>
                <a:spcPts val="0"/>
              </a:spcBef>
              <a:spcAft>
                <a:spcPts val="0"/>
              </a:spcAft>
              <a:buFont typeface="Wingdings 2"/>
              <a:buChar char=""/>
              <a:defRPr/>
            </a:pPr>
            <a:r>
              <a:rPr lang="en-GB" sz="2400" dirty="0"/>
              <a:t>Scientific management	</a:t>
            </a:r>
          </a:p>
          <a:p>
            <a:pPr marL="438912" indent="-320040" fontAlgn="auto">
              <a:lnSpc>
                <a:spcPct val="150000"/>
              </a:lnSpc>
              <a:spcBef>
                <a:spcPts val="0"/>
              </a:spcBef>
              <a:spcAft>
                <a:spcPts val="0"/>
              </a:spcAft>
              <a:buFont typeface="Wingdings 2"/>
              <a:buChar char=""/>
              <a:defRPr/>
            </a:pPr>
            <a:r>
              <a:rPr lang="en-GB" sz="2400" dirty="0"/>
              <a:t>Classical</a:t>
            </a:r>
          </a:p>
          <a:p>
            <a:pPr marL="438912" indent="-320040" fontAlgn="auto">
              <a:lnSpc>
                <a:spcPct val="150000"/>
              </a:lnSpc>
              <a:spcBef>
                <a:spcPts val="0"/>
              </a:spcBef>
              <a:spcAft>
                <a:spcPts val="0"/>
              </a:spcAft>
              <a:buFont typeface="Wingdings 2"/>
              <a:buChar char=""/>
              <a:defRPr/>
            </a:pPr>
            <a:r>
              <a:rPr lang="en-GB" sz="2400" dirty="0"/>
              <a:t>Behavioural</a:t>
            </a:r>
          </a:p>
          <a:p>
            <a:pPr marL="438912" indent="-320040" fontAlgn="auto">
              <a:lnSpc>
                <a:spcPct val="150000"/>
              </a:lnSpc>
              <a:spcBef>
                <a:spcPts val="0"/>
              </a:spcBef>
              <a:spcAft>
                <a:spcPts val="0"/>
              </a:spcAft>
              <a:buFont typeface="Wingdings 2"/>
              <a:buChar char=""/>
              <a:defRPr/>
            </a:pPr>
            <a:r>
              <a:rPr lang="en-GB" sz="2400" dirty="0"/>
              <a:t>Modern</a:t>
            </a:r>
          </a:p>
          <a:p>
            <a:pPr marL="118872" indent="0" fontAlgn="auto">
              <a:spcBef>
                <a:spcPts val="0"/>
              </a:spcBef>
              <a:spcAft>
                <a:spcPts val="0"/>
              </a:spcAft>
              <a:buNone/>
              <a:defRPr/>
            </a:pPr>
            <a:endParaRPr lang="en-GB" sz="2400" dirty="0"/>
          </a:p>
        </p:txBody>
      </p:sp>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ackgroundRemoval t="712" b="89680" l="9589" r="97945"/>
                    </a14:imgEffect>
                  </a14:imgLayer>
                </a14:imgProps>
              </a:ext>
              <a:ext uri="{28A0092B-C50C-407E-A947-70E740481C1C}">
                <a14:useLocalDpi xmlns:a14="http://schemas.microsoft.com/office/drawing/2010/main" val="0"/>
              </a:ext>
            </a:extLst>
          </a:blip>
          <a:stretch>
            <a:fillRect/>
          </a:stretch>
        </p:blipFill>
        <p:spPr>
          <a:xfrm>
            <a:off x="4149906" y="964692"/>
            <a:ext cx="4983690" cy="5092998"/>
          </a:xfrm>
          <a:prstGeom prst="rect">
            <a:avLst/>
          </a:prstGeom>
        </p:spPr>
      </p:pic>
    </p:spTree>
    <p:extLst>
      <p:ext uri="{BB962C8B-B14F-4D97-AF65-F5344CB8AC3E}">
        <p14:creationId xmlns:p14="http://schemas.microsoft.com/office/powerpoint/2010/main" val="7034313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4282" y="5214950"/>
            <a:ext cx="8715436" cy="923330"/>
          </a:xfrm>
          <a:prstGeom prst="rect">
            <a:avLst/>
          </a:prstGeom>
          <a:noFill/>
        </p:spPr>
        <p:txBody>
          <a:bodyPr wrap="square" rtlCol="0">
            <a:spAutoFit/>
          </a:bodyPr>
          <a:lstStyle/>
          <a:p>
            <a:r>
              <a:rPr lang="en-GB" dirty="0"/>
              <a:t>In Text : Lyon (2017)</a:t>
            </a:r>
          </a:p>
          <a:p>
            <a:r>
              <a:rPr lang="en-GB" dirty="0"/>
              <a:t>In reference list: Lyon,  A. (2017)</a:t>
            </a:r>
            <a:r>
              <a:rPr lang="en-US" b="1" dirty="0"/>
              <a:t> </a:t>
            </a:r>
            <a:r>
              <a:rPr lang="en-US" i="1" dirty="0"/>
              <a:t>Classical Management Theory. </a:t>
            </a:r>
            <a:r>
              <a:rPr lang="en-US" dirty="0"/>
              <a:t>[On line] Available at:</a:t>
            </a:r>
            <a:r>
              <a:rPr lang="en-US" i="1" dirty="0"/>
              <a:t> </a:t>
            </a:r>
            <a:r>
              <a:rPr lang="en-GB" i="1" dirty="0">
                <a:hlinkClick r:id="rId3"/>
              </a:rPr>
              <a:t>https://www.youtube.com/watch?v=d1jOwD-CTLI</a:t>
            </a:r>
            <a:r>
              <a:rPr lang="en-GB" i="1" dirty="0"/>
              <a:t> </a:t>
            </a:r>
            <a:r>
              <a:rPr lang="en-GB" dirty="0"/>
              <a:t>[accessed 30</a:t>
            </a:r>
            <a:r>
              <a:rPr lang="en-GB" baseline="30000" dirty="0"/>
              <a:t>th</a:t>
            </a:r>
            <a:r>
              <a:rPr lang="en-GB" dirty="0"/>
              <a:t> October 2018]</a:t>
            </a:r>
            <a:endParaRPr lang="en-US" i="1" dirty="0"/>
          </a:p>
        </p:txBody>
      </p:sp>
      <p:pic>
        <p:nvPicPr>
          <p:cNvPr id="2" name="d1jOwD-CTLI"/>
          <p:cNvPicPr>
            <a:picLocks noRot="1" noChangeAspect="1"/>
          </p:cNvPicPr>
          <p:nvPr>
            <a:videoFile r:link="rId1"/>
          </p:nvPr>
        </p:nvPicPr>
        <p:blipFill>
          <a:blip r:embed="rId4"/>
          <a:stretch>
            <a:fillRect/>
          </a:stretch>
        </p:blipFill>
        <p:spPr>
          <a:xfrm>
            <a:off x="475545" y="188640"/>
            <a:ext cx="8454173" cy="4526235"/>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357166"/>
            <a:ext cx="7715303" cy="1892804"/>
          </a:xfrm>
        </p:spPr>
        <p:txBody>
          <a:bodyPr>
            <a:normAutofit/>
          </a:bodyPr>
          <a:lstStyle/>
          <a:p>
            <a:r>
              <a:rPr lang="en-GB" dirty="0"/>
              <a:t>Discussion </a:t>
            </a:r>
            <a:r>
              <a:rPr lang="en-GB" dirty="0" smtClean="0"/>
              <a:t>- Which theory do you see applied </a:t>
            </a:r>
            <a:r>
              <a:rPr lang="en-GB" dirty="0"/>
              <a:t>in your work place</a:t>
            </a:r>
            <a:endParaRPr lang="en-US" dirty="0"/>
          </a:p>
        </p:txBody>
      </p:sp>
      <p:sp>
        <p:nvSpPr>
          <p:cNvPr id="3" name="Content Placeholder 2"/>
          <p:cNvSpPr>
            <a:spLocks noGrp="1"/>
          </p:cNvSpPr>
          <p:nvPr>
            <p:ph idx="1"/>
          </p:nvPr>
        </p:nvSpPr>
        <p:spPr>
          <a:xfrm>
            <a:off x="785786" y="6072206"/>
            <a:ext cx="8358214" cy="500066"/>
          </a:xfrm>
        </p:spPr>
        <p:txBody>
          <a:bodyPr/>
          <a:lstStyle/>
          <a:p>
            <a:pPr>
              <a:buNone/>
            </a:pPr>
            <a:r>
              <a:rPr lang="en-GB" dirty="0"/>
              <a:t>		    Webber		Taylor		</a:t>
            </a:r>
            <a:r>
              <a:rPr lang="en-GB" dirty="0" err="1"/>
              <a:t>Fayol</a:t>
            </a:r>
            <a:endParaRPr lang="en-US" dirty="0"/>
          </a:p>
        </p:txBody>
      </p:sp>
      <p:pic>
        <p:nvPicPr>
          <p:cNvPr id="76802" name="Picture 2"/>
          <p:cNvPicPr>
            <a:picLocks noChangeAspect="1" noChangeArrowheads="1"/>
          </p:cNvPicPr>
          <p:nvPr/>
        </p:nvPicPr>
        <p:blipFill>
          <a:blip r:embed="rId3"/>
          <a:srcRect/>
          <a:stretch>
            <a:fillRect/>
          </a:stretch>
        </p:blipFill>
        <p:spPr bwMode="auto">
          <a:xfrm>
            <a:off x="1071538" y="2357430"/>
            <a:ext cx="7191375" cy="37147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grounds for all of the classical theorist</a:t>
            </a:r>
            <a:endParaRPr lang="en-GB" dirty="0"/>
          </a:p>
        </p:txBody>
      </p:sp>
      <p:sp>
        <p:nvSpPr>
          <p:cNvPr id="3" name="Content Placeholder 2"/>
          <p:cNvSpPr>
            <a:spLocks noGrp="1"/>
          </p:cNvSpPr>
          <p:nvPr>
            <p:ph idx="1"/>
          </p:nvPr>
        </p:nvSpPr>
        <p:spPr/>
        <p:txBody>
          <a:bodyPr/>
          <a:lstStyle/>
          <a:p>
            <a:r>
              <a:rPr lang="en-GB" dirty="0" smtClean="0"/>
              <a:t>Clear Hierarchy</a:t>
            </a:r>
          </a:p>
          <a:p>
            <a:r>
              <a:rPr lang="en-GB" dirty="0" smtClean="0"/>
              <a:t>Division of labour</a:t>
            </a:r>
          </a:p>
          <a:p>
            <a:r>
              <a:rPr lang="en-GB" dirty="0" smtClean="0"/>
              <a:t>Standardised approach to work</a:t>
            </a:r>
          </a:p>
          <a:p>
            <a:r>
              <a:rPr lang="en-GB" dirty="0" smtClean="0"/>
              <a:t>Centralised authority</a:t>
            </a:r>
          </a:p>
          <a:p>
            <a:r>
              <a:rPr lang="en-GB" dirty="0" smtClean="0"/>
              <a:t>Separation of personal and professional life</a:t>
            </a:r>
          </a:p>
          <a:p>
            <a:r>
              <a:rPr lang="en-GB" dirty="0" smtClean="0"/>
              <a:t>Wanted to select best employees</a:t>
            </a:r>
          </a:p>
          <a:p>
            <a:r>
              <a:rPr lang="en-GB" dirty="0" smtClean="0"/>
              <a:t>People paid fairly</a:t>
            </a:r>
            <a:endParaRPr lang="en-GB" dirty="0"/>
          </a:p>
        </p:txBody>
      </p:sp>
    </p:spTree>
    <p:extLst>
      <p:ext uri="{BB962C8B-B14F-4D97-AF65-F5344CB8AC3E}">
        <p14:creationId xmlns:p14="http://schemas.microsoft.com/office/powerpoint/2010/main" val="4145456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Related image">
            <a:hlinkClick r:id="rId3"/>
          </p:cNvPr>
          <p:cNvPicPr>
            <a:picLocks noChangeAspect="1" noChangeArrowheads="1"/>
          </p:cNvPicPr>
          <p:nvPr/>
        </p:nvPicPr>
        <p:blipFill>
          <a:blip r:embed="rId4">
            <a:lum bright="70000" contrast="-70000"/>
          </a:blip>
          <a:srcRect/>
          <a:stretch>
            <a:fillRect/>
          </a:stretch>
        </p:blipFill>
        <p:spPr bwMode="auto">
          <a:xfrm>
            <a:off x="1071538" y="1000108"/>
            <a:ext cx="7058025" cy="5457825"/>
          </a:xfrm>
          <a:prstGeom prst="rect">
            <a:avLst/>
          </a:prstGeom>
          <a:noFill/>
        </p:spPr>
      </p:pic>
      <p:sp>
        <p:nvSpPr>
          <p:cNvPr id="4" name="Rectangle 3"/>
          <p:cNvSpPr/>
          <p:nvPr/>
        </p:nvSpPr>
        <p:spPr>
          <a:xfrm>
            <a:off x="1571604" y="2571744"/>
            <a:ext cx="6286544" cy="2585323"/>
          </a:xfrm>
          <a:prstGeom prst="rect">
            <a:avLst/>
          </a:prstGeom>
        </p:spPr>
        <p:txBody>
          <a:bodyPr wrap="square">
            <a:spAutoFit/>
          </a:bodyPr>
          <a:lstStyle/>
          <a:p>
            <a:r>
              <a:rPr lang="en-US" b="1" dirty="0"/>
              <a:t> The systematic training of workers in “</a:t>
            </a:r>
            <a:r>
              <a:rPr lang="en-US" b="1" dirty="0">
                <a:solidFill>
                  <a:srgbClr val="FF0000"/>
                </a:solidFill>
              </a:rPr>
              <a:t>the one best practice</a:t>
            </a:r>
            <a:r>
              <a:rPr lang="en-US" b="1" dirty="0"/>
              <a:t>” rather than allowing them personal discretion in their tasks. </a:t>
            </a:r>
          </a:p>
          <a:p>
            <a:endParaRPr lang="en-US" b="1" dirty="0"/>
          </a:p>
          <a:p>
            <a:r>
              <a:rPr lang="en-US" b="1" dirty="0"/>
              <a:t>Workload to be </a:t>
            </a:r>
            <a:r>
              <a:rPr lang="en-US" b="1" dirty="0">
                <a:solidFill>
                  <a:srgbClr val="FF0000"/>
                </a:solidFill>
              </a:rPr>
              <a:t>evenly shared </a:t>
            </a:r>
            <a:r>
              <a:rPr lang="en-US" b="1" dirty="0"/>
              <a:t>between the workers and management with management performing the science and instruction and the workers performing the </a:t>
            </a:r>
            <a:r>
              <a:rPr lang="en-US" b="1" dirty="0" err="1" smtClean="0"/>
              <a:t>labour</a:t>
            </a:r>
            <a:r>
              <a:rPr lang="en-US" b="1" dirty="0"/>
              <a:t>, each group doing “</a:t>
            </a:r>
            <a:r>
              <a:rPr lang="en-US" b="1" dirty="0">
                <a:solidFill>
                  <a:srgbClr val="FF0000"/>
                </a:solidFill>
              </a:rPr>
              <a:t>the work for which it was best suited</a:t>
            </a:r>
            <a:r>
              <a:rPr lang="en-US" b="1" dirty="0"/>
              <a:t>”. </a:t>
            </a:r>
          </a:p>
          <a:p>
            <a:r>
              <a:rPr lang="en-US" b="1" dirty="0"/>
              <a:t> </a:t>
            </a:r>
          </a:p>
        </p:txBody>
      </p:sp>
      <p:sp>
        <p:nvSpPr>
          <p:cNvPr id="5" name="Title 1"/>
          <p:cNvSpPr>
            <a:spLocks noGrp="1"/>
          </p:cNvSpPr>
          <p:nvPr>
            <p:ph type="title"/>
          </p:nvPr>
        </p:nvSpPr>
        <p:spPr>
          <a:xfrm>
            <a:off x="1643042" y="428604"/>
            <a:ext cx="5937755" cy="1188720"/>
          </a:xfrm>
        </p:spPr>
        <p:txBody>
          <a:bodyPr>
            <a:normAutofit fontScale="90000"/>
          </a:bodyPr>
          <a:lstStyle/>
          <a:p>
            <a:pPr fontAlgn="auto">
              <a:spcAft>
                <a:spcPts val="0"/>
              </a:spcAft>
              <a:defRPr/>
            </a:pPr>
            <a:r>
              <a:rPr lang="en-GB" dirty="0"/>
              <a:t/>
            </a:r>
            <a:br>
              <a:rPr lang="en-GB" dirty="0"/>
            </a:br>
            <a:r>
              <a:rPr lang="en-GB" sz="2400" dirty="0"/>
              <a:t> </a:t>
            </a:r>
            <a:r>
              <a:rPr lang="en-GB" sz="2700" dirty="0"/>
              <a:t>Scientific management school </a:t>
            </a:r>
            <a:br>
              <a:rPr lang="en-GB" sz="2700" dirty="0"/>
            </a:br>
            <a:r>
              <a:rPr lang="en-GB" sz="2200" dirty="0"/>
              <a:t>Frederick. W. Taylor</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Scientific management school </a:t>
            </a:r>
            <a:br>
              <a:rPr lang="en-GB" sz="2800" dirty="0"/>
            </a:br>
            <a:r>
              <a:rPr lang="en-GB" sz="2400" dirty="0"/>
              <a:t>Frederick. W. Taylor</a:t>
            </a:r>
            <a:endParaRPr lang="en-US" dirty="0"/>
          </a:p>
        </p:txBody>
      </p:sp>
      <p:sp>
        <p:nvSpPr>
          <p:cNvPr id="3" name="Content Placeholder 2"/>
          <p:cNvSpPr>
            <a:spLocks noGrp="1"/>
          </p:cNvSpPr>
          <p:nvPr>
            <p:ph idx="1"/>
          </p:nvPr>
        </p:nvSpPr>
        <p:spPr>
          <a:xfrm>
            <a:off x="1214414" y="2638045"/>
            <a:ext cx="7215237" cy="3219847"/>
          </a:xfrm>
        </p:spPr>
        <p:txBody>
          <a:bodyPr>
            <a:normAutofit/>
          </a:bodyPr>
          <a:lstStyle/>
          <a:p>
            <a:pPr marL="342900" indent="-342900">
              <a:buAutoNum type="arabicPeriod"/>
            </a:pPr>
            <a:r>
              <a:rPr lang="en-US" dirty="0"/>
              <a:t>Develop a </a:t>
            </a:r>
            <a:r>
              <a:rPr lang="en-US" dirty="0">
                <a:solidFill>
                  <a:srgbClr val="C00000"/>
                </a:solidFill>
              </a:rPr>
              <a:t>‘science of work’ </a:t>
            </a:r>
            <a:r>
              <a:rPr lang="en-US" dirty="0"/>
              <a:t>to replace old rule-of-thumb methods: pay and other rewards linked to </a:t>
            </a:r>
            <a:r>
              <a:rPr lang="en-US" dirty="0">
                <a:solidFill>
                  <a:srgbClr val="C00000"/>
                </a:solidFill>
              </a:rPr>
              <a:t>achievement</a:t>
            </a:r>
            <a:r>
              <a:rPr lang="en-US" dirty="0"/>
              <a:t> of ‘optimum goals’ – measures of work performance and output; failure to achieve these would in contrast result in loss of earnings. </a:t>
            </a:r>
          </a:p>
          <a:p>
            <a:pPr marL="342900" indent="-342900">
              <a:buAutoNum type="arabicPeriod"/>
            </a:pPr>
            <a:r>
              <a:rPr lang="en-US" dirty="0"/>
              <a:t>Workers to be ‘</a:t>
            </a:r>
            <a:r>
              <a:rPr lang="en-US" dirty="0">
                <a:solidFill>
                  <a:srgbClr val="C00000"/>
                </a:solidFill>
              </a:rPr>
              <a:t>scientifically</a:t>
            </a:r>
            <a:r>
              <a:rPr lang="en-US" dirty="0"/>
              <a:t>’ selected and developed: training each to be ‘first-class’ at some specific task. </a:t>
            </a:r>
          </a:p>
          <a:p>
            <a:pPr marL="342900" indent="-342900">
              <a:buAutoNum type="arabicPeriod"/>
            </a:pPr>
            <a:r>
              <a:rPr lang="en-US" dirty="0"/>
              <a:t>The ‘science of work’ to be brought together with scientifically selected and trained people to achieve the best results. </a:t>
            </a:r>
          </a:p>
          <a:p>
            <a:pPr marL="342900" indent="-342900">
              <a:buAutoNum type="arabicPeriod"/>
            </a:pPr>
            <a:r>
              <a:rPr lang="en-US" dirty="0"/>
              <a:t>Work and responsibility to be divided </a:t>
            </a:r>
            <a:r>
              <a:rPr lang="en-US" dirty="0">
                <a:solidFill>
                  <a:srgbClr val="C00000"/>
                </a:solidFill>
              </a:rPr>
              <a:t>equally</a:t>
            </a:r>
            <a:r>
              <a:rPr lang="en-US" dirty="0"/>
              <a:t> between workers and management cooperating together in close interdependence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a:t>Scientific management school </a:t>
            </a:r>
            <a:br>
              <a:rPr lang="en-GB" sz="2400" dirty="0"/>
            </a:br>
            <a:r>
              <a:rPr lang="en-GB" sz="2000" dirty="0"/>
              <a:t>Frederick. W. Taylor</a:t>
            </a:r>
            <a:endParaRPr lang="en-US" dirty="0"/>
          </a:p>
        </p:txBody>
      </p:sp>
      <p:sp>
        <p:nvSpPr>
          <p:cNvPr id="3" name="Content Placeholder 2"/>
          <p:cNvSpPr>
            <a:spLocks noGrp="1"/>
          </p:cNvSpPr>
          <p:nvPr>
            <p:ph idx="1"/>
          </p:nvPr>
        </p:nvSpPr>
        <p:spPr/>
        <p:txBody>
          <a:bodyPr/>
          <a:lstStyle/>
          <a:p>
            <a:pPr>
              <a:buNone/>
            </a:pPr>
            <a:r>
              <a:rPr lang="en-US" dirty="0"/>
              <a:t>Critics point out that Taylor’s theories tend to “dehumanize” the workers.  - his stop-watch measured time </a:t>
            </a:r>
            <a:r>
              <a:rPr lang="en-US" dirty="0" smtClean="0"/>
              <a:t>trials</a:t>
            </a:r>
          </a:p>
          <a:p>
            <a:pPr>
              <a:buNone/>
            </a:pPr>
            <a:r>
              <a:rPr lang="en-US" dirty="0" smtClean="0"/>
              <a:t>Lacking in employee stimulation, team work flexibility, enthusiasm and spontaneous creativity </a:t>
            </a:r>
            <a:endParaRPr lang="en-US" dirty="0"/>
          </a:p>
        </p:txBody>
      </p:sp>
      <p:pic>
        <p:nvPicPr>
          <p:cNvPr id="79874" name="Picture 2" descr="Image result for managers">
            <a:hlinkClick r:id="rId3"/>
          </p:cNvPr>
          <p:cNvPicPr>
            <a:picLocks noChangeAspect="1" noChangeArrowheads="1"/>
          </p:cNvPicPr>
          <p:nvPr/>
        </p:nvPicPr>
        <p:blipFill>
          <a:blip r:embed="rId4"/>
          <a:srcRect/>
          <a:stretch>
            <a:fillRect/>
          </a:stretch>
        </p:blipFill>
        <p:spPr bwMode="auto">
          <a:xfrm>
            <a:off x="2482379" y="4221088"/>
            <a:ext cx="4179242" cy="234873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753427"/>
            <a:ext cx="5937755" cy="1188720"/>
          </a:xfrm>
        </p:spPr>
        <p:txBody>
          <a:bodyPr>
            <a:normAutofit fontScale="90000"/>
          </a:bodyPr>
          <a:lstStyle/>
          <a:p>
            <a:r>
              <a:rPr lang="en-GB" sz="2800" dirty="0"/>
              <a:t>Scientific management school </a:t>
            </a:r>
            <a:br>
              <a:rPr lang="en-GB" sz="2800" dirty="0"/>
            </a:br>
            <a:r>
              <a:rPr lang="en-GB" sz="2400" dirty="0"/>
              <a:t>Lillian </a:t>
            </a:r>
            <a:r>
              <a:rPr lang="en-GB" sz="2400" dirty="0" err="1"/>
              <a:t>Gilbreth</a:t>
            </a:r>
            <a:endParaRPr lang="en-US" sz="2400" dirty="0"/>
          </a:p>
        </p:txBody>
      </p:sp>
      <p:sp>
        <p:nvSpPr>
          <p:cNvPr id="3" name="Content Placeholder 2"/>
          <p:cNvSpPr>
            <a:spLocks noGrp="1"/>
          </p:cNvSpPr>
          <p:nvPr>
            <p:ph idx="1"/>
          </p:nvPr>
        </p:nvSpPr>
        <p:spPr>
          <a:xfrm>
            <a:off x="323528" y="2357430"/>
            <a:ext cx="8424936" cy="3101983"/>
          </a:xfrm>
        </p:spPr>
        <p:txBody>
          <a:bodyPr>
            <a:normAutofit/>
          </a:bodyPr>
          <a:lstStyle/>
          <a:p>
            <a:pPr marL="118872" indent="0" fontAlgn="auto">
              <a:spcBef>
                <a:spcPts val="0"/>
              </a:spcBef>
              <a:spcAft>
                <a:spcPts val="0"/>
              </a:spcAft>
              <a:buFont typeface="Wingdings 2"/>
              <a:buNone/>
              <a:defRPr/>
            </a:pPr>
            <a:r>
              <a:rPr lang="en-GB" sz="3200" b="1" dirty="0"/>
              <a:t>Gilbreth (1914</a:t>
            </a:r>
            <a:r>
              <a:rPr lang="en-GB" sz="3200" b="1" dirty="0" smtClean="0"/>
              <a:t>)</a:t>
            </a:r>
          </a:p>
          <a:p>
            <a:pPr marL="118872" indent="0" fontAlgn="auto">
              <a:spcBef>
                <a:spcPts val="0"/>
              </a:spcBef>
              <a:spcAft>
                <a:spcPts val="0"/>
              </a:spcAft>
              <a:buFont typeface="Wingdings 2"/>
              <a:buNone/>
              <a:defRPr/>
            </a:pPr>
            <a:r>
              <a:rPr lang="en-GB" b="1" dirty="0" smtClean="0"/>
              <a:t>Advanced </a:t>
            </a:r>
            <a:r>
              <a:rPr lang="en-GB" b="1" dirty="0"/>
              <a:t>management theory by introducing a humanistic approach to the field of scientific management. She </a:t>
            </a:r>
            <a:r>
              <a:rPr lang="en-GB" b="1" dirty="0" smtClean="0"/>
              <a:t>emphasised </a:t>
            </a:r>
            <a:r>
              <a:rPr lang="en-GB" b="1" dirty="0"/>
              <a:t>training, motivating, and improving the quality of life of the average </a:t>
            </a:r>
            <a:r>
              <a:rPr lang="en-GB" b="1" dirty="0" smtClean="0"/>
              <a:t>worker</a:t>
            </a:r>
          </a:p>
          <a:p>
            <a:pPr marL="118872" indent="0" fontAlgn="auto">
              <a:spcBef>
                <a:spcPts val="0"/>
              </a:spcBef>
              <a:spcAft>
                <a:spcPts val="0"/>
              </a:spcAft>
              <a:buFont typeface="Wingdings 2"/>
              <a:buNone/>
              <a:defRPr/>
            </a:pPr>
            <a:endParaRPr lang="en-GB" b="1" dirty="0"/>
          </a:p>
          <a:p>
            <a:pPr marL="461772">
              <a:spcBef>
                <a:spcPts val="0"/>
              </a:spcBef>
              <a:buFont typeface="Wingdings" panose="05000000000000000000" pitchFamily="2" charset="2"/>
              <a:buChar char="§"/>
              <a:defRPr/>
            </a:pPr>
            <a:r>
              <a:rPr lang="en-GB" dirty="0"/>
              <a:t>Reducing unnecessary motions and improving </a:t>
            </a:r>
            <a:r>
              <a:rPr lang="en-US" dirty="0"/>
              <a:t>efficiency in </a:t>
            </a:r>
            <a:r>
              <a:rPr lang="en-US" dirty="0" err="1"/>
              <a:t>organisations</a:t>
            </a:r>
            <a:endParaRPr lang="en-GB" dirty="0"/>
          </a:p>
          <a:p>
            <a:pPr marL="461772">
              <a:spcBef>
                <a:spcPts val="0"/>
              </a:spcBef>
              <a:buFont typeface="Wingdings" panose="05000000000000000000" pitchFamily="2" charset="2"/>
              <a:buChar char="§"/>
              <a:defRPr/>
            </a:pPr>
            <a:r>
              <a:rPr lang="en-GB" dirty="0"/>
              <a:t>Each worker should be involved in doing their own work</a:t>
            </a:r>
          </a:p>
          <a:p>
            <a:pPr marL="461772">
              <a:spcBef>
                <a:spcPts val="0"/>
              </a:spcBef>
              <a:buFont typeface="Wingdings" panose="05000000000000000000" pitchFamily="2" charset="2"/>
              <a:buChar char="§"/>
              <a:defRPr/>
            </a:pPr>
            <a:r>
              <a:rPr lang="en-GB" dirty="0"/>
              <a:t>Motion &amp; Time Studies</a:t>
            </a:r>
          </a:p>
          <a:p>
            <a:endParaRPr lang="en-US" dirty="0"/>
          </a:p>
        </p:txBody>
      </p:sp>
      <p:pic>
        <p:nvPicPr>
          <p:cNvPr id="4" name="Picture 3"/>
          <p:cNvPicPr>
            <a:picLocks noChangeAspect="1"/>
          </p:cNvPicPr>
          <p:nvPr/>
        </p:nvPicPr>
        <p:blipFill>
          <a:blip r:embed="rId3"/>
          <a:stretch>
            <a:fillRect/>
          </a:stretch>
        </p:blipFill>
        <p:spPr>
          <a:xfrm>
            <a:off x="7668344" y="753427"/>
            <a:ext cx="902008" cy="118872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school</a:t>
            </a:r>
          </a:p>
        </p:txBody>
      </p:sp>
      <p:sp>
        <p:nvSpPr>
          <p:cNvPr id="3" name="Content Placeholder 2"/>
          <p:cNvSpPr>
            <a:spLocks noGrp="1"/>
          </p:cNvSpPr>
          <p:nvPr>
            <p:ph idx="1"/>
          </p:nvPr>
        </p:nvSpPr>
        <p:spPr/>
        <p:txBody>
          <a:bodyPr/>
          <a:lstStyle/>
          <a:p>
            <a:r>
              <a:rPr lang="en-GB" dirty="0"/>
              <a:t>Henri Fayol – </a:t>
            </a:r>
            <a:r>
              <a:rPr lang="en-GB" sz="2400" dirty="0"/>
              <a:t>administrative theory</a:t>
            </a:r>
          </a:p>
          <a:p>
            <a:r>
              <a:rPr lang="en-GB" dirty="0"/>
              <a:t>Max Weber - </a:t>
            </a:r>
            <a:r>
              <a:rPr lang="en-GB" sz="2400" dirty="0"/>
              <a:t>bureaucratic theory.</a:t>
            </a:r>
          </a:p>
        </p:txBody>
      </p:sp>
      <p:sp>
        <p:nvSpPr>
          <p:cNvPr id="5" name="Footer Placeholder 4"/>
          <p:cNvSpPr>
            <a:spLocks noGrp="1"/>
          </p:cNvSpPr>
          <p:nvPr>
            <p:ph type="ftr" sz="quarter" idx="11"/>
          </p:nvPr>
        </p:nvSpPr>
        <p:spPr/>
        <p:txBody>
          <a:bodyPr/>
          <a:lstStyle/>
          <a:p>
            <a:r>
              <a:rPr lang="en-GB"/>
              <a:t>TSD50011008</a:t>
            </a:r>
          </a:p>
        </p:txBody>
      </p:sp>
      <p:pic>
        <p:nvPicPr>
          <p:cNvPr id="21506" name="Picture 2" descr="Related image">
            <a:hlinkClick r:id="rId3"/>
          </p:cNvPr>
          <p:cNvPicPr>
            <a:picLocks noChangeAspect="1" noChangeArrowheads="1"/>
          </p:cNvPicPr>
          <p:nvPr/>
        </p:nvPicPr>
        <p:blipFill>
          <a:blip r:embed="rId4"/>
          <a:srcRect/>
          <a:stretch>
            <a:fillRect/>
          </a:stretch>
        </p:blipFill>
        <p:spPr bwMode="auto">
          <a:xfrm>
            <a:off x="3286116" y="3786190"/>
            <a:ext cx="3619500" cy="2409826"/>
          </a:xfrm>
          <a:prstGeom prst="rect">
            <a:avLst/>
          </a:prstGeom>
          <a:noFill/>
        </p:spPr>
      </p:pic>
    </p:spTree>
    <p:extLst>
      <p:ext uri="{BB962C8B-B14F-4D97-AF65-F5344CB8AC3E}">
        <p14:creationId xmlns:p14="http://schemas.microsoft.com/office/powerpoint/2010/main" val="4234565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357166"/>
            <a:ext cx="8286807" cy="6000791"/>
          </a:xfrm>
        </p:spPr>
        <p:txBody>
          <a:bodyPr>
            <a:normAutofit/>
          </a:bodyPr>
          <a:lstStyle/>
          <a:p>
            <a:r>
              <a:rPr lang="en-US" sz="2400" b="1" dirty="0">
                <a:solidFill>
                  <a:srgbClr val="C00000"/>
                </a:solidFill>
              </a:rPr>
              <a:t>Weber</a:t>
            </a:r>
            <a:r>
              <a:rPr lang="en-US" dirty="0"/>
              <a:t> - Western civilization was shifting from value oriented thinking to an </a:t>
            </a:r>
            <a:r>
              <a:rPr lang="en-US" dirty="0">
                <a:solidFill>
                  <a:srgbClr val="C00000"/>
                </a:solidFill>
              </a:rPr>
              <a:t>affective action</a:t>
            </a:r>
            <a:r>
              <a:rPr lang="en-US" dirty="0"/>
              <a:t> seek technically optimal results at the expense of emotional or humanistic content.   </a:t>
            </a:r>
          </a:p>
          <a:p>
            <a:r>
              <a:rPr lang="en-US" b="1" dirty="0">
                <a:solidFill>
                  <a:srgbClr val="C00000"/>
                </a:solidFill>
              </a:rPr>
              <a:t>Weber</a:t>
            </a:r>
            <a:r>
              <a:rPr lang="en-US" dirty="0"/>
              <a:t> recognised that bureaucracy “</a:t>
            </a:r>
            <a:r>
              <a:rPr lang="en-US" dirty="0" err="1">
                <a:solidFill>
                  <a:srgbClr val="C00000"/>
                </a:solidFill>
              </a:rPr>
              <a:t>depersonalises</a:t>
            </a:r>
            <a:r>
              <a:rPr lang="en-US" dirty="0"/>
              <a:t>” itself – i.e., the more completely it succeeds in achieving the exclusion of love, hatred, and every purely personal feeling. Hence, Weber predicted a completely impersonal </a:t>
            </a:r>
            <a:r>
              <a:rPr lang="en-US" dirty="0" err="1"/>
              <a:t>organisation</a:t>
            </a:r>
            <a:r>
              <a:rPr lang="en-US" dirty="0"/>
              <a:t> with little human level interaction between its members.</a:t>
            </a:r>
          </a:p>
        </p:txBody>
      </p:sp>
      <p:pic>
        <p:nvPicPr>
          <p:cNvPr id="80898" name="Picture 2" descr="Related image">
            <a:hlinkClick r:id="rId3"/>
          </p:cNvPr>
          <p:cNvPicPr>
            <a:picLocks noChangeAspect="1" noChangeArrowheads="1"/>
          </p:cNvPicPr>
          <p:nvPr/>
        </p:nvPicPr>
        <p:blipFill>
          <a:blip r:embed="rId4"/>
          <a:srcRect/>
          <a:stretch>
            <a:fillRect/>
          </a:stretch>
        </p:blipFill>
        <p:spPr bwMode="auto">
          <a:xfrm>
            <a:off x="2071670" y="2857495"/>
            <a:ext cx="5072098" cy="3405381"/>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1473" y="785794"/>
            <a:ext cx="5500726" cy="5572163"/>
          </a:xfrm>
        </p:spPr>
        <p:txBody>
          <a:bodyPr>
            <a:normAutofit/>
          </a:bodyPr>
          <a:lstStyle/>
          <a:p>
            <a:pPr>
              <a:buNone/>
            </a:pPr>
            <a:r>
              <a:rPr lang="en-US" sz="2400" b="1" dirty="0" err="1">
                <a:solidFill>
                  <a:srgbClr val="C00000"/>
                </a:solidFill>
              </a:rPr>
              <a:t>Fayol</a:t>
            </a:r>
            <a:r>
              <a:rPr lang="en-US" dirty="0"/>
              <a:t> believed that management had five principle roles: </a:t>
            </a:r>
          </a:p>
          <a:p>
            <a:pPr>
              <a:buNone/>
            </a:pPr>
            <a:r>
              <a:rPr lang="en-US" dirty="0"/>
              <a:t>1. to forecast and plan - anticipating the future </a:t>
            </a:r>
          </a:p>
          <a:p>
            <a:pPr>
              <a:buNone/>
            </a:pPr>
            <a:r>
              <a:rPr lang="en-US" dirty="0"/>
              <a:t>2. to </a:t>
            </a:r>
            <a:r>
              <a:rPr lang="en-US" dirty="0" err="1"/>
              <a:t>organise</a:t>
            </a:r>
            <a:r>
              <a:rPr lang="en-US" dirty="0"/>
              <a:t> - the development of the institution’s resources,</a:t>
            </a:r>
          </a:p>
          <a:p>
            <a:pPr>
              <a:buNone/>
            </a:pPr>
            <a:r>
              <a:rPr lang="en-US" dirty="0"/>
              <a:t>3. to command - keeping the institution’s actions and processes running</a:t>
            </a:r>
          </a:p>
          <a:p>
            <a:pPr>
              <a:buNone/>
            </a:pPr>
            <a:r>
              <a:rPr lang="en-US" dirty="0"/>
              <a:t>4. to co-ordinate - the alignment and </a:t>
            </a:r>
            <a:r>
              <a:rPr lang="en-US" dirty="0" err="1"/>
              <a:t>harmonisation</a:t>
            </a:r>
            <a:r>
              <a:rPr lang="en-US" dirty="0"/>
              <a:t> of the group’s efforts</a:t>
            </a:r>
          </a:p>
          <a:p>
            <a:pPr>
              <a:buNone/>
            </a:pPr>
            <a:r>
              <a:rPr lang="en-US" dirty="0"/>
              <a:t>5. to control - activities performed in accordance with appropriate rules and procedures</a:t>
            </a:r>
          </a:p>
        </p:txBody>
      </p:sp>
      <p:pic>
        <p:nvPicPr>
          <p:cNvPr id="83970" name="Picture 2" descr="Image result for managers"/>
          <p:cNvPicPr>
            <a:picLocks noChangeAspect="1" noChangeArrowheads="1"/>
          </p:cNvPicPr>
          <p:nvPr/>
        </p:nvPicPr>
        <p:blipFill>
          <a:blip r:embed="rId3"/>
          <a:srcRect/>
          <a:stretch>
            <a:fillRect/>
          </a:stretch>
        </p:blipFill>
        <p:spPr bwMode="auto">
          <a:xfrm>
            <a:off x="5786446" y="1000108"/>
            <a:ext cx="3143272" cy="3500462"/>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Behavioural School </a:t>
            </a:r>
            <a:br>
              <a:rPr lang="en-GB" dirty="0"/>
            </a:br>
            <a:r>
              <a:rPr lang="en-GB" sz="3600" dirty="0"/>
              <a:t>(Human Relations movement)</a:t>
            </a:r>
          </a:p>
        </p:txBody>
      </p:sp>
      <p:sp>
        <p:nvSpPr>
          <p:cNvPr id="3" name="Content Placeholder 2"/>
          <p:cNvSpPr>
            <a:spLocks noGrp="1"/>
          </p:cNvSpPr>
          <p:nvPr>
            <p:ph idx="1"/>
          </p:nvPr>
        </p:nvSpPr>
        <p:spPr>
          <a:xfrm>
            <a:off x="214282" y="2428868"/>
            <a:ext cx="8763000" cy="3917032"/>
          </a:xfrm>
        </p:spPr>
        <p:txBody>
          <a:bodyPr rtlCol="0">
            <a:normAutofit/>
          </a:bodyPr>
          <a:lstStyle/>
          <a:p>
            <a:pPr marL="118872" indent="0" fontAlgn="auto">
              <a:spcBef>
                <a:spcPts val="0"/>
              </a:spcBef>
              <a:spcAft>
                <a:spcPts val="0"/>
              </a:spcAft>
              <a:buFont typeface="Wingdings 2"/>
              <a:buNone/>
              <a:defRPr/>
            </a:pPr>
            <a:r>
              <a:rPr lang="en-GB" i="1" dirty="0"/>
              <a:t>Views workers as 'people' and embraces the use of sociological &amp; psychological </a:t>
            </a:r>
            <a:r>
              <a:rPr lang="en-GB" i="1" dirty="0" smtClean="0"/>
              <a:t>techniques (early 1920’s)</a:t>
            </a:r>
            <a:endParaRPr lang="en-GB" i="1" dirty="0"/>
          </a:p>
          <a:p>
            <a:pPr marL="118872" indent="0" fontAlgn="auto">
              <a:spcBef>
                <a:spcPts val="0"/>
              </a:spcBef>
              <a:spcAft>
                <a:spcPts val="0"/>
              </a:spcAft>
              <a:buFont typeface="Wingdings 2"/>
              <a:buNone/>
              <a:defRPr/>
            </a:pPr>
            <a:endParaRPr lang="en-GB" i="1" dirty="0"/>
          </a:p>
          <a:p>
            <a:pPr marL="118872" indent="0" fontAlgn="auto">
              <a:spcBef>
                <a:spcPts val="0"/>
              </a:spcBef>
              <a:spcAft>
                <a:spcPts val="0"/>
              </a:spcAft>
              <a:buNone/>
              <a:defRPr/>
            </a:pPr>
            <a:r>
              <a:rPr lang="en-GB" b="1" dirty="0" smtClean="0"/>
              <a:t>Elton Mayo</a:t>
            </a:r>
            <a:r>
              <a:rPr lang="en-GB" sz="4000" b="1" dirty="0" smtClean="0"/>
              <a:t> </a:t>
            </a:r>
            <a:r>
              <a:rPr lang="en-GB" sz="2000" b="1" dirty="0"/>
              <a:t>(The Hawthorne studies) -</a:t>
            </a:r>
            <a:r>
              <a:rPr lang="en-GB" sz="2000" dirty="0"/>
              <a:t> recognised that employees have social needs as well as physical needs, and managers need a mix of managerial skills that include human relations skills.</a:t>
            </a:r>
            <a:endParaRPr lang="en-GB" sz="2000" b="1" dirty="0"/>
          </a:p>
          <a:p>
            <a:pPr marL="118872" indent="0" fontAlgn="auto">
              <a:lnSpc>
                <a:spcPct val="110000"/>
              </a:lnSpc>
              <a:spcBef>
                <a:spcPts val="0"/>
              </a:spcBef>
              <a:spcAft>
                <a:spcPts val="0"/>
              </a:spcAft>
              <a:buFont typeface="Wingdings 2"/>
              <a:buNone/>
              <a:defRPr/>
            </a:pPr>
            <a:endParaRPr lang="en-GB" dirty="0"/>
          </a:p>
          <a:p>
            <a:pPr marL="438912" indent="-320040" fontAlgn="auto">
              <a:spcBef>
                <a:spcPts val="0"/>
              </a:spcBef>
              <a:spcAft>
                <a:spcPts val="0"/>
              </a:spcAft>
              <a:buFont typeface="Wingdings 2"/>
              <a:buChar char=""/>
              <a:defRPr/>
            </a:pPr>
            <a:endParaRPr lang="en-GB" dirty="0"/>
          </a:p>
        </p:txBody>
      </p:sp>
    </p:spTree>
    <p:extLst>
      <p:ext uri="{BB962C8B-B14F-4D97-AF65-F5344CB8AC3E}">
        <p14:creationId xmlns:p14="http://schemas.microsoft.com/office/powerpoint/2010/main" val="2013019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en-US" dirty="0"/>
              <a:t>Hawthorne Studies</a:t>
            </a:r>
          </a:p>
        </p:txBody>
      </p:sp>
      <p:sp>
        <p:nvSpPr>
          <p:cNvPr id="86019" name="Rectangle 3"/>
          <p:cNvSpPr>
            <a:spLocks noGrp="1" noChangeArrowheads="1"/>
          </p:cNvSpPr>
          <p:nvPr>
            <p:ph idx="1"/>
          </p:nvPr>
        </p:nvSpPr>
        <p:spPr/>
        <p:txBody>
          <a:bodyPr/>
          <a:lstStyle/>
          <a:p>
            <a:r>
              <a:rPr lang="en-US" altLang="en-US" dirty="0"/>
              <a:t>Experiment in lighting conditions</a:t>
            </a:r>
          </a:p>
          <a:p>
            <a:endParaRPr lang="en-US" altLang="en-US" dirty="0"/>
          </a:p>
          <a:p>
            <a:r>
              <a:rPr lang="en-US" altLang="en-US" dirty="0"/>
              <a:t>Experimental group</a:t>
            </a:r>
          </a:p>
          <a:p>
            <a:endParaRPr lang="en-US" altLang="en-US" dirty="0"/>
          </a:p>
          <a:p>
            <a:r>
              <a:rPr lang="en-US" altLang="en-US" dirty="0"/>
              <a:t>Control group</a:t>
            </a:r>
          </a:p>
        </p:txBody>
      </p:sp>
      <p:pic>
        <p:nvPicPr>
          <p:cNvPr id="7" name="Picture 2" descr="Related image">
            <a:hlinkClick r:id="rId3"/>
          </p:cNvPr>
          <p:cNvPicPr>
            <a:picLocks noChangeAspect="1" noChangeArrowheads="1"/>
          </p:cNvPicPr>
          <p:nvPr/>
        </p:nvPicPr>
        <p:blipFill>
          <a:blip r:embed="rId4"/>
          <a:srcRect t="17163" b="27917"/>
          <a:stretch>
            <a:fillRect/>
          </a:stretch>
        </p:blipFill>
        <p:spPr bwMode="auto">
          <a:xfrm>
            <a:off x="5643570" y="2357430"/>
            <a:ext cx="2714644" cy="2500330"/>
          </a:xfrm>
          <a:prstGeom prst="rect">
            <a:avLst/>
          </a:prstGeom>
          <a:noFill/>
        </p:spPr>
      </p:pic>
    </p:spTree>
    <p:extLst>
      <p:ext uri="{BB962C8B-B14F-4D97-AF65-F5344CB8AC3E}">
        <p14:creationId xmlns:p14="http://schemas.microsoft.com/office/powerpoint/2010/main" val="2372081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60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60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60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8596" y="1500174"/>
            <a:ext cx="8143932" cy="4801314"/>
          </a:xfrm>
          <a:prstGeom prst="rect">
            <a:avLst/>
          </a:prstGeom>
        </p:spPr>
        <p:txBody>
          <a:bodyPr wrap="square">
            <a:spAutoFit/>
          </a:bodyPr>
          <a:lstStyle/>
          <a:p>
            <a:r>
              <a:rPr lang="en-US" dirty="0"/>
              <a:t> </a:t>
            </a:r>
          </a:p>
          <a:p>
            <a:r>
              <a:rPr lang="en-US" dirty="0"/>
              <a:t> </a:t>
            </a:r>
          </a:p>
          <a:p>
            <a:pPr marL="342900" indent="-342900">
              <a:buAutoNum type="arabicPeriod"/>
            </a:pPr>
            <a:r>
              <a:rPr lang="en-US" dirty="0"/>
              <a:t>Work satisfaction and performance depends more on working conditions and attitudes  - communications, positive management response and encouragement, working environment. </a:t>
            </a:r>
          </a:p>
          <a:p>
            <a:pPr marL="342900" indent="-342900">
              <a:buAutoNum type="arabicPeriod"/>
            </a:pPr>
            <a:endParaRPr lang="en-US" dirty="0"/>
          </a:p>
          <a:p>
            <a:pPr marL="342900" indent="-342900">
              <a:buAutoNum type="arabicPeriod"/>
            </a:pPr>
            <a:r>
              <a:rPr lang="en-US" dirty="0"/>
              <a:t>Rejected </a:t>
            </a:r>
            <a:r>
              <a:rPr lang="en-US" dirty="0" err="1"/>
              <a:t>Taylorism</a:t>
            </a:r>
            <a:r>
              <a:rPr lang="en-US" dirty="0"/>
              <a:t> emphasis on employee self-interest and the claimed over-riding incentive of monetary rewards. </a:t>
            </a:r>
          </a:p>
          <a:p>
            <a:pPr marL="342900" indent="-342900">
              <a:buAutoNum type="arabicPeriod"/>
            </a:pPr>
            <a:endParaRPr lang="en-US" dirty="0"/>
          </a:p>
          <a:p>
            <a:pPr marL="342900" indent="-342900">
              <a:buAutoNum type="arabicPeriod"/>
            </a:pPr>
            <a:r>
              <a:rPr lang="en-US" dirty="0"/>
              <a:t>Employees showed highly positive responses to, for example, improvements in working environments (e.g., improved lighting, new welfare/rest facilities), and expressions of thanks and encouragement as opposed to coercion from managers and supervisors. </a:t>
            </a:r>
          </a:p>
          <a:p>
            <a:pPr marL="342900" indent="-342900">
              <a:buAutoNum type="arabicPeriod"/>
            </a:pPr>
            <a:endParaRPr lang="en-US" dirty="0"/>
          </a:p>
          <a:p>
            <a:pPr marL="342900" indent="-342900">
              <a:buAutoNum type="arabicPeriod"/>
            </a:pPr>
            <a:r>
              <a:rPr lang="en-US" dirty="0"/>
              <a:t>Influence of the peer group is very high – hence, the importance of informal groups within the workplace. </a:t>
            </a:r>
          </a:p>
          <a:p>
            <a:r>
              <a:rPr lang="en-US" dirty="0"/>
              <a:t> </a:t>
            </a:r>
          </a:p>
        </p:txBody>
      </p:sp>
      <p:sp>
        <p:nvSpPr>
          <p:cNvPr id="6" name="Rectangle 2"/>
          <p:cNvSpPr>
            <a:spLocks noGrp="1" noChangeArrowheads="1"/>
          </p:cNvSpPr>
          <p:nvPr>
            <p:ph type="title"/>
          </p:nvPr>
        </p:nvSpPr>
        <p:spPr>
          <a:xfrm>
            <a:off x="1187624" y="337142"/>
            <a:ext cx="5937755" cy="1188720"/>
          </a:xfrm>
        </p:spPr>
        <p:txBody>
          <a:bodyPr/>
          <a:lstStyle/>
          <a:p>
            <a:r>
              <a:rPr lang="en-US" altLang="en-US" dirty="0"/>
              <a:t>Hawthorne Studies</a:t>
            </a:r>
          </a:p>
        </p:txBody>
      </p:sp>
      <p:pic>
        <p:nvPicPr>
          <p:cNvPr id="7" name="Picture 4" descr="bd0492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29520" y="1"/>
            <a:ext cx="1714480" cy="21431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Critiquing classical theories in relation to modern Management practices </a:t>
            </a:r>
            <a:endParaRPr lang="en-GB" dirty="0"/>
          </a:p>
        </p:txBody>
      </p:sp>
      <p:sp>
        <p:nvSpPr>
          <p:cNvPr id="3" name="Content Placeholder 2"/>
          <p:cNvSpPr>
            <a:spLocks noGrp="1"/>
          </p:cNvSpPr>
          <p:nvPr>
            <p:ph idx="1"/>
          </p:nvPr>
        </p:nvSpPr>
        <p:spPr>
          <a:xfrm>
            <a:off x="1606045" y="2638045"/>
            <a:ext cx="5937755" cy="1655051"/>
          </a:xfrm>
        </p:spPr>
        <p:txBody>
          <a:bodyPr/>
          <a:lstStyle/>
          <a:p>
            <a:pPr marL="0" indent="0">
              <a:buNone/>
            </a:pPr>
            <a:r>
              <a:rPr lang="en-GB" dirty="0" smtClean="0"/>
              <a:t> Look to critically analyse these classical </a:t>
            </a:r>
            <a:r>
              <a:rPr lang="en-GB" dirty="0"/>
              <a:t>management theories </a:t>
            </a:r>
            <a:r>
              <a:rPr lang="en-GB" dirty="0" smtClean="0"/>
              <a:t>in relation to their relevance </a:t>
            </a:r>
            <a:r>
              <a:rPr lang="en-GB" dirty="0"/>
              <a:t>to an organisational example and critically assess the impact of these theories on the beliefs, attitudes and values of the </a:t>
            </a:r>
            <a:r>
              <a:rPr lang="en-GB" dirty="0" smtClean="0"/>
              <a:t>organisation</a:t>
            </a:r>
            <a:endParaRPr lang="en-GB" dirty="0"/>
          </a:p>
        </p:txBody>
      </p:sp>
    </p:spTree>
    <p:extLst>
      <p:ext uri="{BB962C8B-B14F-4D97-AF65-F5344CB8AC3E}">
        <p14:creationId xmlns:p14="http://schemas.microsoft.com/office/powerpoint/2010/main" val="3082468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 work read </a:t>
            </a:r>
            <a:endParaRPr lang="en-US" dirty="0"/>
          </a:p>
        </p:txBody>
      </p:sp>
      <p:pic>
        <p:nvPicPr>
          <p:cNvPr id="87042" name="Picture 2"/>
          <p:cNvPicPr>
            <a:picLocks noGrp="1" noChangeAspect="1" noChangeArrowheads="1"/>
          </p:cNvPicPr>
          <p:nvPr>
            <p:ph idx="1"/>
          </p:nvPr>
        </p:nvPicPr>
        <p:blipFill>
          <a:blip r:embed="rId2"/>
          <a:srcRect/>
          <a:stretch>
            <a:fillRect/>
          </a:stretch>
        </p:blipFill>
        <p:spPr bwMode="auto">
          <a:xfrm>
            <a:off x="2000232" y="2304165"/>
            <a:ext cx="5286411" cy="3740773"/>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4753</TotalTime>
  <Words>2664</Words>
  <Application>Microsoft Office PowerPoint</Application>
  <PresentationFormat>On-screen Show (4:3)</PresentationFormat>
  <Paragraphs>154</Paragraphs>
  <Slides>20</Slides>
  <Notes>16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Gill Sans MT</vt:lpstr>
      <vt:lpstr>Times New Roman</vt:lpstr>
      <vt:lpstr>Wingdings</vt:lpstr>
      <vt:lpstr>Wingdings 2</vt:lpstr>
      <vt:lpstr>Parcel</vt:lpstr>
      <vt:lpstr>BMSW5101 Developing Workplace Critical Thinking</vt:lpstr>
      <vt:lpstr>Management Theories </vt:lpstr>
      <vt:lpstr>What are Management theories about?</vt:lpstr>
      <vt:lpstr>Why study management theories?</vt:lpstr>
      <vt:lpstr>The Four Major Schools of Management Thought</vt:lpstr>
      <vt:lpstr>PowerPoint Presentation</vt:lpstr>
      <vt:lpstr>Discussion - Which theory do you see applied in your work place</vt:lpstr>
      <vt:lpstr>Common grounds for all of the classical theorist</vt:lpstr>
      <vt:lpstr>  Scientific management school  Frederick. W. Taylor</vt:lpstr>
      <vt:lpstr>Scientific management school  Frederick. W. Taylor</vt:lpstr>
      <vt:lpstr>Scientific management school  Frederick. W. Taylor</vt:lpstr>
      <vt:lpstr>Scientific management school  Lillian Gilbreth</vt:lpstr>
      <vt:lpstr>Classical school</vt:lpstr>
      <vt:lpstr>PowerPoint Presentation</vt:lpstr>
      <vt:lpstr>PowerPoint Presentation</vt:lpstr>
      <vt:lpstr>Behavioural School  (Human Relations movement)</vt:lpstr>
      <vt:lpstr>Hawthorne Studies</vt:lpstr>
      <vt:lpstr>Hawthorne Studies</vt:lpstr>
      <vt:lpstr>Critiquing classical theories in relation to modern Management practices </vt:lpstr>
      <vt:lpstr>Home work read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Theorist</dc:title>
  <dc:creator>Andrew Maund</dc:creator>
  <cp:lastModifiedBy>Shehla Khan</cp:lastModifiedBy>
  <cp:revision>78</cp:revision>
  <cp:lastPrinted>2018-10-31T11:17:32Z</cp:lastPrinted>
  <dcterms:created xsi:type="dcterms:W3CDTF">2014-02-18T08:43:52Z</dcterms:created>
  <dcterms:modified xsi:type="dcterms:W3CDTF">2020-11-09T09:06:26Z</dcterms:modified>
</cp:coreProperties>
</file>