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11"/>
  </p:notesMasterIdLst>
  <p:sldIdLst>
    <p:sldId id="621" r:id="rId4"/>
    <p:sldId id="694" r:id="rId5"/>
    <p:sldId id="695" r:id="rId6"/>
    <p:sldId id="696" r:id="rId7"/>
    <p:sldId id="697" r:id="rId8"/>
    <p:sldId id="698" r:id="rId9"/>
    <p:sldId id="699" r:id="rId1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822031-79EC-4574-D291-F4DD5DE11864}" name="Naomi Doerge" initials="" userId="S::Naomi.Doerge@aspectworld.com::444bfebc-eca3-49ad-9de5-3ba10759dbe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173AFF"/>
    <a:srgbClr val="067A00"/>
    <a:srgbClr val="FC2610"/>
    <a:srgbClr val="0652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279981-63B2-104B-B111-E936F340948B}" v="1636" dt="2026-03-29T16:53:23.2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18" Type="http://schemas.microsoft.com/office/2018/10/relationships/authors" Target="author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S::n.doerge@uwtsd.ac.uk::c2ba5b26-9392-4f76-82ca-966719aba79f" providerId="AD" clId="Web-{FB279981-63B2-104B-B111-E936F340948B}"/>
    <pc:docChg chg="addSld modSld">
      <pc:chgData name="Naomi Doerge" userId="S::n.doerge@uwtsd.ac.uk::c2ba5b26-9392-4f76-82ca-966719aba79f" providerId="AD" clId="Web-{FB279981-63B2-104B-B111-E936F340948B}" dt="2026-03-29T16:53:23.206" v="1636" actId="20577"/>
      <pc:docMkLst>
        <pc:docMk/>
      </pc:docMkLst>
      <pc:sldChg chg="modSp">
        <pc:chgData name="Naomi Doerge" userId="S::n.doerge@uwtsd.ac.uk::c2ba5b26-9392-4f76-82ca-966719aba79f" providerId="AD" clId="Web-{FB279981-63B2-104B-B111-E936F340948B}" dt="2026-03-29T16:27:33.178" v="12" actId="20577"/>
        <pc:sldMkLst>
          <pc:docMk/>
          <pc:sldMk cId="738942598" sldId="621"/>
        </pc:sldMkLst>
        <pc:spChg chg="mod">
          <ac:chgData name="Naomi Doerge" userId="S::n.doerge@uwtsd.ac.uk::c2ba5b26-9392-4f76-82ca-966719aba79f" providerId="AD" clId="Web-{FB279981-63B2-104B-B111-E936F340948B}" dt="2026-03-29T16:27:33.178" v="12" actId="20577"/>
          <ac:spMkLst>
            <pc:docMk/>
            <pc:sldMk cId="738942598" sldId="621"/>
            <ac:spMk id="4" creationId="{00000000-0000-0000-0000-000000000000}"/>
          </ac:spMkLst>
        </pc:spChg>
      </pc:sldChg>
      <pc:sldChg chg="modSp">
        <pc:chgData name="Naomi Doerge" userId="S::n.doerge@uwtsd.ac.uk::c2ba5b26-9392-4f76-82ca-966719aba79f" providerId="AD" clId="Web-{FB279981-63B2-104B-B111-E936F340948B}" dt="2026-03-29T16:31:29.774" v="140" actId="20577"/>
        <pc:sldMkLst>
          <pc:docMk/>
          <pc:sldMk cId="727714249" sldId="694"/>
        </pc:sldMkLst>
        <pc:spChg chg="mod">
          <ac:chgData name="Naomi Doerge" userId="S::n.doerge@uwtsd.ac.uk::c2ba5b26-9392-4f76-82ca-966719aba79f" providerId="AD" clId="Web-{FB279981-63B2-104B-B111-E936F340948B}" dt="2026-03-29T16:27:36.224" v="13" actId="20577"/>
          <ac:spMkLst>
            <pc:docMk/>
            <pc:sldMk cId="727714249" sldId="694"/>
            <ac:spMk id="2" creationId="{00D1C3B0-4027-6ED6-EDE9-6801FCCA0BE3}"/>
          </ac:spMkLst>
        </pc:spChg>
        <pc:spChg chg="mod">
          <ac:chgData name="Naomi Doerge" userId="S::n.doerge@uwtsd.ac.uk::c2ba5b26-9392-4f76-82ca-966719aba79f" providerId="AD" clId="Web-{FB279981-63B2-104B-B111-E936F340948B}" dt="2026-03-29T16:31:29.774" v="140" actId="20577"/>
          <ac:spMkLst>
            <pc:docMk/>
            <pc:sldMk cId="727714249" sldId="694"/>
            <ac:spMk id="3" creationId="{FE8780C0-3C7F-DA0B-0563-05AE48C4BAE2}"/>
          </ac:spMkLst>
        </pc:spChg>
      </pc:sldChg>
      <pc:sldChg chg="modSp">
        <pc:chgData name="Naomi Doerge" userId="S::n.doerge@uwtsd.ac.uk::c2ba5b26-9392-4f76-82ca-966719aba79f" providerId="AD" clId="Web-{FB279981-63B2-104B-B111-E936F340948B}" dt="2026-03-29T16:31:57.825" v="154" actId="20577"/>
        <pc:sldMkLst>
          <pc:docMk/>
          <pc:sldMk cId="2748013433" sldId="695"/>
        </pc:sldMkLst>
        <pc:spChg chg="mod">
          <ac:chgData name="Naomi Doerge" userId="S::n.doerge@uwtsd.ac.uk::c2ba5b26-9392-4f76-82ca-966719aba79f" providerId="AD" clId="Web-{FB279981-63B2-104B-B111-E936F340948B}" dt="2026-03-29T16:31:08.914" v="122" actId="1076"/>
          <ac:spMkLst>
            <pc:docMk/>
            <pc:sldMk cId="2748013433" sldId="695"/>
            <ac:spMk id="2" creationId="{4E8B20F5-5359-33B6-CC2C-20D5183FC24B}"/>
          </ac:spMkLst>
        </pc:spChg>
        <pc:spChg chg="mod">
          <ac:chgData name="Naomi Doerge" userId="S::n.doerge@uwtsd.ac.uk::c2ba5b26-9392-4f76-82ca-966719aba79f" providerId="AD" clId="Web-{FB279981-63B2-104B-B111-E936F340948B}" dt="2026-03-29T16:31:57.825" v="154" actId="20577"/>
          <ac:spMkLst>
            <pc:docMk/>
            <pc:sldMk cId="2748013433" sldId="695"/>
            <ac:spMk id="3" creationId="{1BE59FF3-FB29-4EB2-21BC-3B40BAF01916}"/>
          </ac:spMkLst>
        </pc:spChg>
      </pc:sldChg>
      <pc:sldChg chg="addSp delSp modSp">
        <pc:chgData name="Naomi Doerge" userId="S::n.doerge@uwtsd.ac.uk::c2ba5b26-9392-4f76-82ca-966719aba79f" providerId="AD" clId="Web-{FB279981-63B2-104B-B111-E936F340948B}" dt="2026-03-29T16:43:52.597" v="1208" actId="20577"/>
        <pc:sldMkLst>
          <pc:docMk/>
          <pc:sldMk cId="2374755276" sldId="696"/>
        </pc:sldMkLst>
        <pc:spChg chg="mod">
          <ac:chgData name="Naomi Doerge" userId="S::n.doerge@uwtsd.ac.uk::c2ba5b26-9392-4f76-82ca-966719aba79f" providerId="AD" clId="Web-{FB279981-63B2-104B-B111-E936F340948B}" dt="2026-03-29T16:43:52.597" v="1208" actId="20577"/>
          <ac:spMkLst>
            <pc:docMk/>
            <pc:sldMk cId="2374755276" sldId="696"/>
            <ac:spMk id="2" creationId="{B35A24D2-428E-423F-B0C5-189E6781ADED}"/>
          </ac:spMkLst>
        </pc:spChg>
        <pc:spChg chg="mod">
          <ac:chgData name="Naomi Doerge" userId="S::n.doerge@uwtsd.ac.uk::c2ba5b26-9392-4f76-82ca-966719aba79f" providerId="AD" clId="Web-{FB279981-63B2-104B-B111-E936F340948B}" dt="2026-03-29T16:33:23.810" v="204" actId="20577"/>
          <ac:spMkLst>
            <pc:docMk/>
            <pc:sldMk cId="2374755276" sldId="696"/>
            <ac:spMk id="3" creationId="{7FC9383F-806D-80D6-CAAB-BD0546D523B7}"/>
          </ac:spMkLst>
        </pc:spChg>
        <pc:spChg chg="add del mod">
          <ac:chgData name="Naomi Doerge" userId="S::n.doerge@uwtsd.ac.uk::c2ba5b26-9392-4f76-82ca-966719aba79f" providerId="AD" clId="Web-{FB279981-63B2-104B-B111-E936F340948B}" dt="2026-03-29T16:33:33.919" v="208"/>
          <ac:spMkLst>
            <pc:docMk/>
            <pc:sldMk cId="2374755276" sldId="696"/>
            <ac:spMk id="5" creationId="{8304DB16-6768-8AC7-96D8-DFCB8294659F}"/>
          </ac:spMkLst>
        </pc:spChg>
      </pc:sldChg>
      <pc:sldChg chg="modSp add replId">
        <pc:chgData name="Naomi Doerge" userId="S::n.doerge@uwtsd.ac.uk::c2ba5b26-9392-4f76-82ca-966719aba79f" providerId="AD" clId="Web-{FB279981-63B2-104B-B111-E936F340948B}" dt="2026-03-29T16:36:44.961" v="571" actId="20577"/>
        <pc:sldMkLst>
          <pc:docMk/>
          <pc:sldMk cId="1953770580" sldId="697"/>
        </pc:sldMkLst>
        <pc:spChg chg="mod">
          <ac:chgData name="Naomi Doerge" userId="S::n.doerge@uwtsd.ac.uk::c2ba5b26-9392-4f76-82ca-966719aba79f" providerId="AD" clId="Web-{FB279981-63B2-104B-B111-E936F340948B}" dt="2026-03-29T16:33:44.591" v="218" actId="20577"/>
          <ac:spMkLst>
            <pc:docMk/>
            <pc:sldMk cId="1953770580" sldId="697"/>
            <ac:spMk id="2" creationId="{CC650629-4A0B-EB5E-3E57-ADAD4D500FD3}"/>
          </ac:spMkLst>
        </pc:spChg>
        <pc:spChg chg="mod">
          <ac:chgData name="Naomi Doerge" userId="S::n.doerge@uwtsd.ac.uk::c2ba5b26-9392-4f76-82ca-966719aba79f" providerId="AD" clId="Web-{FB279981-63B2-104B-B111-E936F340948B}" dt="2026-03-29T16:36:44.961" v="571" actId="20577"/>
          <ac:spMkLst>
            <pc:docMk/>
            <pc:sldMk cId="1953770580" sldId="697"/>
            <ac:spMk id="3" creationId="{E90353B7-8BE0-054F-4ECA-8F6C3EA9CEFE}"/>
          </ac:spMkLst>
        </pc:spChg>
      </pc:sldChg>
      <pc:sldChg chg="modSp add replId">
        <pc:chgData name="Naomi Doerge" userId="S::n.doerge@uwtsd.ac.uk::c2ba5b26-9392-4f76-82ca-966719aba79f" providerId="AD" clId="Web-{FB279981-63B2-104B-B111-E936F340948B}" dt="2026-03-29T16:43:46.284" v="1203" actId="20577"/>
        <pc:sldMkLst>
          <pc:docMk/>
          <pc:sldMk cId="3693582374" sldId="698"/>
        </pc:sldMkLst>
        <pc:spChg chg="mod">
          <ac:chgData name="Naomi Doerge" userId="S::n.doerge@uwtsd.ac.uk::c2ba5b26-9392-4f76-82ca-966719aba79f" providerId="AD" clId="Web-{FB279981-63B2-104B-B111-E936F340948B}" dt="2026-03-29T16:36:59.118" v="583" actId="1076"/>
          <ac:spMkLst>
            <pc:docMk/>
            <pc:sldMk cId="3693582374" sldId="698"/>
            <ac:spMk id="2" creationId="{56D05F5C-B862-E0B4-846D-48A6F34EFFD2}"/>
          </ac:spMkLst>
        </pc:spChg>
        <pc:spChg chg="mod">
          <ac:chgData name="Naomi Doerge" userId="S::n.doerge@uwtsd.ac.uk::c2ba5b26-9392-4f76-82ca-966719aba79f" providerId="AD" clId="Web-{FB279981-63B2-104B-B111-E936F340948B}" dt="2026-03-29T16:43:46.284" v="1203" actId="20577"/>
          <ac:spMkLst>
            <pc:docMk/>
            <pc:sldMk cId="3693582374" sldId="698"/>
            <ac:spMk id="3" creationId="{1B3B1750-FC05-FE77-44EA-160E7E3FA8AD}"/>
          </ac:spMkLst>
        </pc:spChg>
      </pc:sldChg>
      <pc:sldChg chg="modSp add replId">
        <pc:chgData name="Naomi Doerge" userId="S::n.doerge@uwtsd.ac.uk::c2ba5b26-9392-4f76-82ca-966719aba79f" providerId="AD" clId="Web-{FB279981-63B2-104B-B111-E936F340948B}" dt="2026-03-29T16:53:23.206" v="1636" actId="20577"/>
        <pc:sldMkLst>
          <pc:docMk/>
          <pc:sldMk cId="1324755117" sldId="699"/>
        </pc:sldMkLst>
        <pc:spChg chg="mod">
          <ac:chgData name="Naomi Doerge" userId="S::n.doerge@uwtsd.ac.uk::c2ba5b26-9392-4f76-82ca-966719aba79f" providerId="AD" clId="Web-{FB279981-63B2-104B-B111-E936F340948B}" dt="2026-03-29T16:53:23.206" v="1636" actId="20577"/>
          <ac:spMkLst>
            <pc:docMk/>
            <pc:sldMk cId="1324755117" sldId="699"/>
            <ac:spMk id="3" creationId="{C5E5ECA8-3D3B-D95D-4CBE-7B4CAD4D934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29/03/2026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7128792" cy="3672408"/>
          </a:xfrm>
        </p:spPr>
        <p:txBody>
          <a:bodyPr/>
          <a:lstStyle/>
          <a:p>
            <a:pPr eaLnBrk="1" hangingPunct="1"/>
            <a:endParaRPr lang="en-GB" b="1">
              <a:solidFill>
                <a:schemeClr val="bg1"/>
              </a:solidFill>
              <a:latin typeface="-apple-system"/>
            </a:endParaRPr>
          </a:p>
          <a:p>
            <a:pPr eaLnBrk="1" hangingPunct="1"/>
            <a:endParaRPr lang="en-GB" sz="32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(ACS) </a:t>
            </a:r>
          </a:p>
          <a:p>
            <a:pPr eaLnBrk="1" hangingPunct="1"/>
            <a:endParaRPr lang="en-GB" altLang="en-US" sz="32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US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 3</a:t>
            </a:r>
          </a:p>
          <a:p>
            <a:endParaRPr lang="en-US" sz="3200" b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US" sz="3200" b="1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29/03/2026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3E21CB-7CE4-D3F3-576B-66875DC5C7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1C3B0-4027-6ED6-EDE9-6801FCCA0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-231518"/>
            <a:ext cx="7375358" cy="806116"/>
          </a:xfrm>
        </p:spPr>
        <p:txBody>
          <a:bodyPr/>
          <a:lstStyle/>
          <a:p>
            <a:r>
              <a:rPr lang="en-GB" sz="2000" b="1">
                <a:solidFill>
                  <a:srgbClr val="002060"/>
                </a:solidFill>
                <a:latin typeface="Segoe UI"/>
                <a:cs typeface="Calibri"/>
              </a:rPr>
              <a:t>Task 3: Rules Next Week</a:t>
            </a:r>
            <a:endParaRPr lang="en-US" sz="200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780C0-3C7F-DA0B-0563-05AE48C4BA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59" y="331221"/>
            <a:ext cx="9131952" cy="6200664"/>
          </a:xfrm>
        </p:spPr>
        <p:txBody>
          <a:bodyPr/>
          <a:lstStyle/>
          <a:p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The task is done </a:t>
            </a:r>
            <a:r>
              <a:rPr lang="en-GB" sz="2000" u="sng">
                <a:solidFill>
                  <a:srgbClr val="002060"/>
                </a:solidFill>
                <a:latin typeface="Arial"/>
                <a:cs typeface="Arial"/>
              </a:rPr>
              <a:t>under strict exam conditions</a:t>
            </a:r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. </a:t>
            </a:r>
            <a:endParaRPr lang="en-US" sz="200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The task is ONE HOUR and FORTY minutes</a:t>
            </a:r>
          </a:p>
          <a:p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The task is written by hand</a:t>
            </a:r>
          </a:p>
          <a:p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You can leave earlier if you finish, however </a:t>
            </a:r>
            <a:r>
              <a:rPr lang="en-GB" sz="2000" b="1" dirty="0">
                <a:solidFill>
                  <a:srgbClr val="002060"/>
                </a:solidFill>
                <a:latin typeface="Arial"/>
                <a:cs typeface="Arial"/>
              </a:rPr>
              <a:t>you cannot leave in the first 10 minutes OR the final 10 minutes</a:t>
            </a:r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 (too distracting for other students)</a:t>
            </a:r>
            <a:endParaRPr lang="en-GB"/>
          </a:p>
          <a:p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IF YOU ARE LATE and the task has started, you will NOT be allowed to enter and will miss the opportunity to take the task</a:t>
            </a:r>
            <a:endParaRPr lang="en-GB" sz="2000" dirty="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2000" b="1">
                <a:solidFill>
                  <a:srgbClr val="002060"/>
                </a:solidFill>
                <a:latin typeface="Arial"/>
                <a:cs typeface="Arial"/>
              </a:rPr>
              <a:t>No attempts to communicate with other students, either verbally or in writing; 1 warning only, 2nd time - disqualification (0 marks for the task and you need to leave the room)</a:t>
            </a:r>
            <a:endParaRPr lang="en-GB" sz="2000" b="1" dirty="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Absolutely no attempts to use the phone or to photograph any parts of the task - instant disqualification (0 marks + leave the room) </a:t>
            </a:r>
            <a:endParaRPr lang="en-GB" sz="2000" dirty="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If you have a question, you can raise your hand and the lecturer can come to you to explain (if possible). </a:t>
            </a:r>
          </a:p>
          <a:p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Phones/bags must be left at the front of the room so that you can easily leave when you are finished and without disturbing other students.</a:t>
            </a:r>
            <a:endParaRPr lang="en-GB" sz="2000" dirty="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This task requires a Gibbs Reflection (more details on next slide)</a:t>
            </a:r>
            <a:endParaRPr lang="en-GB" sz="2000" dirty="0">
              <a:solidFill>
                <a:srgbClr val="002060"/>
              </a:solidFill>
              <a:latin typeface="Arial"/>
              <a:cs typeface="Arial"/>
            </a:endParaRPr>
          </a:p>
          <a:p>
            <a:r>
              <a:rPr lang="en-GB" sz="2000" b="1">
                <a:solidFill>
                  <a:srgbClr val="002060"/>
                </a:solidFill>
                <a:latin typeface="Arial"/>
                <a:cs typeface="Arial"/>
              </a:rPr>
              <a:t>There are no multiple choice or short answer questions on this task.</a:t>
            </a:r>
            <a:endParaRPr lang="en-GB" sz="2000">
              <a:solidFill>
                <a:srgbClr val="002060"/>
              </a:solidFill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E9ABC4-1846-A259-7201-6F1329386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29/03/2026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714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954DBE-FA16-A3AE-05E5-F73B4BCEEC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B20F5-5359-33B6-CC2C-20D5183FC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-170648"/>
            <a:ext cx="7375358" cy="806116"/>
          </a:xfrm>
        </p:spPr>
        <p:txBody>
          <a:bodyPr/>
          <a:lstStyle/>
          <a:p>
            <a:r>
              <a:rPr lang="en-GB" sz="2400" b="1">
                <a:solidFill>
                  <a:srgbClr val="002060"/>
                </a:solidFill>
                <a:latin typeface="Segoe UI"/>
                <a:cs typeface="Calibri"/>
              </a:rPr>
              <a:t>Task 3 </a:t>
            </a:r>
            <a:endParaRPr lang="en-US" sz="2400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59FF3-FB29-4EB2-21BC-3B40BAF019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571" y="398372"/>
            <a:ext cx="8874948" cy="4651866"/>
          </a:xfrm>
        </p:spPr>
        <p:txBody>
          <a:bodyPr/>
          <a:lstStyle/>
          <a:p>
            <a:pPr algn="just"/>
            <a:r>
              <a:rPr lang="en-GB" sz="2400">
                <a:solidFill>
                  <a:srgbClr val="002060"/>
                </a:solidFill>
                <a:latin typeface="Arial"/>
                <a:ea typeface="+mn-lt"/>
                <a:cs typeface="Arial"/>
              </a:rPr>
              <a:t>The purpose of this task is to show how well you can reflect on your learning during the Academic Skills module.</a:t>
            </a:r>
            <a:endParaRPr lang="en-US" sz="24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algn="just"/>
            <a:endParaRPr lang="en-GB" sz="16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algn="just"/>
            <a:r>
              <a:rPr lang="en-GB" sz="2400">
                <a:solidFill>
                  <a:srgbClr val="002060"/>
                </a:solidFill>
                <a:latin typeface="Arial"/>
                <a:ea typeface="+mn-lt"/>
                <a:cs typeface="Arial"/>
              </a:rPr>
              <a:t>You will be given a template to help structure your reflection. The template follows a reflective model and includes prompts to guide your thinking and writing.</a:t>
            </a:r>
            <a:endParaRPr lang="en-US" sz="2400">
              <a:latin typeface="Arial"/>
              <a:ea typeface="+mn-lt"/>
              <a:cs typeface="Arial"/>
            </a:endParaRPr>
          </a:p>
          <a:p>
            <a:pPr algn="just"/>
            <a:endParaRPr lang="en-GB" sz="14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algn="just"/>
            <a:r>
              <a:rPr lang="en-GB" sz="2400">
                <a:solidFill>
                  <a:srgbClr val="002060"/>
                </a:solidFill>
                <a:latin typeface="Arial"/>
                <a:ea typeface="+mn-lt"/>
                <a:cs typeface="Arial"/>
              </a:rPr>
              <a:t>You will also receive a handout with excerpts from three texts that you have studied in class.</a:t>
            </a:r>
            <a:endParaRPr lang="en-US" sz="2400">
              <a:latin typeface="Arial"/>
              <a:ea typeface="+mn-lt"/>
              <a:cs typeface="Arial"/>
            </a:endParaRPr>
          </a:p>
          <a:p>
            <a:pPr algn="just"/>
            <a:endParaRPr lang="en-GB" sz="12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algn="just"/>
            <a:r>
              <a:rPr lang="en-GB" sz="2400">
                <a:solidFill>
                  <a:srgbClr val="002060"/>
                </a:solidFill>
                <a:latin typeface="Arial"/>
                <a:ea typeface="+mn-lt"/>
                <a:cs typeface="Arial"/>
              </a:rPr>
              <a:t>You should use ideas from these texts in your reflection to support your points. You will also need to include references for the texts you use.</a:t>
            </a:r>
            <a:endParaRPr lang="en-GB" sz="2400">
              <a:latin typeface="Arial"/>
              <a:ea typeface="+mn-lt"/>
              <a:cs typeface="Arial"/>
            </a:endParaRPr>
          </a:p>
          <a:p>
            <a:pPr algn="just"/>
            <a:endParaRPr lang="en-GB" sz="12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algn="just"/>
            <a:r>
              <a:rPr lang="en-GB" sz="2400">
                <a:solidFill>
                  <a:srgbClr val="002060"/>
                </a:solidFill>
                <a:latin typeface="Arial"/>
                <a:ea typeface="+mn-lt"/>
                <a:cs typeface="Arial"/>
              </a:rPr>
              <a:t>You have seen these texts in full as Key Texts in Independent Study and in class</a:t>
            </a:r>
            <a:endParaRPr lang="en-GB" sz="24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algn="just"/>
            <a:endParaRPr lang="en-GB" sz="2800" dirty="0">
              <a:solidFill>
                <a:srgbClr val="002060"/>
              </a:solidFill>
              <a:latin typeface="Myriad Pro"/>
              <a:cs typeface="Segoe UI"/>
            </a:endParaRPr>
          </a:p>
          <a:p>
            <a:pPr algn="just"/>
            <a:endParaRPr lang="en-GB" sz="2000" b="1">
              <a:solidFill>
                <a:srgbClr val="002060"/>
              </a:solidFill>
              <a:latin typeface="Segoe UI"/>
              <a:cs typeface="Segoe U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E30DF1-0613-B857-C862-EF21A10A4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29/03/2026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013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CE047B2-79A2-DBC9-D400-5CDBAC501F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A24D2-428E-423F-B0C5-189E6781A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-150359"/>
            <a:ext cx="7375358" cy="806116"/>
          </a:xfrm>
        </p:spPr>
        <p:txBody>
          <a:bodyPr/>
          <a:lstStyle/>
          <a:p>
            <a:r>
              <a:rPr lang="en-GB" sz="3200" b="1">
                <a:solidFill>
                  <a:srgbClr val="002060"/>
                </a:solidFill>
                <a:latin typeface="Segoe UI"/>
                <a:cs typeface="Calibri"/>
              </a:rPr>
              <a:t>Task 3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9383F-806D-80D6-CAAB-BD0546D52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363" y="377260"/>
            <a:ext cx="8604417" cy="6105978"/>
          </a:xfrm>
        </p:spPr>
        <p:txBody>
          <a:bodyPr/>
          <a:lstStyle/>
          <a:p>
            <a:pPr algn="just">
              <a:buFont typeface="Arial"/>
              <a:buChar char="•"/>
            </a:pPr>
            <a:r>
              <a:rPr lang="en-GB" sz="2500">
                <a:solidFill>
                  <a:srgbClr val="002060"/>
                </a:solidFill>
                <a:latin typeface="Arial"/>
                <a:cs typeface="Arial"/>
              </a:rPr>
              <a:t>Your</a:t>
            </a:r>
            <a:r>
              <a:rPr lang="en-GB" sz="2500">
                <a:solidFill>
                  <a:srgbClr val="002060"/>
                </a:solidFill>
                <a:latin typeface="Arial"/>
                <a:ea typeface="+mn-lt"/>
                <a:cs typeface="Arial"/>
              </a:rPr>
              <a:t> reflection should focus on your personal learning journey, including:</a:t>
            </a:r>
            <a:endParaRPr lang="en-US" sz="25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 algn="just">
              <a:buNone/>
            </a:pPr>
            <a:r>
              <a:rPr lang="en-GB" sz="2500">
                <a:solidFill>
                  <a:srgbClr val="002060"/>
                </a:solidFill>
                <a:latin typeface="Arial"/>
                <a:ea typeface="+mn-lt"/>
                <a:cs typeface="Arial"/>
              </a:rPr>
              <a:t>- strengths</a:t>
            </a:r>
            <a:endParaRPr lang="en-US" sz="25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 algn="just">
              <a:buNone/>
            </a:pPr>
            <a:r>
              <a:rPr lang="en-GB" sz="2500">
                <a:solidFill>
                  <a:srgbClr val="002060"/>
                </a:solidFill>
                <a:latin typeface="Arial"/>
                <a:ea typeface="+mn-lt"/>
                <a:cs typeface="Arial"/>
              </a:rPr>
              <a:t>- areas for improvement</a:t>
            </a:r>
            <a:endParaRPr lang="en-US" sz="25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 algn="just">
              <a:buNone/>
            </a:pPr>
            <a:r>
              <a:rPr lang="en-GB" sz="2500" dirty="0">
                <a:solidFill>
                  <a:srgbClr val="002060"/>
                </a:solidFill>
                <a:latin typeface="Arial"/>
                <a:ea typeface="+mn-lt"/>
                <a:cs typeface="Arial"/>
              </a:rPr>
              <a:t>- the impact of the </a:t>
            </a:r>
            <a:r>
              <a:rPr lang="en-GB" sz="2500">
                <a:solidFill>
                  <a:srgbClr val="002060"/>
                </a:solidFill>
                <a:latin typeface="Arial"/>
                <a:ea typeface="+mn-lt"/>
                <a:cs typeface="Arial"/>
              </a:rPr>
              <a:t>Academic Skills</a:t>
            </a:r>
            <a:r>
              <a:rPr lang="en-GB" sz="2500" dirty="0">
                <a:solidFill>
                  <a:srgbClr val="002060"/>
                </a:solidFill>
                <a:latin typeface="Arial"/>
                <a:ea typeface="+mn-lt"/>
                <a:cs typeface="Arial"/>
              </a:rPr>
              <a:t> module on your academic and personal development. </a:t>
            </a:r>
            <a:endParaRPr lang="en-US" sz="25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 algn="just">
              <a:buNone/>
            </a:pPr>
            <a:endParaRPr lang="en-GB" sz="2500" dirty="0">
              <a:solidFill>
                <a:srgbClr val="002060"/>
              </a:solidFill>
              <a:latin typeface="Arial"/>
              <a:cs typeface="Arial"/>
            </a:endParaRPr>
          </a:p>
          <a:p>
            <a:pPr algn="just"/>
            <a:r>
              <a:rPr lang="en-GB" sz="2500" dirty="0">
                <a:solidFill>
                  <a:srgbClr val="002060"/>
                </a:solidFill>
                <a:latin typeface="Arial"/>
                <a:cs typeface="Arial"/>
              </a:rPr>
              <a:t>You</a:t>
            </a:r>
            <a:r>
              <a:rPr lang="en-GB" sz="2500" dirty="0">
                <a:solidFill>
                  <a:srgbClr val="002060"/>
                </a:solidFill>
                <a:latin typeface="Arial"/>
                <a:ea typeface="+mn-lt"/>
                <a:cs typeface="Arial"/>
              </a:rPr>
              <a:t> should refer to specific experiences such as: </a:t>
            </a:r>
            <a:endParaRPr lang="en-US" sz="25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 algn="just">
              <a:buNone/>
            </a:pPr>
            <a:r>
              <a:rPr lang="en-GB" sz="2500">
                <a:solidFill>
                  <a:srgbClr val="002060"/>
                </a:solidFill>
                <a:latin typeface="Arial"/>
                <a:ea typeface="+mn-lt"/>
                <a:cs typeface="Arial"/>
              </a:rPr>
              <a:t>- Task 1 and Task 2</a:t>
            </a:r>
            <a:endParaRPr lang="en-US" sz="25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 algn="just">
              <a:buNone/>
            </a:pPr>
            <a:r>
              <a:rPr lang="en-GB" sz="2500" dirty="0">
                <a:solidFill>
                  <a:srgbClr val="002060"/>
                </a:solidFill>
                <a:latin typeface="Arial"/>
                <a:ea typeface="+mn-lt"/>
                <a:cs typeface="Arial"/>
              </a:rPr>
              <a:t>- Class activities and discussions (e.g., topics covered in class such as referencing and </a:t>
            </a:r>
            <a:r>
              <a:rPr lang="en-GB" sz="2500">
                <a:solidFill>
                  <a:srgbClr val="002060"/>
                </a:solidFill>
                <a:latin typeface="Arial"/>
                <a:ea typeface="+mn-lt"/>
                <a:cs typeface="Arial"/>
              </a:rPr>
              <a:t>paraphrasing)</a:t>
            </a:r>
            <a:endParaRPr lang="en-US" sz="25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 algn="just">
              <a:buNone/>
            </a:pPr>
            <a:r>
              <a:rPr lang="en-GB" sz="2500">
                <a:solidFill>
                  <a:srgbClr val="002060"/>
                </a:solidFill>
                <a:latin typeface="Arial"/>
                <a:ea typeface="+mn-lt"/>
                <a:cs typeface="Arial"/>
              </a:rPr>
              <a:t>- Feedback received </a:t>
            </a:r>
            <a:endParaRPr lang="en-US" sz="25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 algn="just">
              <a:buNone/>
            </a:pPr>
            <a:r>
              <a:rPr lang="en-GB" sz="2500">
                <a:solidFill>
                  <a:srgbClr val="002060"/>
                </a:solidFill>
                <a:latin typeface="Arial"/>
                <a:ea typeface="+mn-lt"/>
                <a:cs typeface="Arial"/>
              </a:rPr>
              <a:t>- Skills you have developed </a:t>
            </a:r>
          </a:p>
          <a:p>
            <a:pPr algn="just">
              <a:buFont typeface="Arial"/>
              <a:buChar char="•"/>
            </a:pPr>
            <a:endParaRPr lang="en-GB" sz="2800" dirty="0">
              <a:solidFill>
                <a:srgbClr val="000000"/>
              </a:solidFill>
              <a:latin typeface="Segoe UI"/>
              <a:ea typeface="+mn-lt"/>
              <a:cs typeface="Segoe UI"/>
            </a:endParaRPr>
          </a:p>
          <a:p>
            <a:pPr marL="0" indent="0" algn="just">
              <a:buNone/>
            </a:pPr>
            <a:endParaRPr lang="en-GB" sz="2200" dirty="0">
              <a:solidFill>
                <a:srgbClr val="002060"/>
              </a:solidFill>
              <a:latin typeface="Arial"/>
              <a:cs typeface="Arial"/>
            </a:endParaRPr>
          </a:p>
          <a:p>
            <a:pPr algn="just"/>
            <a:endParaRPr lang="en-GB" sz="2400">
              <a:solidFill>
                <a:srgbClr val="002060"/>
              </a:solidFill>
              <a:latin typeface="Segoe UI"/>
              <a:ea typeface="+mn-lt"/>
              <a:cs typeface="Segoe U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853FBE-C684-FB1A-917F-DBC50D532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29/03/2026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755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204748-AE62-F173-DFDD-46FD35F033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50629-4A0B-EB5E-3E57-ADAD4D500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-150359"/>
            <a:ext cx="7375358" cy="806116"/>
          </a:xfrm>
        </p:spPr>
        <p:txBody>
          <a:bodyPr/>
          <a:lstStyle/>
          <a:p>
            <a:r>
              <a:rPr lang="en-GB" sz="3200" b="1">
                <a:solidFill>
                  <a:srgbClr val="002060"/>
                </a:solidFill>
                <a:latin typeface="Segoe UI"/>
                <a:cs typeface="Calibri"/>
              </a:rPr>
              <a:t>Suggestions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353B7-8BE0-054F-4ECA-8F6C3EA9CE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363" y="654556"/>
            <a:ext cx="8604417" cy="6105978"/>
          </a:xfrm>
        </p:spPr>
        <p:txBody>
          <a:bodyPr/>
          <a:lstStyle/>
          <a:p>
            <a:pPr algn="just">
              <a:buFont typeface="Arial"/>
              <a:buChar char="•"/>
            </a:pPr>
            <a:r>
              <a:rPr lang="en-GB" sz="2500" dirty="0">
                <a:solidFill>
                  <a:srgbClr val="002060"/>
                </a:solidFill>
                <a:latin typeface="Arial"/>
                <a:ea typeface="+mn-lt"/>
                <a:cs typeface="Arial"/>
              </a:rPr>
              <a:t>Choose 2-3 skills to reflect fully on, don't try and cover EVERYTHING you have learned on the module</a:t>
            </a:r>
          </a:p>
          <a:p>
            <a:pPr algn="just">
              <a:buFont typeface="Arial"/>
              <a:buChar char="•"/>
            </a:pPr>
            <a:r>
              <a:rPr lang="en-GB" sz="2500">
                <a:solidFill>
                  <a:srgbClr val="002060"/>
                </a:solidFill>
                <a:latin typeface="Arial"/>
                <a:ea typeface="+mn-lt"/>
                <a:cs typeface="Arial"/>
              </a:rPr>
              <a:t>Include Task 1 and 2 in your reflection! How did either feel when you were doing them? You can choose to discuss the parts that match your chosen skills</a:t>
            </a:r>
            <a:endParaRPr lang="en-GB" sz="25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 sz="2500">
                <a:solidFill>
                  <a:srgbClr val="002060"/>
                </a:solidFill>
                <a:latin typeface="Arial"/>
                <a:ea typeface="+mn-lt"/>
                <a:cs typeface="Arial"/>
              </a:rPr>
              <a:t>Use specific examples from class activities and Independent Study to support your points</a:t>
            </a:r>
            <a:endParaRPr lang="en-GB" sz="25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 sz="2500">
                <a:solidFill>
                  <a:srgbClr val="002060"/>
                </a:solidFill>
                <a:latin typeface="Arial"/>
                <a:cs typeface="Arial"/>
              </a:rPr>
              <a:t>Read the 3 key texts before you sit the Task. Even though you will only have parts of them, it is good to familiarise yourself with them</a:t>
            </a:r>
            <a:endParaRPr lang="en-GB" sz="2500" dirty="0">
              <a:solidFill>
                <a:srgbClr val="002060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 sz="2500">
                <a:solidFill>
                  <a:srgbClr val="002060"/>
                </a:solidFill>
                <a:latin typeface="Arial"/>
                <a:ea typeface="+mn-lt"/>
                <a:cs typeface="Arial"/>
              </a:rPr>
              <a:t>Consider Gibbs' Reflective Cycle and the stages</a:t>
            </a:r>
            <a:endParaRPr lang="en-GB" sz="25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 sz="2500" dirty="0">
                <a:solidFill>
                  <a:srgbClr val="002060"/>
                </a:solidFill>
                <a:latin typeface="Arial"/>
                <a:ea typeface="+mn-lt"/>
                <a:cs typeface="Arial"/>
              </a:rPr>
              <a:t>Don't try and answer ALL the questions asked on the task-choose the ones which are most helpful to YOU</a:t>
            </a:r>
          </a:p>
          <a:p>
            <a:pPr algn="just">
              <a:buFont typeface="Arial"/>
              <a:buChar char="•"/>
            </a:pPr>
            <a:endParaRPr lang="en-GB" sz="2800" dirty="0">
              <a:solidFill>
                <a:srgbClr val="000000"/>
              </a:solidFill>
              <a:latin typeface="Segoe UI"/>
              <a:ea typeface="+mn-lt"/>
              <a:cs typeface="Segoe UI"/>
            </a:endParaRPr>
          </a:p>
          <a:p>
            <a:pPr marL="0" indent="0" algn="just">
              <a:buNone/>
            </a:pPr>
            <a:endParaRPr lang="en-GB" sz="22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algn="just"/>
            <a:endParaRPr lang="en-GB" sz="2400">
              <a:solidFill>
                <a:srgbClr val="002060"/>
              </a:solidFill>
              <a:latin typeface="Segoe UI"/>
              <a:ea typeface="+mn-lt"/>
              <a:cs typeface="Segoe U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751C77-A7D4-553F-211D-BC0807F15C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29/03/2026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77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E6DB85-E5FF-E0B5-0FB1-4FF7024108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05F5C-B862-E0B4-846D-48A6F34EF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132" y="-1566"/>
            <a:ext cx="7828500" cy="806116"/>
          </a:xfrm>
        </p:spPr>
        <p:txBody>
          <a:bodyPr/>
          <a:lstStyle/>
          <a:p>
            <a:r>
              <a:rPr lang="en-GB" sz="3200" b="1" dirty="0">
                <a:solidFill>
                  <a:srgbClr val="002060"/>
                </a:solidFill>
                <a:latin typeface="Segoe UI"/>
                <a:cs typeface="Calibri"/>
              </a:rPr>
              <a:t>Task 3: Where</a:t>
            </a:r>
            <a:r>
              <a:rPr lang="en-GB" sz="3200" b="1">
                <a:solidFill>
                  <a:srgbClr val="002060"/>
                </a:solidFill>
                <a:latin typeface="Segoe UI"/>
                <a:cs typeface="Calibri"/>
              </a:rPr>
              <a:t> do Students Go Wrong?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B1750-FC05-FE77-44EA-160E7E3FA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363" y="803349"/>
            <a:ext cx="8604417" cy="6105978"/>
          </a:xfrm>
        </p:spPr>
        <p:txBody>
          <a:bodyPr/>
          <a:lstStyle/>
          <a:p>
            <a:pPr algn="just">
              <a:buFont typeface="Arial"/>
              <a:buChar char="•"/>
            </a:pPr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When students write </a:t>
            </a:r>
            <a:r>
              <a:rPr lang="en-GB" sz="2000">
                <a:solidFill>
                  <a:srgbClr val="002060"/>
                </a:solidFill>
                <a:latin typeface="Arial"/>
                <a:ea typeface="+mn-lt"/>
                <a:cs typeface="Arial"/>
              </a:rPr>
              <a:t>about their WHOLE university first term experience NOT specifically about the Academic Skills module.</a:t>
            </a:r>
          </a:p>
          <a:p>
            <a:pPr algn="just">
              <a:buFont typeface="Arial"/>
              <a:buChar char="•"/>
            </a:pPr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We are </a:t>
            </a:r>
            <a:r>
              <a:rPr lang="en-GB" sz="2000" b="1" dirty="0">
                <a:solidFill>
                  <a:srgbClr val="002060"/>
                </a:solidFill>
                <a:latin typeface="Arial"/>
                <a:cs typeface="Arial"/>
              </a:rPr>
              <a:t>not </a:t>
            </a:r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asking you about work/life balance, juggling family, </a:t>
            </a:r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personal life situations, the Digital Skills module. </a:t>
            </a:r>
            <a:endParaRPr lang="en-GB" sz="2000" dirty="0">
              <a:solidFill>
                <a:srgbClr val="002060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We are asking you </a:t>
            </a:r>
            <a:r>
              <a:rPr lang="en-GB" sz="2000" b="1">
                <a:solidFill>
                  <a:srgbClr val="002060"/>
                </a:solidFill>
                <a:latin typeface="Arial"/>
                <a:cs typeface="Arial"/>
              </a:rPr>
              <a:t>specifically about Academic Skills LCLM4001</a:t>
            </a:r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000">
                <a:solidFill>
                  <a:srgbClr val="002060"/>
                </a:solidFill>
                <a:latin typeface="Arial"/>
                <a:cs typeface="Arial"/>
              </a:rPr>
              <a:t>and how you have developed in THIS module. </a:t>
            </a:r>
            <a:endParaRPr lang="en-GB" sz="2000" dirty="0">
              <a:solidFill>
                <a:srgbClr val="002060"/>
              </a:solidFill>
              <a:latin typeface="Arial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Students are very general or vague (e.g. "we did some activities in class" "I liked the paraphrasing activity" "Writing paragraphs was difficult" "To improve, I will practise writing.") and don't include enough detail (e.g. WHICH activities did you do in </a:t>
            </a:r>
            <a:r>
              <a:rPr lang="en-GB" sz="2000" dirty="0" err="1">
                <a:solidFill>
                  <a:srgbClr val="002060"/>
                </a:solidFill>
                <a:latin typeface="Arial"/>
                <a:cs typeface="Arial"/>
              </a:rPr>
              <a:t>class?WHICH</a:t>
            </a:r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 paraphrasing activity? WHAT was difficult? HOW will you practise writing?)</a:t>
            </a:r>
          </a:p>
          <a:p>
            <a:pPr algn="just">
              <a:buFont typeface="Arial"/>
              <a:buChar char="•"/>
            </a:pPr>
            <a:r>
              <a:rPr lang="en-GB" sz="2000" dirty="0">
                <a:solidFill>
                  <a:srgbClr val="002060"/>
                </a:solidFill>
                <a:latin typeface="Arial"/>
                <a:cs typeface="Arial"/>
              </a:rPr>
              <a:t>Students include too much information in Description and/or Feelings, and do not include enough in Evaluation/Analysis/Conclusion/Action Plan. The later stages are very important as this is where most of the reflection (aka what you are marked on!) happens</a:t>
            </a:r>
          </a:p>
          <a:p>
            <a:pPr algn="just">
              <a:buFont typeface="Arial"/>
              <a:buChar char="•"/>
            </a:pPr>
            <a:r>
              <a:rPr lang="en-GB" sz="2000">
                <a:solidFill>
                  <a:srgbClr val="002060"/>
                </a:solidFill>
                <a:latin typeface="Arial"/>
                <a:ea typeface="+mn-lt"/>
                <a:cs typeface="Arial"/>
              </a:rPr>
              <a:t>Students do not include citations from the excerpts or full references in the references section and lose 5 points automatically.</a:t>
            </a:r>
            <a:endParaRPr lang="en-GB" sz="20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marL="0" indent="0" algn="just">
              <a:buNone/>
            </a:pPr>
            <a:endParaRPr lang="en-GB" sz="22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algn="just"/>
            <a:endParaRPr lang="en-GB" sz="2400">
              <a:solidFill>
                <a:srgbClr val="002060"/>
              </a:solidFill>
              <a:latin typeface="Segoe UI"/>
              <a:ea typeface="+mn-lt"/>
              <a:cs typeface="Segoe U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9BEA45-6A3A-78FB-19BF-60E128A9B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29/03/2026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582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E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94B149-EB3B-21D6-6645-BB5326320B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261CC-565A-214D-5EB1-5E05A9177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321" y="-150359"/>
            <a:ext cx="7375358" cy="806116"/>
          </a:xfrm>
        </p:spPr>
        <p:txBody>
          <a:bodyPr/>
          <a:lstStyle/>
          <a:p>
            <a:r>
              <a:rPr lang="en-GB" sz="3200" b="1">
                <a:solidFill>
                  <a:srgbClr val="002060"/>
                </a:solidFill>
                <a:latin typeface="Segoe UI"/>
                <a:cs typeface="Calibri"/>
              </a:rPr>
              <a:t>Suggestions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5ECA8-3D3B-D95D-4CBE-7B4CAD4D9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363" y="654556"/>
            <a:ext cx="8604417" cy="6105978"/>
          </a:xfrm>
        </p:spPr>
        <p:txBody>
          <a:bodyPr/>
          <a:lstStyle/>
          <a:p>
            <a:pPr algn="just">
              <a:buFont typeface="Arial"/>
              <a:buChar char="•"/>
            </a:pPr>
            <a:r>
              <a:rPr lang="en-GB" sz="2500" b="1">
                <a:solidFill>
                  <a:srgbClr val="002060"/>
                </a:solidFill>
                <a:latin typeface="Arial"/>
                <a:ea typeface="+mn-lt"/>
                <a:cs typeface="Arial"/>
              </a:rPr>
              <a:t>Review class notes and look at the activities you have participated in since Week 1!</a:t>
            </a:r>
            <a:endParaRPr lang="en-US" b="1"/>
          </a:p>
          <a:p>
            <a:pPr algn="just">
              <a:buFont typeface="Arial"/>
              <a:buChar char="•"/>
            </a:pPr>
            <a:r>
              <a:rPr lang="en-US" sz="2400">
                <a:solidFill>
                  <a:srgbClr val="002060"/>
                </a:solidFill>
                <a:latin typeface="Myriad Pro"/>
                <a:ea typeface="+mn-lt"/>
                <a:cs typeface="Arial"/>
              </a:rPr>
              <a:t>Think about each week and how you felt at the end of each lesson. Write some thoughts down for each week: how did you feel? What challenged you? What made you proud of yourself? Why? What did you walk away wanting to learn more about?</a:t>
            </a:r>
            <a:endParaRPr lang="en-GB" sz="24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 sz="2500" dirty="0">
                <a:solidFill>
                  <a:srgbClr val="002060"/>
                </a:solidFill>
                <a:latin typeface="Arial"/>
                <a:ea typeface="+mn-lt"/>
                <a:cs typeface="Arial"/>
              </a:rPr>
              <a:t>Think about your feelings right after Task 1 and 2 and write these feelings and thoughts down. How did you feel immediately after? What went well? What went wrong? Why do you think so?</a:t>
            </a:r>
          </a:p>
          <a:p>
            <a:pPr algn="just">
              <a:buFont typeface="Arial"/>
              <a:buChar char="•"/>
            </a:pPr>
            <a:r>
              <a:rPr lang="en-GB" sz="2500">
                <a:solidFill>
                  <a:srgbClr val="002060"/>
                </a:solidFill>
                <a:latin typeface="Arial"/>
                <a:ea typeface="+mn-lt"/>
                <a:cs typeface="Arial"/>
              </a:rPr>
              <a:t>Review Gibbs and Reflection (Week 8 materials)</a:t>
            </a:r>
            <a:endParaRPr lang="en-GB" sz="25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algn="just">
              <a:buFont typeface="Arial"/>
              <a:buChar char="•"/>
            </a:pPr>
            <a:r>
              <a:rPr lang="en-GB" sz="2500">
                <a:solidFill>
                  <a:srgbClr val="002060"/>
                </a:solidFill>
                <a:latin typeface="Arial"/>
                <a:ea typeface="+mn-lt"/>
                <a:cs typeface="Arial"/>
              </a:rPr>
              <a:t>Do the Independent Study for Week 8</a:t>
            </a:r>
            <a:endParaRPr lang="en-GB" sz="25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marL="0" indent="0" algn="just">
              <a:buNone/>
            </a:pPr>
            <a:endParaRPr lang="en-GB" sz="25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algn="just">
              <a:buFont typeface="Arial"/>
              <a:buChar char="•"/>
            </a:pPr>
            <a:endParaRPr lang="en-GB" sz="2800" dirty="0">
              <a:solidFill>
                <a:srgbClr val="000000"/>
              </a:solidFill>
              <a:latin typeface="Segoe UI"/>
              <a:ea typeface="+mn-lt"/>
              <a:cs typeface="Segoe UI"/>
            </a:endParaRPr>
          </a:p>
          <a:p>
            <a:pPr marL="0" indent="0" algn="just">
              <a:buNone/>
            </a:pPr>
            <a:endParaRPr lang="en-GB" sz="2200" dirty="0">
              <a:solidFill>
                <a:srgbClr val="002060"/>
              </a:solidFill>
              <a:latin typeface="Arial"/>
              <a:ea typeface="+mn-lt"/>
              <a:cs typeface="Arial"/>
            </a:endParaRPr>
          </a:p>
          <a:p>
            <a:pPr algn="just"/>
            <a:endParaRPr lang="en-GB" sz="2400">
              <a:solidFill>
                <a:srgbClr val="002060"/>
              </a:solidFill>
              <a:latin typeface="Segoe UI"/>
              <a:ea typeface="+mn-lt"/>
              <a:cs typeface="Segoe U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E57721-911B-51C0-A288-1665A6B26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29/03/2026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755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Application>Microsoft Office PowerPoint</Application>
  <PresentationFormat>On-screen Show (4:3)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1_20140311PresentationUWTSDTemplate</vt:lpstr>
      <vt:lpstr>20140311PresentationUWTSDTemplate</vt:lpstr>
      <vt:lpstr>2_20140311PresentationUWTSDTemplate</vt:lpstr>
      <vt:lpstr>PowerPoint Presentation</vt:lpstr>
      <vt:lpstr>Task 3: Rules Next Week</vt:lpstr>
      <vt:lpstr>Task 3 </vt:lpstr>
      <vt:lpstr>Task 3</vt:lpstr>
      <vt:lpstr>Suggestions</vt:lpstr>
      <vt:lpstr>Task 3: Where do Students Go Wrong?</vt:lpstr>
      <vt:lpstr>Suggestions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revision>185</cp:revision>
  <dcterms:created xsi:type="dcterms:W3CDTF">2012-10-20T16:04:33Z</dcterms:created>
  <dcterms:modified xsi:type="dcterms:W3CDTF">2026-03-29T16:53:23Z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2024-05-21T09:13:48Z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e0fb5882-5df2-4b2e-858f-eac769ef9514</vt:lpwstr>
  </property>
  <property fmtid="{D5CDD505-2E9C-101B-9397-08002B2CF9AE}" pid="8" name="MSIP_Label_9762d7e7-4474-4a67-9ef6-3d4dc52b0ea7_ContentBits">
    <vt:lpwstr>0</vt:lpwstr>
  </property>
</Properties>
</file>