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60" r:id="rId2"/>
    <p:sldId id="256" r:id="rId3"/>
    <p:sldId id="257" r:id="rId4"/>
    <p:sldId id="258"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71"/>
  </p:normalViewPr>
  <p:slideViewPr>
    <p:cSldViewPr snapToGrid="0" snapToObjects="1">
      <p:cViewPr>
        <p:scale>
          <a:sx n="53" d="100"/>
          <a:sy n="53" d="100"/>
        </p:scale>
        <p:origin x="1072"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6BA7280E-2B6B-894D-9372-714EDC1AF1BC}" type="datetimeFigureOut">
              <a:rPr lang="en-US" smtClean="0"/>
              <a:t>1/15/18</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139B4120-301C-0644-BB42-88C6F693A8B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A7280E-2B6B-894D-9372-714EDC1AF1BC}" type="datetimeFigureOut">
              <a:rPr lang="en-US" smtClean="0"/>
              <a:t>1/16/18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A7280E-2B6B-894D-9372-714EDC1AF1BC}" type="datetimeFigureOut">
              <a:rPr lang="en-US" smtClean="0"/>
              <a:t>1/16/18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BA7280E-2B6B-894D-9372-714EDC1AF1BC}" type="datetimeFigureOut">
              <a:rPr lang="en-US" smtClean="0"/>
              <a:t>1/16/18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BA7280E-2B6B-894D-9372-714EDC1AF1BC}" type="datetimeFigureOut">
              <a:rPr lang="en-US" smtClean="0"/>
              <a:t>1/16/18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BA7280E-2B6B-894D-9372-714EDC1AF1BC}" type="datetimeFigureOut">
              <a:rPr lang="en-US" smtClean="0"/>
              <a:t>1/16/18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6BA7280E-2B6B-894D-9372-714EDC1AF1BC}" type="datetimeFigureOut">
              <a:rPr lang="en-US" smtClean="0"/>
              <a:t>1/16/18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A7280E-2B6B-894D-9372-714EDC1AF1BC}" type="datetimeFigureOut">
              <a:rPr lang="en-US" smtClean="0"/>
              <a:t>1/16/18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A7280E-2B6B-894D-9372-714EDC1AF1BC}" type="datetimeFigureOut">
              <a:rPr lang="en-US" smtClean="0"/>
              <a:t>1/16/18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A7280E-2B6B-894D-9372-714EDC1AF1BC}" type="datetimeFigureOut">
              <a:rPr lang="en-US" smtClean="0"/>
              <a:t>1/15/18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A7280E-2B6B-894D-9372-714EDC1AF1BC}" type="datetimeFigureOut">
              <a:rPr lang="en-US" smtClean="0"/>
              <a:t>1/15/18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A7280E-2B6B-894D-9372-714EDC1AF1BC}" type="datetimeFigureOut">
              <a:rPr lang="en-US" smtClean="0"/>
              <a:t>1/15/18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A7280E-2B6B-894D-9372-714EDC1AF1BC}" type="datetimeFigureOut">
              <a:rPr lang="en-US" smtClean="0"/>
              <a:t>1/15/18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A7280E-2B6B-894D-9372-714EDC1AF1BC}" type="datetimeFigureOut">
              <a:rPr lang="en-US" smtClean="0"/>
              <a:t>1/15/18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A7280E-2B6B-894D-9372-714EDC1AF1BC}" type="datetimeFigureOut">
              <a:rPr lang="en-US" smtClean="0"/>
              <a:t>1/15/18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A7280E-2B6B-894D-9372-714EDC1AF1BC}" type="datetimeFigureOut">
              <a:rPr lang="en-US" smtClean="0"/>
              <a:t>1/16/18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cSld>
  <p:clrMapOvr>
    <a:masterClrMapping/>
  </p:clrMapOvr>
  <p:transition spd="slow">
    <p:push dir="u"/>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A7280E-2B6B-894D-9372-714EDC1AF1BC}" type="datetimeFigureOut">
              <a:rPr lang="en-US" smtClean="0"/>
              <a:t>1/16/18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39B4120-301C-0644-BB42-88C6F693A8B9}" type="slidenum">
              <a:rPr lang="en-US" smtClean="0"/>
              <a:t>‹#›</a:t>
            </a:fld>
            <a:endParaRPr lang="en-US"/>
          </a:p>
        </p:txBody>
      </p:sp>
    </p:spTree>
  </p:cSld>
  <p:clrMapOvr>
    <a:masterClrMapping/>
  </p:clrMapOvr>
  <p:transition spd="slow">
    <p:push dir="u"/>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BA7280E-2B6B-894D-9372-714EDC1AF1BC}" type="datetimeFigureOut">
              <a:rPr lang="en-US" smtClean="0"/>
              <a:t>1/15/18</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39B4120-301C-0644-BB42-88C6F693A8B9}" type="slidenum">
              <a:rPr lang="en-US" smtClean="0"/>
              <a:t>‹#›</a:t>
            </a:fld>
            <a:endParaRPr lang="en-US"/>
          </a:p>
        </p:txBody>
      </p:sp>
    </p:spTree>
    <p:extLst>
      <p:ext uri="{BB962C8B-B14F-4D97-AF65-F5344CB8AC3E}">
        <p14:creationId xmlns:p14="http://schemas.microsoft.com/office/powerpoint/2010/main" val="201025058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ransition spd="slow">
    <p:push dir="u"/>
  </p:transition>
  <p:timing>
    <p:tnLst>
      <p:par>
        <p:cTn id="1" dur="indefinite" restart="never" nodeType="tmRoot"/>
      </p:par>
    </p:tnLst>
  </p:timing>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jamanetwork.com/journals/jama/fullarticle/199487?version=meter%20at%20null&amp;module=meter-Links&amp;pgtype=Blogs&amp;contentId=&amp;mediaId=%25%ADID%25%25&amp;referrer=&amp;priority=true&amp;action=click&amp;contentCollection=meter-links-click#REF-JOC41327-1"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nhs.uk/Livewell/fitness/Pages/physical-activity-guidelines-for-older-adults.aspx" TargetMode="External"/><Relationship Id="rId4" Type="http://schemas.openxmlformats.org/officeDocument/2006/relationships/hyperlink" Target="https://www.ncbi.nlm.nih.gov/pubmed/?term=Booth%20FW%5BAuthor%5D&amp;cauthor=true&amp;cauthor_uid=23798298" TargetMode="External"/><Relationship Id="rId5" Type="http://schemas.openxmlformats.org/officeDocument/2006/relationships/hyperlink" Target="https://www.ncbi.nlm.nih.gov/pubmed/?term=Roberts%20CK%5BAuthor%5D&amp;cauthor=true&amp;cauthor_uid=23798298" TargetMode="External"/><Relationship Id="rId6" Type="http://schemas.openxmlformats.org/officeDocument/2006/relationships/hyperlink" Target="https://www.ncbi.nlm.nih.gov/pubmed/?term=Laye%20MJ%5BAuthor%5D&amp;cauthor=true&amp;cauthor_uid=23798298" TargetMode="External"/><Relationship Id="rId7" Type="http://schemas.openxmlformats.org/officeDocument/2006/relationships/hyperlink" Target="https://jamanetwork.com/searchresults?author=Jennifer+Weuve&amp;q=Jennifer+Weuve" TargetMode="External"/><Relationship Id="rId8" Type="http://schemas.openxmlformats.org/officeDocument/2006/relationships/hyperlink" Target="https://jamanetwork.com/searchresults?author=Jae+Hee+Kang&amp;q=Jae+Hee+Kang" TargetMode="External"/><Relationship Id="rId9" Type="http://schemas.openxmlformats.org/officeDocument/2006/relationships/hyperlink" Target="https://jamanetwork.com/searchresults?author=Monique+M.+B.+Breteler&amp;q=Monique+M.+B.+Breteler" TargetMode="External"/><Relationship Id="rId10" Type="http://schemas.openxmlformats.org/officeDocument/2006/relationships/hyperlink" Target="https://jamanetwork.com/searchresults?author=James+H.+Ware&amp;q=James+H.+Ware" TargetMode="External"/><Relationship Id="rId11" Type="http://schemas.openxmlformats.org/officeDocument/2006/relationships/hyperlink" Target="https://jamanetwork.com/searchresults?author=Francine+Grodstein&amp;q=Francine+Grodstein" TargetMode="External"/><Relationship Id="rId1" Type="http://schemas.openxmlformats.org/officeDocument/2006/relationships/slideLayout" Target="../slideLayouts/slideLayout2.xml"/><Relationship Id="rId2" Type="http://schemas.openxmlformats.org/officeDocument/2006/relationships/hyperlink" Target="http://www.physiology.org/doi/abs/10.1152/physiol.00029.20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t/>
            </a:r>
            <a:br>
              <a:rPr lang="en-US" dirty="0" smtClean="0"/>
            </a:br>
            <a:r>
              <a:rPr lang="en-US" dirty="0" smtClean="0"/>
              <a:t>The lack of exercise in the older age and the links to chronic diseases and illnesses.</a:t>
            </a:r>
            <a:br>
              <a:rPr lang="en-US" dirty="0" smtClean="0"/>
            </a:br>
            <a:r>
              <a:rPr lang="en-US" dirty="0" smtClean="0"/>
              <a:t/>
            </a:r>
            <a:br>
              <a:rPr lang="en-US" dirty="0" smtClean="0"/>
            </a:br>
            <a:endParaRPr lang="en-US" dirty="0"/>
          </a:p>
        </p:txBody>
      </p:sp>
      <p:sp>
        <p:nvSpPr>
          <p:cNvPr id="3" name="Content Placeholder 2"/>
          <p:cNvSpPr>
            <a:spLocks noGrp="1"/>
          </p:cNvSpPr>
          <p:nvPr>
            <p:ph idx="1"/>
          </p:nvPr>
        </p:nvSpPr>
        <p:spPr>
          <a:xfrm>
            <a:off x="838200" y="1825625"/>
            <a:ext cx="10515600" cy="3154338"/>
          </a:xfrm>
        </p:spPr>
        <p:txBody>
          <a:bodyPr/>
          <a:lstStyle/>
          <a:p>
            <a:pPr marL="0" lvl="0" indent="0">
              <a:lnSpc>
                <a:spcPct val="100000"/>
              </a:lnSpc>
              <a:spcBef>
                <a:spcPts val="0"/>
              </a:spcBef>
              <a:buNone/>
            </a:pPr>
            <a:r>
              <a:rPr lang="en-US" dirty="0"/>
              <a:t>Human evolution suggests that the default position for health is to be physically active. Inactivity, by contrast, has serious negative effects on health across the lifespan. Therefore, only in physically active people can the inherent aging process proceed unaffected by disuse </a:t>
            </a:r>
            <a:r>
              <a:rPr lang="en-US" dirty="0" smtClean="0"/>
              <a:t>complications.</a:t>
            </a:r>
          </a:p>
          <a:p>
            <a:pPr marL="0" lvl="0" indent="0">
              <a:lnSpc>
                <a:spcPct val="100000"/>
              </a:lnSpc>
              <a:spcBef>
                <a:spcPts val="0"/>
              </a:spcBef>
              <a:buNone/>
            </a:pPr>
            <a:endParaRPr lang="en-US" dirty="0" smtClean="0"/>
          </a:p>
          <a:p>
            <a:pPr marL="0" lvl="0" indent="0">
              <a:lnSpc>
                <a:spcPct val="100000"/>
              </a:lnSpc>
              <a:spcBef>
                <a:spcPts val="0"/>
              </a:spcBef>
              <a:buNone/>
            </a:pPr>
            <a:r>
              <a:rPr lang="en-US" sz="1600" dirty="0"/>
              <a:t>(</a:t>
            </a:r>
            <a:r>
              <a:rPr lang="en-US" sz="1600" dirty="0" smtClean="0"/>
              <a:t>Int</a:t>
            </a:r>
            <a:r>
              <a:rPr lang="en-US" sz="1600" dirty="0"/>
              <a:t>. Union </a:t>
            </a:r>
            <a:r>
              <a:rPr lang="en-US" sz="1600" dirty="0" smtClean="0"/>
              <a:t>Physiol, 2017)</a:t>
            </a:r>
            <a:endParaRPr lang="en-US" sz="1600" dirty="0"/>
          </a:p>
        </p:txBody>
      </p:sp>
    </p:spTree>
    <p:extLst>
      <p:ext uri="{BB962C8B-B14F-4D97-AF65-F5344CB8AC3E}">
        <p14:creationId xmlns:p14="http://schemas.microsoft.com/office/powerpoint/2010/main" val="14443499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33157" y="1442510"/>
            <a:ext cx="9144000" cy="1526418"/>
          </a:xfrm>
        </p:spPr>
        <p:txBody>
          <a:bodyPr>
            <a:normAutofit fontScale="90000"/>
          </a:bodyPr>
          <a:lstStyle/>
          <a:p>
            <a:pPr algn="ctr"/>
            <a:r>
              <a:rPr lang="en-US" sz="4000" dirty="0" smtClean="0"/>
              <a:t/>
            </a:r>
            <a:br>
              <a:rPr lang="en-US" sz="4000" dirty="0" smtClean="0"/>
            </a:br>
            <a:r>
              <a:rPr lang="en-US" sz="4000" dirty="0" smtClean="0"/>
              <a:t>The lack of exercise in the older age and the links to chronic diseases and illnesses.</a:t>
            </a:r>
            <a:br>
              <a:rPr lang="en-US" sz="4000" dirty="0" smtClean="0"/>
            </a:br>
            <a:r>
              <a:rPr lang="en-US" sz="4000" dirty="0"/>
              <a:t/>
            </a:r>
            <a:br>
              <a:rPr lang="en-US" sz="4000" dirty="0"/>
            </a:br>
            <a:endParaRPr lang="en-US" sz="4000" dirty="0"/>
          </a:p>
        </p:txBody>
      </p:sp>
      <p:sp>
        <p:nvSpPr>
          <p:cNvPr id="4" name="TextBox 3"/>
          <p:cNvSpPr txBox="1"/>
          <p:nvPr/>
        </p:nvSpPr>
        <p:spPr>
          <a:xfrm>
            <a:off x="752621" y="1679744"/>
            <a:ext cx="10086535" cy="2031325"/>
          </a:xfrm>
          <a:prstGeom prst="rect">
            <a:avLst/>
          </a:prstGeom>
          <a:noFill/>
        </p:spPr>
        <p:txBody>
          <a:bodyPr wrap="square" rtlCol="0">
            <a:spAutoFit/>
          </a:bodyPr>
          <a:lstStyle/>
          <a:p>
            <a:r>
              <a:rPr lang="en-US" dirty="0" smtClean="0"/>
              <a:t>The NHS have discovered that many </a:t>
            </a:r>
            <a:r>
              <a:rPr lang="en-US" dirty="0"/>
              <a:t>adults aged 65 and over spend, on average, 10 hours or more each day sitting or lying down, making them the most sedentary age group.</a:t>
            </a:r>
          </a:p>
          <a:p>
            <a:endParaRPr lang="en-US" dirty="0" smtClean="0"/>
          </a:p>
          <a:p>
            <a:r>
              <a:rPr lang="en-US" dirty="0" smtClean="0"/>
              <a:t>They're </a:t>
            </a:r>
            <a:r>
              <a:rPr lang="en-US" dirty="0"/>
              <a:t>paying a high price for their inactivity, with higher rates of falls, obesity, heart disease, and early death compared with the general population</a:t>
            </a:r>
            <a:r>
              <a:rPr lang="en-US" dirty="0" smtClean="0"/>
              <a:t>.</a:t>
            </a:r>
          </a:p>
          <a:p>
            <a:endParaRPr lang="en-US" dirty="0"/>
          </a:p>
          <a:p>
            <a:endParaRPr lang="en-US" dirty="0" smtClean="0"/>
          </a:p>
        </p:txBody>
      </p:sp>
      <p:sp>
        <p:nvSpPr>
          <p:cNvPr id="5" name="TextBox 4"/>
          <p:cNvSpPr txBox="1"/>
          <p:nvPr/>
        </p:nvSpPr>
        <p:spPr>
          <a:xfrm>
            <a:off x="752621" y="3321990"/>
            <a:ext cx="9988061" cy="646331"/>
          </a:xfrm>
          <a:prstGeom prst="rect">
            <a:avLst/>
          </a:prstGeom>
          <a:noFill/>
        </p:spPr>
        <p:txBody>
          <a:bodyPr wrap="square" rtlCol="0">
            <a:spAutoFit/>
          </a:bodyPr>
          <a:lstStyle/>
          <a:p>
            <a:r>
              <a:rPr lang="en-US" dirty="0" smtClean="0"/>
              <a:t>Chronic diseases are major killers in the modern era. Physical inactivity is a primary cause of most chronic diseases. (Booth, 2015).</a:t>
            </a:r>
            <a:endParaRPr lang="en-US" dirty="0"/>
          </a:p>
        </p:txBody>
      </p:sp>
      <p:sp>
        <p:nvSpPr>
          <p:cNvPr id="6" name="TextBox 5"/>
          <p:cNvSpPr txBox="1"/>
          <p:nvPr/>
        </p:nvSpPr>
        <p:spPr>
          <a:xfrm>
            <a:off x="752621" y="4144852"/>
            <a:ext cx="9988061" cy="923330"/>
          </a:xfrm>
          <a:prstGeom prst="rect">
            <a:avLst/>
          </a:prstGeom>
          <a:noFill/>
        </p:spPr>
        <p:txBody>
          <a:bodyPr wrap="square" rtlCol="0">
            <a:spAutoFit/>
          </a:bodyPr>
          <a:lstStyle/>
          <a:p>
            <a:r>
              <a:rPr lang="en-US" dirty="0"/>
              <a:t>Doing physical activity once a week, which is less than current recommendations in terms of frequency, is associated with reduced risk of developing cardiovascular diseases and diabetes among middle-aged and older adults</a:t>
            </a:r>
            <a:r>
              <a:rPr lang="en-US" dirty="0" smtClean="0"/>
              <a:t>. </a:t>
            </a:r>
            <a:endParaRPr lang="en-US" dirty="0"/>
          </a:p>
        </p:txBody>
      </p:sp>
      <p:sp>
        <p:nvSpPr>
          <p:cNvPr id="7" name="TextBox 6"/>
          <p:cNvSpPr txBox="1"/>
          <p:nvPr/>
        </p:nvSpPr>
        <p:spPr>
          <a:xfrm>
            <a:off x="703385" y="5421244"/>
            <a:ext cx="11226018" cy="923330"/>
          </a:xfrm>
          <a:prstGeom prst="rect">
            <a:avLst/>
          </a:prstGeom>
          <a:noFill/>
        </p:spPr>
        <p:txBody>
          <a:bodyPr wrap="square" rtlCol="0">
            <a:spAutoFit/>
          </a:bodyPr>
          <a:lstStyle/>
          <a:p>
            <a:r>
              <a:rPr lang="en-US" dirty="0"/>
              <a:t>Compared with people who never do physical activity, those doing vigorous physical activity once a week had a reduced risk of developing heart diseases </a:t>
            </a:r>
            <a:r>
              <a:rPr lang="en-US" dirty="0" smtClean="0"/>
              <a:t>whereas </a:t>
            </a:r>
            <a:r>
              <a:rPr lang="en-US" dirty="0"/>
              <a:t>those doing moderate physical activity once a week had a reduced risk of developing diabetes </a:t>
            </a:r>
            <a:r>
              <a:rPr lang="en-US" dirty="0" smtClean="0"/>
              <a:t>and </a:t>
            </a:r>
            <a:r>
              <a:rPr lang="en-US" dirty="0"/>
              <a:t>cerebrovascular </a:t>
            </a:r>
            <a:r>
              <a:rPr lang="en-US" dirty="0" smtClean="0"/>
              <a:t>diseases.</a:t>
            </a:r>
            <a:endParaRPr lang="en-US" dirty="0"/>
          </a:p>
        </p:txBody>
      </p:sp>
    </p:spTree>
    <p:extLst>
      <p:ext uri="{BB962C8B-B14F-4D97-AF65-F5344CB8AC3E}">
        <p14:creationId xmlns:p14="http://schemas.microsoft.com/office/powerpoint/2010/main" val="2347440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7962" y="1890021"/>
            <a:ext cx="11408899" cy="4248443"/>
          </a:xfrm>
        </p:spPr>
        <p:txBody>
          <a:bodyPr>
            <a:normAutofit/>
          </a:bodyPr>
          <a:lstStyle/>
          <a:p>
            <a:r>
              <a:rPr lang="en-US" sz="2000" dirty="0" smtClean="0"/>
              <a:t>death </a:t>
            </a:r>
            <a:r>
              <a:rPr lang="en-US" sz="2000" dirty="0"/>
              <a:t>(from any cause)</a:t>
            </a:r>
          </a:p>
          <a:p>
            <a:r>
              <a:rPr lang="en-US" sz="2000" dirty="0"/>
              <a:t>coronary heart disease</a:t>
            </a:r>
          </a:p>
          <a:p>
            <a:r>
              <a:rPr lang="en-US" sz="2000" dirty="0"/>
              <a:t>high blood pressure</a:t>
            </a:r>
          </a:p>
          <a:p>
            <a:r>
              <a:rPr lang="en-US" sz="2000" dirty="0"/>
              <a:t>stroke</a:t>
            </a:r>
          </a:p>
          <a:p>
            <a:r>
              <a:rPr lang="en-US" sz="2000" dirty="0"/>
              <a:t>metabolic syndrome (including obesity and abnormal blood cholesterol levels)</a:t>
            </a:r>
          </a:p>
          <a:p>
            <a:r>
              <a:rPr lang="en-US" sz="2000" dirty="0"/>
              <a:t>type 2 diabetes</a:t>
            </a:r>
          </a:p>
          <a:p>
            <a:r>
              <a:rPr lang="en-US" sz="2000" dirty="0"/>
              <a:t>breast and colon cancer</a:t>
            </a:r>
          </a:p>
          <a:p>
            <a:r>
              <a:rPr lang="en-US" sz="2000" dirty="0"/>
              <a:t>depression</a:t>
            </a:r>
          </a:p>
          <a:p>
            <a:endParaRPr lang="en-US" dirty="0"/>
          </a:p>
        </p:txBody>
      </p:sp>
      <p:sp>
        <p:nvSpPr>
          <p:cNvPr id="4" name="TextBox 3"/>
          <p:cNvSpPr txBox="1"/>
          <p:nvPr/>
        </p:nvSpPr>
        <p:spPr>
          <a:xfrm>
            <a:off x="576775" y="422031"/>
            <a:ext cx="10705514" cy="1015663"/>
          </a:xfrm>
          <a:prstGeom prst="rect">
            <a:avLst/>
          </a:prstGeom>
          <a:noFill/>
        </p:spPr>
        <p:txBody>
          <a:bodyPr wrap="square" rtlCol="0">
            <a:spAutoFit/>
          </a:bodyPr>
          <a:lstStyle/>
          <a:p>
            <a:r>
              <a:rPr lang="en-US" sz="2000" dirty="0" smtClean="0"/>
              <a:t>Lancet Physical Activity Series Working Group found that the lack of inactivity can have adverse effects on your health. The researchers stated that strong evidence shows physical inactivity increases the risk of many major adverse health conditions including:</a:t>
            </a:r>
            <a:endParaRPr lang="en-US" sz="2000" dirty="0"/>
          </a:p>
        </p:txBody>
      </p:sp>
    </p:spTree>
    <p:extLst>
      <p:ext uri="{BB962C8B-B14F-4D97-AF65-F5344CB8AC3E}">
        <p14:creationId xmlns:p14="http://schemas.microsoft.com/office/powerpoint/2010/main" val="11515124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5733" y="237067"/>
            <a:ext cx="10922000" cy="1600438"/>
          </a:xfrm>
          <a:prstGeom prst="rect">
            <a:avLst/>
          </a:prstGeom>
          <a:noFill/>
        </p:spPr>
        <p:txBody>
          <a:bodyPr wrap="square" rtlCol="0">
            <a:spAutoFit/>
          </a:bodyPr>
          <a:lstStyle/>
          <a:p>
            <a:pPr lvl="0">
              <a:defRPr/>
            </a:pPr>
            <a:r>
              <a:rPr lang="en-US" sz="2000" dirty="0"/>
              <a:t>Other studies more recently have physical activity has associated with kidney function in older men and could be of public health importance in this age group, who are at increased risk of poor kidney function with lower physical activity Kidney function declines with age and predicts adverse outcomes such as mortality and cardiovascular disease.</a:t>
            </a:r>
          </a:p>
          <a:p>
            <a:pPr lvl="0">
              <a:defRPr/>
            </a:pPr>
            <a:endParaRPr lang="en-US" dirty="0"/>
          </a:p>
        </p:txBody>
      </p:sp>
      <p:sp>
        <p:nvSpPr>
          <p:cNvPr id="6" name="TextBox 5"/>
          <p:cNvSpPr txBox="1"/>
          <p:nvPr/>
        </p:nvSpPr>
        <p:spPr>
          <a:xfrm>
            <a:off x="575733" y="1574800"/>
            <a:ext cx="10922000" cy="707886"/>
          </a:xfrm>
          <a:prstGeom prst="rect">
            <a:avLst/>
          </a:prstGeom>
          <a:noFill/>
        </p:spPr>
        <p:txBody>
          <a:bodyPr wrap="square" rtlCol="0">
            <a:spAutoFit/>
          </a:bodyPr>
          <a:lstStyle/>
          <a:p>
            <a:pPr lvl="0">
              <a:defRPr/>
            </a:pPr>
            <a:r>
              <a:rPr lang="en-US" sz="2000" dirty="0"/>
              <a:t>The most common causes of kidney failure (the most severe stage of CKD), are diabetes and hypertension, which are other diseases linked to inactivity. </a:t>
            </a:r>
            <a:endParaRPr lang="en-US" sz="2000" dirty="0"/>
          </a:p>
        </p:txBody>
      </p:sp>
      <p:sp>
        <p:nvSpPr>
          <p:cNvPr id="7" name="TextBox 6"/>
          <p:cNvSpPr txBox="1"/>
          <p:nvPr/>
        </p:nvSpPr>
        <p:spPr>
          <a:xfrm>
            <a:off x="575733" y="2540000"/>
            <a:ext cx="11074400" cy="1323439"/>
          </a:xfrm>
          <a:prstGeom prst="rect">
            <a:avLst/>
          </a:prstGeom>
          <a:noFill/>
        </p:spPr>
        <p:txBody>
          <a:bodyPr wrap="square" rtlCol="0">
            <a:spAutoFit/>
          </a:bodyPr>
          <a:lstStyle/>
          <a:p>
            <a:pPr lvl="0"/>
            <a:r>
              <a:rPr lang="en-US" sz="2000" dirty="0" smtClean="0"/>
              <a:t>The result showed that the higher levels of physical activity and lower levels of sedentary behavior were associated with reduced odds of poor kidney function.</a:t>
            </a:r>
          </a:p>
          <a:p>
            <a:pPr lvl="0"/>
            <a:endParaRPr lang="en-US" sz="2000" dirty="0" smtClean="0"/>
          </a:p>
          <a:p>
            <a:pPr lvl="0">
              <a:defRPr/>
            </a:pPr>
            <a:r>
              <a:rPr lang="en-US" sz="2000" dirty="0"/>
              <a:t>(Parsons, 2017). </a:t>
            </a:r>
            <a:endParaRPr lang="en-US" sz="2000" dirty="0"/>
          </a:p>
        </p:txBody>
      </p:sp>
    </p:spTree>
    <p:extLst>
      <p:ext uri="{BB962C8B-B14F-4D97-AF65-F5344CB8AC3E}">
        <p14:creationId xmlns:p14="http://schemas.microsoft.com/office/powerpoint/2010/main" val="3939467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4933" y="626533"/>
            <a:ext cx="11277600" cy="1015663"/>
          </a:xfrm>
          <a:prstGeom prst="rect">
            <a:avLst/>
          </a:prstGeom>
          <a:noFill/>
        </p:spPr>
        <p:txBody>
          <a:bodyPr wrap="square" rtlCol="0">
            <a:spAutoFit/>
          </a:bodyPr>
          <a:lstStyle/>
          <a:p>
            <a:r>
              <a:rPr lang="en-US" sz="2000" dirty="0" smtClean="0"/>
              <a:t>To examine the relation of long-term regular physical activity, including walking, to cognitive function.</a:t>
            </a:r>
          </a:p>
          <a:p>
            <a:r>
              <a:rPr lang="en-US" sz="2000" dirty="0" smtClean="0"/>
              <a:t>A nurses' Health Study, including 18 766 US women aged 70 to 81 years was conducted in America. The study found  higher levels of activity were associated with better cognitive performance.</a:t>
            </a:r>
            <a:endParaRPr lang="en-US" sz="2000" dirty="0"/>
          </a:p>
        </p:txBody>
      </p:sp>
      <p:sp>
        <p:nvSpPr>
          <p:cNvPr id="8" name="TextBox 7"/>
          <p:cNvSpPr txBox="1"/>
          <p:nvPr/>
        </p:nvSpPr>
        <p:spPr>
          <a:xfrm>
            <a:off x="524933" y="3223062"/>
            <a:ext cx="10549467" cy="2862322"/>
          </a:xfrm>
          <a:prstGeom prst="rect">
            <a:avLst/>
          </a:prstGeom>
          <a:noFill/>
        </p:spPr>
        <p:txBody>
          <a:bodyPr wrap="square" rtlCol="0">
            <a:spAutoFit/>
          </a:bodyPr>
          <a:lstStyle/>
          <a:p>
            <a:r>
              <a:rPr lang="en-US" sz="2000" dirty="0" smtClean="0"/>
              <a:t>It was concluded that, long-term </a:t>
            </a:r>
            <a:r>
              <a:rPr lang="en-US" sz="2000" dirty="0"/>
              <a:t>regular physical activity, including walking, is associated with significantly better cognitive function and less cognitive decline in older women.</a:t>
            </a:r>
          </a:p>
          <a:p>
            <a:r>
              <a:rPr lang="en-US" sz="2000" dirty="0"/>
              <a:t>The fastest growing age segment in the United States will soon be adults aged 65 years and older,</a:t>
            </a:r>
            <a:r>
              <a:rPr lang="en-US" sz="2000" baseline="30000" dirty="0">
                <a:hlinkClick r:id="rId2"/>
              </a:rPr>
              <a:t>1</a:t>
            </a:r>
            <a:r>
              <a:rPr lang="en-US" sz="2000" dirty="0"/>
              <a:t> a group at high risk for developing dementia. Efforts to reduce dementia may be most successful at the earliest stages of disease development; subtle decrements in cognitive function predict dementia many years later and may be considered a marker of preclinical disease</a:t>
            </a:r>
            <a:r>
              <a:rPr lang="en-US" sz="2000" dirty="0" smtClean="0"/>
              <a:t>. </a:t>
            </a:r>
            <a:r>
              <a:rPr lang="en-US" sz="2000" baseline="30000" dirty="0" smtClean="0"/>
              <a:t> </a:t>
            </a:r>
            <a:r>
              <a:rPr lang="en-US" sz="2000" dirty="0" smtClean="0"/>
              <a:t>Thus</a:t>
            </a:r>
            <a:r>
              <a:rPr lang="en-US" sz="2000" dirty="0"/>
              <a:t>, research on risk factors for diminished cognitive function in aging adults is of critical public health importance</a:t>
            </a:r>
            <a:r>
              <a:rPr lang="en-US" sz="2000" dirty="0" smtClean="0"/>
              <a:t>.</a:t>
            </a:r>
          </a:p>
          <a:p>
            <a:endParaRPr lang="en-US" sz="2000" dirty="0"/>
          </a:p>
          <a:p>
            <a:r>
              <a:rPr lang="en-US" sz="2000" dirty="0" smtClean="0"/>
              <a:t>(Weuve, 2014).</a:t>
            </a:r>
            <a:endParaRPr lang="en-US" sz="2000" dirty="0"/>
          </a:p>
        </p:txBody>
      </p:sp>
    </p:spTree>
    <p:extLst>
      <p:ext uri="{BB962C8B-B14F-4D97-AF65-F5344CB8AC3E}">
        <p14:creationId xmlns:p14="http://schemas.microsoft.com/office/powerpoint/2010/main" val="3375505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5468" y="321732"/>
            <a:ext cx="11853332" cy="5447645"/>
          </a:xfrm>
          <a:prstGeom prst="rect">
            <a:avLst/>
          </a:prstGeom>
          <a:noFill/>
        </p:spPr>
        <p:txBody>
          <a:bodyPr wrap="square" rtlCol="0">
            <a:spAutoFit/>
          </a:bodyPr>
          <a:lstStyle/>
          <a:p>
            <a:r>
              <a:rPr lang="en-GB" sz="1200" dirty="0"/>
              <a:t>Reference List for Presentation</a:t>
            </a:r>
          </a:p>
          <a:p>
            <a:r>
              <a:rPr lang="en-GB" sz="1200" dirty="0"/>
              <a:t> </a:t>
            </a:r>
          </a:p>
          <a:p>
            <a:r>
              <a:rPr lang="en-GB" sz="1200" i="1" dirty="0"/>
              <a:t>Physical Activity, Aging, and Physiological Function</a:t>
            </a:r>
            <a:endParaRPr lang="en-GB" sz="1200" dirty="0"/>
          </a:p>
          <a:p>
            <a:r>
              <a:rPr lang="en-GB" sz="1200" dirty="0">
                <a:hlinkClick r:id="rId2" tooltip="Stephen D. R. Harridge"/>
              </a:rPr>
              <a:t>Stephen D. R. Harridge</a:t>
            </a:r>
            <a:r>
              <a:rPr lang="en-GB" sz="1200" dirty="0"/>
              <a:t> and </a:t>
            </a:r>
            <a:r>
              <a:rPr lang="en-GB" sz="1200" dirty="0">
                <a:hlinkClick r:id="rId2" tooltip="Norman R. Lazarus"/>
              </a:rPr>
              <a:t>Norman R. Lazarus</a:t>
            </a:r>
            <a:endParaRPr lang="en-GB" sz="1200" dirty="0"/>
          </a:p>
          <a:p>
            <a:r>
              <a:rPr lang="en-GB" sz="1200" dirty="0"/>
              <a:t>Volume 32, Pages 152-161</a:t>
            </a:r>
          </a:p>
          <a:p>
            <a:r>
              <a:rPr lang="en-GB" sz="1200" dirty="0"/>
              <a:t>2017</a:t>
            </a:r>
          </a:p>
          <a:p>
            <a:r>
              <a:rPr lang="en-GB" sz="1200" dirty="0"/>
              <a:t> </a:t>
            </a:r>
          </a:p>
          <a:p>
            <a:r>
              <a:rPr lang="en-GB" sz="1200" i="1" dirty="0"/>
              <a:t>Physical Activity guidelines or older adults </a:t>
            </a:r>
            <a:endParaRPr lang="en-GB" sz="1200" dirty="0"/>
          </a:p>
          <a:p>
            <a:r>
              <a:rPr lang="en-GB" sz="1200" dirty="0"/>
              <a:t>NHS</a:t>
            </a:r>
          </a:p>
          <a:p>
            <a:r>
              <a:rPr lang="en-GB" sz="1200" u="sng" dirty="0">
                <a:hlinkClick r:id="rId3"/>
              </a:rPr>
              <a:t>https://www.nhs.uk/Livewell/fitness/Pages/physical-activity-guidelines-for-older-adults.aspx</a:t>
            </a:r>
            <a:endParaRPr lang="en-GB" sz="1200" dirty="0"/>
          </a:p>
          <a:p>
            <a:r>
              <a:rPr lang="en-GB" sz="1200" dirty="0"/>
              <a:t>(Accessed 20-12-17)</a:t>
            </a:r>
          </a:p>
          <a:p>
            <a:r>
              <a:rPr lang="en-GB" sz="1200" dirty="0"/>
              <a:t> </a:t>
            </a:r>
          </a:p>
          <a:p>
            <a:r>
              <a:rPr lang="en-GB" sz="1200" i="1" dirty="0"/>
              <a:t>The importance of exercise as you get older</a:t>
            </a:r>
            <a:endParaRPr lang="en-GB" sz="1200" dirty="0"/>
          </a:p>
          <a:p>
            <a:r>
              <a:rPr lang="en-GB" sz="1200" u="sng" dirty="0">
                <a:hlinkClick r:id="rId3"/>
              </a:rPr>
              <a:t>https://www.nhs.uk/Livewell/fitness/Pages/physical-activity-guidelines-for-older-adults.aspx</a:t>
            </a:r>
            <a:endParaRPr lang="en-GB" sz="1200" dirty="0"/>
          </a:p>
          <a:p>
            <a:r>
              <a:rPr lang="en-GB" sz="1200" dirty="0"/>
              <a:t>(Accessed 18-12-17)</a:t>
            </a:r>
          </a:p>
          <a:p>
            <a:r>
              <a:rPr lang="en-GB" sz="1200" dirty="0"/>
              <a:t> </a:t>
            </a:r>
          </a:p>
          <a:p>
            <a:r>
              <a:rPr lang="en-GB" sz="1200" dirty="0"/>
              <a:t>Age and Ageing, </a:t>
            </a:r>
          </a:p>
          <a:p>
            <a:r>
              <a:rPr lang="en-GB" sz="1200" dirty="0"/>
              <a:t>Volume 46, Issue 6, Pages 1010–1014,</a:t>
            </a:r>
          </a:p>
          <a:p>
            <a:r>
              <a:rPr lang="en-GB" sz="1200" dirty="0"/>
              <a:t>1 November 2017</a:t>
            </a:r>
          </a:p>
          <a:p>
            <a:r>
              <a:rPr lang="en-GB" sz="1200" dirty="0"/>
              <a:t> </a:t>
            </a:r>
          </a:p>
          <a:p>
            <a:r>
              <a:rPr lang="en-GB" sz="1200" i="1" dirty="0"/>
              <a:t>Lack of exercise is a major cause of chronic diseases</a:t>
            </a:r>
            <a:endParaRPr lang="en-GB" sz="1200" dirty="0"/>
          </a:p>
          <a:p>
            <a:r>
              <a:rPr lang="en-GB" sz="1200" dirty="0">
                <a:hlinkClick r:id="rId4"/>
              </a:rPr>
              <a:t>Frank W. Booth</a:t>
            </a:r>
            <a:r>
              <a:rPr lang="en-GB" sz="1200" dirty="0"/>
              <a:t>, Ph.D., </a:t>
            </a:r>
            <a:r>
              <a:rPr lang="en-GB" sz="1200" dirty="0">
                <a:hlinkClick r:id="rId5"/>
              </a:rPr>
              <a:t>Christian K. Roberts</a:t>
            </a:r>
            <a:r>
              <a:rPr lang="en-GB" sz="1200" dirty="0"/>
              <a:t>, Ph.D. and </a:t>
            </a:r>
            <a:r>
              <a:rPr lang="en-GB" sz="1200" dirty="0">
                <a:hlinkClick r:id="rId6"/>
              </a:rPr>
              <a:t>Matthew J. Laye</a:t>
            </a:r>
            <a:r>
              <a:rPr lang="en-GB" sz="1200" dirty="0"/>
              <a:t>, Ph.D.</a:t>
            </a:r>
          </a:p>
          <a:p>
            <a:r>
              <a:rPr lang="en-GB" sz="1200" dirty="0"/>
              <a:t>April 2012</a:t>
            </a:r>
          </a:p>
          <a:p>
            <a:r>
              <a:rPr lang="en-GB" sz="1200" dirty="0"/>
              <a:t> </a:t>
            </a:r>
          </a:p>
          <a:p>
            <a:r>
              <a:rPr lang="en-GB" sz="1200" dirty="0"/>
              <a:t> </a:t>
            </a:r>
          </a:p>
          <a:p>
            <a:r>
              <a:rPr lang="en-GB" sz="1200" i="1" dirty="0"/>
              <a:t>Physical Activity, Including Walking, and Cognitive Function in Older Women</a:t>
            </a:r>
            <a:endParaRPr lang="en-GB" sz="1200" dirty="0"/>
          </a:p>
          <a:p>
            <a:r>
              <a:rPr lang="en-GB" sz="1200" dirty="0">
                <a:hlinkClick r:id="rId7"/>
              </a:rPr>
              <a:t>Weuve, ScD</a:t>
            </a:r>
            <a:r>
              <a:rPr lang="en-GB" sz="1200" dirty="0"/>
              <a:t>; </a:t>
            </a:r>
            <a:r>
              <a:rPr lang="en-GB" sz="1200" dirty="0">
                <a:hlinkClick r:id="rId8"/>
              </a:rPr>
              <a:t>Jae Hee Kang, ScD</a:t>
            </a:r>
            <a:r>
              <a:rPr lang="en-GB" sz="1200" dirty="0"/>
              <a:t>;; et al </a:t>
            </a:r>
            <a:r>
              <a:rPr lang="en-GB" sz="1200" dirty="0">
                <a:hlinkClick r:id="rId9"/>
              </a:rPr>
              <a:t>Monique M. B. Breteler, MD</a:t>
            </a:r>
            <a:r>
              <a:rPr lang="en-GB" sz="1200" dirty="0"/>
              <a:t>; </a:t>
            </a:r>
            <a:r>
              <a:rPr lang="en-GB" sz="1200" dirty="0">
                <a:hlinkClick r:id="rId10"/>
              </a:rPr>
              <a:t>James H. Ware, PhD</a:t>
            </a:r>
            <a:r>
              <a:rPr lang="en-GB" sz="1200" dirty="0"/>
              <a:t>; </a:t>
            </a:r>
            <a:r>
              <a:rPr lang="en-GB" sz="1200" dirty="0">
                <a:hlinkClick r:id="rId11"/>
              </a:rPr>
              <a:t>Francine Grodstein, ScD</a:t>
            </a:r>
            <a:endParaRPr lang="en-GB" sz="1200" dirty="0"/>
          </a:p>
          <a:p>
            <a:r>
              <a:rPr lang="en-GB" sz="1200" dirty="0"/>
              <a:t>2004</a:t>
            </a:r>
          </a:p>
          <a:p>
            <a:r>
              <a:rPr lang="en-GB" sz="1200" dirty="0"/>
              <a:t> </a:t>
            </a:r>
          </a:p>
        </p:txBody>
      </p:sp>
    </p:spTree>
    <p:extLst>
      <p:ext uri="{BB962C8B-B14F-4D97-AF65-F5344CB8AC3E}">
        <p14:creationId xmlns:p14="http://schemas.microsoft.com/office/powerpoint/2010/main" val="84006346"/>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551</TotalTime>
  <Words>433</Words>
  <Application>Microsoft Macintosh PowerPoint</Application>
  <PresentationFormat>Widescreen</PresentationFormat>
  <Paragraphs>60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Calibri</vt:lpstr>
      <vt:lpstr>Calibri Light</vt:lpstr>
      <vt:lpstr>Arial</vt:lpstr>
      <vt:lpstr>Celestial</vt:lpstr>
      <vt:lpstr> The lack of exercise in the older age and the links to chronic diseases and illnesses.  </vt:lpstr>
      <vt:lpstr> The lack of exercise in the older age and the links to chronic diseases and illnesses.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lack of exercise in the older age and the links to chronic diseases and illnesses.</dc:title>
  <dc:creator>Ian Coverdale (1501117)</dc:creator>
  <cp:lastModifiedBy>Ian Coverdale (1501117)</cp:lastModifiedBy>
  <cp:revision>11</cp:revision>
  <dcterms:created xsi:type="dcterms:W3CDTF">2018-01-15T23:30:55Z</dcterms:created>
  <dcterms:modified xsi:type="dcterms:W3CDTF">2018-01-16T08:42:19Z</dcterms:modified>
</cp:coreProperties>
</file>