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9" r:id="rId4"/>
  </p:sldMasterIdLst>
  <p:sldIdLst>
    <p:sldId id="256" r:id="rId5"/>
    <p:sldId id="257" r:id="rId6"/>
    <p:sldId id="258" r:id="rId7"/>
    <p:sldId id="259" r:id="rId8"/>
    <p:sldId id="260" r:id="rId9"/>
    <p:sldId id="261"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7" r:id="rId23"/>
    <p:sldId id="278" r:id="rId24"/>
    <p:sldId id="279" r:id="rId25"/>
    <p:sldId id="280" r:id="rId26"/>
    <p:sldId id="281" r:id="rId27"/>
    <p:sldId id="262" r:id="rId28"/>
    <p:sldId id="276" r:id="rId29"/>
    <p:sldId id="263" r:id="rId30"/>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033D0B-DF1E-C583-AA29-F4B8ACD35B53}" v="39" dt="2022-05-15T15:08:53.748"/>
    <p1510:client id="{08D2F621-E7C9-6FC0-3A96-84A713CD3EE0}" v="17" dt="2022-05-15T14:48:33.664"/>
    <p1510:client id="{1137839A-572F-7B89-0D2F-371102E252FE}" v="1414" dt="2022-05-15T20:17:10.162"/>
    <p1510:client id="{13345D94-D4B4-2C2C-F01D-7D5C39CD857B}" v="9" dt="2022-05-14T16:13:44.015"/>
    <p1510:client id="{4EB01ADA-89AB-AF11-C6F8-EED6EEB03F01}" v="262" dt="2022-05-16T19:58:18.512"/>
    <p1510:client id="{58B5786D-C9C5-BE4F-A7B8-1286886FEA72}" v="83" dt="2022-05-17T06:51:26.971"/>
    <p1510:client id="{5D3C9E61-B349-27F8-EC48-9D21CF902898}" v="9" dt="2022-05-16T20:01:33.502"/>
    <p1510:client id="{95E9EE0A-4C25-66A1-1C70-AAA583F3F04F}" v="30" dt="2022-05-15T16:51:02.702"/>
    <p1510:client id="{B0A66C11-1076-B8F5-9AC0-BB895552A97D}" v="54" dt="2022-05-15T17:46:07.050"/>
    <p1510:client id="{C10587DC-2C2C-60DE-889D-0E92FF46D042}" v="229" dt="2022-05-15T17:30:58.250"/>
    <p1510:client id="{D0D359FA-B9A9-6133-5520-759B0061BCC2}" v="30" dt="2022-05-15T18:40:34.875"/>
    <p1510:client id="{EEB885E7-B040-E5E8-D44E-9AA533E22A3C}" v="930" dt="2022-05-17T01:14:58.812"/>
    <p1510:client id="{EF3D4D4A-E6BC-C4B9-A741-7139D36F8DF8}" v="1930" dt="2022-05-17T00:21:55.622"/>
    <p1510:client id="{F9F3F1C9-EB71-8AC5-8062-503262CA2A6D}" v="48" dt="2022-05-15T15:04:12.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9" d="100"/>
          <a:sy n="39" d="100"/>
        </p:scale>
        <p:origin x="256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6858508" cy="12192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441450" y="3221091"/>
            <a:ext cx="3981650" cy="2694281"/>
          </a:xfrm>
        </p:spPr>
        <p:txBody>
          <a:bodyPr anchor="b">
            <a:noAutofit/>
          </a:bodyPr>
          <a:lstStyle>
            <a:lvl1pPr algn="ctr">
              <a:defRPr sz="3600">
                <a:effectLst/>
              </a:defRPr>
            </a:lvl1pPr>
          </a:lstStyle>
          <a:p>
            <a:r>
              <a:rPr lang="en-US"/>
              <a:t>Click to edit Master title style</a:t>
            </a:r>
          </a:p>
        </p:txBody>
      </p:sp>
      <p:sp>
        <p:nvSpPr>
          <p:cNvPr id="3" name="Subtitle 2"/>
          <p:cNvSpPr>
            <a:spLocks noGrp="1"/>
          </p:cNvSpPr>
          <p:nvPr>
            <p:ph type="subTitle" idx="1"/>
          </p:nvPr>
        </p:nvSpPr>
        <p:spPr>
          <a:xfrm>
            <a:off x="1441450" y="6397027"/>
            <a:ext cx="3981650" cy="2449157"/>
          </a:xfrm>
        </p:spPr>
        <p:txBody>
          <a:bodyPr anchor="t">
            <a:normAutofit/>
          </a:bodyPr>
          <a:lstStyle>
            <a:lvl1pPr marL="0" indent="0" algn="ctr">
              <a:buNone/>
              <a:defRPr sz="1500">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49063" y="8985959"/>
            <a:ext cx="504957" cy="496711"/>
          </a:xfrm>
        </p:spPr>
        <p:txBody>
          <a:bodyPr/>
          <a:lstStyle/>
          <a:p>
            <a:fld id="{4AAD347D-5ACD-4C99-B74B-A9C85AD731AF}" type="datetimeFigureOut">
              <a:rPr lang="en-US" smtClean="0"/>
              <a:t>5/17/2022</a:t>
            </a:fld>
            <a:endParaRPr lang="en-US"/>
          </a:p>
        </p:txBody>
      </p:sp>
      <p:sp>
        <p:nvSpPr>
          <p:cNvPr id="5" name="Footer Placeholder 4"/>
          <p:cNvSpPr>
            <a:spLocks noGrp="1"/>
          </p:cNvSpPr>
          <p:nvPr>
            <p:ph type="ftr" sz="quarter" idx="11"/>
          </p:nvPr>
        </p:nvSpPr>
        <p:spPr>
          <a:xfrm>
            <a:off x="1441451" y="8985959"/>
            <a:ext cx="3048645" cy="496711"/>
          </a:xfrm>
        </p:spPr>
        <p:txBody>
          <a:bodyPr/>
          <a:lstStyle/>
          <a:p>
            <a:endParaRPr lang="en-US"/>
          </a:p>
        </p:txBody>
      </p:sp>
      <p:sp>
        <p:nvSpPr>
          <p:cNvPr id="6" name="Slide Number Placeholder 5"/>
          <p:cNvSpPr>
            <a:spLocks noGrp="1"/>
          </p:cNvSpPr>
          <p:nvPr>
            <p:ph type="sldNum" sz="quarter" idx="12"/>
          </p:nvPr>
        </p:nvSpPr>
        <p:spPr>
          <a:xfrm>
            <a:off x="5112988" y="8985959"/>
            <a:ext cx="310112" cy="496711"/>
          </a:xfrm>
        </p:spPr>
        <p:txBody>
          <a:bodyPr/>
          <a:lstStyle/>
          <a:p>
            <a:fld id="{D57F1E4F-1CFF-5643-939E-02111984F565}" type="slidenum">
              <a:rPr lang="en-US" smtClean="0"/>
              <a:t>‹#›</a:t>
            </a:fld>
            <a:endParaRPr lang="en-US"/>
          </a:p>
        </p:txBody>
      </p:sp>
      <p:cxnSp>
        <p:nvCxnSpPr>
          <p:cNvPr id="15" name="Straight Connector 14"/>
          <p:cNvCxnSpPr/>
          <p:nvPr/>
        </p:nvCxnSpPr>
        <p:spPr>
          <a:xfrm>
            <a:off x="1514869" y="6171252"/>
            <a:ext cx="383481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4470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958849" y="4188907"/>
            <a:ext cx="494665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57392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58849" y="2918068"/>
            <a:ext cx="4946651" cy="3240025"/>
          </a:xfrm>
        </p:spPr>
        <p:txBody>
          <a:bodyPr anchor="b">
            <a:normAutofit/>
          </a:bodyPr>
          <a:lstStyle>
            <a:lvl1pPr algn="ctr">
              <a:defRPr sz="3000" b="0" cap="none"/>
            </a:lvl1pPr>
          </a:lstStyle>
          <a:p>
            <a:r>
              <a:rPr lang="en-US"/>
              <a:t>Click to edit Master title style</a:t>
            </a:r>
          </a:p>
        </p:txBody>
      </p:sp>
      <p:sp>
        <p:nvSpPr>
          <p:cNvPr id="3" name="Text Placeholder 2"/>
          <p:cNvSpPr>
            <a:spLocks noGrp="1"/>
          </p:cNvSpPr>
          <p:nvPr>
            <p:ph type="body" idx="1"/>
          </p:nvPr>
        </p:nvSpPr>
        <p:spPr>
          <a:xfrm>
            <a:off x="958849" y="6639750"/>
            <a:ext cx="4946651" cy="1937804"/>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cxnSp>
        <p:nvCxnSpPr>
          <p:cNvPr id="31" name="Straight Connector 30"/>
          <p:cNvCxnSpPr/>
          <p:nvPr/>
        </p:nvCxnSpPr>
        <p:spPr>
          <a:xfrm>
            <a:off x="958850" y="6398919"/>
            <a:ext cx="494665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6119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958849" y="4188907"/>
            <a:ext cx="494665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882649" y="1627267"/>
            <a:ext cx="5099051" cy="2317986"/>
          </a:xfrm>
        </p:spPr>
        <p:txBody>
          <a:bodyPr/>
          <a:lstStyle/>
          <a:p>
            <a:r>
              <a:rPr lang="en-US"/>
              <a:t>Click to edit Master title style</a:t>
            </a:r>
          </a:p>
        </p:txBody>
      </p:sp>
      <p:sp>
        <p:nvSpPr>
          <p:cNvPr id="3" name="Content Placeholder 2"/>
          <p:cNvSpPr>
            <a:spLocks noGrp="1"/>
          </p:cNvSpPr>
          <p:nvPr>
            <p:ph sz="half" idx="1"/>
          </p:nvPr>
        </p:nvSpPr>
        <p:spPr>
          <a:xfrm>
            <a:off x="882650" y="4421632"/>
            <a:ext cx="2503170" cy="612851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3864" y="4421632"/>
            <a:ext cx="2503170" cy="612851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smtClean="0"/>
              <a:t>5/17/2022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246508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82651" y="4726281"/>
            <a:ext cx="2503170"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82651" y="5765801"/>
            <a:ext cx="2503170" cy="48117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81374" y="4726281"/>
            <a:ext cx="2503170" cy="1024466"/>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81374" y="5765801"/>
            <a:ext cx="2503170" cy="48117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smtClean="0"/>
              <a:t>5/17/2022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cxnSp>
        <p:nvCxnSpPr>
          <p:cNvPr id="41" name="Straight Connector 40"/>
          <p:cNvCxnSpPr/>
          <p:nvPr/>
        </p:nvCxnSpPr>
        <p:spPr>
          <a:xfrm>
            <a:off x="958849" y="4186080"/>
            <a:ext cx="494665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3691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82649" y="1627267"/>
            <a:ext cx="5099051" cy="2317986"/>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5/17/2022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cxnSp>
        <p:nvCxnSpPr>
          <p:cNvPr id="14" name="Straight Connector 13"/>
          <p:cNvCxnSpPr/>
          <p:nvPr/>
        </p:nvCxnSpPr>
        <p:spPr>
          <a:xfrm>
            <a:off x="958849" y="4186080"/>
            <a:ext cx="494665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2516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5/17/2022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57429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2648" y="2468505"/>
            <a:ext cx="1902599" cy="2438400"/>
          </a:xfrm>
        </p:spPr>
        <p:txBody>
          <a:bodyPr anchor="b">
            <a:normAutofit/>
          </a:bodyPr>
          <a:lstStyle>
            <a:lvl1pPr algn="ctr">
              <a:defRPr sz="1800" b="0"/>
            </a:lvl1pPr>
          </a:lstStyle>
          <a:p>
            <a:r>
              <a:rPr lang="en-US"/>
              <a:t>Click to edit Master title style</a:t>
            </a:r>
          </a:p>
        </p:txBody>
      </p:sp>
      <p:sp>
        <p:nvSpPr>
          <p:cNvPr id="3" name="Content Placeholder 2"/>
          <p:cNvSpPr>
            <a:spLocks noGrp="1"/>
          </p:cNvSpPr>
          <p:nvPr>
            <p:ph idx="1"/>
          </p:nvPr>
        </p:nvSpPr>
        <p:spPr>
          <a:xfrm>
            <a:off x="3090047" y="1746014"/>
            <a:ext cx="2891654" cy="869997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2648" y="5388560"/>
            <a:ext cx="1902599" cy="4334940"/>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5/17/2022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cxnSp>
        <p:nvCxnSpPr>
          <p:cNvPr id="16" name="Straight Connector 15"/>
          <p:cNvCxnSpPr/>
          <p:nvPr/>
        </p:nvCxnSpPr>
        <p:spPr>
          <a:xfrm>
            <a:off x="958849" y="5177836"/>
            <a:ext cx="175019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2250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2649" y="3349035"/>
            <a:ext cx="2724152" cy="2438400"/>
          </a:xfrm>
        </p:spPr>
        <p:txBody>
          <a:bodyPr anchor="b">
            <a:normAutofit/>
          </a:bodyPr>
          <a:lstStyle>
            <a:lvl1pPr algn="ctr">
              <a:defRPr sz="1800" b="0"/>
            </a:lvl1pPr>
          </a:lstStyle>
          <a:p>
            <a:r>
              <a:rPr lang="en-US"/>
              <a:t>Click to edit Master title style</a:t>
            </a:r>
          </a:p>
        </p:txBody>
      </p:sp>
      <p:sp>
        <p:nvSpPr>
          <p:cNvPr id="17" name="Picture Placeholder 2"/>
          <p:cNvSpPr>
            <a:spLocks noGrp="1" noChangeAspect="1"/>
          </p:cNvSpPr>
          <p:nvPr>
            <p:ph type="pic" idx="1"/>
          </p:nvPr>
        </p:nvSpPr>
        <p:spPr>
          <a:xfrm>
            <a:off x="3887302" y="1836325"/>
            <a:ext cx="2197097" cy="8519353"/>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4" name="Text Placeholder 3"/>
          <p:cNvSpPr>
            <a:spLocks noGrp="1"/>
          </p:cNvSpPr>
          <p:nvPr>
            <p:ph type="body" sz="half" idx="2"/>
          </p:nvPr>
        </p:nvSpPr>
        <p:spPr>
          <a:xfrm>
            <a:off x="882649" y="5787435"/>
            <a:ext cx="2724151" cy="3251200"/>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5/17/2022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594966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2649" y="8560738"/>
            <a:ext cx="5099051" cy="1007534"/>
          </a:xfrm>
        </p:spPr>
        <p:txBody>
          <a:bodyPr anchor="b">
            <a:normAutofit/>
          </a:bodyPr>
          <a:lstStyle>
            <a:lvl1pPr algn="ctr">
              <a:defRPr sz="1800" b="0"/>
            </a:lvl1pPr>
          </a:lstStyle>
          <a:p>
            <a:r>
              <a:rPr lang="en-US"/>
              <a:t>Click to edit Master title style</a:t>
            </a:r>
          </a:p>
        </p:txBody>
      </p:sp>
      <p:sp>
        <p:nvSpPr>
          <p:cNvPr id="3" name="Picture Placeholder 2"/>
          <p:cNvSpPr>
            <a:spLocks noGrp="1" noChangeAspect="1"/>
          </p:cNvSpPr>
          <p:nvPr>
            <p:ph type="pic" idx="1"/>
          </p:nvPr>
        </p:nvSpPr>
        <p:spPr>
          <a:xfrm>
            <a:off x="769695" y="1836326"/>
            <a:ext cx="5318612" cy="597558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4" name="Text Placeholder 3"/>
          <p:cNvSpPr>
            <a:spLocks noGrp="1"/>
          </p:cNvSpPr>
          <p:nvPr>
            <p:ph type="body" sz="half" idx="2"/>
          </p:nvPr>
        </p:nvSpPr>
        <p:spPr>
          <a:xfrm>
            <a:off x="882649" y="9568272"/>
            <a:ext cx="5099051" cy="877710"/>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5/17/2022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2098493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82649" y="1612219"/>
            <a:ext cx="5099051" cy="5507307"/>
          </a:xfrm>
        </p:spPr>
        <p:txBody>
          <a:bodyPr anchor="ctr">
            <a:normAutofit/>
          </a:bodyPr>
          <a:lstStyle>
            <a:lvl1pPr algn="ctr">
              <a:defRPr sz="2400" b="0" cap="none"/>
            </a:lvl1pPr>
          </a:lstStyle>
          <a:p>
            <a:r>
              <a:rPr lang="en-US"/>
              <a:t>Click to edit Master title style</a:t>
            </a:r>
          </a:p>
        </p:txBody>
      </p:sp>
      <p:sp>
        <p:nvSpPr>
          <p:cNvPr id="3" name="Text Placeholder 2"/>
          <p:cNvSpPr>
            <a:spLocks noGrp="1"/>
          </p:cNvSpPr>
          <p:nvPr>
            <p:ph type="body" idx="1"/>
          </p:nvPr>
        </p:nvSpPr>
        <p:spPr>
          <a:xfrm>
            <a:off x="882649" y="7601184"/>
            <a:ext cx="5099052" cy="2844804"/>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cxnSp>
        <p:nvCxnSpPr>
          <p:cNvPr id="15" name="Straight Connector 14"/>
          <p:cNvCxnSpPr/>
          <p:nvPr/>
        </p:nvCxnSpPr>
        <p:spPr>
          <a:xfrm>
            <a:off x="958849" y="7360354"/>
            <a:ext cx="495481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674323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0750" y="1746012"/>
            <a:ext cx="4800188" cy="4214521"/>
          </a:xfrm>
        </p:spPr>
        <p:txBody>
          <a:bodyPr anchor="ctr">
            <a:normAutofit/>
          </a:bodyPr>
          <a:lstStyle>
            <a:lvl1pPr algn="ctr">
              <a:defRPr sz="24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200150" y="5960532"/>
            <a:ext cx="4419599" cy="1158992"/>
          </a:xfrm>
        </p:spPr>
        <p:txBody>
          <a:bodyPr anchor="ctr">
            <a:normAutofit/>
          </a:bodyPr>
          <a:lstStyle>
            <a:lvl1pPr marL="0" indent="0" algn="r">
              <a:buFontTx/>
              <a:buNone/>
              <a:defRPr sz="135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882647" y="7721601"/>
            <a:ext cx="5099054" cy="2724386"/>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14" name="TextBox 13"/>
          <p:cNvSpPr txBox="1"/>
          <p:nvPr/>
        </p:nvSpPr>
        <p:spPr>
          <a:xfrm>
            <a:off x="637477" y="1609532"/>
            <a:ext cx="342989" cy="1039602"/>
          </a:xfrm>
          <a:prstGeom prst="rect">
            <a:avLst/>
          </a:prstGeom>
        </p:spPr>
        <p:txBody>
          <a:bodyPr vert="horz" lIns="68580" tIns="34290" rIns="68580" bIns="34290" rtlCol="0" anchor="ctr">
            <a:noAutofit/>
          </a:bodyPr>
          <a:lstStyle/>
          <a:p>
            <a:pPr lvl="0"/>
            <a:r>
              <a:rPr lang="en-US" sz="5400">
                <a:solidFill>
                  <a:schemeClr val="tx1"/>
                </a:solidFill>
                <a:effectLst/>
              </a:rPr>
              <a:t>“</a:t>
            </a:r>
          </a:p>
        </p:txBody>
      </p:sp>
      <p:sp>
        <p:nvSpPr>
          <p:cNvPr id="15" name="TextBox 14"/>
          <p:cNvSpPr txBox="1"/>
          <p:nvPr/>
        </p:nvSpPr>
        <p:spPr>
          <a:xfrm>
            <a:off x="5725128" y="5027324"/>
            <a:ext cx="342989" cy="1039602"/>
          </a:xfrm>
          <a:prstGeom prst="rect">
            <a:avLst/>
          </a:prstGeom>
        </p:spPr>
        <p:txBody>
          <a:bodyPr vert="horz" lIns="68580" tIns="34290" rIns="68580" bIns="34290" rtlCol="0" anchor="ctr">
            <a:noAutofit/>
          </a:bodyPr>
          <a:lstStyle/>
          <a:p>
            <a:pPr lvl="0" algn="r"/>
            <a:r>
              <a:rPr lang="en-US" sz="5400">
                <a:solidFill>
                  <a:schemeClr val="tx1"/>
                </a:solidFill>
                <a:effectLst/>
              </a:rPr>
              <a:t>”</a:t>
            </a:r>
          </a:p>
        </p:txBody>
      </p:sp>
      <p:cxnSp>
        <p:nvCxnSpPr>
          <p:cNvPr id="19" name="Straight Connector 18"/>
          <p:cNvCxnSpPr/>
          <p:nvPr/>
        </p:nvCxnSpPr>
        <p:spPr>
          <a:xfrm>
            <a:off x="958849" y="7360354"/>
            <a:ext cx="494665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5937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82652" y="5881922"/>
            <a:ext cx="5099046" cy="2611200"/>
          </a:xfrm>
        </p:spPr>
        <p:txBody>
          <a:bodyPr anchor="b">
            <a:normAutofit/>
          </a:bodyPr>
          <a:lstStyle>
            <a:lvl1pPr algn="l">
              <a:defRPr sz="2400" b="0" cap="none"/>
            </a:lvl1pPr>
          </a:lstStyle>
          <a:p>
            <a:r>
              <a:rPr lang="en-US"/>
              <a:t>Click to edit Master title style</a:t>
            </a:r>
          </a:p>
        </p:txBody>
      </p:sp>
      <p:sp>
        <p:nvSpPr>
          <p:cNvPr id="3" name="Text Placeholder 2"/>
          <p:cNvSpPr>
            <a:spLocks noGrp="1"/>
          </p:cNvSpPr>
          <p:nvPr>
            <p:ph type="body" idx="1"/>
          </p:nvPr>
        </p:nvSpPr>
        <p:spPr>
          <a:xfrm>
            <a:off x="882651" y="8493122"/>
            <a:ext cx="5099048" cy="15296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794885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57062" y="1746012"/>
            <a:ext cx="4743876" cy="3988743"/>
          </a:xfrm>
        </p:spPr>
        <p:txBody>
          <a:bodyPr anchor="ctr">
            <a:normAutofit/>
          </a:bodyPr>
          <a:lstStyle>
            <a:lvl1pPr algn="ctr">
              <a:defRPr sz="2400" b="0" cap="none">
                <a:solidFill>
                  <a:schemeClr val="tx1"/>
                </a:solidFill>
              </a:defRPr>
            </a:lvl1pPr>
          </a:lstStyle>
          <a:p>
            <a:r>
              <a:rPr lang="en-US"/>
              <a:t>Click to edit Master title style</a:t>
            </a:r>
          </a:p>
        </p:txBody>
      </p:sp>
      <p:sp>
        <p:nvSpPr>
          <p:cNvPr id="18" name="Text Placeholder 2"/>
          <p:cNvSpPr>
            <a:spLocks noGrp="1"/>
          </p:cNvSpPr>
          <p:nvPr>
            <p:ph type="body" idx="13"/>
          </p:nvPr>
        </p:nvSpPr>
        <p:spPr>
          <a:xfrm>
            <a:off x="882651" y="6469888"/>
            <a:ext cx="5099048" cy="1576832"/>
          </a:xfrm>
        </p:spPr>
        <p:txBody>
          <a:bodyPr anchor="b">
            <a:normAutofit/>
          </a:bodyPr>
          <a:lstStyle>
            <a:lvl1pPr marL="0" indent="0" algn="l">
              <a:spcBef>
                <a:spcPts val="0"/>
              </a:spcBef>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882649" y="8052742"/>
            <a:ext cx="5099052" cy="2393244"/>
          </a:xfrm>
        </p:spPr>
        <p:txBody>
          <a:bodyPr anchor="t">
            <a:normAutofit/>
          </a:bodyPr>
          <a:lstStyle>
            <a:lvl1pPr marL="0" indent="0" algn="l">
              <a:buNone/>
              <a:defRPr sz="1200">
                <a:solidFill>
                  <a:schemeClr val="tx1"/>
                </a:solidFill>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12" name="TextBox 11"/>
          <p:cNvSpPr txBox="1"/>
          <p:nvPr/>
        </p:nvSpPr>
        <p:spPr>
          <a:xfrm>
            <a:off x="658546" y="1594480"/>
            <a:ext cx="342989" cy="1039602"/>
          </a:xfrm>
          <a:prstGeom prst="rect">
            <a:avLst/>
          </a:prstGeom>
        </p:spPr>
        <p:txBody>
          <a:bodyPr vert="horz" lIns="68580" tIns="34290" rIns="68580" bIns="34290" rtlCol="0" anchor="ctr">
            <a:noAutofit/>
          </a:bodyPr>
          <a:lstStyle/>
          <a:p>
            <a:pPr lvl="0"/>
            <a:r>
              <a:rPr lang="en-US" sz="6000">
                <a:solidFill>
                  <a:schemeClr val="tx1"/>
                </a:solidFill>
                <a:effectLst/>
              </a:rPr>
              <a:t>“</a:t>
            </a:r>
          </a:p>
        </p:txBody>
      </p:sp>
      <p:sp>
        <p:nvSpPr>
          <p:cNvPr id="13" name="TextBox 12"/>
          <p:cNvSpPr txBox="1"/>
          <p:nvPr/>
        </p:nvSpPr>
        <p:spPr>
          <a:xfrm>
            <a:off x="5737348" y="4635961"/>
            <a:ext cx="342989" cy="1039602"/>
          </a:xfrm>
          <a:prstGeom prst="rect">
            <a:avLst/>
          </a:prstGeom>
        </p:spPr>
        <p:txBody>
          <a:bodyPr vert="horz" lIns="68580" tIns="34290" rIns="68580" bIns="34290" rtlCol="0" anchor="ctr">
            <a:noAutofit/>
          </a:bodyPr>
          <a:lstStyle/>
          <a:p>
            <a:pPr lvl="0" algn="r"/>
            <a:r>
              <a:rPr lang="en-US" sz="6000">
                <a:solidFill>
                  <a:schemeClr val="tx1"/>
                </a:solidFill>
                <a:effectLst/>
              </a:rPr>
              <a:t>”</a:t>
            </a:r>
          </a:p>
        </p:txBody>
      </p:sp>
      <p:cxnSp>
        <p:nvCxnSpPr>
          <p:cNvPr id="26" name="Straight Connector 25"/>
          <p:cNvCxnSpPr/>
          <p:nvPr/>
        </p:nvCxnSpPr>
        <p:spPr>
          <a:xfrm>
            <a:off x="958849" y="6096000"/>
            <a:ext cx="494665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122231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82649" y="1746012"/>
            <a:ext cx="5099051" cy="4079052"/>
          </a:xfrm>
        </p:spPr>
        <p:txBody>
          <a:bodyPr vert="horz" lIns="91440" tIns="45720" rIns="91440" bIns="45720" rtlCol="0" anchor="ctr">
            <a:normAutofit/>
          </a:bodyPr>
          <a:lstStyle>
            <a:lvl1pPr>
              <a:defRPr lang="en-US" sz="2400" b="0" dirty="0"/>
            </a:lvl1pPr>
          </a:lstStyle>
          <a:p>
            <a:pPr marL="0" lvl="0"/>
            <a:r>
              <a:rPr lang="en-US"/>
              <a:t>Click to edit Master title style</a:t>
            </a:r>
          </a:p>
        </p:txBody>
      </p:sp>
      <p:sp>
        <p:nvSpPr>
          <p:cNvPr id="14" name="Text Placeholder 2"/>
          <p:cNvSpPr>
            <a:spLocks noGrp="1"/>
          </p:cNvSpPr>
          <p:nvPr>
            <p:ph type="body" idx="13"/>
          </p:nvPr>
        </p:nvSpPr>
        <p:spPr>
          <a:xfrm>
            <a:off x="882651" y="6339840"/>
            <a:ext cx="5099048" cy="1609344"/>
          </a:xfrm>
        </p:spPr>
        <p:txBody>
          <a:bodyPr anchor="b">
            <a:normAutofit/>
          </a:bodyPr>
          <a:lstStyle>
            <a:lvl1pPr marL="0" indent="0" algn="l">
              <a:spcBef>
                <a:spcPts val="0"/>
              </a:spcBef>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882649" y="7947379"/>
            <a:ext cx="5099051" cy="2498608"/>
          </a:xfrm>
        </p:spPr>
        <p:txBody>
          <a:bodyPr anchor="t">
            <a:normAutofit/>
          </a:bodyPr>
          <a:lstStyle>
            <a:lvl1pPr marL="0" indent="0" algn="l">
              <a:buNone/>
              <a:defRPr sz="1200">
                <a:solidFill>
                  <a:schemeClr val="tx1"/>
                </a:solidFill>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cxnSp>
        <p:nvCxnSpPr>
          <p:cNvPr id="15" name="Straight Connector 14"/>
          <p:cNvCxnSpPr/>
          <p:nvPr/>
        </p:nvCxnSpPr>
        <p:spPr>
          <a:xfrm>
            <a:off x="958852" y="6096000"/>
            <a:ext cx="495481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031875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a:xfrm>
            <a:off x="882649" y="4426908"/>
            <a:ext cx="5099052" cy="601908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cxnSp>
        <p:nvCxnSpPr>
          <p:cNvPr id="14" name="Straight Connector 13"/>
          <p:cNvCxnSpPr/>
          <p:nvPr/>
        </p:nvCxnSpPr>
        <p:spPr>
          <a:xfrm>
            <a:off x="958850" y="4186080"/>
            <a:ext cx="495481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8691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767500" y="1612220"/>
            <a:ext cx="1214198" cy="883376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2651" y="1612220"/>
            <a:ext cx="3686632" cy="883376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5/17/2022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cxnSp>
        <p:nvCxnSpPr>
          <p:cNvPr id="14" name="Straight Connector 13"/>
          <p:cNvCxnSpPr/>
          <p:nvPr/>
        </p:nvCxnSpPr>
        <p:spPr>
          <a:xfrm>
            <a:off x="4684134" y="1612220"/>
            <a:ext cx="0" cy="8833765"/>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3223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 y="0"/>
            <a:ext cx="6864350" cy="12192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882649" y="1627267"/>
            <a:ext cx="5099051" cy="2317986"/>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2649" y="4426908"/>
            <a:ext cx="5099052" cy="6124439"/>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67503" y="10596503"/>
            <a:ext cx="861212" cy="496711"/>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4509A250-FF31-4206-8172-F9D3106AACB1}" type="datetimeFigureOut">
              <a:rPr lang="en-US" smtClean="0"/>
              <a:t>5/17/2022</a:t>
            </a:fld>
            <a:endParaRPr lang="en-US"/>
          </a:p>
        </p:txBody>
      </p:sp>
      <p:sp>
        <p:nvSpPr>
          <p:cNvPr id="5" name="Footer Placeholder 4"/>
          <p:cNvSpPr>
            <a:spLocks noGrp="1"/>
          </p:cNvSpPr>
          <p:nvPr>
            <p:ph type="ftr" sz="quarter" idx="3"/>
          </p:nvPr>
        </p:nvSpPr>
        <p:spPr>
          <a:xfrm>
            <a:off x="882649" y="10596503"/>
            <a:ext cx="3828500" cy="496711"/>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5685068" y="10596503"/>
            <a:ext cx="296633" cy="496711"/>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338421474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Lst>
  <p:hf sldNum="0" hdr="0" ftr="0" dt="0"/>
  <p:txStyles>
    <p:titleStyle>
      <a:lvl1pPr algn="ctr" defTabSz="342900" rtl="0" eaLnBrk="1" latinLnBrk="0" hangingPunct="1">
        <a:spcBef>
          <a:spcPct val="0"/>
        </a:spcBef>
        <a:buNone/>
        <a:defRPr sz="3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mymaths.co.uk/secondary.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news/every-pupil-needs-a-good" TargetMode="External"/><Relationship Id="rId2" Type="http://schemas.openxmlformats.org/officeDocument/2006/relationships/hyperlink" Target="file:///U:\UNI%202022\Donadson%20Succesful%20Futures\successful-futures.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inkedin.com/pulse/cognitive-skills-math-roger-stark?articleId=6393582108564086784#:~:text=When%20it%20comes%20to%20counting%20and%20numerical%20operations%2C,capacities%20of%20our%20minds%29%20such%20as%20working%20memory" TargetMode="External"/><Relationship Id="rId2" Type="http://schemas.openxmlformats.org/officeDocument/2006/relationships/hyperlink" Target="https://www.jrf.org.uk/sites/default/files/jrf/migrated/files/wales-education-poverty-summary.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PXwStduNw14" TargetMode="External"/><Relationship Id="rId2" Type="http://schemas.openxmlformats.org/officeDocument/2006/relationships/hyperlink" Target="https://www.youtube.com/watch?v=ZQElzjCsl9o" TargetMode="External"/><Relationship Id="rId1" Type="http://schemas.openxmlformats.org/officeDocument/2006/relationships/slideLayout" Target="../slideLayouts/slideLayout2.xml"/><Relationship Id="rId4" Type="http://schemas.openxmlformats.org/officeDocument/2006/relationships/hyperlink" Target="https://www.youtube.com/watch?v=KZisKbcK7B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2674620"/>
            <a:ext cx="4686300" cy="3451860"/>
          </a:xfrm>
        </p:spPr>
        <p:txBody>
          <a:bodyPr/>
          <a:lstStyle/>
          <a:p>
            <a:r>
              <a:rPr lang="en-GB"/>
              <a:t>NUMBERS COUNT</a:t>
            </a:r>
            <a:br>
              <a:rPr lang="en-GB"/>
            </a:br>
            <a:endParaRPr lang="en-GB"/>
          </a:p>
        </p:txBody>
      </p:sp>
      <p:sp>
        <p:nvSpPr>
          <p:cNvPr id="3" name="Subtitle 2"/>
          <p:cNvSpPr>
            <a:spLocks noGrp="1"/>
          </p:cNvSpPr>
          <p:nvPr>
            <p:ph type="subTitle" idx="1"/>
          </p:nvPr>
        </p:nvSpPr>
        <p:spPr>
          <a:xfrm>
            <a:off x="1143000" y="6337004"/>
            <a:ext cx="4472558" cy="3149895"/>
          </a:xfrm>
        </p:spPr>
        <p:txBody>
          <a:bodyPr/>
          <a:lstStyle/>
          <a:p>
            <a:r>
              <a:rPr lang="en-US" b="1"/>
              <a:t>Name: A.Richards</a:t>
            </a:r>
            <a:endParaRPr lang="en-GB"/>
          </a:p>
          <a:p>
            <a:r>
              <a:rPr lang="en-US" b="1"/>
              <a:t>Student No: 2015583</a:t>
            </a:r>
            <a:endParaRPr lang="en-GB"/>
          </a:p>
          <a:p>
            <a:r>
              <a:rPr lang="en-US" b="1"/>
              <a:t>Module Code: ECIE5001</a:t>
            </a:r>
            <a:endParaRPr lang="en-GB"/>
          </a:p>
          <a:p>
            <a:r>
              <a:rPr lang="en-US" b="1"/>
              <a:t>Assessment 1 to 6</a:t>
            </a:r>
            <a:r>
              <a:rPr lang="en-US"/>
              <a:t> (4,000 words)</a:t>
            </a:r>
            <a:endParaRPr lang="en-GB"/>
          </a:p>
          <a:p>
            <a:r>
              <a:rPr lang="en-US" b="1"/>
              <a:t>Foundation Degree Inclusive Education</a:t>
            </a:r>
            <a:endParaRPr lang="en-GB"/>
          </a:p>
          <a:p>
            <a:r>
              <a:rPr lang="en-GB"/>
              <a:t>Heike Griffiths</a:t>
            </a:r>
          </a:p>
          <a:p>
            <a:r>
              <a:rPr lang="en-US" b="1"/>
              <a:t>University of Wales Trinity Saint David</a:t>
            </a:r>
            <a:endParaRPr lang="en-GB"/>
          </a:p>
          <a:p>
            <a:r>
              <a:rPr lang="en-US" b="1"/>
              <a:t>Swansea – Wales</a:t>
            </a:r>
            <a:endParaRPr lang="en-GB"/>
          </a:p>
          <a:p>
            <a:r>
              <a:rPr lang="en-US" b="1"/>
              <a:t>30.01.2022</a:t>
            </a:r>
            <a:endParaRPr lang="en-GB"/>
          </a:p>
          <a:p>
            <a:endParaRPr lang="en-GB"/>
          </a:p>
        </p:txBody>
      </p:sp>
    </p:spTree>
    <p:extLst>
      <p:ext uri="{BB962C8B-B14F-4D97-AF65-F5344CB8AC3E}">
        <p14:creationId xmlns:p14="http://schemas.microsoft.com/office/powerpoint/2010/main" val="2736502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base"/>
            <a:r>
              <a:rPr lang="en-GB" sz="2800" b="1"/>
              <a:t>Element 1: Blog…</a:t>
            </a:r>
            <a:br>
              <a:rPr lang="en-GB" sz="2800" b="1"/>
            </a:br>
            <a:r>
              <a:rPr lang="en-GB" sz="2800" b="1"/>
              <a:t>“Why is good numeracy important” </a:t>
            </a:r>
            <a:br>
              <a:rPr lang="en-GB" sz="2800" b="1"/>
            </a:br>
            <a:r>
              <a:rPr lang="en-GB" sz="2800"/>
              <a:t/>
            </a:r>
            <a:br>
              <a:rPr lang="en-GB" sz="2800"/>
            </a:br>
            <a:endParaRPr lang="en-GB" sz="1800"/>
          </a:p>
        </p:txBody>
      </p:sp>
      <p:sp>
        <p:nvSpPr>
          <p:cNvPr id="3" name="Content Placeholder 2"/>
          <p:cNvSpPr>
            <a:spLocks noGrp="1"/>
          </p:cNvSpPr>
          <p:nvPr>
            <p:ph idx="1"/>
          </p:nvPr>
        </p:nvSpPr>
        <p:spPr>
          <a:xfrm>
            <a:off x="882649" y="4125434"/>
            <a:ext cx="5099052" cy="7060018"/>
          </a:xfrm>
        </p:spPr>
        <p:txBody>
          <a:bodyPr>
            <a:normAutofit fontScale="70000" lnSpcReduction="20000"/>
          </a:bodyPr>
          <a:lstStyle/>
          <a:p>
            <a:pPr marL="0" indent="0" algn="ctr">
              <a:buNone/>
            </a:pPr>
            <a:endParaRPr lang="en-GB" sz="2100" b="1"/>
          </a:p>
          <a:p>
            <a:pPr marL="0" indent="0" algn="ctr">
              <a:buNone/>
            </a:pPr>
            <a:r>
              <a:rPr lang="en-GB" sz="2100" b="1"/>
              <a:t>“ RICH MAN POOR MAN”</a:t>
            </a:r>
          </a:p>
          <a:p>
            <a:pPr marL="0" indent="0" algn="just">
              <a:lnSpc>
                <a:spcPct val="150000"/>
              </a:lnSpc>
              <a:buNone/>
            </a:pPr>
            <a:r>
              <a:rPr lang="en-GB" sz="2300"/>
              <a:t>Do you have the confidence and skills to use numbers to solve problems in everyday life? </a:t>
            </a:r>
          </a:p>
          <a:p>
            <a:pPr marL="0" indent="0" algn="r" fontAlgn="base">
              <a:lnSpc>
                <a:spcPct val="150000"/>
              </a:lnSpc>
              <a:buNone/>
            </a:pPr>
            <a:r>
              <a:rPr lang="en-US" sz="2300" b="1" i="1"/>
              <a:t>Why I hear you ask!</a:t>
            </a:r>
            <a:r>
              <a:rPr lang="en-US" sz="2300"/>
              <a:t> </a:t>
            </a:r>
            <a:endParaRPr lang="en-GB" sz="2300"/>
          </a:p>
          <a:p>
            <a:pPr marL="0" indent="0" algn="just" fontAlgn="base">
              <a:lnSpc>
                <a:spcPct val="150000"/>
              </a:lnSpc>
              <a:buNone/>
            </a:pPr>
            <a:r>
              <a:rPr lang="en-US" sz="2300"/>
              <a:t>Numbers are important and even though you may think you do not use them or even like numbers and struggle to use them, I bet you do....  </a:t>
            </a:r>
          </a:p>
          <a:p>
            <a:pPr marL="0" indent="0" algn="r" fontAlgn="base">
              <a:lnSpc>
                <a:spcPct val="150000"/>
              </a:lnSpc>
              <a:buNone/>
            </a:pPr>
            <a:r>
              <a:rPr lang="en-US" sz="2300" b="1" i="1"/>
              <a:t>And I can prove that….</a:t>
            </a:r>
          </a:p>
          <a:p>
            <a:pPr marL="0" indent="0" algn="just">
              <a:lnSpc>
                <a:spcPct val="150000"/>
              </a:lnSpc>
              <a:buNone/>
            </a:pPr>
            <a:r>
              <a:rPr lang="en-US" sz="2300" b="1" i="1"/>
              <a:t> </a:t>
            </a:r>
            <a:r>
              <a:rPr lang="en-US" sz="2300"/>
              <a:t>In the last 24 hours I am sure you will have done at least one of these? </a:t>
            </a:r>
          </a:p>
          <a:p>
            <a:pPr marL="0" indent="0" algn="just">
              <a:lnSpc>
                <a:spcPct val="150000"/>
              </a:lnSpc>
              <a:buNone/>
            </a:pPr>
            <a:r>
              <a:rPr lang="en-GB" sz="2300"/>
              <a:t>Set an alarm, looked at your likes on your Facebook Page, weighed yourself in the bathroom, planned what time you needed to leave the house for work, tied a shoe lace even popped into your local shop? </a:t>
            </a:r>
          </a:p>
          <a:p>
            <a:pPr marL="0" indent="0" algn="just">
              <a:lnSpc>
                <a:spcPct val="150000"/>
              </a:lnSpc>
              <a:buNone/>
            </a:pPr>
            <a:r>
              <a:rPr lang="en-GB" sz="2300"/>
              <a:t>I could go on naming events in your life from the time you rise to the time, you lay your head on your pillow you would have used numbers, patterns, sequences and even fractions. </a:t>
            </a:r>
            <a:endParaRPr lang="en-US" sz="2300"/>
          </a:p>
          <a:p>
            <a:pPr marL="0" indent="0" fontAlgn="base">
              <a:buNone/>
            </a:pPr>
            <a:r>
              <a:rPr lang="en-US" sz="2300"/>
              <a:t> </a:t>
            </a:r>
          </a:p>
          <a:p>
            <a:pPr marL="0" indent="0">
              <a:buNone/>
            </a:pPr>
            <a:endParaRPr lang="en-GB" b="1" i="1"/>
          </a:p>
          <a:p>
            <a:pPr marL="0" indent="0">
              <a:buNone/>
            </a:pPr>
            <a:endParaRPr lang="en-GB"/>
          </a:p>
          <a:p>
            <a:pPr marL="0" indent="0">
              <a:buNone/>
            </a:pPr>
            <a:endParaRPr lang="en-GB" b="1" i="1"/>
          </a:p>
        </p:txBody>
      </p:sp>
    </p:spTree>
    <p:extLst>
      <p:ext uri="{BB962C8B-B14F-4D97-AF65-F5344CB8AC3E}">
        <p14:creationId xmlns:p14="http://schemas.microsoft.com/office/powerpoint/2010/main" val="2581773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a:t>Really… “Yes” </a:t>
            </a:r>
          </a:p>
        </p:txBody>
      </p:sp>
      <p:sp>
        <p:nvSpPr>
          <p:cNvPr id="3" name="Content Placeholder 2"/>
          <p:cNvSpPr>
            <a:spLocks noGrp="1"/>
          </p:cNvSpPr>
          <p:nvPr>
            <p:ph idx="1"/>
          </p:nvPr>
        </p:nvSpPr>
        <p:spPr>
          <a:xfrm>
            <a:off x="882649" y="4221126"/>
            <a:ext cx="5099052" cy="6953693"/>
          </a:xfrm>
        </p:spPr>
        <p:txBody>
          <a:bodyPr>
            <a:normAutofit fontScale="85000" lnSpcReduction="10000"/>
          </a:bodyPr>
          <a:lstStyle/>
          <a:p>
            <a:pPr marL="0" indent="0">
              <a:lnSpc>
                <a:spcPct val="150000"/>
              </a:lnSpc>
              <a:buNone/>
            </a:pPr>
            <a:r>
              <a:rPr lang="en-GB" sz="1900"/>
              <a:t>You would have started learning from a baby do you remember? </a:t>
            </a:r>
          </a:p>
          <a:p>
            <a:pPr marL="0" indent="0" algn="ctr">
              <a:lnSpc>
                <a:spcPct val="150000"/>
              </a:lnSpc>
              <a:buNone/>
            </a:pPr>
            <a:r>
              <a:rPr lang="en-GB" sz="1900" b="1" i="1"/>
              <a:t>“One, Two Buckle My Shoe” </a:t>
            </a:r>
          </a:p>
          <a:p>
            <a:pPr marL="0" indent="0" algn="ctr">
              <a:lnSpc>
                <a:spcPct val="150000"/>
              </a:lnSpc>
              <a:buNone/>
            </a:pPr>
            <a:r>
              <a:rPr lang="en-GB" sz="1900" b="1" i="1"/>
              <a:t>or even </a:t>
            </a:r>
          </a:p>
          <a:p>
            <a:pPr marL="0" indent="0" algn="ctr">
              <a:lnSpc>
                <a:spcPct val="150000"/>
              </a:lnSpc>
              <a:buNone/>
            </a:pPr>
            <a:r>
              <a:rPr lang="en-GB" sz="1900" b="1" i="1"/>
              <a:t>“Ten Green Bottles” .... </a:t>
            </a:r>
          </a:p>
          <a:p>
            <a:pPr marL="0" indent="0">
              <a:lnSpc>
                <a:spcPct val="150000"/>
              </a:lnSpc>
              <a:buNone/>
            </a:pPr>
            <a:r>
              <a:rPr lang="en-GB" sz="1900"/>
              <a:t>Songs and Rhymes are the starting blocks to learning number order and numeracy skills. Which increase year on year during your school journey. </a:t>
            </a:r>
          </a:p>
          <a:p>
            <a:pPr marL="0" indent="0" algn="r">
              <a:buNone/>
            </a:pPr>
            <a:r>
              <a:rPr lang="en-GB" sz="1900" b="1" i="1"/>
              <a:t>Or do they?</a:t>
            </a:r>
          </a:p>
          <a:p>
            <a:pPr marL="0" indent="0">
              <a:lnSpc>
                <a:spcPct val="150000"/>
              </a:lnSpc>
              <a:buNone/>
            </a:pPr>
            <a:r>
              <a:rPr lang="en-GB" sz="1900" b="1" i="1"/>
              <a:t> </a:t>
            </a:r>
            <a:r>
              <a:rPr lang="en-GB" sz="1900"/>
              <a:t>If you want your fair share of the Pizza, then you need to understand why good numeracy is important…. </a:t>
            </a:r>
          </a:p>
          <a:p>
            <a:pPr marL="0" indent="0" algn="r">
              <a:lnSpc>
                <a:spcPct val="150000"/>
              </a:lnSpc>
              <a:buNone/>
            </a:pPr>
            <a:r>
              <a:rPr lang="en-GB" sz="1900" b="1" i="1"/>
              <a:t>Government (2022) </a:t>
            </a:r>
          </a:p>
          <a:p>
            <a:pPr marL="0" indent="0">
              <a:lnSpc>
                <a:spcPct val="150000"/>
              </a:lnSpc>
              <a:buNone/>
            </a:pPr>
            <a:r>
              <a:rPr lang="en-GB" sz="1900"/>
              <a:t>State that numeracy is the best protection we as educators can give a child, future adult against unemployment, low wages and poor health.  </a:t>
            </a:r>
          </a:p>
          <a:p>
            <a:pPr marL="0" indent="0">
              <a:lnSpc>
                <a:spcPct val="150000"/>
              </a:lnSpc>
              <a:buNone/>
            </a:pPr>
            <a:r>
              <a:rPr lang="en-GB" sz="1900"/>
              <a:t>If we do not instil confidence in future generations to manage numbers, then it will affect us both financially and socially. </a:t>
            </a:r>
          </a:p>
          <a:p>
            <a:pPr marL="0" indent="0" algn="just">
              <a:buNone/>
            </a:pPr>
            <a:endParaRPr lang="en-GB" b="1" i="1"/>
          </a:p>
        </p:txBody>
      </p:sp>
    </p:spTree>
    <p:extLst>
      <p:ext uri="{BB962C8B-B14F-4D97-AF65-F5344CB8AC3E}">
        <p14:creationId xmlns:p14="http://schemas.microsoft.com/office/powerpoint/2010/main" val="1664447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2649" y="1052624"/>
            <a:ext cx="5099051" cy="2913320"/>
          </a:xfrm>
        </p:spPr>
        <p:txBody>
          <a:bodyPr>
            <a:normAutofit fontScale="90000"/>
          </a:bodyPr>
          <a:lstStyle/>
          <a:p>
            <a:pPr algn="l">
              <a:lnSpc>
                <a:spcPct val="150000"/>
              </a:lnSpc>
            </a:pPr>
            <a:r>
              <a:rPr lang="en-GB" sz="2000"/>
              <a:t>I use the word </a:t>
            </a:r>
            <a:r>
              <a:rPr lang="en-GB" sz="2000" b="1" i="1"/>
              <a:t>WE</a:t>
            </a:r>
            <a:r>
              <a:rPr lang="en-GB" sz="2000"/>
              <a:t> as a global pronoun for all. </a:t>
            </a:r>
            <a:br>
              <a:rPr lang="en-GB" sz="2000"/>
            </a:br>
            <a:r>
              <a:rPr lang="en-GB" sz="2000"/>
              <a:t>To be able to empower and share good numeracy skills and the love of patterns in numbers will allow us the opportunity to create and </a:t>
            </a:r>
            <a:r>
              <a:rPr lang="en-US" sz="2000"/>
              <a:t>do cool stuff. </a:t>
            </a:r>
            <a:br>
              <a:rPr lang="en-US" sz="2000"/>
            </a:br>
            <a:r>
              <a:rPr lang="en-US" sz="2000"/>
              <a:t>Such as write a song, even choreograph a dance routine... </a:t>
            </a:r>
            <a:r>
              <a:rPr lang="en-GB" sz="2000"/>
              <a:t/>
            </a:r>
            <a:br>
              <a:rPr lang="en-GB" sz="2000"/>
            </a:br>
            <a:endParaRPr lang="en-GB" sz="2000"/>
          </a:p>
        </p:txBody>
      </p:sp>
      <p:sp>
        <p:nvSpPr>
          <p:cNvPr id="3" name="Content Placeholder 2"/>
          <p:cNvSpPr>
            <a:spLocks noGrp="1"/>
          </p:cNvSpPr>
          <p:nvPr>
            <p:ph idx="1"/>
          </p:nvPr>
        </p:nvSpPr>
        <p:spPr>
          <a:xfrm>
            <a:off x="882649" y="4426908"/>
            <a:ext cx="5099052" cy="6832971"/>
          </a:xfrm>
        </p:spPr>
        <p:txBody>
          <a:bodyPr>
            <a:normAutofit lnSpcReduction="10000"/>
          </a:bodyPr>
          <a:lstStyle/>
          <a:p>
            <a:pPr marL="0" indent="0" algn="r">
              <a:buNone/>
            </a:pPr>
            <a:r>
              <a:rPr lang="en-GB" b="1" i="1"/>
              <a:t>Yes, that’s right...  </a:t>
            </a:r>
          </a:p>
          <a:p>
            <a:pPr marL="0" indent="0">
              <a:buNone/>
            </a:pPr>
            <a:r>
              <a:rPr lang="en-GB"/>
              <a:t>Your favourite song and dance started as numbers. </a:t>
            </a:r>
          </a:p>
          <a:p>
            <a:pPr marL="0" indent="0">
              <a:buNone/>
            </a:pPr>
            <a:r>
              <a:rPr lang="en-GB"/>
              <a:t>A report in 2014 for National Numeracy by Pro Bono Economics found that the average cost to individuals with poor numeracy is £460 a year. The most up to date report states that it is costing the UK £20.2 billion per year. </a:t>
            </a:r>
          </a:p>
          <a:p>
            <a:pPr marL="0" indent="0" algn="ctr">
              <a:buNone/>
            </a:pPr>
            <a:r>
              <a:rPr lang="en-GB" b="1"/>
              <a:t>“Impact of poor numeracy”  </a:t>
            </a:r>
          </a:p>
          <a:p>
            <a:pPr>
              <a:lnSpc>
                <a:spcPct val="150000"/>
              </a:lnSpc>
              <a:buFont typeface="Wingdings" panose="05000000000000000000" pitchFamily="2" charset="2"/>
              <a:buChar char="Ø"/>
            </a:pPr>
            <a:r>
              <a:rPr lang="en-GB"/>
              <a:t>•	Lower earnings. </a:t>
            </a:r>
          </a:p>
          <a:p>
            <a:pPr>
              <a:lnSpc>
                <a:spcPct val="150000"/>
              </a:lnSpc>
              <a:buFont typeface="Wingdings" panose="05000000000000000000" pitchFamily="2" charset="2"/>
              <a:buChar char="Ø"/>
            </a:pPr>
            <a:r>
              <a:rPr lang="en-GB"/>
              <a:t>•	Loss in productivity for employers. </a:t>
            </a:r>
          </a:p>
          <a:p>
            <a:pPr>
              <a:lnSpc>
                <a:spcPct val="150000"/>
              </a:lnSpc>
              <a:buFont typeface="Wingdings" panose="05000000000000000000" pitchFamily="2" charset="2"/>
              <a:buChar char="Ø"/>
            </a:pPr>
            <a:r>
              <a:rPr lang="en-GB"/>
              <a:t>•	Increase in demand for jobseekers' allowance. </a:t>
            </a:r>
          </a:p>
          <a:p>
            <a:pPr>
              <a:lnSpc>
                <a:spcPct val="150000"/>
              </a:lnSpc>
              <a:buFont typeface="Wingdings" panose="05000000000000000000" pitchFamily="2" charset="2"/>
              <a:buChar char="Ø"/>
            </a:pPr>
            <a:r>
              <a:rPr lang="en-GB"/>
              <a:t>•	Life expectancy. </a:t>
            </a:r>
          </a:p>
          <a:p>
            <a:pPr>
              <a:lnSpc>
                <a:spcPct val="150000"/>
              </a:lnSpc>
              <a:buFont typeface="Wingdings" panose="05000000000000000000" pitchFamily="2" charset="2"/>
              <a:buChar char="Ø"/>
            </a:pPr>
            <a:r>
              <a:rPr lang="en-GB"/>
              <a:t>•	Social, Emotional and Behavioural difficulties. </a:t>
            </a:r>
          </a:p>
          <a:p>
            <a:pPr>
              <a:lnSpc>
                <a:spcPct val="150000"/>
              </a:lnSpc>
              <a:buFont typeface="Wingdings" panose="05000000000000000000" pitchFamily="2" charset="2"/>
              <a:buChar char="Ø"/>
            </a:pPr>
            <a:r>
              <a:rPr lang="en-GB"/>
              <a:t>•	Depression. </a:t>
            </a:r>
          </a:p>
          <a:p>
            <a:pPr>
              <a:lnSpc>
                <a:spcPct val="150000"/>
              </a:lnSpc>
              <a:buFont typeface="Wingdings" panose="05000000000000000000" pitchFamily="2" charset="2"/>
              <a:buChar char="Ø"/>
            </a:pPr>
            <a:r>
              <a:rPr lang="en-GB"/>
              <a:t>•	Debt. </a:t>
            </a:r>
          </a:p>
          <a:p>
            <a:pPr>
              <a:lnSpc>
                <a:spcPct val="150000"/>
              </a:lnSpc>
              <a:buFont typeface="Wingdings" panose="05000000000000000000" pitchFamily="2" charset="2"/>
              <a:buChar char="Ø"/>
            </a:pPr>
            <a:r>
              <a:rPr lang="en-GB"/>
              <a:t>•	Low socio-economic status </a:t>
            </a:r>
          </a:p>
          <a:p>
            <a:pPr marL="0" indent="0">
              <a:buNone/>
            </a:pPr>
            <a:endParaRPr lang="en-GB"/>
          </a:p>
        </p:txBody>
      </p:sp>
    </p:spTree>
    <p:extLst>
      <p:ext uri="{BB962C8B-B14F-4D97-AF65-F5344CB8AC3E}">
        <p14:creationId xmlns:p14="http://schemas.microsoft.com/office/powerpoint/2010/main" val="55687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Is numeracy only for School? </a:t>
            </a:r>
          </a:p>
        </p:txBody>
      </p:sp>
      <p:sp>
        <p:nvSpPr>
          <p:cNvPr id="3" name="Content Placeholder 2"/>
          <p:cNvSpPr>
            <a:spLocks noGrp="1"/>
          </p:cNvSpPr>
          <p:nvPr>
            <p:ph idx="1"/>
          </p:nvPr>
        </p:nvSpPr>
        <p:spPr>
          <a:xfrm>
            <a:off x="882649" y="4253023"/>
            <a:ext cx="5099052" cy="6900530"/>
          </a:xfrm>
        </p:spPr>
        <p:txBody>
          <a:bodyPr>
            <a:normAutofit fontScale="92500" lnSpcReduction="10000"/>
          </a:bodyPr>
          <a:lstStyle/>
          <a:p>
            <a:pPr marL="0" indent="0" algn="just">
              <a:lnSpc>
                <a:spcPct val="150000"/>
              </a:lnSpc>
              <a:buNone/>
            </a:pPr>
            <a:r>
              <a:rPr lang="en-GB"/>
              <a:t>No numeracy is for life the need for a good level of numeracy only increases as we get older. </a:t>
            </a:r>
          </a:p>
          <a:p>
            <a:pPr marL="0" indent="0" algn="just">
              <a:lnSpc>
                <a:spcPct val="150000"/>
              </a:lnSpc>
              <a:buNone/>
            </a:pPr>
            <a:r>
              <a:rPr lang="en-GB"/>
              <a:t>When we start thinking about mortgages, the financial implications of borrowing money, interest rates and pensions it's essential that we're numerate enough to make informed decisions. </a:t>
            </a:r>
          </a:p>
          <a:p>
            <a:pPr marL="0" indent="0" algn="ctr">
              <a:lnSpc>
                <a:spcPct val="150000"/>
              </a:lnSpc>
              <a:buNone/>
            </a:pPr>
            <a:r>
              <a:rPr lang="en-GB" b="1"/>
              <a:t>Positive impact of being numerate….</a:t>
            </a:r>
          </a:p>
          <a:p>
            <a:pPr>
              <a:lnSpc>
                <a:spcPct val="170000"/>
              </a:lnSpc>
              <a:buFont typeface="Wingdings" panose="05000000000000000000" pitchFamily="2" charset="2"/>
              <a:buChar char="Ø"/>
            </a:pPr>
            <a:r>
              <a:rPr lang="en-GB"/>
              <a:t>•	Reassuring financial behaviour's including regular savings, and keeping up with bills. </a:t>
            </a:r>
          </a:p>
          <a:p>
            <a:pPr>
              <a:lnSpc>
                <a:spcPct val="170000"/>
              </a:lnSpc>
              <a:buFont typeface="Wingdings" panose="05000000000000000000" pitchFamily="2" charset="2"/>
              <a:buChar char="Ø"/>
            </a:pPr>
            <a:r>
              <a:rPr lang="en-GB"/>
              <a:t>•	Improved health choices. </a:t>
            </a:r>
          </a:p>
          <a:p>
            <a:pPr>
              <a:lnSpc>
                <a:spcPct val="170000"/>
              </a:lnSpc>
              <a:buFont typeface="Wingdings" panose="05000000000000000000" pitchFamily="2" charset="2"/>
              <a:buChar char="Ø"/>
            </a:pPr>
            <a:r>
              <a:rPr lang="en-GB"/>
              <a:t>•	Increased wages &amp; socio-economic status. </a:t>
            </a:r>
          </a:p>
          <a:p>
            <a:pPr>
              <a:lnSpc>
                <a:spcPct val="170000"/>
              </a:lnSpc>
              <a:buFont typeface="Wingdings" panose="05000000000000000000" pitchFamily="2" charset="2"/>
              <a:buChar char="Ø"/>
            </a:pPr>
            <a:r>
              <a:rPr lang="en-GB"/>
              <a:t>•	Your world becomes bigger not limited by your environment. </a:t>
            </a:r>
          </a:p>
          <a:p>
            <a:pPr marL="0" indent="0">
              <a:lnSpc>
                <a:spcPct val="150000"/>
              </a:lnSpc>
              <a:buNone/>
            </a:pPr>
            <a:endParaRPr lang="en-GB" b="1"/>
          </a:p>
          <a:p>
            <a:pPr marL="0" indent="0" algn="ctr">
              <a:lnSpc>
                <a:spcPct val="150000"/>
              </a:lnSpc>
              <a:buNone/>
            </a:pPr>
            <a:r>
              <a:rPr lang="en-GB" b="1"/>
              <a:t> </a:t>
            </a:r>
          </a:p>
        </p:txBody>
      </p:sp>
    </p:spTree>
    <p:extLst>
      <p:ext uri="{BB962C8B-B14F-4D97-AF65-F5344CB8AC3E}">
        <p14:creationId xmlns:p14="http://schemas.microsoft.com/office/powerpoint/2010/main" val="1475696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Comprehensive Education </a:t>
            </a:r>
            <a:br>
              <a:rPr lang="en-GB" b="1"/>
            </a:br>
            <a:r>
              <a:rPr lang="en-GB" b="1"/>
              <a:t>and beyond ... </a:t>
            </a:r>
          </a:p>
        </p:txBody>
      </p:sp>
      <p:sp>
        <p:nvSpPr>
          <p:cNvPr id="3" name="Content Placeholder 2"/>
          <p:cNvSpPr>
            <a:spLocks noGrp="1"/>
          </p:cNvSpPr>
          <p:nvPr>
            <p:ph idx="1"/>
          </p:nvPr>
        </p:nvSpPr>
        <p:spPr/>
        <p:txBody>
          <a:bodyPr/>
          <a:lstStyle/>
          <a:p>
            <a:pPr marL="0" indent="0" algn="ctr">
              <a:buNone/>
            </a:pPr>
            <a:r>
              <a:rPr lang="en-GB" b="1"/>
              <a:t>Correlation of low numeracy skills in pupils in comprehensives can be seen in;  </a:t>
            </a:r>
          </a:p>
          <a:p>
            <a:pPr>
              <a:buFont typeface="Wingdings" panose="05000000000000000000" pitchFamily="2" charset="2"/>
              <a:buChar char="Ø"/>
            </a:pPr>
            <a:r>
              <a:rPr lang="en-GB"/>
              <a:t>•	High levels of exclusions. </a:t>
            </a:r>
          </a:p>
          <a:p>
            <a:pPr>
              <a:buFont typeface="Wingdings" panose="05000000000000000000" pitchFamily="2" charset="2"/>
              <a:buChar char="Ø"/>
            </a:pPr>
            <a:r>
              <a:rPr lang="en-GB"/>
              <a:t>•	Truancy. </a:t>
            </a:r>
          </a:p>
          <a:p>
            <a:pPr>
              <a:buFont typeface="Wingdings" panose="05000000000000000000" pitchFamily="2" charset="2"/>
              <a:buChar char="Ø"/>
            </a:pPr>
            <a:r>
              <a:rPr lang="en-GB"/>
              <a:t>•	Crime. </a:t>
            </a:r>
          </a:p>
          <a:p>
            <a:pPr>
              <a:buFont typeface="Wingdings" panose="05000000000000000000" pitchFamily="2" charset="2"/>
              <a:buChar char="Ø"/>
            </a:pPr>
            <a:r>
              <a:rPr lang="en-GB"/>
              <a:t>•	Incarceration </a:t>
            </a:r>
          </a:p>
          <a:p>
            <a:pPr marL="0" indent="0">
              <a:buNone/>
            </a:pPr>
            <a:r>
              <a:rPr lang="en-GB"/>
              <a:t> UK needs a numerate population in order to build a strong economy and to be able to compete globally especially with countries who surpass us in numeracy performance. That is why numbers count……</a:t>
            </a:r>
          </a:p>
          <a:p>
            <a:pPr marL="0" indent="0">
              <a:buNone/>
            </a:pPr>
            <a:endParaRPr lang="en-GB"/>
          </a:p>
          <a:p>
            <a:pPr marL="0" indent="0">
              <a:buNone/>
            </a:pPr>
            <a:r>
              <a:rPr lang="en-GB"/>
              <a:t> </a:t>
            </a:r>
          </a:p>
        </p:txBody>
      </p:sp>
    </p:spTree>
    <p:extLst>
      <p:ext uri="{BB962C8B-B14F-4D97-AF65-F5344CB8AC3E}">
        <p14:creationId xmlns:p14="http://schemas.microsoft.com/office/powerpoint/2010/main" val="2603435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B3B8F-B71D-4AD1-671E-AE33B69CBB0D}"/>
              </a:ext>
            </a:extLst>
          </p:cNvPr>
          <p:cNvSpPr>
            <a:spLocks noGrp="1"/>
          </p:cNvSpPr>
          <p:nvPr>
            <p:ph type="title"/>
          </p:nvPr>
        </p:nvSpPr>
        <p:spPr/>
        <p:txBody>
          <a:bodyPr/>
          <a:lstStyle/>
          <a:p>
            <a:r>
              <a:rPr lang="en-US" sz="2800" b="1">
                <a:ea typeface="+mj-lt"/>
                <a:cs typeface="+mj-lt"/>
              </a:rPr>
              <a:t>Element 2...</a:t>
            </a:r>
            <a:br>
              <a:rPr lang="en-US" sz="2800" b="1">
                <a:ea typeface="+mj-lt"/>
                <a:cs typeface="+mj-lt"/>
              </a:rPr>
            </a:br>
            <a:r>
              <a:rPr lang="en-US" sz="2800" b="1">
                <a:ea typeface="+mj-lt"/>
                <a:cs typeface="+mj-lt"/>
              </a:rPr>
              <a:t>What can Schools do </a:t>
            </a:r>
            <a:br>
              <a:rPr lang="en-US" sz="2800" b="1">
                <a:ea typeface="+mj-lt"/>
                <a:cs typeface="+mj-lt"/>
              </a:rPr>
            </a:br>
            <a:r>
              <a:rPr lang="en-US" sz="2800" b="1">
                <a:ea typeface="+mj-lt"/>
                <a:cs typeface="+mj-lt"/>
              </a:rPr>
              <a:t>to encourage numeracy?</a:t>
            </a:r>
            <a:endParaRPr lang="en-US" b="1"/>
          </a:p>
          <a:p>
            <a:endParaRPr lang="en-US" b="1"/>
          </a:p>
        </p:txBody>
      </p:sp>
      <p:sp>
        <p:nvSpPr>
          <p:cNvPr id="3" name="Content Placeholder 2">
            <a:extLst>
              <a:ext uri="{FF2B5EF4-FFF2-40B4-BE49-F238E27FC236}">
                <a16:creationId xmlns:a16="http://schemas.microsoft.com/office/drawing/2014/main" id="{0506C753-6DA5-76E4-9BAD-8969E6886265}"/>
              </a:ext>
            </a:extLst>
          </p:cNvPr>
          <p:cNvSpPr>
            <a:spLocks noGrp="1"/>
          </p:cNvSpPr>
          <p:nvPr>
            <p:ph idx="1"/>
          </p:nvPr>
        </p:nvSpPr>
        <p:spPr>
          <a:xfrm>
            <a:off x="531716" y="4055433"/>
            <a:ext cx="5802295" cy="8436145"/>
          </a:xfrm>
        </p:spPr>
        <p:txBody>
          <a:bodyPr vert="horz" lIns="91440" tIns="45720" rIns="91440" bIns="45720" rtlCol="0" anchor="t">
            <a:noAutofit/>
          </a:bodyPr>
          <a:lstStyle/>
          <a:p>
            <a:pPr marL="0" indent="0" algn="just">
              <a:lnSpc>
                <a:spcPct val="150000"/>
              </a:lnSpc>
              <a:buNone/>
            </a:pPr>
            <a:r>
              <a:rPr lang="en-US" sz="1600" dirty="0">
                <a:ea typeface="+mn-lt"/>
                <a:cs typeface="+mn-lt"/>
              </a:rPr>
              <a:t>Firstly, consider the nine degrees of learning proposed by behaviorists such as Gagne'. According to Gagne', instruction begins with a moment of anticipation known as "motivation to learn." (Bates, 2019, pp 38-39)Motivation is part of our basic need, but also the hardest to instill in a pupil. If we turn to Maslow and "A Theory of Human Motivation" we can see that when schools such as school A decide to go off timetable and have a week named healthy schools. We see pupils who are stimulated, engaged and learning without releasing they are! (Bates, 2019, pp 66-67) So, what do these days look like in school A. We see teams of pupils who are competing against each other in sports events such as football, long jump, sprinting, shot put and many more. Giving every pupil an opportunity to shine and be a star. We see pupils going into the kitchens and making their own protein bars. The textile room to make a flag for their team. During the week they experience opportunities to learn transferable skills for life. Which is the outcome we need to have, happy healthy young adults leaving school. (School A, 2020)</a:t>
            </a:r>
            <a:endParaRPr lang="en-US" sz="1600"/>
          </a:p>
          <a:p>
            <a:pPr marL="0" indent="0" algn="just">
              <a:lnSpc>
                <a:spcPct val="150000"/>
              </a:lnSpc>
              <a:buNone/>
            </a:pPr>
            <a:endParaRPr lang="en-US"/>
          </a:p>
          <a:p>
            <a:pPr marL="0" indent="0" algn="just">
              <a:buNone/>
            </a:pPr>
            <a:endParaRPr lang="en-US"/>
          </a:p>
          <a:p>
            <a:pPr marL="0" indent="0" algn="just">
              <a:buNone/>
            </a:pPr>
            <a:endParaRPr lang="en-US"/>
          </a:p>
          <a:p>
            <a:pPr marL="0" indent="0" algn="just">
              <a:buNone/>
            </a:pPr>
            <a:endParaRPr lang="en-US"/>
          </a:p>
          <a:p>
            <a:pPr marL="213995" indent="-213995" algn="just">
              <a:buSzPct val="114999"/>
            </a:pPr>
            <a:endParaRPr lang="en-US"/>
          </a:p>
        </p:txBody>
      </p:sp>
    </p:spTree>
    <p:extLst>
      <p:ext uri="{BB962C8B-B14F-4D97-AF65-F5344CB8AC3E}">
        <p14:creationId xmlns:p14="http://schemas.microsoft.com/office/powerpoint/2010/main" val="1139010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9BA377-BFC1-C2A7-6C17-76D417AC219C}"/>
              </a:ext>
            </a:extLst>
          </p:cNvPr>
          <p:cNvSpPr>
            <a:spLocks noGrp="1"/>
          </p:cNvSpPr>
          <p:nvPr>
            <p:ph idx="1"/>
          </p:nvPr>
        </p:nvSpPr>
        <p:spPr>
          <a:xfrm>
            <a:off x="414433" y="924579"/>
            <a:ext cx="5952858" cy="10311711"/>
          </a:xfrm>
        </p:spPr>
        <p:txBody>
          <a:bodyPr>
            <a:normAutofit/>
          </a:bodyPr>
          <a:lstStyle/>
          <a:p>
            <a:pPr marL="213995" indent="-213995" algn="just">
              <a:lnSpc>
                <a:spcPct val="150000"/>
              </a:lnSpc>
              <a:buNone/>
            </a:pPr>
            <a:r>
              <a:rPr lang="en-US" sz="1600" dirty="0">
                <a:ea typeface="+mn-lt"/>
                <a:cs typeface="+mn-lt"/>
              </a:rPr>
              <a:t>Numeracy and literacy skills emerge during the week by; </a:t>
            </a:r>
            <a:endParaRPr lang="en-US"/>
          </a:p>
          <a:p>
            <a:pPr marL="213995" indent="-213995" algn="just">
              <a:lnSpc>
                <a:spcPct val="150000"/>
              </a:lnSpc>
            </a:pPr>
            <a:r>
              <a:rPr lang="en-US" sz="1600" dirty="0">
                <a:ea typeface="+mn-lt"/>
                <a:cs typeface="+mn-lt"/>
              </a:rPr>
              <a:t>Measuring the shot-put throw. </a:t>
            </a:r>
          </a:p>
          <a:p>
            <a:pPr marL="213995" indent="-213995" algn="just">
              <a:lnSpc>
                <a:spcPct val="150000"/>
              </a:lnSpc>
              <a:buSzPct val="114999"/>
            </a:pPr>
            <a:r>
              <a:rPr lang="en-US" sz="1600" dirty="0">
                <a:ea typeface="+mn-lt"/>
                <a:cs typeface="+mn-lt"/>
              </a:rPr>
              <a:t>Timing races. </a:t>
            </a:r>
          </a:p>
          <a:p>
            <a:pPr marL="213995" indent="-213995" algn="just">
              <a:lnSpc>
                <a:spcPct val="150000"/>
              </a:lnSpc>
              <a:buSzPct val="114999"/>
            </a:pPr>
            <a:r>
              <a:rPr lang="en-US" sz="1600" dirty="0">
                <a:ea typeface="+mn-lt"/>
                <a:cs typeface="+mn-lt"/>
              </a:rPr>
              <a:t>Weighing ingredients. </a:t>
            </a:r>
          </a:p>
          <a:p>
            <a:pPr marL="213995" indent="-213995" algn="just">
              <a:lnSpc>
                <a:spcPct val="150000"/>
              </a:lnSpc>
              <a:buSzPct val="114999"/>
            </a:pPr>
            <a:r>
              <a:rPr lang="en-US" sz="1600" dirty="0">
                <a:ea typeface="+mn-lt"/>
                <a:cs typeface="+mn-lt"/>
              </a:rPr>
              <a:t>Measuring fabric. </a:t>
            </a:r>
          </a:p>
          <a:p>
            <a:pPr marL="0" indent="0" algn="just">
              <a:lnSpc>
                <a:spcPct val="150000"/>
              </a:lnSpc>
              <a:buSzPct val="114999"/>
              <a:buNone/>
            </a:pPr>
            <a:r>
              <a:rPr lang="en-US" sz="1600" dirty="0">
                <a:ea typeface="+mn-lt"/>
                <a:cs typeface="+mn-lt"/>
              </a:rPr>
              <a:t>The list is endless. But most importantly each pupil is motivated, present, and part of a team, the ultimate outcome is to be motivated and happy. </a:t>
            </a:r>
            <a:endParaRPr lang="en-US" sz="1600">
              <a:ea typeface="+mn-lt"/>
              <a:cs typeface="+mn-lt"/>
            </a:endParaRPr>
          </a:p>
          <a:p>
            <a:pPr marL="0" indent="0" algn="just">
              <a:lnSpc>
                <a:spcPct val="150000"/>
              </a:lnSpc>
              <a:buNone/>
            </a:pPr>
            <a:r>
              <a:rPr lang="en-US" sz="1600" dirty="0">
                <a:ea typeface="+mn-lt"/>
                <a:cs typeface="+mn-lt"/>
              </a:rPr>
              <a:t>But this is where the question lies how can schools carry on encouraging numeracy! (School A, 2020)</a:t>
            </a:r>
          </a:p>
          <a:p>
            <a:pPr marL="0" indent="0" algn="just">
              <a:lnSpc>
                <a:spcPct val="150000"/>
              </a:lnSpc>
              <a:buNone/>
            </a:pPr>
            <a:r>
              <a:rPr lang="en-US" sz="1600" dirty="0">
                <a:ea typeface="+mn-lt"/>
                <a:cs typeface="+mn-lt"/>
              </a:rPr>
              <a:t>We have seen the Cockcroft Report 1982 (Education England) The full title of which is “Mathematics Counts” take us through the wildflower garden through to the Rose Garden (Brown, 2014,) but on the way not untouched by the thorns. The scratches leave scars in many a young person who are now adults with their own children and passing on their demotivated thoughts and mind set to numeracy.(Brown, 2014) Is this where we need to change the narrative? Is the Donaldson report, our Saviour here in Wales? What is the Donaldson report? A report commissioned by the Welsh Government. To evaluate and assess our curriculum from ages 3 to 16. With  rippling effects moving into young adults and beyond. Progression steps being the new buzz word for assessment. (Donaldson, 2015)In the academic new year 2022/2023 we move into the phase of six areas of learning and experience. Prof Donaldson (2015) also believes that all teachers should be expected to deliver three "cross-curriculum responsibilities" literacy, numeracy, and digital competence.</a:t>
            </a:r>
            <a:endParaRPr lang="en-US" sz="1600"/>
          </a:p>
          <a:p>
            <a:pPr marL="213995" indent="-213995" algn="just">
              <a:lnSpc>
                <a:spcPct val="150000"/>
              </a:lnSpc>
              <a:buNone/>
            </a:pPr>
            <a:endParaRPr lang="en-US" sz="1600" dirty="0"/>
          </a:p>
          <a:p>
            <a:pPr marL="213995" indent="-213995" algn="just">
              <a:lnSpc>
                <a:spcPct val="150000"/>
              </a:lnSpc>
              <a:buNone/>
            </a:pPr>
            <a:endParaRPr lang="en-US" sz="1600" dirty="0"/>
          </a:p>
          <a:p>
            <a:pPr marL="0" indent="0" algn="just">
              <a:buNone/>
            </a:pPr>
            <a:endParaRPr lang="en-US"/>
          </a:p>
        </p:txBody>
      </p:sp>
    </p:spTree>
    <p:extLst>
      <p:ext uri="{BB962C8B-B14F-4D97-AF65-F5344CB8AC3E}">
        <p14:creationId xmlns:p14="http://schemas.microsoft.com/office/powerpoint/2010/main" val="2014899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D93210-2D32-A823-C5B7-5A62AA4594B3}"/>
              </a:ext>
            </a:extLst>
          </p:cNvPr>
          <p:cNvSpPr>
            <a:spLocks noGrp="1"/>
          </p:cNvSpPr>
          <p:nvPr>
            <p:ph idx="1"/>
          </p:nvPr>
        </p:nvSpPr>
        <p:spPr>
          <a:xfrm>
            <a:off x="331203" y="977857"/>
            <a:ext cx="6111708" cy="10495910"/>
          </a:xfrm>
        </p:spPr>
        <p:txBody>
          <a:bodyPr>
            <a:normAutofit fontScale="92500" lnSpcReduction="10000"/>
          </a:bodyPr>
          <a:lstStyle/>
          <a:p>
            <a:pPr marL="213995" indent="-213995" algn="just">
              <a:lnSpc>
                <a:spcPct val="150000"/>
              </a:lnSpc>
              <a:buNone/>
            </a:pPr>
            <a:r>
              <a:rPr lang="en-US" sz="1600" dirty="0">
                <a:ea typeface="+mn-lt"/>
                <a:cs typeface="+mn-lt"/>
              </a:rPr>
              <a:t>What will this look and feel like in our school settings? </a:t>
            </a:r>
            <a:endParaRPr lang="en-US" sz="1600" dirty="0"/>
          </a:p>
          <a:p>
            <a:pPr marL="213995" indent="-213995" algn="just">
              <a:lnSpc>
                <a:spcPct val="150000"/>
              </a:lnSpc>
              <a:buSzPct val="114999"/>
            </a:pPr>
            <a:r>
              <a:rPr lang="en-US" sz="1600" dirty="0">
                <a:ea typeface="+mn-lt"/>
                <a:cs typeface="+mn-lt"/>
              </a:rPr>
              <a:t>Ambitious, capable learners, eager to learn throughout their lives.</a:t>
            </a:r>
          </a:p>
          <a:p>
            <a:pPr marL="213995" indent="-213995" algn="just">
              <a:lnSpc>
                <a:spcPct val="150000"/>
              </a:lnSpc>
              <a:buSzPct val="114999"/>
            </a:pPr>
            <a:r>
              <a:rPr lang="en-US" sz="1600" dirty="0">
                <a:ea typeface="+mn-lt"/>
                <a:cs typeface="+mn-lt"/>
              </a:rPr>
              <a:t>Enterprising, creative, contributors eager to participate fully in life and work. </a:t>
            </a:r>
          </a:p>
          <a:p>
            <a:pPr marL="213995" indent="-213995" algn="just">
              <a:lnSpc>
                <a:spcPct val="150000"/>
              </a:lnSpc>
              <a:buSzPct val="114999"/>
            </a:pPr>
            <a:r>
              <a:rPr lang="en-US" sz="1600" dirty="0">
                <a:ea typeface="+mn-lt"/>
                <a:cs typeface="+mn-lt"/>
              </a:rPr>
              <a:t>Ethically informed citizens of Wales and the world.</a:t>
            </a:r>
          </a:p>
          <a:p>
            <a:pPr marL="213995" indent="-213995" algn="just">
              <a:lnSpc>
                <a:spcPct val="150000"/>
              </a:lnSpc>
              <a:buSzPct val="114999"/>
            </a:pPr>
            <a:r>
              <a:rPr lang="en-US" sz="1600" dirty="0">
                <a:ea typeface="+mn-lt"/>
                <a:cs typeface="+mn-lt"/>
              </a:rPr>
              <a:t>Healthy, confident individuals ready to live fulfilling lives, valued members of society.</a:t>
            </a:r>
          </a:p>
          <a:p>
            <a:pPr marL="213995" indent="-213995" algn="just">
              <a:lnSpc>
                <a:spcPct val="150000"/>
              </a:lnSpc>
              <a:buSzPct val="114999"/>
            </a:pPr>
            <a:r>
              <a:rPr lang="en-US" sz="1600" dirty="0">
                <a:ea typeface="+mn-lt"/>
                <a:cs typeface="+mn-lt"/>
              </a:rPr>
              <a:t>Key stages to be replaced with "progression milestones," corresponding to expectations at ages five, eight, eleven, fourteen, and sixteen.</a:t>
            </a:r>
            <a:endParaRPr lang="en-US" sz="1600" dirty="0"/>
          </a:p>
          <a:p>
            <a:pPr marL="213995" indent="-213995" algn="just">
              <a:lnSpc>
                <a:spcPct val="150000"/>
              </a:lnSpc>
              <a:buSzPct val="114999"/>
            </a:pPr>
            <a:r>
              <a:rPr lang="en-US" sz="1600" dirty="0">
                <a:ea typeface="+mn-lt"/>
                <a:cs typeface="+mn-lt"/>
              </a:rPr>
              <a:t>Teachers and parents have reference points, Students having "road maps" based on their specific needs.</a:t>
            </a:r>
          </a:p>
          <a:p>
            <a:pPr marL="213995" indent="-213995" algn="just">
              <a:lnSpc>
                <a:spcPct val="150000"/>
              </a:lnSpc>
              <a:buSzPct val="114999"/>
            </a:pPr>
            <a:r>
              <a:rPr lang="en-US" sz="1600" dirty="0">
                <a:ea typeface="+mn-lt"/>
                <a:cs typeface="+mn-lt"/>
              </a:rPr>
              <a:t>Subjects divided into six areas of learning &amp; experience; </a:t>
            </a:r>
          </a:p>
          <a:p>
            <a:pPr marL="842645" indent="-342900" algn="just">
              <a:lnSpc>
                <a:spcPct val="150000"/>
              </a:lnSpc>
              <a:buSzPct val="114999"/>
              <a:buAutoNum type="arabicPeriod"/>
            </a:pPr>
            <a:r>
              <a:rPr lang="en-US" sz="1600" dirty="0">
                <a:ea typeface="+mn-lt"/>
                <a:cs typeface="+mn-lt"/>
              </a:rPr>
              <a:t>Expressive arts. </a:t>
            </a:r>
          </a:p>
          <a:p>
            <a:pPr marL="842645" indent="-342900" algn="just">
              <a:lnSpc>
                <a:spcPct val="150000"/>
              </a:lnSpc>
              <a:buSzPct val="114999"/>
              <a:buAutoNum type="arabicPeriod"/>
            </a:pPr>
            <a:r>
              <a:rPr lang="en-US" sz="1600" dirty="0">
                <a:ea typeface="+mn-lt"/>
                <a:cs typeface="+mn-lt"/>
              </a:rPr>
              <a:t>Health and wellness.</a:t>
            </a:r>
          </a:p>
          <a:p>
            <a:pPr marL="842645" indent="-342900" algn="just">
              <a:lnSpc>
                <a:spcPct val="150000"/>
              </a:lnSpc>
              <a:buSzPct val="114999"/>
              <a:buAutoNum type="arabicPeriod"/>
            </a:pPr>
            <a:r>
              <a:rPr lang="en-US" sz="1600" dirty="0">
                <a:ea typeface="+mn-lt"/>
                <a:cs typeface="+mn-lt"/>
              </a:rPr>
              <a:t>Humanities.</a:t>
            </a:r>
          </a:p>
          <a:p>
            <a:pPr marL="842645" indent="-342900" algn="just">
              <a:lnSpc>
                <a:spcPct val="150000"/>
              </a:lnSpc>
              <a:buSzPct val="114999"/>
              <a:buAutoNum type="arabicPeriod"/>
            </a:pPr>
            <a:r>
              <a:rPr lang="en-US" sz="1600" dirty="0">
                <a:ea typeface="+mn-lt"/>
                <a:cs typeface="+mn-lt"/>
              </a:rPr>
              <a:t>Languages, literacy and communication.</a:t>
            </a:r>
          </a:p>
          <a:p>
            <a:pPr marL="842645" indent="-342900" algn="just">
              <a:lnSpc>
                <a:spcPct val="150000"/>
              </a:lnSpc>
              <a:buSzPct val="114999"/>
              <a:buAutoNum type="arabicPeriod"/>
            </a:pPr>
            <a:r>
              <a:rPr lang="en-US" sz="1600" dirty="0">
                <a:ea typeface="+mn-lt"/>
                <a:cs typeface="+mn-lt"/>
              </a:rPr>
              <a:t>Math's and numeracy.</a:t>
            </a:r>
          </a:p>
          <a:p>
            <a:pPr marL="842645" indent="-342900" algn="just">
              <a:lnSpc>
                <a:spcPct val="150000"/>
              </a:lnSpc>
              <a:buSzPct val="114999"/>
              <a:buAutoNum type="arabicPeriod"/>
            </a:pPr>
            <a:r>
              <a:rPr lang="en-US" sz="1600" dirty="0">
                <a:ea typeface="+mn-lt"/>
                <a:cs typeface="+mn-lt"/>
              </a:rPr>
              <a:t>Science and technology. (Donaldson, 2015)</a:t>
            </a:r>
            <a:endParaRPr lang="en-US" sz="1600" dirty="0"/>
          </a:p>
          <a:p>
            <a:pPr marL="213995" indent="-213995" algn="just">
              <a:lnSpc>
                <a:spcPct val="150000"/>
              </a:lnSpc>
              <a:buSzPct val="114999"/>
            </a:pPr>
            <a:r>
              <a:rPr lang="en-US" sz="1600" dirty="0">
                <a:ea typeface="+mn-lt"/>
                <a:cs typeface="+mn-lt"/>
              </a:rPr>
              <a:t>Teacher assessment being the “main vehicle for assessment before qualifications”</a:t>
            </a:r>
          </a:p>
          <a:p>
            <a:pPr marL="213995" indent="-213995" algn="just">
              <a:lnSpc>
                <a:spcPct val="150000"/>
              </a:lnSpc>
              <a:buSzPct val="114999"/>
            </a:pPr>
            <a:r>
              <a:rPr lang="en-US" sz="1600" dirty="0">
                <a:ea typeface="+mn-lt"/>
                <a:cs typeface="+mn-lt"/>
              </a:rPr>
              <a:t>External, standardized testing valuable benchmarking data - but its frequency is "kept to a minimum" due to its impact on the curriculum, teaching, and learning.</a:t>
            </a:r>
          </a:p>
          <a:p>
            <a:pPr marL="213995" indent="-213995" algn="just">
              <a:lnSpc>
                <a:spcPct val="150000"/>
              </a:lnSpc>
              <a:buSzPct val="114999"/>
            </a:pPr>
            <a:r>
              <a:rPr lang="en-US" sz="1600" dirty="0">
                <a:ea typeface="+mn-lt"/>
                <a:cs typeface="+mn-lt"/>
              </a:rPr>
              <a:t>Welsh language remaining compulsory new expectations being “transactional competence” So Welsh being heard more in English medium schools.</a:t>
            </a:r>
          </a:p>
          <a:p>
            <a:pPr marL="213995" indent="-213995" algn="just">
              <a:lnSpc>
                <a:spcPct val="150000"/>
              </a:lnSpc>
              <a:buSzPct val="114999"/>
            </a:pPr>
            <a:r>
              <a:rPr lang="en-US" sz="1600" dirty="0">
                <a:ea typeface="+mn-lt"/>
                <a:cs typeface="+mn-lt"/>
              </a:rPr>
              <a:t>(Donaldson, 2015)</a:t>
            </a:r>
          </a:p>
          <a:p>
            <a:pPr marL="842645" indent="-342900" algn="just">
              <a:lnSpc>
                <a:spcPct val="150000"/>
              </a:lnSpc>
              <a:buSzPct val="114999"/>
              <a:buAutoNum type="arabicPeriod"/>
            </a:pPr>
            <a:endParaRPr lang="en-US" sz="1600" dirty="0">
              <a:ea typeface="+mn-lt"/>
              <a:cs typeface="+mn-lt"/>
            </a:endParaRPr>
          </a:p>
          <a:p>
            <a:pPr marL="842645" indent="-342900" algn="just">
              <a:lnSpc>
                <a:spcPct val="150000"/>
              </a:lnSpc>
              <a:buSzPct val="114999"/>
              <a:buAutoNum type="romanUcPeriod"/>
            </a:pPr>
            <a:endParaRPr lang="en-US" sz="1600" dirty="0"/>
          </a:p>
          <a:p>
            <a:pPr marL="842645" lvl="1" indent="-285750" algn="just">
              <a:lnSpc>
                <a:spcPct val="150000"/>
              </a:lnSpc>
              <a:buSzPct val="114999"/>
            </a:pPr>
            <a:endParaRPr lang="en-US" sz="1600" dirty="0"/>
          </a:p>
          <a:p>
            <a:pPr marL="0" indent="0" algn="just">
              <a:buNone/>
            </a:pPr>
            <a:endParaRPr lang="en-US"/>
          </a:p>
        </p:txBody>
      </p:sp>
    </p:spTree>
    <p:extLst>
      <p:ext uri="{BB962C8B-B14F-4D97-AF65-F5344CB8AC3E}">
        <p14:creationId xmlns:p14="http://schemas.microsoft.com/office/powerpoint/2010/main" val="70184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FDE71B-EB20-4570-EC8B-CD511CD6B272}"/>
              </a:ext>
            </a:extLst>
          </p:cNvPr>
          <p:cNvSpPr>
            <a:spLocks noGrp="1"/>
          </p:cNvSpPr>
          <p:nvPr>
            <p:ph idx="1"/>
          </p:nvPr>
        </p:nvSpPr>
        <p:spPr>
          <a:xfrm>
            <a:off x="301625" y="909678"/>
            <a:ext cx="6164849" cy="10303405"/>
          </a:xfrm>
        </p:spPr>
        <p:txBody>
          <a:bodyPr/>
          <a:lstStyle/>
          <a:p>
            <a:pPr marL="213995" indent="-213995" algn="just">
              <a:lnSpc>
                <a:spcPct val="150000"/>
              </a:lnSpc>
              <a:buNone/>
            </a:pPr>
            <a:r>
              <a:rPr lang="en-US" dirty="0">
                <a:ea typeface="+mn-lt"/>
                <a:cs typeface="+mn-lt"/>
              </a:rPr>
              <a:t>  </a:t>
            </a:r>
            <a:r>
              <a:rPr lang="en-US" sz="1600" dirty="0">
                <a:ea typeface="+mn-lt"/>
                <a:cs typeface="+mn-lt"/>
              </a:rPr>
              <a:t>Donaldson has not set a time scale, but the politicians are hoping we will be quicker than Scotland. (Donaldson, 2015)So, will the nuances of the Donaldson report take us to the Rose Garden that Politicians feel we missed following the Cockroft era or are Schools such as School A already able to answer the question, by demonstrating there off timetable curriculum or do their results not quantify the answer! Or is it merely that the assessments are corrupt &amp; that league tables &amp; PISA reports reflect a false league table? Maybe that’s a question for another day!</a:t>
            </a:r>
            <a:endParaRPr lang="en-US" sz="1600" dirty="0"/>
          </a:p>
          <a:p>
            <a:pPr marL="213995" indent="-213995" algn="just">
              <a:buNone/>
            </a:pPr>
            <a:endParaRPr lang="en-US">
              <a:ea typeface="+mn-lt"/>
              <a:cs typeface="+mn-lt"/>
            </a:endParaRPr>
          </a:p>
          <a:p>
            <a:pPr marL="0" indent="0" algn="ctr">
              <a:buNone/>
            </a:pPr>
            <a:r>
              <a:rPr lang="en-US" sz="2800" b="1" dirty="0"/>
              <a:t>Element 3....</a:t>
            </a:r>
            <a:endParaRPr lang="en-US" dirty="0"/>
          </a:p>
          <a:p>
            <a:pPr marL="0" indent="0" algn="ctr">
              <a:buNone/>
            </a:pPr>
            <a:r>
              <a:rPr lang="en-US" sz="2800" b="1" dirty="0"/>
              <a:t>Resource Sheet </a:t>
            </a:r>
          </a:p>
          <a:p>
            <a:pPr marL="0" indent="0" algn="ctr">
              <a:buNone/>
            </a:pPr>
            <a:r>
              <a:rPr lang="en-US" sz="2800" b="1" dirty="0"/>
              <a:t>to accompany resource.</a:t>
            </a:r>
            <a:endParaRPr lang="en-US" dirty="0"/>
          </a:p>
          <a:p>
            <a:pPr marL="213995" indent="-213995" algn="just"/>
            <a:endParaRPr lang="en-US" sz="2800" b="1">
              <a:solidFill>
                <a:srgbClr val="262626"/>
              </a:solidFill>
            </a:endParaRPr>
          </a:p>
          <a:p>
            <a:pPr marL="213995" indent="-213995" algn="just"/>
            <a:endParaRPr lang="en-US" b="1">
              <a:solidFill>
                <a:srgbClr val="83992A"/>
              </a:solidFill>
            </a:endParaRP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342900" indent="-342900">
              <a:buAutoNum type="arabicPeriod"/>
            </a:pPr>
            <a:endParaRPr lang="en-US"/>
          </a:p>
          <a:p>
            <a:pPr marL="0" indent="0">
              <a:buNone/>
            </a:pPr>
            <a:endParaRPr lang="en-US"/>
          </a:p>
        </p:txBody>
      </p:sp>
      <p:sp>
        <p:nvSpPr>
          <p:cNvPr id="4" name="TextBox 3">
            <a:extLst>
              <a:ext uri="{FF2B5EF4-FFF2-40B4-BE49-F238E27FC236}">
                <a16:creationId xmlns:a16="http://schemas.microsoft.com/office/drawing/2014/main" id="{74D323E7-E15E-90EE-9478-C88759983CB7}"/>
              </a:ext>
            </a:extLst>
          </p:cNvPr>
          <p:cNvSpPr txBox="1"/>
          <p:nvPr/>
        </p:nvSpPr>
        <p:spPr>
          <a:xfrm>
            <a:off x="533400" y="6353175"/>
            <a:ext cx="5872161" cy="82638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dirty="0"/>
              <a:t>1: Using your browser of choice enter the following link </a:t>
            </a:r>
            <a:r>
              <a:rPr lang="en-US" dirty="0">
                <a:hlinkClick r:id="rId2"/>
              </a:rPr>
              <a:t>https</a:t>
            </a:r>
            <a:r>
              <a:rPr lang="en-US" dirty="0">
                <a:ea typeface="+mn-lt"/>
                <a:cs typeface="+mn-lt"/>
                <a:hlinkClick r:id="rId2"/>
              </a:rPr>
              <a:t>://www.mymaths.co.uk/secondary.html</a:t>
            </a:r>
            <a:endParaRPr lang="en-US" dirty="0">
              <a:ea typeface="+mn-lt"/>
              <a:cs typeface="+mn-lt"/>
            </a:endParaRPr>
          </a:p>
          <a:p>
            <a:pPr algn="just">
              <a:lnSpc>
                <a:spcPct val="150000"/>
              </a:lnSpc>
            </a:pPr>
            <a:r>
              <a:rPr lang="en-US" dirty="0">
                <a:ea typeface="+mn-lt"/>
                <a:cs typeface="+mn-lt"/>
              </a:rPr>
              <a:t>2: Log in using your school log in provided by your teacher.</a:t>
            </a:r>
          </a:p>
          <a:p>
            <a:pPr algn="just">
              <a:lnSpc>
                <a:spcPct val="150000"/>
              </a:lnSpc>
            </a:pPr>
            <a:r>
              <a:rPr lang="en-US" dirty="0">
                <a:ea typeface="+mn-lt"/>
                <a:cs typeface="+mn-lt"/>
              </a:rPr>
              <a:t>3: Log into your personal area using your personal log in username and password.</a:t>
            </a:r>
          </a:p>
          <a:p>
            <a:pPr marL="342900" indent="-342900">
              <a:buAutoNum type="arabicPeriod"/>
            </a:pPr>
            <a:endParaRPr lang="en-US">
              <a:ea typeface="+mn-lt"/>
              <a:cs typeface="+mn-lt"/>
            </a:endParaRPr>
          </a:p>
          <a:p>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pPr marL="342900" indent="-342900">
              <a:buAutoNum type="arabicPeriod"/>
            </a:pPr>
            <a:endParaRPr lang="en-US">
              <a:ea typeface="+mn-lt"/>
              <a:cs typeface="+mn-lt"/>
            </a:endParaRPr>
          </a:p>
          <a:p>
            <a:endParaRPr lang="en-US">
              <a:ea typeface="+mn-lt"/>
              <a:cs typeface="+mn-lt"/>
            </a:endParaRPr>
          </a:p>
        </p:txBody>
      </p:sp>
      <p:pic>
        <p:nvPicPr>
          <p:cNvPr id="9" name="Picture 9" descr="Graphical user interface, text, application&#10;&#10;Description automatically generated">
            <a:extLst>
              <a:ext uri="{FF2B5EF4-FFF2-40B4-BE49-F238E27FC236}">
                <a16:creationId xmlns:a16="http://schemas.microsoft.com/office/drawing/2014/main" id="{8E73B7B4-F1CC-596E-227A-1B2D04930328}"/>
              </a:ext>
            </a:extLst>
          </p:cNvPr>
          <p:cNvPicPr>
            <a:picLocks noChangeAspect="1"/>
          </p:cNvPicPr>
          <p:nvPr/>
        </p:nvPicPr>
        <p:blipFill>
          <a:blip r:embed="rId3"/>
          <a:stretch>
            <a:fillRect/>
          </a:stretch>
        </p:blipFill>
        <p:spPr>
          <a:xfrm>
            <a:off x="1914525" y="8791952"/>
            <a:ext cx="2743200" cy="1542296"/>
          </a:xfrm>
          <a:prstGeom prst="rect">
            <a:avLst/>
          </a:prstGeom>
        </p:spPr>
      </p:pic>
    </p:spTree>
    <p:extLst>
      <p:ext uri="{BB962C8B-B14F-4D97-AF65-F5344CB8AC3E}">
        <p14:creationId xmlns:p14="http://schemas.microsoft.com/office/powerpoint/2010/main" val="1072917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64883-6D1C-9351-46AA-B67A012E2D19}"/>
              </a:ext>
            </a:extLst>
          </p:cNvPr>
          <p:cNvSpPr>
            <a:spLocks noGrp="1"/>
          </p:cNvSpPr>
          <p:nvPr>
            <p:ph idx="1"/>
          </p:nvPr>
        </p:nvSpPr>
        <p:spPr>
          <a:xfrm>
            <a:off x="434974" y="1026483"/>
            <a:ext cx="6003927" cy="10172564"/>
          </a:xfrm>
        </p:spPr>
        <p:txBody>
          <a:bodyPr/>
          <a:lstStyle/>
          <a:p>
            <a:pPr marL="0" indent="0" algn="just">
              <a:lnSpc>
                <a:spcPct val="150000"/>
              </a:lnSpc>
              <a:buNone/>
            </a:pPr>
            <a:r>
              <a:rPr lang="en-US" dirty="0">
                <a:ea typeface="+mn-lt"/>
                <a:cs typeface="+mn-lt"/>
              </a:rPr>
              <a:t>4:Click on the left-hand of the screen where it states Curriculum; here choose the option Curriculum for Wales.</a:t>
            </a:r>
            <a:endParaRPr lang="en-US" dirty="0"/>
          </a:p>
          <a:p>
            <a:pPr marL="0" indent="0">
              <a:buNone/>
            </a:pPr>
            <a:endParaRPr lang="en-US">
              <a:ea typeface="+mn-lt"/>
              <a:cs typeface="+mn-lt"/>
            </a:endParaRPr>
          </a:p>
          <a:p>
            <a:pPr marL="213995" indent="-213995">
              <a:spcBef>
                <a:spcPts val="0"/>
              </a:spcBef>
              <a:spcAft>
                <a:spcPts val="0"/>
              </a:spcAft>
              <a:buSzPct val="114999"/>
            </a:pPr>
            <a:endParaRPr lang="en-US"/>
          </a:p>
          <a:p>
            <a:pPr marL="213995" indent="-213995">
              <a:buSzPct val="114999"/>
            </a:pPr>
            <a:endParaRPr lang="en-US"/>
          </a:p>
          <a:p>
            <a:pPr marL="213995" indent="-213995">
              <a:buSzPct val="114999"/>
            </a:pPr>
            <a:endParaRPr lang="en-US"/>
          </a:p>
          <a:p>
            <a:pPr marL="213995" indent="-213995">
              <a:buSzPct val="114999"/>
            </a:pPr>
            <a:endParaRPr lang="en-US"/>
          </a:p>
          <a:p>
            <a:pPr marL="213995" indent="-213995">
              <a:buSzPct val="114999"/>
            </a:pPr>
            <a:endParaRPr lang="en-US"/>
          </a:p>
          <a:p>
            <a:pPr marL="0" indent="0" algn="just">
              <a:lnSpc>
                <a:spcPct val="150000"/>
              </a:lnSpc>
              <a:buSzPct val="114999"/>
              <a:buNone/>
            </a:pPr>
            <a:r>
              <a:rPr lang="en-US" dirty="0"/>
              <a:t>5: Click onto your chosen area of study EG Counting. Choose to follow the lesson or complete your homework set by your class teacher.</a:t>
            </a: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lgn="just">
              <a:lnSpc>
                <a:spcPct val="150000"/>
              </a:lnSpc>
              <a:buNone/>
            </a:pPr>
            <a:r>
              <a:rPr lang="en-US" dirty="0"/>
              <a:t>6: Work your way through your chosen area. Most of all enjoy and have fun.</a:t>
            </a:r>
          </a:p>
        </p:txBody>
      </p:sp>
      <p:pic>
        <p:nvPicPr>
          <p:cNvPr id="4" name="Picture 4" descr="Graphical user interface, text&#10;&#10;Description automatically generated">
            <a:extLst>
              <a:ext uri="{FF2B5EF4-FFF2-40B4-BE49-F238E27FC236}">
                <a16:creationId xmlns:a16="http://schemas.microsoft.com/office/drawing/2014/main" id="{AFCD8669-65E3-3E6E-A51F-059DEF2488F4}"/>
              </a:ext>
            </a:extLst>
          </p:cNvPr>
          <p:cNvPicPr>
            <a:picLocks noChangeAspect="1"/>
          </p:cNvPicPr>
          <p:nvPr/>
        </p:nvPicPr>
        <p:blipFill>
          <a:blip r:embed="rId2"/>
          <a:stretch>
            <a:fillRect/>
          </a:stretch>
        </p:blipFill>
        <p:spPr>
          <a:xfrm>
            <a:off x="1924050" y="2229227"/>
            <a:ext cx="2743200" cy="1542297"/>
          </a:xfrm>
          <a:prstGeom prst="rect">
            <a:avLst/>
          </a:prstGeom>
        </p:spPr>
      </p:pic>
      <p:pic>
        <p:nvPicPr>
          <p:cNvPr id="5" name="Picture 5" descr="Graphical user interface&#10;&#10;Description automatically generated">
            <a:extLst>
              <a:ext uri="{FF2B5EF4-FFF2-40B4-BE49-F238E27FC236}">
                <a16:creationId xmlns:a16="http://schemas.microsoft.com/office/drawing/2014/main" id="{DEFC3A4D-BCD7-1E22-4022-FDB0D9D72991}"/>
              </a:ext>
            </a:extLst>
          </p:cNvPr>
          <p:cNvPicPr>
            <a:picLocks noChangeAspect="1"/>
          </p:cNvPicPr>
          <p:nvPr/>
        </p:nvPicPr>
        <p:blipFill>
          <a:blip r:embed="rId3"/>
          <a:stretch>
            <a:fillRect/>
          </a:stretch>
        </p:blipFill>
        <p:spPr>
          <a:xfrm>
            <a:off x="2124075" y="5343902"/>
            <a:ext cx="2743200" cy="1542297"/>
          </a:xfrm>
          <a:prstGeom prst="rect">
            <a:avLst/>
          </a:prstGeom>
        </p:spPr>
      </p:pic>
      <p:pic>
        <p:nvPicPr>
          <p:cNvPr id="6" name="Picture 6" descr="Graphical user interface, application&#10;&#10;Description automatically generated">
            <a:extLst>
              <a:ext uri="{FF2B5EF4-FFF2-40B4-BE49-F238E27FC236}">
                <a16:creationId xmlns:a16="http://schemas.microsoft.com/office/drawing/2014/main" id="{465CF1F5-00DE-7CC8-6119-2561C6A48DF5}"/>
              </a:ext>
            </a:extLst>
          </p:cNvPr>
          <p:cNvPicPr>
            <a:picLocks noChangeAspect="1"/>
          </p:cNvPicPr>
          <p:nvPr/>
        </p:nvPicPr>
        <p:blipFill>
          <a:blip r:embed="rId4"/>
          <a:stretch>
            <a:fillRect/>
          </a:stretch>
        </p:blipFill>
        <p:spPr>
          <a:xfrm>
            <a:off x="2305050" y="7896602"/>
            <a:ext cx="2743200" cy="1542297"/>
          </a:xfrm>
          <a:prstGeom prst="rect">
            <a:avLst/>
          </a:prstGeom>
        </p:spPr>
      </p:pic>
    </p:spTree>
    <p:extLst>
      <p:ext uri="{BB962C8B-B14F-4D97-AF65-F5344CB8AC3E}">
        <p14:creationId xmlns:p14="http://schemas.microsoft.com/office/powerpoint/2010/main" val="522804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062F1-857E-10D6-B5AD-D2590DCCB748}"/>
              </a:ext>
            </a:extLst>
          </p:cNvPr>
          <p:cNvSpPr>
            <a:spLocks noGrp="1"/>
          </p:cNvSpPr>
          <p:nvPr>
            <p:ph type="title"/>
          </p:nvPr>
        </p:nvSpPr>
        <p:spPr/>
        <p:txBody>
          <a:bodyPr>
            <a:normAutofit/>
          </a:bodyPr>
          <a:lstStyle/>
          <a:p>
            <a:r>
              <a:rPr lang="en-US" sz="2800" b="1"/>
              <a:t>Element Four....</a:t>
            </a:r>
            <a:br>
              <a:rPr lang="en-US" sz="2800" b="1"/>
            </a:br>
            <a:r>
              <a:rPr lang="en-US" sz="2800" b="1"/>
              <a:t>3 Minute Video of my Resource</a:t>
            </a:r>
          </a:p>
        </p:txBody>
      </p:sp>
      <p:pic>
        <p:nvPicPr>
          <p:cNvPr id="7" name="Picture 7" descr="Graphical user interface, text, application&#10;&#10;Description automatically generated">
            <a:extLst>
              <a:ext uri="{FF2B5EF4-FFF2-40B4-BE49-F238E27FC236}">
                <a16:creationId xmlns:a16="http://schemas.microsoft.com/office/drawing/2014/main" id="{A69FA453-71C2-8855-E555-9C4C6C79312F}"/>
              </a:ext>
            </a:extLst>
          </p:cNvPr>
          <p:cNvPicPr>
            <a:picLocks noGrp="1" noChangeAspect="1"/>
          </p:cNvPicPr>
          <p:nvPr>
            <p:ph idx="1"/>
          </p:nvPr>
        </p:nvPicPr>
        <p:blipFill>
          <a:blip r:embed="rId2"/>
          <a:stretch>
            <a:fillRect/>
          </a:stretch>
        </p:blipFill>
        <p:spPr>
          <a:xfrm>
            <a:off x="920749" y="4398369"/>
            <a:ext cx="5099052" cy="2866817"/>
          </a:xfrm>
        </p:spPr>
      </p:pic>
      <p:sp>
        <p:nvSpPr>
          <p:cNvPr id="9" name="TextBox 8">
            <a:extLst>
              <a:ext uri="{FF2B5EF4-FFF2-40B4-BE49-F238E27FC236}">
                <a16:creationId xmlns:a16="http://schemas.microsoft.com/office/drawing/2014/main" id="{63B4287F-5210-4BFE-CBAA-ABF661B4EA39}"/>
              </a:ext>
            </a:extLst>
          </p:cNvPr>
          <p:cNvSpPr txBox="1"/>
          <p:nvPr/>
        </p:nvSpPr>
        <p:spPr>
          <a:xfrm rot="10800000" flipH="1" flipV="1">
            <a:off x="942975" y="7415257"/>
            <a:ext cx="5019675" cy="24468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dirty="0"/>
              <a:t>NB: Since recording resources the web site has been updated purely in its visual appearance not in its aims and outcomes.</a:t>
            </a:r>
          </a:p>
          <a:p>
            <a:endParaRPr lang="en-US"/>
          </a:p>
          <a:p>
            <a:endParaRPr lang="en-US"/>
          </a:p>
          <a:p>
            <a:endParaRPr lang="en-US"/>
          </a:p>
          <a:p>
            <a:endParaRPr lang="en-US"/>
          </a:p>
        </p:txBody>
      </p:sp>
    </p:spTree>
    <p:extLst>
      <p:ext uri="{BB962C8B-B14F-4D97-AF65-F5344CB8AC3E}">
        <p14:creationId xmlns:p14="http://schemas.microsoft.com/office/powerpoint/2010/main" val="1590723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75A7-2F49-719B-C5EC-766E6BB3232D}"/>
              </a:ext>
            </a:extLst>
          </p:cNvPr>
          <p:cNvSpPr>
            <a:spLocks noGrp="1"/>
          </p:cNvSpPr>
          <p:nvPr>
            <p:ph type="title"/>
          </p:nvPr>
        </p:nvSpPr>
        <p:spPr/>
        <p:txBody>
          <a:bodyPr/>
          <a:lstStyle/>
          <a:p>
            <a:r>
              <a:rPr lang="en-US" sz="2800" b="1"/>
              <a:t>Element Five...</a:t>
            </a:r>
            <a:br>
              <a:rPr lang="en-US" sz="2800" b="1"/>
            </a:br>
            <a:r>
              <a:rPr lang="en-US" sz="2800" b="1"/>
              <a:t>Evaluation of the Resources</a:t>
            </a:r>
            <a:endParaRPr lang="en-US" b="1"/>
          </a:p>
        </p:txBody>
      </p:sp>
      <p:sp>
        <p:nvSpPr>
          <p:cNvPr id="3" name="Content Placeholder 2">
            <a:extLst>
              <a:ext uri="{FF2B5EF4-FFF2-40B4-BE49-F238E27FC236}">
                <a16:creationId xmlns:a16="http://schemas.microsoft.com/office/drawing/2014/main" id="{531AE22D-4B53-AA6A-EA1E-F5220652B732}"/>
              </a:ext>
            </a:extLst>
          </p:cNvPr>
          <p:cNvSpPr>
            <a:spLocks noGrp="1"/>
          </p:cNvSpPr>
          <p:nvPr>
            <p:ph idx="1"/>
          </p:nvPr>
        </p:nvSpPr>
        <p:spPr>
          <a:xfrm>
            <a:off x="374649" y="4228471"/>
            <a:ext cx="6091239" cy="6322876"/>
          </a:xfrm>
        </p:spPr>
        <p:txBody>
          <a:bodyPr/>
          <a:lstStyle/>
          <a:p>
            <a:pPr marL="0" indent="0">
              <a:buNone/>
            </a:pPr>
            <a:endParaRPr lang="en-US">
              <a:ea typeface="+mn-lt"/>
              <a:cs typeface="+mn-lt"/>
            </a:endParaRPr>
          </a:p>
          <a:p>
            <a:pPr marL="0" indent="0">
              <a:buNone/>
            </a:pPr>
            <a:endParaRPr lang="en-US"/>
          </a:p>
        </p:txBody>
      </p:sp>
      <p:sp>
        <p:nvSpPr>
          <p:cNvPr id="4" name="TextBox 3">
            <a:extLst>
              <a:ext uri="{FF2B5EF4-FFF2-40B4-BE49-F238E27FC236}">
                <a16:creationId xmlns:a16="http://schemas.microsoft.com/office/drawing/2014/main" id="{738D6C0C-CC63-C868-9658-2ABEF9AA67F2}"/>
              </a:ext>
            </a:extLst>
          </p:cNvPr>
          <p:cNvSpPr txBox="1"/>
          <p:nvPr/>
        </p:nvSpPr>
        <p:spPr>
          <a:xfrm>
            <a:off x="477837" y="4232275"/>
            <a:ext cx="5862638" cy="100251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a:solidFill>
                  <a:srgbClr val="262626"/>
                </a:solidFill>
              </a:rPr>
              <a:t>"My Math's" delivers everything you need to teach mathematics, captivate today's students, and provides a strong foundation for other math-related courses, written by teachers for teachers and their students” (My Math's, 2022) </a:t>
            </a:r>
            <a:endParaRPr lang="en-US"/>
          </a:p>
          <a:p>
            <a:pPr algn="just">
              <a:lnSpc>
                <a:spcPct val="150000"/>
              </a:lnSpc>
            </a:pPr>
            <a:r>
              <a:rPr lang="en-US"/>
              <a:t> </a:t>
            </a:r>
            <a:r>
              <a:rPr lang="en-US">
                <a:ea typeface="+mn-lt"/>
                <a:cs typeface="+mn-lt"/>
              </a:rPr>
              <a:t>I am now going to discuss and evaluate the resource, looking at what it has to offer to both Teachers and Pupils. I am then going to evaluate and discuss its benefits or non-benefits to the same parties and finally in my conclusion assess whether it is a positive, valuable, resource or not!</a:t>
            </a:r>
          </a:p>
          <a:p>
            <a:pPr algn="just">
              <a:lnSpc>
                <a:spcPct val="150000"/>
              </a:lnSpc>
            </a:pPr>
            <a:r>
              <a:rPr lang="en-US">
                <a:ea typeface="+mn-lt"/>
                <a:cs typeface="+mn-lt"/>
              </a:rPr>
              <a:t>What are the positive elements to this resource, firstly it is visually modern, even if you are not computer literate you are able to navigate your way around the site. The use of age-appropriate language which is also simplified, is hugely beneficial.</a:t>
            </a:r>
          </a:p>
          <a:p>
            <a:pPr algn="just">
              <a:lnSpc>
                <a:spcPct val="150000"/>
              </a:lnSpc>
            </a:pPr>
            <a:endParaRPr lang="en-US"/>
          </a:p>
          <a:p>
            <a:pPr algn="just">
              <a:lnSpc>
                <a:spcPct val="150000"/>
              </a:lnSpc>
            </a:pPr>
            <a:endParaRPr lang="en-US">
              <a:solidFill>
                <a:srgbClr val="000000"/>
              </a:solidFill>
            </a:endParaRPr>
          </a:p>
          <a:p>
            <a:pPr algn="just">
              <a:lnSpc>
                <a:spcPct val="150000"/>
              </a:lnSpc>
            </a:pPr>
            <a:endParaRPr lang="en-US">
              <a:solidFill>
                <a:srgbClr val="000000"/>
              </a:solidFill>
            </a:endParaRPr>
          </a:p>
          <a:p>
            <a:pPr algn="just">
              <a:lnSpc>
                <a:spcPct val="150000"/>
              </a:lnSpc>
            </a:pPr>
            <a:endParaRPr lang="en-US">
              <a:solidFill>
                <a:srgbClr val="262626"/>
              </a:solidFill>
            </a:endParaRPr>
          </a:p>
          <a:p>
            <a:pPr algn="just">
              <a:lnSpc>
                <a:spcPct val="150000"/>
              </a:lnSpc>
            </a:pPr>
            <a:endParaRPr lang="en-US">
              <a:solidFill>
                <a:srgbClr val="262626"/>
              </a:solidFill>
            </a:endParaRPr>
          </a:p>
          <a:p>
            <a:pPr algn="just">
              <a:lnSpc>
                <a:spcPct val="150000"/>
              </a:lnSpc>
            </a:pPr>
            <a:endParaRPr lang="en-US">
              <a:solidFill>
                <a:srgbClr val="262626"/>
              </a:solidFill>
            </a:endParaRPr>
          </a:p>
          <a:p>
            <a:pPr algn="just">
              <a:lnSpc>
                <a:spcPct val="150000"/>
              </a:lnSpc>
            </a:pPr>
            <a:endParaRPr lang="en-US">
              <a:solidFill>
                <a:srgbClr val="262626"/>
              </a:solidFill>
            </a:endParaRPr>
          </a:p>
          <a:p>
            <a:pPr algn="just">
              <a:lnSpc>
                <a:spcPct val="150000"/>
              </a:lnSpc>
            </a:pPr>
            <a:endParaRPr lang="en-US">
              <a:solidFill>
                <a:srgbClr val="262626"/>
              </a:solidFill>
            </a:endParaRPr>
          </a:p>
          <a:p>
            <a:pPr algn="just">
              <a:lnSpc>
                <a:spcPct val="150000"/>
              </a:lnSpc>
            </a:pPr>
            <a:endParaRPr lang="en-US">
              <a:solidFill>
                <a:srgbClr val="262626"/>
              </a:solidFill>
            </a:endParaRPr>
          </a:p>
          <a:p>
            <a:pPr algn="just">
              <a:lnSpc>
                <a:spcPct val="150000"/>
              </a:lnSpc>
            </a:pPr>
            <a:endParaRPr lang="en-US">
              <a:solidFill>
                <a:srgbClr val="262626"/>
              </a:solidFill>
            </a:endParaRPr>
          </a:p>
        </p:txBody>
      </p:sp>
    </p:spTree>
    <p:extLst>
      <p:ext uri="{BB962C8B-B14F-4D97-AF65-F5344CB8AC3E}">
        <p14:creationId xmlns:p14="http://schemas.microsoft.com/office/powerpoint/2010/main" val="3327240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70DB91-B11C-3AD7-59B5-77BF92A240CB}"/>
              </a:ext>
            </a:extLst>
          </p:cNvPr>
          <p:cNvSpPr>
            <a:spLocks noGrp="1"/>
          </p:cNvSpPr>
          <p:nvPr>
            <p:ph idx="1"/>
          </p:nvPr>
        </p:nvSpPr>
        <p:spPr>
          <a:xfrm>
            <a:off x="473074" y="1169358"/>
            <a:ext cx="5889627" cy="10105889"/>
          </a:xfrm>
        </p:spPr>
        <p:txBody>
          <a:bodyPr/>
          <a:lstStyle/>
          <a:p>
            <a:pPr marL="0" indent="0" algn="just">
              <a:lnSpc>
                <a:spcPct val="150000"/>
              </a:lnSpc>
              <a:buNone/>
            </a:pPr>
            <a:r>
              <a:rPr lang="en-US" dirty="0">
                <a:ea typeface="+mn-lt"/>
                <a:cs typeface="+mn-lt"/>
              </a:rPr>
              <a:t>Secondly its use is wide reaching including Secondary and Primary Schools. Curriculums for both England and Wales. Also, the curriculum choices reach those in Scotland, Wales and England who are part of the curriculum of excellence, or as we know in Wales More Able and Talented (MAT).Thirdly the website reaches those of Sixteen plus and is as far up the educational ladder as those studying their A levels </a:t>
            </a:r>
          </a:p>
          <a:p>
            <a:pPr marL="0" indent="0" algn="just">
              <a:lnSpc>
                <a:spcPct val="150000"/>
              </a:lnSpc>
              <a:buNone/>
            </a:pPr>
            <a:r>
              <a:rPr lang="en-US" dirty="0">
                <a:ea typeface="+mn-lt"/>
                <a:cs typeface="+mn-lt"/>
              </a:rPr>
              <a:t>and further math's. So, the creators on first look have covered all basis. Fourthly the creators have included tools to help those that need visual support as well as visual tools. Including in the curriculum area tools such as “timetables with a No line, adding grids, division tools grouping and sharing, multiplication tool partitioning, fridge magnets” which is an area for teachers like a white board. This allows the teacher and or instructor to create their own sums. Even in the menu area you can change the screen color with overlays to help those that are dyslexic. Fifthly, some would say the most important area is an area to monitor and track student progress. Within the "My Math's" Teacher Dashboard, you can see all the homework and assessment activity that students have completed immediately. Lastly, and not forgetting Teacher support they offer in-class instruction, webinars, and materials to assist in getting started with "My Math's" right away. So, full support to use the resource.</a:t>
            </a:r>
          </a:p>
          <a:p>
            <a:pPr marL="0" indent="0" algn="just">
              <a:lnSpc>
                <a:spcPct val="150000"/>
              </a:lnSpc>
              <a:buNone/>
            </a:pPr>
            <a:endParaRPr lang="en-US" dirty="0">
              <a:ea typeface="+mn-lt"/>
              <a:cs typeface="+mn-lt"/>
            </a:endParaRPr>
          </a:p>
          <a:p>
            <a:pPr marL="0" indent="0" algn="just">
              <a:lnSpc>
                <a:spcPct val="150000"/>
              </a:lnSpc>
              <a:buNone/>
            </a:pPr>
            <a:endParaRPr lang="en-US" dirty="0">
              <a:ea typeface="+mn-lt"/>
              <a:cs typeface="+mn-lt"/>
            </a:endParaRPr>
          </a:p>
          <a:p>
            <a:pPr marL="0" indent="0" algn="just">
              <a:lnSpc>
                <a:spcPct val="150000"/>
              </a:lnSpc>
              <a:buNone/>
            </a:pPr>
            <a:endParaRPr lang="en-US" dirty="0"/>
          </a:p>
          <a:p>
            <a:pPr marL="0" indent="0" algn="just">
              <a:lnSpc>
                <a:spcPct val="150000"/>
              </a:lnSpc>
              <a:buNone/>
            </a:pPr>
            <a:endParaRPr lang="en-US" dirty="0"/>
          </a:p>
          <a:p>
            <a:pPr marL="0" indent="0" algn="just">
              <a:lnSpc>
                <a:spcPct val="150000"/>
              </a:lnSpc>
              <a:buNone/>
            </a:pPr>
            <a:endParaRPr lang="en-US" dirty="0"/>
          </a:p>
        </p:txBody>
      </p:sp>
    </p:spTree>
    <p:extLst>
      <p:ext uri="{BB962C8B-B14F-4D97-AF65-F5344CB8AC3E}">
        <p14:creationId xmlns:p14="http://schemas.microsoft.com/office/powerpoint/2010/main" val="2898892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2CCE1E-29D8-01D5-90FD-2351E53D8E03}"/>
              </a:ext>
            </a:extLst>
          </p:cNvPr>
          <p:cNvSpPr>
            <a:spLocks noGrp="1"/>
          </p:cNvSpPr>
          <p:nvPr>
            <p:ph idx="1"/>
          </p:nvPr>
        </p:nvSpPr>
        <p:spPr>
          <a:xfrm>
            <a:off x="301624" y="855033"/>
            <a:ext cx="6156327" cy="11125064"/>
          </a:xfrm>
        </p:spPr>
        <p:txBody>
          <a:bodyPr>
            <a:normAutofit lnSpcReduction="10000"/>
          </a:bodyPr>
          <a:lstStyle/>
          <a:p>
            <a:pPr marL="213995" indent="-213995" algn="just">
              <a:lnSpc>
                <a:spcPct val="160000"/>
              </a:lnSpc>
              <a:buNone/>
            </a:pPr>
            <a:r>
              <a:rPr lang="en-US" dirty="0">
                <a:ea typeface="+mn-lt"/>
                <a:cs typeface="+mn-lt"/>
              </a:rPr>
              <a:t>   Looking further into what the resource can offer we see that there are interactive lessons that aid teachers by breaking down and illustrating crucial concepts. Lessons come pre-packaged with several tools and activities that teachers can utilise to assist students consolidate abilities, introduce new concepts, or give diversity in the classroom. So, in theory a time saving resource for Teachers pre-empts lesson plans and gives more time for elsewhere such as marking or setting targets.  </a:t>
            </a:r>
            <a:endParaRPr lang="en-US"/>
          </a:p>
          <a:p>
            <a:pPr marL="213995" indent="-213995" algn="just">
              <a:lnSpc>
                <a:spcPct val="160000"/>
              </a:lnSpc>
              <a:buNone/>
            </a:pPr>
            <a:r>
              <a:rPr lang="en-US" dirty="0">
                <a:ea typeface="+mn-lt"/>
                <a:cs typeface="+mn-lt"/>
              </a:rPr>
              <a:t>   Lessons can be accessed from home, which is why over the past two years this has been an excellent resource for independent study and home schooling. Another important area over lockdown was the “Online Homework”. With some homework tasks including a link to a video which provides the pupil with the right aid at the right time. The homework area is connected to the Teacher Dashboard which receives all homework results instantly, allowing the teacher to track student progress in real time. Individual students' progress can be tracked, classes can be monitored and assessed, special curriculum-matching work can be assigned, and comments can be left to encourage pupils. The convenient traffic light system makes it easy to see if pupils are on track to meet their objectives. </a:t>
            </a:r>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ea typeface="+mn-lt"/>
              <a:cs typeface="+mn-lt"/>
            </a:endParaRPr>
          </a:p>
          <a:p>
            <a:pPr marL="213995" indent="-213995" algn="just">
              <a:lnSpc>
                <a:spcPct val="150000"/>
              </a:lnSpc>
              <a:buNone/>
            </a:pPr>
            <a:r>
              <a:rPr lang="en-US" dirty="0">
                <a:ea typeface="+mn-lt"/>
                <a:cs typeface="+mn-lt"/>
              </a:rPr>
              <a:t>                                  </a:t>
            </a:r>
            <a:endParaRPr lang="en-US"/>
          </a:p>
          <a:p>
            <a:pPr marL="0" indent="0">
              <a:buNone/>
            </a:pPr>
            <a:endParaRPr lang="en-US" dirty="0"/>
          </a:p>
        </p:txBody>
      </p:sp>
    </p:spTree>
    <p:extLst>
      <p:ext uri="{BB962C8B-B14F-4D97-AF65-F5344CB8AC3E}">
        <p14:creationId xmlns:p14="http://schemas.microsoft.com/office/powerpoint/2010/main" val="2857051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8E6DA0-2E05-9396-92D3-8A2FD2B92992}"/>
              </a:ext>
            </a:extLst>
          </p:cNvPr>
          <p:cNvSpPr>
            <a:spLocks noGrp="1"/>
          </p:cNvSpPr>
          <p:nvPr>
            <p:ph idx="1"/>
          </p:nvPr>
        </p:nvSpPr>
        <p:spPr>
          <a:xfrm>
            <a:off x="320674" y="845508"/>
            <a:ext cx="6061077" cy="10420214"/>
          </a:xfrm>
        </p:spPr>
        <p:txBody>
          <a:bodyPr/>
          <a:lstStyle/>
          <a:p>
            <a:pPr marL="213995" indent="-213995" algn="just">
              <a:lnSpc>
                <a:spcPct val="150000"/>
              </a:lnSpc>
              <a:buNone/>
            </a:pPr>
            <a:r>
              <a:rPr lang="en-US" dirty="0">
                <a:ea typeface="+mn-lt"/>
                <a:cs typeface="+mn-lt"/>
              </a:rPr>
              <a:t>   Students can also access their Student Portal for homework and revision. They can score their comprehension of homework and provide comments to their teachers on how they found tasks in this section. Parents can also keep track of their child's homework progress and quickly access lesson content. Booster packs are available to aid students in their self-directed learning. During lockdown, these were useful especially the online worksheets which offered targeted revision. Teachers were able to assign booster packs to help students cement their skills and prepare them for summative exams using the teacher dashboard. On "My Math's, there are a variety of games available, each one designed to help pupils consolidate their math knowledge, compete in class, and most of all have fun! </a:t>
            </a:r>
            <a:r>
              <a:rPr lang="en-US" dirty="0"/>
              <a:t> </a:t>
            </a:r>
            <a:r>
              <a:rPr lang="en-US" dirty="0">
                <a:ea typeface="+mn-lt"/>
                <a:cs typeface="+mn-lt"/>
              </a:rPr>
              <a:t>Recently and since filming my resource the website has had a major update due to the website running for over twenty years and needing a fresh update. I feel that this resource had a vital input into managing pupils learning during lockdown and had massive benefits for both Teachers and pupils. Pupils were able to learn new concepts and consolidate prior learning using the instructional videos, which form part of the learning within this website. Math's being a subject which requires a student to understand abstract theories are helped with this tool, the videos appealing to visual learners and to those who struggle with abstract theories.</a:t>
            </a:r>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p>
          <a:p>
            <a:pPr marL="213995" indent="-213995" algn="just">
              <a:lnSpc>
                <a:spcPct val="150000"/>
              </a:lnSpc>
              <a:buNone/>
            </a:pPr>
            <a:endParaRPr lang="en-US" dirty="0"/>
          </a:p>
          <a:p>
            <a:pPr marL="0" indent="0" algn="just">
              <a:lnSpc>
                <a:spcPct val="150000"/>
              </a:lnSpc>
              <a:buNone/>
            </a:pPr>
            <a:endParaRPr lang="en-US" dirty="0"/>
          </a:p>
        </p:txBody>
      </p:sp>
    </p:spTree>
    <p:extLst>
      <p:ext uri="{BB962C8B-B14F-4D97-AF65-F5344CB8AC3E}">
        <p14:creationId xmlns:p14="http://schemas.microsoft.com/office/powerpoint/2010/main" val="565855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812A9B-3894-CDBC-E543-0F0A49C64978}"/>
              </a:ext>
            </a:extLst>
          </p:cNvPr>
          <p:cNvSpPr>
            <a:spLocks noGrp="1"/>
          </p:cNvSpPr>
          <p:nvPr>
            <p:ph idx="1"/>
          </p:nvPr>
        </p:nvSpPr>
        <p:spPr>
          <a:xfrm>
            <a:off x="292099" y="883608"/>
            <a:ext cx="6099177" cy="10315439"/>
          </a:xfrm>
        </p:spPr>
        <p:txBody>
          <a:bodyPr/>
          <a:lstStyle/>
          <a:p>
            <a:pPr marL="213995" indent="-213995" algn="just">
              <a:lnSpc>
                <a:spcPct val="150000"/>
              </a:lnSpc>
              <a:buNone/>
            </a:pPr>
            <a:r>
              <a:rPr lang="en-US" dirty="0">
                <a:ea typeface="+mn-lt"/>
                <a:cs typeface="+mn-lt"/>
              </a:rPr>
              <a:t>  Stark (2018) discusses the cognitive skills required to access numbers of those he brings to our attention spatial memory, This is our ability to remember where we are in space and how we relate to other items. This knowledge lays the groundwork for resolving difficulties (space changes). We see this on the website in the tools offered such as “adding grids, division tools grouping and sharing”. Stark (2018) goes onto discuss visualization. Our ability to imagine an issue or various solutions to a problem. Learning transformations in geometry, for example. Again, in the tool section the website helps with this using “Timetables with a No line”. Finally Stark (2018) discusses directionality, the ability to distinguish between left and right. This is helped using videos, the web page being user-friendly, the use of color, choice of text, and font. All these areas can be encompassed in the working memory and reinforced by the pupil by unlimited access and practice. In conclusion I feel that this resource, especially with it having been updated recently to be more aesthetically pleasing. Has a place in the lives of both Pupils and Teachers. It allows the “Gen Z” generation to use a tool that they see as an “extension” of themselves and being without technology in their daily lives can cause worry. So why cause worry, lets nurture their motivation, appeal to their beliefs that technology is the way forward.</a:t>
            </a:r>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ea typeface="+mn-lt"/>
              <a:cs typeface="+mn-lt"/>
            </a:endParaRPr>
          </a:p>
          <a:p>
            <a:pPr marL="213995" indent="-213995" algn="just">
              <a:lnSpc>
                <a:spcPct val="150000"/>
              </a:lnSpc>
              <a:buNone/>
            </a:pPr>
            <a:endParaRPr lang="en-US" dirty="0"/>
          </a:p>
        </p:txBody>
      </p:sp>
    </p:spTree>
    <p:extLst>
      <p:ext uri="{BB962C8B-B14F-4D97-AF65-F5344CB8AC3E}">
        <p14:creationId xmlns:p14="http://schemas.microsoft.com/office/powerpoint/2010/main" val="3732469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BFE7A0-721F-8377-5872-F5588CDED31E}"/>
              </a:ext>
            </a:extLst>
          </p:cNvPr>
          <p:cNvSpPr>
            <a:spLocks noGrp="1"/>
          </p:cNvSpPr>
          <p:nvPr>
            <p:ph idx="1"/>
          </p:nvPr>
        </p:nvSpPr>
        <p:spPr>
          <a:xfrm>
            <a:off x="501649" y="940758"/>
            <a:ext cx="5870577" cy="9610589"/>
          </a:xfrm>
        </p:spPr>
        <p:txBody>
          <a:bodyPr/>
          <a:lstStyle/>
          <a:p>
            <a:pPr marL="0" indent="0" algn="just">
              <a:lnSpc>
                <a:spcPct val="150000"/>
              </a:lnSpc>
              <a:buNone/>
            </a:pPr>
            <a:r>
              <a:rPr lang="en-US" dirty="0">
                <a:ea typeface="+mn-lt"/>
                <a:cs typeface="+mn-lt"/>
              </a:rPr>
              <a:t>They have been raised with technology so let's harness that motivation and run with it. Also, we are appealing to a generation that has been brought up on interactive features so by using this resource numbers can be interactive, three dimensional. The resource hits all the markers for both formative and summative outcomes. It also falls in line with the pedagogy of School A (2020) Rosenshein's principles in action (2019) the four strands. </a:t>
            </a:r>
            <a:endParaRPr lang="en-US">
              <a:ea typeface="+mn-lt"/>
              <a:cs typeface="+mn-lt"/>
            </a:endParaRPr>
          </a:p>
          <a:p>
            <a:pPr marL="0" indent="0" algn="just">
              <a:lnSpc>
                <a:spcPct val="150000"/>
              </a:lnSpc>
              <a:buNone/>
            </a:pPr>
            <a:r>
              <a:rPr lang="en-US" dirty="0">
                <a:ea typeface="+mn-lt"/>
                <a:cs typeface="+mn-lt"/>
              </a:rPr>
              <a:t>My one thought on closure is that this resource, like any resource, has a time and a place as ultimately, we still teach in a world where a student needs “numbers that count” using a pen and paper when it comes to that final hurdle of passing their exams. </a:t>
            </a:r>
          </a:p>
          <a:p>
            <a:pPr marL="0" indent="0" algn="just">
              <a:lnSpc>
                <a:spcPct val="150000"/>
              </a:lnSpc>
              <a:buNone/>
            </a:pPr>
            <a:endParaRPr lang="en-US" dirty="0"/>
          </a:p>
        </p:txBody>
      </p:sp>
    </p:spTree>
    <p:extLst>
      <p:ext uri="{BB962C8B-B14F-4D97-AF65-F5344CB8AC3E}">
        <p14:creationId xmlns:p14="http://schemas.microsoft.com/office/powerpoint/2010/main" val="32682748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B7919-1958-BA44-41B4-77013F6F5598}"/>
              </a:ext>
            </a:extLst>
          </p:cNvPr>
          <p:cNvSpPr>
            <a:spLocks noGrp="1"/>
          </p:cNvSpPr>
          <p:nvPr>
            <p:ph type="title"/>
          </p:nvPr>
        </p:nvSpPr>
        <p:spPr/>
        <p:txBody>
          <a:bodyPr/>
          <a:lstStyle/>
          <a:p>
            <a:r>
              <a:rPr lang="en-US" b="1" dirty="0"/>
              <a:t>Element 6...</a:t>
            </a:r>
            <a:br>
              <a:rPr lang="en-US" b="1" dirty="0"/>
            </a:br>
            <a:r>
              <a:rPr lang="en-US" b="1" dirty="0"/>
              <a:t>Reflection on my learning, following Gibbs reflective cycle.</a:t>
            </a:r>
          </a:p>
        </p:txBody>
      </p:sp>
      <p:sp>
        <p:nvSpPr>
          <p:cNvPr id="3" name="Content Placeholder 2">
            <a:extLst>
              <a:ext uri="{FF2B5EF4-FFF2-40B4-BE49-F238E27FC236}">
                <a16:creationId xmlns:a16="http://schemas.microsoft.com/office/drawing/2014/main" id="{5C7BF01D-A92E-9063-39E6-D724516D9671}"/>
              </a:ext>
            </a:extLst>
          </p:cNvPr>
          <p:cNvSpPr>
            <a:spLocks noGrp="1"/>
          </p:cNvSpPr>
          <p:nvPr>
            <p:ph idx="1"/>
          </p:nvPr>
        </p:nvSpPr>
        <p:spPr>
          <a:xfrm>
            <a:off x="320674" y="4217358"/>
            <a:ext cx="6022977" cy="7248389"/>
          </a:xfrm>
        </p:spPr>
        <p:txBody>
          <a:bodyPr/>
          <a:lstStyle/>
          <a:p>
            <a:pPr marL="213995" indent="-213995" algn="just">
              <a:lnSpc>
                <a:spcPct val="150000"/>
              </a:lnSpc>
              <a:buNone/>
            </a:pPr>
            <a:r>
              <a:rPr lang="en-US" sz="2800" b="1" cap="all" baseline="-25000" dirty="0">
                <a:ea typeface="+mn-lt"/>
                <a:cs typeface="+mn-lt"/>
              </a:rPr>
              <a:t> Description:</a:t>
            </a:r>
            <a:endParaRPr lang="en-US" sz="2800" baseline="-25000" dirty="0">
              <a:ea typeface="+mn-lt"/>
              <a:cs typeface="+mn-lt"/>
            </a:endParaRPr>
          </a:p>
          <a:p>
            <a:pPr marL="213995" indent="-213995" algn="just">
              <a:lnSpc>
                <a:spcPct val="150000"/>
              </a:lnSpc>
              <a:buNone/>
            </a:pPr>
            <a:r>
              <a:rPr lang="en-US" sz="2800" baseline="-25000">
                <a:ea typeface="+mn-lt"/>
                <a:cs typeface="+mn-lt"/>
              </a:rPr>
              <a:t>  The unit description was given to us during our first lecture </a:t>
            </a:r>
            <a:r>
              <a:rPr lang="en-US" sz="2800" baseline="-25000" dirty="0">
                <a:ea typeface="+mn-lt"/>
                <a:cs typeface="+mn-lt"/>
              </a:rPr>
              <a:t>by our tutor. We were initially given a break down during week one and then after the lecturer re-enforced the meaning of the unit and its outcome. Our lecturer took us weekly for a period of 3 sessions. We were still on Teams at this point, still no face-to-face contact due to covid and lockdown rules. Discussions were encouraged and led by our lecturer. Topics such as the oppressed in education were looked at.</a:t>
            </a:r>
            <a:endParaRPr lang="en-US" sz="2800"/>
          </a:p>
          <a:p>
            <a:pPr marL="213995" indent="-213995" algn="just">
              <a:lnSpc>
                <a:spcPct val="150000"/>
              </a:lnSpc>
              <a:buNone/>
            </a:pPr>
            <a:endParaRPr lang="en-US" sz="2800" baseline="-25000" dirty="0"/>
          </a:p>
        </p:txBody>
      </p:sp>
    </p:spTree>
    <p:extLst>
      <p:ext uri="{BB962C8B-B14F-4D97-AF65-F5344CB8AC3E}">
        <p14:creationId xmlns:p14="http://schemas.microsoft.com/office/powerpoint/2010/main" val="1885822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5AFB5F-1069-35DE-5459-9A677E3F85D0}"/>
              </a:ext>
            </a:extLst>
          </p:cNvPr>
          <p:cNvSpPr>
            <a:spLocks noGrp="1"/>
          </p:cNvSpPr>
          <p:nvPr>
            <p:ph idx="1"/>
          </p:nvPr>
        </p:nvSpPr>
        <p:spPr>
          <a:xfrm>
            <a:off x="463549" y="940758"/>
            <a:ext cx="5927727" cy="10372589"/>
          </a:xfrm>
        </p:spPr>
        <p:txBody>
          <a:bodyPr>
            <a:normAutofit lnSpcReduction="10000"/>
          </a:bodyPr>
          <a:lstStyle/>
          <a:p>
            <a:pPr marL="0" indent="0" algn="just">
              <a:lnSpc>
                <a:spcPct val="150000"/>
              </a:lnSpc>
              <a:buNone/>
            </a:pPr>
            <a:r>
              <a:rPr lang="en-US" dirty="0">
                <a:latin typeface="Garamond"/>
                <a:ea typeface="+mn-lt"/>
                <a:cs typeface="+mn-lt"/>
              </a:rPr>
              <a:t>The delivery consisted of power points, videos, group discussions, and questions from our lecturer. Points of view and discussions from fellow students and myself. Each element of the unit broke down into sections so that we were able to ask </a:t>
            </a:r>
            <a:r>
              <a:rPr lang="en-US">
                <a:latin typeface="Garamond"/>
                <a:ea typeface="+mn-lt"/>
                <a:cs typeface="+mn-lt"/>
              </a:rPr>
              <a:t>more Indepth questions of how to go forward with the unit and answer each element. </a:t>
            </a:r>
            <a:endParaRPr lang="en-US"/>
          </a:p>
          <a:p>
            <a:pPr marL="0" indent="0" algn="just">
              <a:lnSpc>
                <a:spcPct val="150000"/>
              </a:lnSpc>
              <a:buNone/>
            </a:pPr>
            <a:endParaRPr lang="en-US" dirty="0">
              <a:latin typeface="Garamond"/>
              <a:ea typeface="+mn-lt"/>
              <a:cs typeface="+mn-lt"/>
            </a:endParaRPr>
          </a:p>
          <a:p>
            <a:pPr marL="0" indent="0" algn="just">
              <a:lnSpc>
                <a:spcPct val="150000"/>
              </a:lnSpc>
              <a:buNone/>
            </a:pPr>
            <a:r>
              <a:rPr lang="en-US" dirty="0">
                <a:latin typeface="Garamond"/>
                <a:ea typeface="+mn-lt"/>
                <a:cs typeface="+mn-lt"/>
              </a:rPr>
              <a:t>                                                            </a:t>
            </a:r>
            <a:r>
              <a:rPr lang="en-US" dirty="0">
                <a:ea typeface="+mn-lt"/>
                <a:cs typeface="+mn-lt"/>
              </a:rPr>
              <a:t>                         </a:t>
            </a:r>
            <a:endParaRPr lang="en-US"/>
          </a:p>
          <a:p>
            <a:pPr marL="0" indent="0" algn="just">
              <a:lnSpc>
                <a:spcPct val="160000"/>
              </a:lnSpc>
              <a:spcBef>
                <a:spcPts val="20"/>
              </a:spcBef>
              <a:buNone/>
            </a:pPr>
            <a:r>
              <a:rPr lang="en-US">
                <a:ea typeface="+mn-lt"/>
                <a:cs typeface="+mn-lt"/>
              </a:rPr>
              <a:t>We were directed and coached through how to tackle the unit in our last lecture. We were offered tutorials should we require or the option to email work for feedback. We were provided with reading lists and encouraged to extend our research though using the library facilities online. </a:t>
            </a:r>
          </a:p>
          <a:p>
            <a:pPr marL="0" indent="0" algn="just">
              <a:lnSpc>
                <a:spcPct val="150000"/>
              </a:lnSpc>
              <a:buNone/>
            </a:pPr>
            <a:endParaRPr lang="en-US" dirty="0">
              <a:ea typeface="+mn-lt"/>
              <a:cs typeface="+mn-lt"/>
            </a:endParaRPr>
          </a:p>
          <a:p>
            <a:pPr marL="0" indent="0" algn="just">
              <a:lnSpc>
                <a:spcPct val="150000"/>
              </a:lnSpc>
              <a:buNone/>
            </a:pPr>
            <a:r>
              <a:rPr lang="en-US" dirty="0">
                <a:ea typeface="+mn-lt"/>
                <a:cs typeface="+mn-lt"/>
              </a:rPr>
              <a:t>  </a:t>
            </a:r>
            <a:endParaRPr lang="en-US"/>
          </a:p>
          <a:p>
            <a:pPr marL="0" indent="0" algn="just">
              <a:lnSpc>
                <a:spcPct val="150000"/>
              </a:lnSpc>
              <a:buNone/>
            </a:pPr>
            <a:endParaRPr lang="en-US" dirty="0">
              <a:ea typeface="+mn-lt"/>
              <a:cs typeface="+mn-lt"/>
            </a:endParaRPr>
          </a:p>
          <a:p>
            <a:pPr marL="0" indent="0" algn="just">
              <a:lnSpc>
                <a:spcPct val="150000"/>
              </a:lnSpc>
              <a:buNone/>
            </a:pPr>
            <a:endParaRPr lang="en-US" dirty="0">
              <a:ea typeface="+mn-lt"/>
              <a:cs typeface="+mn-lt"/>
            </a:endParaRPr>
          </a:p>
          <a:p>
            <a:pPr marL="0" indent="0" algn="just">
              <a:lnSpc>
                <a:spcPct val="150000"/>
              </a:lnSpc>
              <a:buNone/>
            </a:pPr>
            <a:endParaRPr lang="en-US" b="1" cap="all">
              <a:ea typeface="+mn-lt"/>
              <a:cs typeface="+mn-lt"/>
            </a:endParaRPr>
          </a:p>
          <a:p>
            <a:pPr marL="0" indent="0" algn="just">
              <a:lnSpc>
                <a:spcPct val="150000"/>
              </a:lnSpc>
              <a:buNone/>
            </a:pPr>
            <a:endParaRPr lang="en-US" dirty="0">
              <a:ea typeface="+mn-lt"/>
              <a:cs typeface="+mn-lt"/>
            </a:endParaRPr>
          </a:p>
          <a:p>
            <a:pPr marL="0" indent="0" algn="just">
              <a:lnSpc>
                <a:spcPct val="150000"/>
              </a:lnSpc>
              <a:buNone/>
            </a:pPr>
            <a:endParaRPr lang="en-US" dirty="0">
              <a:ea typeface="+mn-lt"/>
              <a:cs typeface="+mn-lt"/>
            </a:endParaRPr>
          </a:p>
          <a:p>
            <a:pPr marL="0" indent="0" algn="just">
              <a:lnSpc>
                <a:spcPct val="150000"/>
              </a:lnSpc>
              <a:buNone/>
            </a:pPr>
            <a:r>
              <a:rPr lang="en-US" dirty="0">
                <a:ea typeface="+mn-lt"/>
                <a:cs typeface="+mn-lt"/>
              </a:rPr>
              <a:t>                                                                                                                                                                                            </a:t>
            </a:r>
            <a:endParaRPr lang="en-US"/>
          </a:p>
          <a:p>
            <a:pPr marL="0" indent="0" algn="just">
              <a:lnSpc>
                <a:spcPct val="150000"/>
              </a:lnSpc>
              <a:buNone/>
            </a:pPr>
            <a:endParaRPr lang="en-US" dirty="0">
              <a:ea typeface="+mn-lt"/>
              <a:cs typeface="+mn-lt"/>
            </a:endParaRPr>
          </a:p>
          <a:p>
            <a:pPr marL="0" indent="0" algn="just">
              <a:lnSpc>
                <a:spcPct val="150000"/>
              </a:lnSpc>
              <a:buNone/>
            </a:pPr>
            <a:endParaRPr lang="en-US" dirty="0"/>
          </a:p>
          <a:p>
            <a:pPr marL="0" indent="0" algn="just">
              <a:lnSpc>
                <a:spcPct val="150000"/>
              </a:lnSpc>
              <a:buNone/>
            </a:pPr>
            <a:endParaRPr lang="en-US" dirty="0"/>
          </a:p>
        </p:txBody>
      </p:sp>
    </p:spTree>
    <p:extLst>
      <p:ext uri="{BB962C8B-B14F-4D97-AF65-F5344CB8AC3E}">
        <p14:creationId xmlns:p14="http://schemas.microsoft.com/office/powerpoint/2010/main" val="520288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6D9079-E1A1-97C5-50DD-5DAB42FD9E86}"/>
              </a:ext>
            </a:extLst>
          </p:cNvPr>
          <p:cNvSpPr>
            <a:spLocks noGrp="1"/>
          </p:cNvSpPr>
          <p:nvPr>
            <p:ph idx="1"/>
          </p:nvPr>
        </p:nvSpPr>
        <p:spPr>
          <a:xfrm>
            <a:off x="492124" y="950283"/>
            <a:ext cx="5889627" cy="10296389"/>
          </a:xfrm>
        </p:spPr>
        <p:txBody>
          <a:bodyPr/>
          <a:lstStyle/>
          <a:p>
            <a:pPr marL="0" indent="0">
              <a:buNone/>
            </a:pPr>
            <a:r>
              <a:rPr lang="en-US" b="1"/>
              <a:t>FEELINGS:</a:t>
            </a:r>
            <a:endParaRPr lang="en-US" sz="2800" b="1" dirty="0"/>
          </a:p>
          <a:p>
            <a:pPr marL="0" indent="0" algn="just">
              <a:lnSpc>
                <a:spcPct val="150000"/>
              </a:lnSpc>
              <a:spcBef>
                <a:spcPts val="20"/>
              </a:spcBef>
              <a:buNone/>
            </a:pPr>
            <a:r>
              <a:rPr lang="en-US"/>
              <a:t>I felt excited and intrigued when I first saw the heading. But also confused how could we possibly write the equivalent of 4’000 words on numbers or as we know it as educators', math's. </a:t>
            </a:r>
          </a:p>
          <a:p>
            <a:pPr marL="0" indent="0" algn="just">
              <a:lnSpc>
                <a:spcPct val="150000"/>
              </a:lnSpc>
              <a:spcBef>
                <a:spcPts val="20"/>
              </a:spcBef>
              <a:buNone/>
            </a:pPr>
            <a:r>
              <a:rPr lang="en-US"/>
              <a:t>I felt more comfortable each week as the delivery of the subject unfolded. </a:t>
            </a:r>
          </a:p>
          <a:p>
            <a:pPr marL="0" indent="0" algn="just">
              <a:lnSpc>
                <a:spcPct val="150000"/>
              </a:lnSpc>
              <a:spcBef>
                <a:spcPts val="20"/>
              </a:spcBef>
              <a:buNone/>
            </a:pPr>
            <a:endParaRPr lang="en-US" dirty="0"/>
          </a:p>
          <a:p>
            <a:pPr marL="0" indent="0" algn="just">
              <a:lnSpc>
                <a:spcPct val="150000"/>
              </a:lnSpc>
              <a:spcBef>
                <a:spcPts val="20"/>
              </a:spcBef>
              <a:buNone/>
            </a:pPr>
            <a:endParaRPr lang="en-US" dirty="0"/>
          </a:p>
          <a:p>
            <a:pPr marL="0" indent="0" algn="just">
              <a:lnSpc>
                <a:spcPct val="150000"/>
              </a:lnSpc>
              <a:spcBef>
                <a:spcPts val="20"/>
              </a:spcBef>
              <a:buNone/>
            </a:pPr>
            <a:r>
              <a:rPr lang="en-US" dirty="0"/>
              <a:t>But unsure of how to tackle such a large project and with such different styles in each element. The unit felt huge at this point. I was excited to look at how the poltics of the subject would influence my writing. </a:t>
            </a:r>
            <a:r>
              <a:rPr lang="en-US" dirty="0">
                <a:ea typeface="+mn-lt"/>
                <a:cs typeface="+mn-lt"/>
              </a:rPr>
              <a:t>But as always at the start of a new topic questioning my ability. Overthinking steps at this point and finding myself going off at a tangent and not answering the elements as required. In this unit there were so many different styles of writing I became bogged down with the look and feel of the delivery rather than substance.I thoroughly enjoyed researching and could have almost become lost in the socio </a:t>
            </a:r>
            <a:r>
              <a:rPr lang="en-US">
                <a:ea typeface="+mn-lt"/>
                <a:cs typeface="+mn-lt"/>
              </a:rPr>
              <a:t>economics of results and contributing factors. </a:t>
            </a:r>
            <a:endParaRPr lang="en-US"/>
          </a:p>
          <a:p>
            <a:pPr marL="213995" indent="-213995" algn="just">
              <a:lnSpc>
                <a:spcPct val="150000"/>
              </a:lnSpc>
              <a:buNone/>
            </a:pPr>
            <a:endParaRPr lang="en-US" dirty="0"/>
          </a:p>
          <a:p>
            <a:pPr marL="0" indent="0" algn="just">
              <a:lnSpc>
                <a:spcPct val="150000"/>
              </a:lnSpc>
              <a:buNone/>
            </a:pPr>
            <a:endParaRPr lang="en-US" dirty="0"/>
          </a:p>
        </p:txBody>
      </p:sp>
    </p:spTree>
    <p:extLst>
      <p:ext uri="{BB962C8B-B14F-4D97-AF65-F5344CB8AC3E}">
        <p14:creationId xmlns:p14="http://schemas.microsoft.com/office/powerpoint/2010/main" val="1871631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221B1D-C61A-8AAC-5F2A-793A1B96C378}"/>
              </a:ext>
            </a:extLst>
          </p:cNvPr>
          <p:cNvSpPr>
            <a:spLocks noGrp="1"/>
          </p:cNvSpPr>
          <p:nvPr>
            <p:ph idx="1"/>
          </p:nvPr>
        </p:nvSpPr>
        <p:spPr>
          <a:xfrm>
            <a:off x="425449" y="950283"/>
            <a:ext cx="5965827" cy="10544039"/>
          </a:xfrm>
        </p:spPr>
        <p:txBody>
          <a:bodyPr>
            <a:normAutofit lnSpcReduction="10000"/>
          </a:bodyPr>
          <a:lstStyle/>
          <a:p>
            <a:pPr marL="0" indent="0" algn="just">
              <a:lnSpc>
                <a:spcPct val="150000"/>
              </a:lnSpc>
              <a:spcBef>
                <a:spcPts val="20"/>
              </a:spcBef>
              <a:buNone/>
            </a:pPr>
            <a:r>
              <a:rPr lang="en-US" dirty="0"/>
              <a:t>Also having heated discussions with fellow colleagues at work. Especially with a fellow colleague who is responsible for the exam results within the school and who Liases with the examining boards. They were interesting conversations about league tables and how establishments do not necessarily send all the data to PISA. That was a whole other project that could have evolved.</a:t>
            </a:r>
          </a:p>
          <a:p>
            <a:pPr marL="0" indent="0" algn="just">
              <a:lnSpc>
                <a:spcPct val="150000"/>
              </a:lnSpc>
              <a:buNone/>
            </a:pPr>
            <a:endParaRPr lang="en-US" dirty="0"/>
          </a:p>
          <a:p>
            <a:pPr marL="0" indent="0" algn="just">
              <a:lnSpc>
                <a:spcPct val="150000"/>
              </a:lnSpc>
              <a:buNone/>
            </a:pPr>
            <a:r>
              <a:rPr lang="en-US" b="1" dirty="0"/>
              <a:t>EVALUATION:</a:t>
            </a:r>
            <a:endParaRPr lang="en-US" dirty="0"/>
          </a:p>
          <a:p>
            <a:pPr marL="0" indent="0" algn="just">
              <a:lnSpc>
                <a:spcPct val="150000"/>
              </a:lnSpc>
              <a:buNone/>
            </a:pPr>
            <a:r>
              <a:rPr lang="en-US" dirty="0"/>
              <a:t>I feel that this unit has been a massive learning curve, from time management, to research. I thought there would not be enough to write about or not enough text to formulate a response. I found the opposite there is so such much reading and information out there. Discussions at work that could be had around this topic blew my mind. Everyone that I spoke to that I work closely with had an opinion on the topic. Especially when it came to league tables and establishments managing results. That is something I would like to investigate more. Also, motivation and the how the brain can manage numbers. There are endless positives outcomes from this unit and further reading that I wish to delve into. The negative outcomes for myself  are the impact of my health on my time</a:t>
            </a:r>
            <a:r>
              <a:rPr lang="en-US" dirty="0">
                <a:ea typeface="+mn-lt"/>
                <a:cs typeface="+mn-lt"/>
              </a:rPr>
              <a:t> management. My inexperience of writing academically mixed in with less formal styles of writing a blog. The biggest negative for myself is that I am yet to use tutorials to my advantage and development.</a:t>
            </a:r>
          </a:p>
          <a:p>
            <a:pPr marL="0" indent="0" algn="just">
              <a:lnSpc>
                <a:spcPct val="150000"/>
              </a:lnSpc>
              <a:buNone/>
            </a:pPr>
            <a:endParaRPr lang="en-US" dirty="0"/>
          </a:p>
        </p:txBody>
      </p:sp>
    </p:spTree>
    <p:extLst>
      <p:ext uri="{BB962C8B-B14F-4D97-AF65-F5344CB8AC3E}">
        <p14:creationId xmlns:p14="http://schemas.microsoft.com/office/powerpoint/2010/main" val="1159507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97A350-AC45-9021-5601-8FE720B7B093}"/>
              </a:ext>
            </a:extLst>
          </p:cNvPr>
          <p:cNvSpPr>
            <a:spLocks noGrp="1"/>
          </p:cNvSpPr>
          <p:nvPr>
            <p:ph idx="1"/>
          </p:nvPr>
        </p:nvSpPr>
        <p:spPr>
          <a:xfrm>
            <a:off x="377824" y="835983"/>
            <a:ext cx="6070602" cy="10363064"/>
          </a:xfrm>
        </p:spPr>
        <p:txBody>
          <a:bodyPr>
            <a:normAutofit lnSpcReduction="10000"/>
          </a:bodyPr>
          <a:lstStyle/>
          <a:p>
            <a:pPr marL="0" indent="0" algn="just">
              <a:lnSpc>
                <a:spcPct val="150000"/>
              </a:lnSpc>
              <a:buNone/>
            </a:pPr>
            <a:r>
              <a:rPr lang="en-US" dirty="0"/>
              <a:t>Resulting in my marks still not at the level I wish to be achieving, versus the hours of input into an assessment that I am giving. I also find writing academically is yet to flow and the constant need to think about referencing and citing stops my flow. It makes me feel when writing tongue tied and </a:t>
            </a:r>
            <a:r>
              <a:rPr lang="en-US" dirty="0">
                <a:ea typeface="+mn-lt"/>
                <a:cs typeface="+mn-lt"/>
              </a:rPr>
              <a:t>Claustrophobic. I thoroughly enjoyed writing the blog I felt I could be creative and that there was more of my character in the look and feel of the piece. </a:t>
            </a:r>
            <a:endParaRPr lang="en-US"/>
          </a:p>
          <a:p>
            <a:pPr marL="0" indent="0" algn="just">
              <a:lnSpc>
                <a:spcPct val="150000"/>
              </a:lnSpc>
              <a:buNone/>
            </a:pPr>
            <a:endParaRPr lang="en-US" dirty="0">
              <a:ea typeface="+mn-lt"/>
              <a:cs typeface="+mn-lt"/>
            </a:endParaRPr>
          </a:p>
          <a:p>
            <a:pPr marL="0" indent="0" algn="just">
              <a:lnSpc>
                <a:spcPct val="150000"/>
              </a:lnSpc>
              <a:buNone/>
            </a:pPr>
            <a:r>
              <a:rPr lang="en-US" dirty="0">
                <a:ea typeface="+mn-lt"/>
                <a:cs typeface="+mn-lt"/>
              </a:rPr>
              <a:t>What did not go so well for me is this piece of work  the reflective element. I have no experience in this area and am unsure if I should be writing academically or informal. I am more than happy to receive critic and am used to having roles where you receive feedback and are assessed on your work. But this is the first time in an academic setting I have had to write in such away. I feel my inexperience shines through.</a:t>
            </a:r>
          </a:p>
          <a:p>
            <a:pPr marL="0" indent="0" algn="just">
              <a:lnSpc>
                <a:spcPct val="150000"/>
              </a:lnSpc>
              <a:buNone/>
            </a:pPr>
            <a:r>
              <a:rPr lang="en-US" b="1" dirty="0"/>
              <a:t>CONCLUSION:</a:t>
            </a:r>
            <a:endParaRPr lang="en-US" dirty="0"/>
          </a:p>
          <a:p>
            <a:pPr marL="0" indent="0" algn="just">
              <a:lnSpc>
                <a:spcPct val="150000"/>
              </a:lnSpc>
              <a:buNone/>
            </a:pPr>
            <a:r>
              <a:rPr lang="en-US" dirty="0"/>
              <a:t>All in all, I have enjoyed this assessment feeling stretched and accomplished. I have read information and research and have felt that my "cerebrum" has been used in a washing machine. But has come out feeling fresh and ready for more. </a:t>
            </a:r>
          </a:p>
          <a:p>
            <a:pPr marL="0" indent="0" algn="just">
              <a:lnSpc>
                <a:spcPct val="150000"/>
              </a:lnSpc>
              <a:buNone/>
            </a:pPr>
            <a:r>
              <a:rPr lang="en-US" b="1" dirty="0"/>
              <a:t>ACTION: </a:t>
            </a:r>
            <a:endParaRPr lang="en-US" dirty="0"/>
          </a:p>
          <a:p>
            <a:pPr marL="0" indent="0" algn="just">
              <a:lnSpc>
                <a:spcPct val="150000"/>
              </a:lnSpc>
              <a:buNone/>
            </a:pPr>
            <a:r>
              <a:rPr lang="en-US" dirty="0"/>
              <a:t>Time management to use tutorials or prior feedback to my advantage to aid development. To ensure that I have access to the campuses library to borrow more books and to use the facilities.</a:t>
            </a:r>
            <a:endParaRPr lang="en-US" b="1" dirty="0" err="1"/>
          </a:p>
          <a:p>
            <a:pPr marL="0" indent="0" algn="just">
              <a:lnSpc>
                <a:spcPct val="150000"/>
              </a:lnSpc>
              <a:buNone/>
            </a:pPr>
            <a:endParaRPr lang="en-US" dirty="0"/>
          </a:p>
        </p:txBody>
      </p:sp>
    </p:spTree>
    <p:extLst>
      <p:ext uri="{BB962C8B-B14F-4D97-AF65-F5344CB8AC3E}">
        <p14:creationId xmlns:p14="http://schemas.microsoft.com/office/powerpoint/2010/main" val="3856209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List….</a:t>
            </a:r>
          </a:p>
        </p:txBody>
      </p:sp>
      <p:sp>
        <p:nvSpPr>
          <p:cNvPr id="3" name="Content Placeholder 2"/>
          <p:cNvSpPr>
            <a:spLocks noGrp="1"/>
          </p:cNvSpPr>
          <p:nvPr>
            <p:ph idx="1"/>
          </p:nvPr>
        </p:nvSpPr>
        <p:spPr>
          <a:xfrm>
            <a:off x="396874" y="4198308"/>
            <a:ext cx="6022977" cy="7143614"/>
          </a:xfrm>
        </p:spPr>
        <p:txBody>
          <a:bodyPr>
            <a:normAutofit fontScale="92500" lnSpcReduction="10000"/>
          </a:bodyPr>
          <a:lstStyle/>
          <a:p>
            <a:pPr marL="0" indent="0">
              <a:buNone/>
            </a:pPr>
            <a:r>
              <a:rPr lang="en-GB" b="1" dirty="0">
                <a:solidFill>
                  <a:schemeClr val="tx1"/>
                </a:solidFill>
              </a:rPr>
              <a:t>Web Pages:</a:t>
            </a:r>
          </a:p>
          <a:p>
            <a:pPr marL="213995" indent="-213995">
              <a:buSzPct val="114999"/>
            </a:pPr>
            <a:r>
              <a:rPr lang="en-GB" i="1" dirty="0">
                <a:ea typeface="+mn-lt"/>
                <a:cs typeface="+mn-lt"/>
              </a:rPr>
              <a:t>Successful Futures</a:t>
            </a:r>
            <a:r>
              <a:rPr lang="en-GB" dirty="0">
                <a:ea typeface="+mn-lt"/>
                <a:cs typeface="+mn-lt"/>
              </a:rPr>
              <a:t> (2015) Available at: </a:t>
            </a:r>
            <a:r>
              <a:rPr lang="en-GB" i="1" dirty="0">
                <a:ea typeface="+mn-lt"/>
                <a:cs typeface="+mn-lt"/>
                <a:hlinkClick r:id="rId2"/>
              </a:rPr>
              <a:t>file:///U:/UNI%202022/Donadson%20Succesful%20Futures/successful-futures.pdf</a:t>
            </a:r>
            <a:r>
              <a:rPr lang="en-GB" i="1" dirty="0">
                <a:ea typeface="+mn-lt"/>
                <a:cs typeface="+mn-lt"/>
              </a:rPr>
              <a:t> </a:t>
            </a:r>
            <a:r>
              <a:rPr lang="en-GB" dirty="0">
                <a:ea typeface="+mn-lt"/>
                <a:cs typeface="+mn-lt"/>
              </a:rPr>
              <a:t>[Accessed 03</a:t>
            </a:r>
            <a:r>
              <a:rPr lang="en-GB" baseline="30000" dirty="0">
                <a:ea typeface="+mn-lt"/>
                <a:cs typeface="+mn-lt"/>
              </a:rPr>
              <a:t>rd</a:t>
            </a:r>
            <a:r>
              <a:rPr lang="en-GB" dirty="0">
                <a:ea typeface="+mn-lt"/>
                <a:cs typeface="+mn-lt"/>
              </a:rPr>
              <a:t> April 2022]</a:t>
            </a:r>
            <a:endParaRPr lang="en-GB" dirty="0"/>
          </a:p>
          <a:p>
            <a:pPr marL="213995" indent="-213995">
              <a:buSzPct val="114999"/>
            </a:pPr>
            <a:r>
              <a:rPr lang="en-GB" i="1" dirty="0">
                <a:solidFill>
                  <a:srgbClr val="262626"/>
                </a:solidFill>
              </a:rPr>
              <a:t>Government News Every Pupil Needs </a:t>
            </a:r>
            <a:r>
              <a:rPr lang="en-GB" dirty="0">
                <a:solidFill>
                  <a:srgbClr val="262626"/>
                </a:solidFill>
              </a:rPr>
              <a:t>(2022) Available at:</a:t>
            </a:r>
          </a:p>
          <a:p>
            <a:pPr marL="0" indent="0">
              <a:buNone/>
            </a:pPr>
            <a:r>
              <a:rPr lang="fr-FR" dirty="0">
                <a:solidFill>
                  <a:srgbClr val="00B050"/>
                </a:solidFill>
                <a:hlinkClick r:id="rId3">
                  <a:extLst>
                    <a:ext uri="{A12FA001-AC4F-418D-AE19-62706E023703}">
                      <ahyp:hlinkClr xmlns:ahyp="http://schemas.microsoft.com/office/drawing/2018/hyperlinkcolor" xmlns="" val="tx"/>
                    </a:ext>
                  </a:extLst>
                </a:hlinkClick>
              </a:rPr>
              <a:t>https://www.gov.uk/government/news/every-pupil-needs-a-good</a:t>
            </a:r>
            <a:r>
              <a:rPr lang="en-GB" dirty="0">
                <a:solidFill>
                  <a:srgbClr val="000000"/>
                </a:solidFill>
              </a:rPr>
              <a:t> </a:t>
            </a:r>
            <a:r>
              <a:rPr lang="en-GB"/>
              <a:t>[Accessed 9th January 2022]</a:t>
            </a:r>
          </a:p>
          <a:p>
            <a:pPr marL="213995" indent="-213995">
              <a:buSzPct val="114999"/>
            </a:pPr>
            <a:r>
              <a:rPr lang="en-GB" i="1">
                <a:solidFill>
                  <a:srgbClr val="262626"/>
                </a:solidFill>
                <a:ea typeface="+mn-lt"/>
                <a:cs typeface="+mn-lt"/>
              </a:rPr>
              <a:t>Government News Socio Economi </a:t>
            </a:r>
            <a:r>
              <a:rPr lang="en-GB">
                <a:solidFill>
                  <a:srgbClr val="262626"/>
                </a:solidFill>
                <a:ea typeface="+mn-lt"/>
                <a:cs typeface="+mn-lt"/>
              </a:rPr>
              <a:t>(2022) Available at:</a:t>
            </a:r>
            <a:r>
              <a:rPr lang="en-GB" dirty="0">
                <a:solidFill>
                  <a:srgbClr val="262626"/>
                </a:solidFill>
              </a:rPr>
              <a:t> </a:t>
            </a:r>
            <a:r>
              <a:rPr lang="fr-FR" dirty="0">
                <a:solidFill>
                  <a:srgbClr val="00B050"/>
                </a:solidFill>
                <a:hlinkClick r:id="rId3"/>
              </a:rPr>
              <a:t>https://www.gov.uk/government/news/socio-economicinfluences-on-childrens-life-chances</a:t>
            </a:r>
            <a:r>
              <a:rPr lang="fr-FR" dirty="0">
                <a:solidFill>
                  <a:srgbClr val="262626"/>
                </a:solidFill>
              </a:rPr>
              <a:t> </a:t>
            </a:r>
            <a:r>
              <a:rPr lang="en-GB">
                <a:solidFill>
                  <a:srgbClr val="262626"/>
                </a:solidFill>
              </a:rPr>
              <a:t>[Accessed 9th January 2022</a:t>
            </a:r>
            <a:r>
              <a:rPr lang="en-GB" dirty="0">
                <a:ea typeface="+mn-lt"/>
                <a:cs typeface="+mn-lt"/>
              </a:rPr>
              <a:t>]</a:t>
            </a:r>
            <a:endParaRPr lang="en-US" dirty="0">
              <a:ea typeface="+mn-lt"/>
              <a:cs typeface="+mn-lt"/>
            </a:endParaRPr>
          </a:p>
          <a:p>
            <a:pPr marL="213995" indent="-213995">
              <a:buSzPct val="114999"/>
            </a:pPr>
            <a:r>
              <a:rPr lang="en-GB" i="1" dirty="0"/>
              <a:t>National Numeracy </a:t>
            </a:r>
            <a:r>
              <a:rPr lang="en-GB" dirty="0"/>
              <a:t>(2022) </a:t>
            </a:r>
            <a:r>
              <a:rPr lang="en-GB" dirty="0">
                <a:ea typeface="+mn-lt"/>
                <a:cs typeface="+mn-lt"/>
              </a:rPr>
              <a:t>Available at:</a:t>
            </a:r>
            <a:endParaRPr lang="en-GB" i="1" dirty="0"/>
          </a:p>
          <a:p>
            <a:pPr marL="0" indent="0">
              <a:buSzPct val="114999"/>
              <a:buNone/>
            </a:pPr>
            <a:r>
              <a:rPr lang="fr-FR" dirty="0">
                <a:solidFill>
                  <a:srgbClr val="00B050"/>
                </a:solidFill>
                <a:hlinkClick r:id="rId3">
                  <a:extLst>
                    <a:ext uri="{A12FA001-AC4F-418D-AE19-62706E023703}">
                      <ahyp:hlinkClr xmlns:ahyp="http://schemas.microsoft.com/office/drawing/2018/hyperlinkcolor" xmlns="" val="tx"/>
                    </a:ext>
                  </a:extLst>
                </a:hlinkClick>
              </a:rPr>
              <a:t>https://www.nationalnumeracy.org.uk/what-numeracy/why-numeracy-important</a:t>
            </a:r>
            <a:r>
              <a:rPr lang="fr-FR" dirty="0">
                <a:solidFill>
                  <a:srgbClr val="262626"/>
                </a:solidFill>
              </a:rPr>
              <a:t> </a:t>
            </a:r>
            <a:r>
              <a:rPr lang="en-GB" dirty="0">
                <a:solidFill>
                  <a:srgbClr val="262626"/>
                </a:solidFill>
                <a:ea typeface="+mn-lt"/>
                <a:cs typeface="+mn-lt"/>
              </a:rPr>
              <a:t>[Accessed 9th January 2022</a:t>
            </a:r>
            <a:r>
              <a:rPr lang="en-GB" dirty="0"/>
              <a:t>]</a:t>
            </a:r>
            <a:endParaRPr lang="en-US" dirty="0">
              <a:ea typeface="+mn-lt"/>
              <a:cs typeface="+mn-lt"/>
            </a:endParaRPr>
          </a:p>
          <a:p>
            <a:pPr marL="213995" indent="-213995">
              <a:buSzPct val="114999"/>
            </a:pPr>
            <a:r>
              <a:rPr lang="en-GB" i="1" dirty="0" err="1">
                <a:solidFill>
                  <a:srgbClr val="262626"/>
                </a:solidFill>
              </a:rPr>
              <a:t>Probonon</a:t>
            </a:r>
            <a:r>
              <a:rPr lang="en-GB" i="1" dirty="0">
                <a:solidFill>
                  <a:srgbClr val="262626"/>
                </a:solidFill>
              </a:rPr>
              <a:t> Economics </a:t>
            </a:r>
            <a:r>
              <a:rPr lang="en-GB" dirty="0">
                <a:ea typeface="+mn-lt"/>
                <a:cs typeface="+mn-lt"/>
              </a:rPr>
              <a:t>(2022) Available at:</a:t>
            </a:r>
          </a:p>
          <a:p>
            <a:pPr marL="0" indent="0">
              <a:buSzPct val="114999"/>
              <a:buNone/>
            </a:pPr>
            <a:r>
              <a:rPr lang="fr-FR" dirty="0">
                <a:solidFill>
                  <a:srgbClr val="00B050"/>
                </a:solidFill>
                <a:hlinkClick r:id="rId3">
                  <a:extLst>
                    <a:ext uri="{A12FA001-AC4F-418D-AE19-62706E023703}">
                      <ahyp:hlinkClr xmlns:ahyp="http://schemas.microsoft.com/office/drawing/2018/hyperlinkcolor" xmlns="" val="tx"/>
                    </a:ext>
                  </a:extLst>
                </a:hlinkClick>
              </a:rPr>
              <a:t>https://www.probonoeconomics.com/national-numeracy </a:t>
            </a:r>
            <a:r>
              <a:rPr lang="fr-FR" dirty="0">
                <a:solidFill>
                  <a:srgbClr val="262626"/>
                </a:solidFill>
              </a:rPr>
              <a:t> </a:t>
            </a:r>
            <a:r>
              <a:rPr lang="en-GB">
                <a:solidFill>
                  <a:srgbClr val="262626"/>
                </a:solidFill>
              </a:rPr>
              <a:t>[Accessed 8th January 2022</a:t>
            </a:r>
            <a:r>
              <a:rPr lang="en-GB" dirty="0">
                <a:ea typeface="+mn-lt"/>
                <a:cs typeface="+mn-lt"/>
              </a:rPr>
              <a:t>]</a:t>
            </a:r>
            <a:endParaRPr lang="en-US" dirty="0">
              <a:ea typeface="+mn-lt"/>
              <a:cs typeface="+mn-lt"/>
            </a:endParaRPr>
          </a:p>
          <a:p>
            <a:pPr marL="213995" indent="-213995">
              <a:buSzPct val="114999"/>
            </a:pPr>
            <a:r>
              <a:rPr lang="en-GB" i="1" dirty="0">
                <a:solidFill>
                  <a:srgbClr val="262626"/>
                </a:solidFill>
              </a:rPr>
              <a:t>Teach Wire </a:t>
            </a:r>
            <a:r>
              <a:rPr lang="en-GB" dirty="0"/>
              <a:t>(2022) Available at:</a:t>
            </a:r>
            <a:endParaRPr lang="en-US" dirty="0">
              <a:ea typeface="+mn-lt"/>
              <a:cs typeface="+mn-lt"/>
            </a:endParaRPr>
          </a:p>
          <a:p>
            <a:pPr marL="0" indent="0">
              <a:buSzPct val="114999"/>
              <a:buNone/>
            </a:pPr>
            <a:r>
              <a:rPr lang="fr-FR" dirty="0">
                <a:solidFill>
                  <a:srgbClr val="00B050"/>
                </a:solidFill>
                <a:hlinkClick r:id="rId3">
                  <a:extLst>
                    <a:ext uri="{A12FA001-AC4F-418D-AE19-62706E023703}">
                      <ahyp:hlinkClr xmlns:ahyp="http://schemas.microsoft.com/office/drawing/2018/hyperlinkcolor" xmlns="" val="tx"/>
                    </a:ext>
                  </a:extLst>
                </a:hlinkClick>
              </a:rPr>
              <a:t>https://www.teachwire.net/news/maths-in-early-years-what-children-learn-is-important-but-how-they-learn-is</a:t>
            </a:r>
            <a:r>
              <a:rPr lang="fr-FR" dirty="0">
                <a:solidFill>
                  <a:srgbClr val="262626"/>
                </a:solidFill>
              </a:rPr>
              <a:t> </a:t>
            </a:r>
            <a:r>
              <a:rPr lang="en-GB" dirty="0">
                <a:solidFill>
                  <a:srgbClr val="262626"/>
                </a:solidFill>
                <a:ea typeface="+mn-lt"/>
                <a:cs typeface="+mn-lt"/>
              </a:rPr>
              <a:t>[Accessed 8th January 2022</a:t>
            </a:r>
            <a:r>
              <a:rPr lang="en-GB" dirty="0"/>
              <a:t>]</a:t>
            </a:r>
          </a:p>
          <a:p>
            <a:pPr marL="285750" indent="-285750"/>
            <a:r>
              <a:rPr lang="en-GB" i="1" dirty="0">
                <a:solidFill>
                  <a:srgbClr val="262626"/>
                </a:solidFill>
              </a:rPr>
              <a:t>Raising Children </a:t>
            </a:r>
            <a:r>
              <a:rPr lang="en-GB" dirty="0">
                <a:solidFill>
                  <a:srgbClr val="262626"/>
                </a:solidFill>
              </a:rPr>
              <a:t>(2022) Available at:</a:t>
            </a:r>
          </a:p>
          <a:p>
            <a:pPr marL="0" indent="0">
              <a:buNone/>
            </a:pPr>
            <a:r>
              <a:rPr lang="en-GB" dirty="0">
                <a:solidFill>
                  <a:srgbClr val="00B050"/>
                </a:solidFill>
                <a:hlinkClick r:id="rId3">
                  <a:extLst>
                    <a:ext uri="{A12FA001-AC4F-418D-AE19-62706E023703}">
                      <ahyp:hlinkClr xmlns:ahyp="http://schemas.microsoft.com/office/drawing/2018/hyperlinkcolor" xmlns="" val="tx"/>
                    </a:ext>
                  </a:extLst>
                </a:hlinkClick>
              </a:rPr>
              <a:t>https://raisingchildren.net.au/babies/play-learning/learning-ideas/earlynumeracy</a:t>
            </a:r>
            <a:r>
              <a:rPr lang="en-GB" dirty="0">
                <a:solidFill>
                  <a:srgbClr val="262626"/>
                </a:solidFill>
              </a:rPr>
              <a:t> [Accessed 8th January 2022</a:t>
            </a:r>
            <a:r>
              <a:rPr lang="en-GB" dirty="0">
                <a:ea typeface="+mn-lt"/>
                <a:cs typeface="+mn-lt"/>
              </a:rPr>
              <a:t>]</a:t>
            </a:r>
            <a:endParaRPr lang="en-US" dirty="0">
              <a:ea typeface="+mn-lt"/>
              <a:cs typeface="+mn-lt"/>
            </a:endParaRPr>
          </a:p>
          <a:p>
            <a:pPr marL="0" indent="0">
              <a:buNone/>
            </a:pPr>
            <a:endParaRPr lang="en-GB" dirty="0"/>
          </a:p>
          <a:p>
            <a:pPr marL="0" indent="0">
              <a:buNone/>
            </a:pPr>
            <a:endParaRPr lang="en-GB" dirty="0">
              <a:solidFill>
                <a:srgbClr val="00B050"/>
              </a:solidFill>
            </a:endParaRPr>
          </a:p>
          <a:p>
            <a:pPr marL="0" indent="0">
              <a:buNone/>
            </a:pPr>
            <a:endParaRPr lang="en-GB">
              <a:solidFill>
                <a:srgbClr val="00B050"/>
              </a:solidFill>
              <a:hlinkClick r:id="rId3">
                <a:extLst>
                  <a:ext uri="{A12FA001-AC4F-418D-AE19-62706E023703}">
                    <ahyp:hlinkClr xmlns:ahyp="http://schemas.microsoft.com/office/drawing/2018/hyperlinkcolor" xmlns="" val="tx"/>
                  </a:ext>
                </a:extLst>
              </a:hlinkClick>
            </a:endParaRPr>
          </a:p>
          <a:p>
            <a:pPr marL="0" indent="0">
              <a:buNone/>
            </a:pPr>
            <a:endParaRPr lang="en-GB" b="1">
              <a:solidFill>
                <a:schemeClr val="tx1"/>
              </a:solidFill>
              <a:hlinkClick r:id="rId3">
                <a:extLst>
                  <a:ext uri="{A12FA001-AC4F-418D-AE19-62706E023703}">
                    <ahyp:hlinkClr xmlns:ahyp="http://schemas.microsoft.com/office/drawing/2018/hyperlinkcolor" xmlns="" val="tx"/>
                  </a:ext>
                </a:extLst>
              </a:hlinkClick>
            </a:endParaRPr>
          </a:p>
          <a:p>
            <a:pPr marL="213995" indent="-213995"/>
            <a:endParaRPr lang="en-GB">
              <a:solidFill>
                <a:srgbClr val="00B050"/>
              </a:solidFill>
            </a:endParaRPr>
          </a:p>
          <a:p>
            <a:pPr marL="213995" indent="-213995"/>
            <a:endParaRPr lang="en-GB">
              <a:solidFill>
                <a:srgbClr val="00B050"/>
              </a:solidFill>
            </a:endParaRPr>
          </a:p>
          <a:p>
            <a:pPr marL="213995" indent="-213995"/>
            <a:endParaRPr lang="en-GB">
              <a:solidFill>
                <a:schemeClr val="tx1"/>
              </a:solidFill>
            </a:endParaRPr>
          </a:p>
          <a:p>
            <a:pPr marL="213995" indent="-213995"/>
            <a:endParaRPr lang="en-GB">
              <a:solidFill>
                <a:srgbClr val="00B050"/>
              </a:solidFill>
            </a:endParaRPr>
          </a:p>
        </p:txBody>
      </p:sp>
    </p:spTree>
    <p:extLst>
      <p:ext uri="{BB962C8B-B14F-4D97-AF65-F5344CB8AC3E}">
        <p14:creationId xmlns:p14="http://schemas.microsoft.com/office/powerpoint/2010/main" val="2497580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11542-5176-6844-1887-BD282EB29B35}"/>
              </a:ext>
            </a:extLst>
          </p:cNvPr>
          <p:cNvSpPr>
            <a:spLocks noGrp="1"/>
          </p:cNvSpPr>
          <p:nvPr>
            <p:ph type="title"/>
          </p:nvPr>
        </p:nvSpPr>
        <p:spPr/>
        <p:txBody>
          <a:bodyPr/>
          <a:lstStyle/>
          <a:p>
            <a:r>
              <a:rPr lang="en-GB" dirty="0">
                <a:ea typeface="+mj-lt"/>
                <a:cs typeface="+mj-lt"/>
              </a:rPr>
              <a:t>Reference List….</a:t>
            </a:r>
            <a:endParaRPr lang="en-US" dirty="0">
              <a:ea typeface="+mj-lt"/>
              <a:cs typeface="+mj-lt"/>
            </a:endParaRPr>
          </a:p>
          <a:p>
            <a:endParaRPr lang="en-US" dirty="0"/>
          </a:p>
        </p:txBody>
      </p:sp>
      <p:sp>
        <p:nvSpPr>
          <p:cNvPr id="3" name="Content Placeholder 2">
            <a:extLst>
              <a:ext uri="{FF2B5EF4-FFF2-40B4-BE49-F238E27FC236}">
                <a16:creationId xmlns:a16="http://schemas.microsoft.com/office/drawing/2014/main" id="{17DB798B-8F1E-F516-B416-9920DE764448}"/>
              </a:ext>
            </a:extLst>
          </p:cNvPr>
          <p:cNvSpPr>
            <a:spLocks noGrp="1"/>
          </p:cNvSpPr>
          <p:nvPr>
            <p:ph idx="1"/>
          </p:nvPr>
        </p:nvSpPr>
        <p:spPr>
          <a:xfrm>
            <a:off x="520699" y="4217358"/>
            <a:ext cx="5842002" cy="6333989"/>
          </a:xfrm>
        </p:spPr>
        <p:txBody>
          <a:bodyPr>
            <a:normAutofit fontScale="85000" lnSpcReduction="20000"/>
          </a:bodyPr>
          <a:lstStyle/>
          <a:p>
            <a:pPr marL="213995" indent="-213995"/>
            <a:r>
              <a:rPr lang="en-US" b="1" dirty="0"/>
              <a:t>Books:</a:t>
            </a:r>
          </a:p>
          <a:p>
            <a:pPr marL="213995" indent="-213995">
              <a:buSzPct val="114999"/>
            </a:pPr>
            <a:r>
              <a:rPr lang="en-US" dirty="0">
                <a:ea typeface="+mn-lt"/>
                <a:cs typeface="+mn-lt"/>
              </a:rPr>
              <a:t>Bates, B. (2019) Second Edition </a:t>
            </a:r>
            <a:r>
              <a:rPr lang="en-US" i="1" dirty="0">
                <a:ea typeface="+mn-lt"/>
                <a:cs typeface="+mn-lt"/>
              </a:rPr>
              <a:t>Learning Theories</a:t>
            </a:r>
            <a:r>
              <a:rPr lang="en-US" dirty="0">
                <a:ea typeface="+mn-lt"/>
                <a:cs typeface="+mn-lt"/>
              </a:rPr>
              <a:t> </a:t>
            </a:r>
            <a:r>
              <a:rPr lang="en-US" i="1" dirty="0">
                <a:ea typeface="+mn-lt"/>
                <a:cs typeface="+mn-lt"/>
              </a:rPr>
              <a:t>Simplified.</a:t>
            </a:r>
            <a:r>
              <a:rPr lang="en-US" dirty="0">
                <a:ea typeface="+mn-lt"/>
                <a:cs typeface="+mn-lt"/>
              </a:rPr>
              <a:t> SAGE Publications Ltd.</a:t>
            </a:r>
            <a:endParaRPr lang="en-US" dirty="0"/>
          </a:p>
          <a:p>
            <a:pPr marL="213995" indent="-213995">
              <a:buSzPct val="114999"/>
            </a:pPr>
            <a:r>
              <a:rPr lang="en-US" dirty="0"/>
              <a:t>Berch, D. (2007) </a:t>
            </a:r>
            <a:r>
              <a:rPr lang="en-US" i="1" dirty="0">
                <a:ea typeface="+mn-lt"/>
                <a:cs typeface="+mn-lt"/>
              </a:rPr>
              <a:t>Why is Math So hard for some children? </a:t>
            </a:r>
            <a:r>
              <a:rPr lang="en-US" dirty="0">
                <a:ea typeface="+mn-lt"/>
                <a:cs typeface="+mn-lt"/>
              </a:rPr>
              <a:t>Brookes Publishing Co.</a:t>
            </a:r>
            <a:endParaRPr lang="en-US" dirty="0"/>
          </a:p>
          <a:p>
            <a:pPr marL="213995" indent="-213995">
              <a:buSzPct val="114999"/>
            </a:pPr>
            <a:r>
              <a:rPr lang="en-US" dirty="0" err="1"/>
              <a:t>Combi,C</a:t>
            </a:r>
            <a:r>
              <a:rPr lang="en-US" dirty="0"/>
              <a:t>.(2015) </a:t>
            </a:r>
            <a:r>
              <a:rPr lang="en-US" i="1" dirty="0"/>
              <a:t>Generation Z: Their </a:t>
            </a:r>
            <a:r>
              <a:rPr lang="en-US" i="1" dirty="0" err="1"/>
              <a:t>Voices,Their</a:t>
            </a:r>
            <a:r>
              <a:rPr lang="en-US" i="1" dirty="0"/>
              <a:t> Lives. </a:t>
            </a:r>
            <a:r>
              <a:rPr lang="en-US" dirty="0"/>
              <a:t>Windmill Books.</a:t>
            </a:r>
          </a:p>
          <a:p>
            <a:pPr marL="213995" indent="-213995">
              <a:buSzPct val="114999"/>
            </a:pPr>
            <a:r>
              <a:rPr lang="en-US" dirty="0"/>
              <a:t>Sherrington, T. (2019</a:t>
            </a:r>
            <a:r>
              <a:rPr lang="en-US" i="1" dirty="0"/>
              <a:t>) </a:t>
            </a:r>
            <a:r>
              <a:rPr lang="en-US" i="1" dirty="0" err="1"/>
              <a:t>Rosenshine’s</a:t>
            </a:r>
            <a:r>
              <a:rPr lang="en-US" i="1" dirty="0"/>
              <a:t> Principles in Action</a:t>
            </a:r>
            <a:r>
              <a:rPr lang="en-US" dirty="0"/>
              <a:t>. John Catt educational Ltd.</a:t>
            </a:r>
          </a:p>
          <a:p>
            <a:pPr marL="213995" indent="-213995">
              <a:buSzPct val="114999"/>
            </a:pPr>
            <a:endParaRPr lang="en-US" dirty="0"/>
          </a:p>
          <a:p>
            <a:pPr marL="213995" indent="-213995">
              <a:buSzPct val="114999"/>
            </a:pPr>
            <a:r>
              <a:rPr lang="en-US" b="1"/>
              <a:t>Journals:</a:t>
            </a:r>
          </a:p>
          <a:p>
            <a:pPr marL="213995" indent="-213995">
              <a:buSzPct val="114999"/>
            </a:pPr>
            <a:r>
              <a:rPr lang="en-US" dirty="0">
                <a:ea typeface="+mn-lt"/>
                <a:cs typeface="+mn-lt"/>
              </a:rPr>
              <a:t>Egan, D (2013) Joseph Rowntree Foundation: </a:t>
            </a:r>
            <a:r>
              <a:rPr lang="en-US" i="1" dirty="0">
                <a:ea typeface="+mn-lt"/>
                <a:cs typeface="+mn-lt"/>
              </a:rPr>
              <a:t>Poverty and low educational achievement in Wales: student, family and community interventions</a:t>
            </a:r>
            <a:r>
              <a:rPr lang="en-US" dirty="0">
                <a:ea typeface="+mn-lt"/>
                <a:cs typeface="+mn-lt"/>
              </a:rPr>
              <a:t>, p. 03 Available at: </a:t>
            </a:r>
            <a:r>
              <a:rPr lang="en-US" dirty="0">
                <a:ea typeface="+mn-lt"/>
                <a:cs typeface="+mn-lt"/>
                <a:hlinkClick r:id="rId2"/>
              </a:rPr>
              <a:t>https://www.jrf.org.uk/sites/default/files/jrf/migrated/files/wales-education-poverty-summary.pdf</a:t>
            </a:r>
            <a:r>
              <a:rPr lang="en-US" dirty="0">
                <a:ea typeface="+mn-lt"/>
                <a:cs typeface="+mn-lt"/>
              </a:rPr>
              <a:t> [Accessed 09th April 2022]</a:t>
            </a:r>
            <a:endParaRPr lang="en-US" b="1" dirty="0"/>
          </a:p>
          <a:p>
            <a:pPr marL="213995" indent="-213995">
              <a:buSzPct val="114999"/>
            </a:pPr>
            <a:endParaRPr lang="en-US" dirty="0">
              <a:ea typeface="+mn-lt"/>
              <a:cs typeface="+mn-lt"/>
            </a:endParaRPr>
          </a:p>
          <a:p>
            <a:pPr marL="213995" indent="-213995">
              <a:buSzPct val="114999"/>
            </a:pPr>
            <a:r>
              <a:rPr lang="en-US" dirty="0" err="1">
                <a:ea typeface="+mn-lt"/>
                <a:cs typeface="+mn-lt"/>
              </a:rPr>
              <a:t>Stark,R</a:t>
            </a:r>
            <a:r>
              <a:rPr lang="en-US" dirty="0">
                <a:ea typeface="+mn-lt"/>
                <a:cs typeface="+mn-lt"/>
              </a:rPr>
              <a:t> (2018) </a:t>
            </a:r>
            <a:r>
              <a:rPr lang="en-US" i="1" dirty="0" err="1">
                <a:ea typeface="+mn-lt"/>
                <a:cs typeface="+mn-lt"/>
              </a:rPr>
              <a:t>Cognative</a:t>
            </a:r>
            <a:r>
              <a:rPr lang="en-US" i="1" dirty="0">
                <a:ea typeface="+mn-lt"/>
                <a:cs typeface="+mn-lt"/>
              </a:rPr>
              <a:t> Skills Math: </a:t>
            </a:r>
            <a:r>
              <a:rPr lang="en-US" dirty="0">
                <a:ea typeface="+mn-lt"/>
                <a:cs typeface="+mn-lt"/>
              </a:rPr>
              <a:t>Available at: </a:t>
            </a:r>
            <a:r>
              <a:rPr lang="en-US" u="sng" dirty="0">
                <a:ea typeface="+mn-lt"/>
                <a:cs typeface="+mn-lt"/>
                <a:hlinkClick r:id="rId3"/>
              </a:rPr>
              <a:t>https://www.linkedin.com/pulse/cognitive-skills-math-roger-stark?articleId=6393582108564086784#:~:text=When%20it%20comes%20to%20counting%20and%20numerical%20operations%2C,capacities%20of%20our%20minds%29%20such%20as%20working%20memory</a:t>
            </a:r>
            <a:r>
              <a:rPr lang="en-US" dirty="0">
                <a:ea typeface="+mn-lt"/>
                <a:cs typeface="+mn-lt"/>
              </a:rPr>
              <a:t>. [Accessed 13th May 2022]</a:t>
            </a:r>
          </a:p>
          <a:p>
            <a:pPr marL="213995" indent="-213995" algn="just">
              <a:buSzPct val="114999"/>
            </a:pPr>
            <a:endParaRPr lang="en-US" dirty="0">
              <a:ea typeface="+mn-lt"/>
              <a:cs typeface="+mn-lt"/>
            </a:endParaRPr>
          </a:p>
          <a:p>
            <a:pPr marL="213995" indent="-213995" algn="just">
              <a:buSzPct val="114999"/>
            </a:pPr>
            <a:r>
              <a:rPr lang="en-US" b="1" dirty="0">
                <a:ea typeface="+mn-lt"/>
                <a:cs typeface="+mn-lt"/>
              </a:rPr>
              <a:t>Unpublished Papers:</a:t>
            </a:r>
            <a:r>
              <a:rPr lang="en-US" dirty="0">
                <a:ea typeface="+mn-lt"/>
                <a:cs typeface="+mn-lt"/>
              </a:rPr>
              <a:t> </a:t>
            </a:r>
            <a:endParaRPr lang="en-US" u="sng">
              <a:ea typeface="+mn-lt"/>
              <a:cs typeface="+mn-lt"/>
            </a:endParaRPr>
          </a:p>
          <a:p>
            <a:pPr marL="213995" indent="-213995">
              <a:buSzPct val="114999"/>
            </a:pPr>
            <a:r>
              <a:rPr lang="en-US" dirty="0">
                <a:ea typeface="+mn-lt"/>
                <a:cs typeface="+mn-lt"/>
              </a:rPr>
              <a:t>[School A] (2022) [School A] </a:t>
            </a:r>
            <a:r>
              <a:rPr lang="en-US" i="1" dirty="0">
                <a:ea typeface="+mn-lt"/>
                <a:cs typeface="+mn-lt"/>
              </a:rPr>
              <a:t>Literacy Policy. </a:t>
            </a:r>
            <a:r>
              <a:rPr lang="en-US" dirty="0">
                <a:ea typeface="+mn-lt"/>
                <a:cs typeface="+mn-lt"/>
              </a:rPr>
              <a:t>Swansea: [School A]. Unpublished  </a:t>
            </a:r>
            <a:r>
              <a:rPr lang="en-US" b="1" dirty="0" err="1">
                <a:ea typeface="+mn-lt"/>
                <a:cs typeface="+mn-lt"/>
              </a:rPr>
              <a:t>Unpublished</a:t>
            </a:r>
            <a:r>
              <a:rPr lang="en-US" b="1" dirty="0">
                <a:ea typeface="+mn-lt"/>
                <a:cs typeface="+mn-lt"/>
              </a:rPr>
              <a:t> Papers:</a:t>
            </a:r>
            <a:r>
              <a:rPr lang="en-US" dirty="0">
                <a:ea typeface="+mn-lt"/>
                <a:cs typeface="+mn-lt"/>
              </a:rPr>
              <a:t> </a:t>
            </a:r>
          </a:p>
          <a:p>
            <a:pPr marL="213995" indent="-213995">
              <a:buSzPct val="114999"/>
            </a:pPr>
            <a:endParaRPr lang="en-US" dirty="0"/>
          </a:p>
        </p:txBody>
      </p:sp>
    </p:spTree>
    <p:extLst>
      <p:ext uri="{BB962C8B-B14F-4D97-AF65-F5344CB8AC3E}">
        <p14:creationId xmlns:p14="http://schemas.microsoft.com/office/powerpoint/2010/main" val="66755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List….</a:t>
            </a:r>
          </a:p>
        </p:txBody>
      </p:sp>
      <p:sp>
        <p:nvSpPr>
          <p:cNvPr id="3" name="Content Placeholder 2"/>
          <p:cNvSpPr>
            <a:spLocks noGrp="1"/>
          </p:cNvSpPr>
          <p:nvPr>
            <p:ph idx="1"/>
          </p:nvPr>
        </p:nvSpPr>
        <p:spPr>
          <a:xfrm>
            <a:off x="882649" y="4426908"/>
            <a:ext cx="5099052" cy="6779808"/>
          </a:xfrm>
        </p:spPr>
        <p:txBody>
          <a:bodyPr>
            <a:normAutofit/>
          </a:bodyPr>
          <a:lstStyle/>
          <a:p>
            <a:pPr marL="0" indent="0">
              <a:buNone/>
            </a:pPr>
            <a:r>
              <a:rPr lang="en-US"/>
              <a:t>You Tube Video:</a:t>
            </a:r>
          </a:p>
          <a:p>
            <a:pPr>
              <a:buFont typeface="Arial" panose="020B0604020202020204" pitchFamily="34" charset="0"/>
              <a:buChar char="•"/>
            </a:pPr>
            <a:r>
              <a:rPr lang="en-GB"/>
              <a:t>Antonsen, R (2019) </a:t>
            </a:r>
            <a:r>
              <a:rPr lang="en-GB" i="1"/>
              <a:t>Math is the hidden secret to understanding the world. </a:t>
            </a:r>
            <a:r>
              <a:rPr lang="en-GB"/>
              <a:t>Available at: </a:t>
            </a:r>
            <a:r>
              <a:rPr lang="en-GB" u="sng">
                <a:hlinkClick r:id="rId2"/>
              </a:rPr>
              <a:t>https://www.youtube.com/watch?v=ZQElzjCsl9o</a:t>
            </a:r>
            <a:r>
              <a:rPr lang="en-GB" u="sng"/>
              <a:t> </a:t>
            </a:r>
            <a:r>
              <a:rPr lang="en-US"/>
              <a:t>(Accessed 09.01.22)</a:t>
            </a:r>
          </a:p>
          <a:p>
            <a:r>
              <a:rPr lang="en-US"/>
              <a:t>Woo, E (2019) </a:t>
            </a:r>
            <a:r>
              <a:rPr lang="en-GB" i="1"/>
              <a:t>Mathematics is the sense you never knew you had. </a:t>
            </a:r>
            <a:r>
              <a:rPr lang="en-GB"/>
              <a:t>Available at:</a:t>
            </a:r>
            <a:r>
              <a:rPr lang="en-US"/>
              <a:t> </a:t>
            </a:r>
            <a:r>
              <a:rPr lang="en-US">
                <a:hlinkClick r:id="rId3"/>
              </a:rPr>
              <a:t>https://www.youtube.com/watch?v=PXwStduNw14</a:t>
            </a:r>
            <a:r>
              <a:rPr lang="en-US"/>
              <a:t>(Accessed 09.01.22)</a:t>
            </a:r>
          </a:p>
          <a:p>
            <a:r>
              <a:rPr lang="en-GB"/>
              <a:t>Zuniga, K (2019) </a:t>
            </a:r>
            <a:r>
              <a:rPr lang="en-GB" i="1"/>
              <a:t>You Hate Math….But Do You Really?  </a:t>
            </a:r>
            <a:r>
              <a:rPr lang="en-GB"/>
              <a:t>Ted X . Available at: </a:t>
            </a:r>
            <a:endParaRPr lang="en-US"/>
          </a:p>
          <a:p>
            <a:pPr marL="342900" lvl="1" indent="0">
              <a:buNone/>
            </a:pPr>
            <a:r>
              <a:rPr lang="en-GB" sz="1800" u="sng">
                <a:hlinkClick r:id="rId4"/>
              </a:rPr>
              <a:t>https://www.youtube.com/watch?v=KZisKbcK7B4</a:t>
            </a:r>
            <a:r>
              <a:rPr lang="en-GB" sz="1800"/>
              <a:t> </a:t>
            </a:r>
            <a:r>
              <a:rPr lang="en-US" sz="1800"/>
              <a:t>(Accessed 09.01.22)</a:t>
            </a:r>
          </a:p>
          <a:p>
            <a:pPr marL="0" indent="0">
              <a:buNone/>
            </a:pPr>
            <a:endParaRPr lang="en-US"/>
          </a:p>
          <a:p>
            <a:pPr marL="0" indent="0">
              <a:buNone/>
            </a:pPr>
            <a:endParaRPr lang="en-US"/>
          </a:p>
          <a:p>
            <a:pPr marL="0" indent="0">
              <a:buNone/>
            </a:pPr>
            <a:endParaRPr lang="en-US"/>
          </a:p>
          <a:p>
            <a:pPr marL="0" indent="0">
              <a:buNone/>
            </a:pPr>
            <a:endParaRPr lang="en-GB">
              <a:solidFill>
                <a:srgbClr val="00B050"/>
              </a:solidFill>
            </a:endParaRPr>
          </a:p>
          <a:p>
            <a:pPr marL="0" indent="0">
              <a:buNone/>
            </a:pPr>
            <a:endParaRPr lang="en-GB">
              <a:solidFill>
                <a:srgbClr val="00B050"/>
              </a:solidFill>
            </a:endParaRP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1135769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CE0488F0DE7D4448CA872BE0C927CBF" ma:contentTypeVersion="13" ma:contentTypeDescription="Create a new document." ma:contentTypeScope="" ma:versionID="04c5fabe76f0abdb07c85f1ade163d41">
  <xsd:schema xmlns:xsd="http://www.w3.org/2001/XMLSchema" xmlns:xs="http://www.w3.org/2001/XMLSchema" xmlns:p="http://schemas.microsoft.com/office/2006/metadata/properties" xmlns:ns3="5120551b-47dc-4a9b-b4db-111d22adbc84" xmlns:ns4="c0b177c7-07cf-4df5-b04d-b1748424c1f4" targetNamespace="http://schemas.microsoft.com/office/2006/metadata/properties" ma:root="true" ma:fieldsID="7e417fa21dc0eb846771b8928cac0afe" ns3:_="" ns4:_="">
    <xsd:import namespace="5120551b-47dc-4a9b-b4db-111d22adbc84"/>
    <xsd:import namespace="c0b177c7-07cf-4df5-b04d-b1748424c1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20551b-47dc-4a9b-b4db-111d22adbc84"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0b177c7-07cf-4df5-b04d-b1748424c1f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954B5C-D87D-43A4-BCBB-34EE9B1648FF}">
  <ds:schemaRefs>
    <ds:schemaRef ds:uri="5120551b-47dc-4a9b-b4db-111d22adbc84"/>
    <ds:schemaRef ds:uri="c0b177c7-07cf-4df5-b04d-b1748424c1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FEF1EB2-9C22-4CB2-9A1A-D03A8F474F8A}">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5120551b-47dc-4a9b-b4db-111d22adbc84"/>
    <ds:schemaRef ds:uri="c0b177c7-07cf-4df5-b04d-b1748424c1f4"/>
    <ds:schemaRef ds:uri="http://www.w3.org/XML/1998/namespace"/>
  </ds:schemaRefs>
</ds:datastoreItem>
</file>

<file path=customXml/itemProps3.xml><?xml version="1.0" encoding="utf-8"?>
<ds:datastoreItem xmlns:ds="http://schemas.openxmlformats.org/officeDocument/2006/customXml" ds:itemID="{CFC7E9D2-E309-4BF6-8B1E-1FF1C2ABA7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TotalTime>1</TotalTime>
  <Words>4719</Words>
  <Application>Microsoft Office PowerPoint</Application>
  <PresentationFormat>Widescreen</PresentationFormat>
  <Paragraphs>262</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Garamond</vt:lpstr>
      <vt:lpstr>Wingdings</vt:lpstr>
      <vt:lpstr>Organic</vt:lpstr>
      <vt:lpstr>NUMBERS COUNT </vt:lpstr>
      <vt:lpstr>Element 1: Blog… “Why is good numeracy important”   </vt:lpstr>
      <vt:lpstr>Really… “Yes” </vt:lpstr>
      <vt:lpstr>I use the word WE as a global pronoun for all.  To be able to empower and share good numeracy skills and the love of patterns in numbers will allow us the opportunity to create and do cool stuff.  Such as write a song, even choreograph a dance routine...  </vt:lpstr>
      <vt:lpstr>Is numeracy only for School? </vt:lpstr>
      <vt:lpstr>Comprehensive Education  and beyond ... </vt:lpstr>
      <vt:lpstr>Element 2... What can Schools do  to encourage numeracy? </vt:lpstr>
      <vt:lpstr>PowerPoint Presentation</vt:lpstr>
      <vt:lpstr>PowerPoint Presentation</vt:lpstr>
      <vt:lpstr>PowerPoint Presentation</vt:lpstr>
      <vt:lpstr>PowerPoint Presentation</vt:lpstr>
      <vt:lpstr>Element Four.... 3 Minute Video of my Resource</vt:lpstr>
      <vt:lpstr>Element Five... Evaluation of the Resources</vt:lpstr>
      <vt:lpstr>PowerPoint Presentation</vt:lpstr>
      <vt:lpstr>PowerPoint Presentation</vt:lpstr>
      <vt:lpstr>PowerPoint Presentation</vt:lpstr>
      <vt:lpstr>PowerPoint Presentation</vt:lpstr>
      <vt:lpstr>PowerPoint Presentation</vt:lpstr>
      <vt:lpstr>Element 6... Reflection on my learning, following Gibbs reflective cycle.</vt:lpstr>
      <vt:lpstr>PowerPoint Presentation</vt:lpstr>
      <vt:lpstr>PowerPoint Presentation</vt:lpstr>
      <vt:lpstr>PowerPoint Presentation</vt:lpstr>
      <vt:lpstr>PowerPoint Presentation</vt:lpstr>
      <vt:lpstr>Reference List….</vt:lpstr>
      <vt:lpstr>Reference List…. </vt:lpstr>
      <vt:lpstr>Reference List….</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 Richards (Dylan Thomas Community School)</dc:creator>
  <cp:lastModifiedBy>Amanda Richards (Dylan Thomas Community School)</cp:lastModifiedBy>
  <cp:revision>1163</cp:revision>
  <dcterms:created xsi:type="dcterms:W3CDTF">2022-01-29T16:39:18Z</dcterms:created>
  <dcterms:modified xsi:type="dcterms:W3CDTF">2022-05-17T06:54:31Z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0x0101003CE0488F0DE7D4448CA872BE0C927CBF</vt:lpwstr>
  </property>
</Properties>
</file>