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8729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C99C1A-5857-E04F-A039-543CEC5F787E}" v="79" dt="2023-10-26T10:28:20.3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1"/>
    <p:restoredTop sz="94630"/>
  </p:normalViewPr>
  <p:slideViewPr>
    <p:cSldViewPr snapToGrid="0">
      <p:cViewPr varScale="1">
        <p:scale>
          <a:sx n="113" d="100"/>
          <a:sy n="113" d="100"/>
        </p:scale>
        <p:origin x="62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anis Jones (2318398)" userId="36fcee71-cb10-4414-87ad-6329fd03fb3e" providerId="ADAL" clId="{26C99C1A-5857-E04F-A039-543CEC5F787E}"/>
    <pc:docChg chg="undo redo custSel modSld">
      <pc:chgData name="Alanis Jones (2318398)" userId="36fcee71-cb10-4414-87ad-6329fd03fb3e" providerId="ADAL" clId="{26C99C1A-5857-E04F-A039-543CEC5F787E}" dt="2023-10-26T10:29:06.715" v="6025" actId="403"/>
      <pc:docMkLst>
        <pc:docMk/>
      </pc:docMkLst>
      <pc:sldChg chg="addSp delSp modSp mod">
        <pc:chgData name="Alanis Jones (2318398)" userId="36fcee71-cb10-4414-87ad-6329fd03fb3e" providerId="ADAL" clId="{26C99C1A-5857-E04F-A039-543CEC5F787E}" dt="2023-10-26T10:15:11.107" v="5819" actId="20577"/>
        <pc:sldMkLst>
          <pc:docMk/>
          <pc:sldMk cId="3106903018" sldId="256"/>
        </pc:sldMkLst>
        <pc:spChg chg="mod">
          <ac:chgData name="Alanis Jones (2318398)" userId="36fcee71-cb10-4414-87ad-6329fd03fb3e" providerId="ADAL" clId="{26C99C1A-5857-E04F-A039-543CEC5F787E}" dt="2023-10-18T10:40:45.204" v="4967" actId="122"/>
          <ac:spMkLst>
            <pc:docMk/>
            <pc:sldMk cId="3106903018" sldId="256"/>
            <ac:spMk id="2" creationId="{06EA9189-BE27-8B73-4A40-85CDDB77BEE3}"/>
          </ac:spMkLst>
        </pc:spChg>
        <pc:spChg chg="add del mod">
          <ac:chgData name="Alanis Jones (2318398)" userId="36fcee71-cb10-4414-87ad-6329fd03fb3e" providerId="ADAL" clId="{26C99C1A-5857-E04F-A039-543CEC5F787E}" dt="2023-10-18T10:40:34.767" v="4966"/>
          <ac:spMkLst>
            <pc:docMk/>
            <pc:sldMk cId="3106903018" sldId="256"/>
            <ac:spMk id="3" creationId="{100DDDE0-2A22-B2D4-1B6E-921AAA0B33F1}"/>
          </ac:spMkLst>
        </pc:spChg>
        <pc:spChg chg="add del mod">
          <ac:chgData name="Alanis Jones (2318398)" userId="36fcee71-cb10-4414-87ad-6329fd03fb3e" providerId="ADAL" clId="{26C99C1A-5857-E04F-A039-543CEC5F787E}" dt="2023-10-20T11:55:27.087" v="5539" actId="478"/>
          <ac:spMkLst>
            <pc:docMk/>
            <pc:sldMk cId="3106903018" sldId="256"/>
            <ac:spMk id="5" creationId="{E4A9112A-5477-F850-9E18-1DB786F35777}"/>
          </ac:spMkLst>
        </pc:spChg>
        <pc:spChg chg="add mod">
          <ac:chgData name="Alanis Jones (2318398)" userId="36fcee71-cb10-4414-87ad-6329fd03fb3e" providerId="ADAL" clId="{26C99C1A-5857-E04F-A039-543CEC5F787E}" dt="2023-10-24T09:54:03.971" v="5641" actId="571"/>
          <ac:spMkLst>
            <pc:docMk/>
            <pc:sldMk cId="3106903018" sldId="256"/>
            <ac:spMk id="6" creationId="{7196C558-C8C5-61D3-900F-1B1236AD4A92}"/>
          </ac:spMkLst>
        </pc:spChg>
        <pc:spChg chg="mod">
          <ac:chgData name="Alanis Jones (2318398)" userId="36fcee71-cb10-4414-87ad-6329fd03fb3e" providerId="ADAL" clId="{26C99C1A-5857-E04F-A039-543CEC5F787E}" dt="2023-10-20T11:53:23.958" v="5272" actId="1076"/>
          <ac:spMkLst>
            <pc:docMk/>
            <pc:sldMk cId="3106903018" sldId="256"/>
            <ac:spMk id="8" creationId="{F15D1246-1939-390E-4627-0D183A8462D1}"/>
          </ac:spMkLst>
        </pc:spChg>
        <pc:spChg chg="mod">
          <ac:chgData name="Alanis Jones (2318398)" userId="36fcee71-cb10-4414-87ad-6329fd03fb3e" providerId="ADAL" clId="{26C99C1A-5857-E04F-A039-543CEC5F787E}" dt="2023-10-18T13:51:48.165" v="5237" actId="1076"/>
          <ac:spMkLst>
            <pc:docMk/>
            <pc:sldMk cId="3106903018" sldId="256"/>
            <ac:spMk id="10" creationId="{3F84F270-3EE7-3766-C5B1-30C4C7C181B0}"/>
          </ac:spMkLst>
        </pc:spChg>
        <pc:spChg chg="mod">
          <ac:chgData name="Alanis Jones (2318398)" userId="36fcee71-cb10-4414-87ad-6329fd03fb3e" providerId="ADAL" clId="{26C99C1A-5857-E04F-A039-543CEC5F787E}" dt="2023-10-18T13:51:27.128" v="5232" actId="1076"/>
          <ac:spMkLst>
            <pc:docMk/>
            <pc:sldMk cId="3106903018" sldId="256"/>
            <ac:spMk id="14" creationId="{0D92D625-C531-84A7-DC26-1449FCB2CC98}"/>
          </ac:spMkLst>
        </pc:spChg>
        <pc:spChg chg="mod">
          <ac:chgData name="Alanis Jones (2318398)" userId="36fcee71-cb10-4414-87ad-6329fd03fb3e" providerId="ADAL" clId="{26C99C1A-5857-E04F-A039-543CEC5F787E}" dt="2023-10-20T11:57:48.561" v="5637" actId="20577"/>
          <ac:spMkLst>
            <pc:docMk/>
            <pc:sldMk cId="3106903018" sldId="256"/>
            <ac:spMk id="15" creationId="{C8ADE54D-A016-BA59-BD64-6011D1D04AA3}"/>
          </ac:spMkLst>
        </pc:spChg>
        <pc:spChg chg="mod">
          <ac:chgData name="Alanis Jones (2318398)" userId="36fcee71-cb10-4414-87ad-6329fd03fb3e" providerId="ADAL" clId="{26C99C1A-5857-E04F-A039-543CEC5F787E}" dt="2023-10-18T13:51:15.534" v="5231" actId="1076"/>
          <ac:spMkLst>
            <pc:docMk/>
            <pc:sldMk cId="3106903018" sldId="256"/>
            <ac:spMk id="16" creationId="{8AFD9AA9-4F44-0DC3-90C7-23BE7A3C5EC4}"/>
          </ac:spMkLst>
        </pc:spChg>
        <pc:spChg chg="mod">
          <ac:chgData name="Alanis Jones (2318398)" userId="36fcee71-cb10-4414-87ad-6329fd03fb3e" providerId="ADAL" clId="{26C99C1A-5857-E04F-A039-543CEC5F787E}" dt="2023-10-18T13:51:36.808" v="5234" actId="1076"/>
          <ac:spMkLst>
            <pc:docMk/>
            <pc:sldMk cId="3106903018" sldId="256"/>
            <ac:spMk id="17" creationId="{AAA462A5-DB31-A62F-F2CD-2BCCC06F5690}"/>
          </ac:spMkLst>
        </pc:spChg>
        <pc:spChg chg="mod">
          <ac:chgData name="Alanis Jones (2318398)" userId="36fcee71-cb10-4414-87ad-6329fd03fb3e" providerId="ADAL" clId="{26C99C1A-5857-E04F-A039-543CEC5F787E}" dt="2023-10-26T10:13:45.364" v="5768" actId="313"/>
          <ac:spMkLst>
            <pc:docMk/>
            <pc:sldMk cId="3106903018" sldId="256"/>
            <ac:spMk id="18" creationId="{F91570D0-2D2B-6978-E413-C9690B792739}"/>
          </ac:spMkLst>
        </pc:spChg>
        <pc:spChg chg="add mod">
          <ac:chgData name="Alanis Jones (2318398)" userId="36fcee71-cb10-4414-87ad-6329fd03fb3e" providerId="ADAL" clId="{26C99C1A-5857-E04F-A039-543CEC5F787E}" dt="2023-10-26T10:15:11.107" v="5819" actId="20577"/>
          <ac:spMkLst>
            <pc:docMk/>
            <pc:sldMk cId="3106903018" sldId="256"/>
            <ac:spMk id="19" creationId="{ADFAA960-02EA-B6EE-3EAC-B77F29112432}"/>
          </ac:spMkLst>
        </pc:spChg>
        <pc:spChg chg="add mod">
          <ac:chgData name="Alanis Jones (2318398)" userId="36fcee71-cb10-4414-87ad-6329fd03fb3e" providerId="ADAL" clId="{26C99C1A-5857-E04F-A039-543CEC5F787E}" dt="2023-10-26T10:13:16.045" v="5755" actId="313"/>
          <ac:spMkLst>
            <pc:docMk/>
            <pc:sldMk cId="3106903018" sldId="256"/>
            <ac:spMk id="20" creationId="{602683D8-BEBD-F6D6-563B-83933652B66D}"/>
          </ac:spMkLst>
        </pc:spChg>
        <pc:spChg chg="add del mod">
          <ac:chgData name="Alanis Jones (2318398)" userId="36fcee71-cb10-4414-87ad-6329fd03fb3e" providerId="ADAL" clId="{26C99C1A-5857-E04F-A039-543CEC5F787E}" dt="2023-10-17T13:32:07.974" v="3593" actId="21"/>
          <ac:spMkLst>
            <pc:docMk/>
            <pc:sldMk cId="3106903018" sldId="256"/>
            <ac:spMk id="21" creationId="{D3B76F83-44D7-A200-9331-79750676B95E}"/>
          </ac:spMkLst>
        </pc:spChg>
        <pc:spChg chg="add del mod">
          <ac:chgData name="Alanis Jones (2318398)" userId="36fcee71-cb10-4414-87ad-6329fd03fb3e" providerId="ADAL" clId="{26C99C1A-5857-E04F-A039-543CEC5F787E}" dt="2023-10-18T09:53:34.255" v="4800"/>
          <ac:spMkLst>
            <pc:docMk/>
            <pc:sldMk cId="3106903018" sldId="256"/>
            <ac:spMk id="24" creationId="{F2FABDCE-A07F-DAD7-22E2-DE6DE03B4B55}"/>
          </ac:spMkLst>
        </pc:spChg>
        <pc:spChg chg="add mod">
          <ac:chgData name="Alanis Jones (2318398)" userId="36fcee71-cb10-4414-87ad-6329fd03fb3e" providerId="ADAL" clId="{26C99C1A-5857-E04F-A039-543CEC5F787E}" dt="2023-10-24T10:07:31.765" v="5661" actId="20577"/>
          <ac:spMkLst>
            <pc:docMk/>
            <pc:sldMk cId="3106903018" sldId="256"/>
            <ac:spMk id="25" creationId="{70F84373-859B-0B67-2D9E-AA3D5E86F4F1}"/>
          </ac:spMkLst>
        </pc:spChg>
        <pc:spChg chg="add mod">
          <ac:chgData name="Alanis Jones (2318398)" userId="36fcee71-cb10-4414-87ad-6329fd03fb3e" providerId="ADAL" clId="{26C99C1A-5857-E04F-A039-543CEC5F787E}" dt="2023-10-24T09:53:46.124" v="5638" actId="1076"/>
          <ac:spMkLst>
            <pc:docMk/>
            <pc:sldMk cId="3106903018" sldId="256"/>
            <ac:spMk id="26" creationId="{45EED1F4-D439-4E4C-AB26-78D267C896D0}"/>
          </ac:spMkLst>
        </pc:spChg>
        <pc:picChg chg="add del mod">
          <ac:chgData name="Alanis Jones (2318398)" userId="36fcee71-cb10-4414-87ad-6329fd03fb3e" providerId="ADAL" clId="{26C99C1A-5857-E04F-A039-543CEC5F787E}" dt="2023-10-18T09:52:06.199" v="4784" actId="478"/>
          <ac:picMkLst>
            <pc:docMk/>
            <pc:sldMk cId="3106903018" sldId="256"/>
            <ac:picMk id="22" creationId="{9D8284D2-092C-7531-37C0-2A92919A3E90}"/>
          </ac:picMkLst>
        </pc:picChg>
        <pc:picChg chg="add mod">
          <ac:chgData name="Alanis Jones (2318398)" userId="36fcee71-cb10-4414-87ad-6329fd03fb3e" providerId="ADAL" clId="{26C99C1A-5857-E04F-A039-543CEC5F787E}" dt="2023-10-20T11:57:05.231" v="5630" actId="1076"/>
          <ac:picMkLst>
            <pc:docMk/>
            <pc:sldMk cId="3106903018" sldId="256"/>
            <ac:picMk id="23" creationId="{779C9C06-6BD7-38E9-22EB-3907AFA65CE6}"/>
          </ac:picMkLst>
        </pc:picChg>
        <pc:picChg chg="add del mod">
          <ac:chgData name="Alanis Jones (2318398)" userId="36fcee71-cb10-4414-87ad-6329fd03fb3e" providerId="ADAL" clId="{26C99C1A-5857-E04F-A039-543CEC5F787E}" dt="2023-10-17T13:35:36.576" v="3607" actId="21"/>
          <ac:picMkLst>
            <pc:docMk/>
            <pc:sldMk cId="3106903018" sldId="256"/>
            <ac:picMk id="1026" creationId="{C024DDF4-3DFE-926E-1A99-0E4A9ADE4325}"/>
          </ac:picMkLst>
        </pc:picChg>
        <pc:picChg chg="add del mod">
          <ac:chgData name="Alanis Jones (2318398)" userId="36fcee71-cb10-4414-87ad-6329fd03fb3e" providerId="ADAL" clId="{26C99C1A-5857-E04F-A039-543CEC5F787E}" dt="2023-10-18T09:51:55.629" v="4782" actId="478"/>
          <ac:picMkLst>
            <pc:docMk/>
            <pc:sldMk cId="3106903018" sldId="256"/>
            <ac:picMk id="1028" creationId="{DD89282F-5C88-55F5-C1C6-6B2D88ABC772}"/>
          </ac:picMkLst>
        </pc:picChg>
      </pc:sldChg>
      <pc:sldChg chg="addSp delSp modSp mod">
        <pc:chgData name="Alanis Jones (2318398)" userId="36fcee71-cb10-4414-87ad-6329fd03fb3e" providerId="ADAL" clId="{26C99C1A-5857-E04F-A039-543CEC5F787E}" dt="2023-10-26T10:29:06.715" v="6025" actId="403"/>
        <pc:sldMkLst>
          <pc:docMk/>
          <pc:sldMk cId="365636060" sldId="257"/>
        </pc:sldMkLst>
        <pc:spChg chg="del mod">
          <ac:chgData name="Alanis Jones (2318398)" userId="36fcee71-cb10-4414-87ad-6329fd03fb3e" providerId="ADAL" clId="{26C99C1A-5857-E04F-A039-543CEC5F787E}" dt="2023-10-18T09:49:29.720" v="4712" actId="21"/>
          <ac:spMkLst>
            <pc:docMk/>
            <pc:sldMk cId="365636060" sldId="257"/>
            <ac:spMk id="2" creationId="{D41F3DD4-67AE-0DC5-9D4D-ABD35AFD9BB8}"/>
          </ac:spMkLst>
        </pc:spChg>
        <pc:spChg chg="mod">
          <ac:chgData name="Alanis Jones (2318398)" userId="36fcee71-cb10-4414-87ad-6329fd03fb3e" providerId="ADAL" clId="{26C99C1A-5857-E04F-A039-543CEC5F787E}" dt="2023-10-26T10:29:06.715" v="6025" actId="403"/>
          <ac:spMkLst>
            <pc:docMk/>
            <pc:sldMk cId="365636060" sldId="257"/>
            <ac:spMk id="3" creationId="{C1523F79-432B-0D85-21F3-E10E16FA6CFA}"/>
          </ac:spMkLst>
        </pc:spChg>
        <pc:spChg chg="add del mod">
          <ac:chgData name="Alanis Jones (2318398)" userId="36fcee71-cb10-4414-87ad-6329fd03fb3e" providerId="ADAL" clId="{26C99C1A-5857-E04F-A039-543CEC5F787E}" dt="2023-10-18T09:49:55.072" v="4725" actId="21"/>
          <ac:spMkLst>
            <pc:docMk/>
            <pc:sldMk cId="365636060" sldId="257"/>
            <ac:spMk id="4" creationId="{1E8215B8-8106-B9CB-5BF7-6E940DDFE759}"/>
          </ac:spMkLst>
        </pc:spChg>
        <pc:spChg chg="add mod">
          <ac:chgData name="Alanis Jones (2318398)" userId="36fcee71-cb10-4414-87ad-6329fd03fb3e" providerId="ADAL" clId="{26C99C1A-5857-E04F-A039-543CEC5F787E}" dt="2023-10-26T10:28:52.762" v="6022" actId="1076"/>
          <ac:spMkLst>
            <pc:docMk/>
            <pc:sldMk cId="365636060" sldId="257"/>
            <ac:spMk id="5" creationId="{9818560B-B93F-D492-EE3D-488962EAAB1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0000"/>
                    <a:lumOff val="10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74210118-9597-4049-BE40-9E2C2C43E863}" type="datetimeFigureOut">
              <a:rPr lang="en-US" smtClean="0"/>
              <a:t>10/18/23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A1CFA1-5B5F-FA4D-9513-28CB287DD42E}" type="slidenum">
              <a:rPr lang="en-US" smtClean="0"/>
              <a:t>‹#›</a:t>
            </a:fld>
            <a:endParaRPr lang="en-US" dirty="0"/>
          </a:p>
        </p:txBody>
      </p:sp>
      <p:cxnSp>
        <p:nvCxnSpPr>
          <p:cNvPr id="8" name="Straight Connector 7"/>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8706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4210118-9597-4049-BE40-9E2C2C43E863}" type="datetimeFigureOut">
              <a:rPr lang="en-US" smtClean="0"/>
              <a:t>10/18/23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A1CFA1-5B5F-FA4D-9513-28CB287DD42E}" type="slidenum">
              <a:rPr lang="en-US" smtClean="0"/>
              <a:t>‹#›</a:t>
            </a:fld>
            <a:endParaRPr lang="en-US" dirty="0"/>
          </a:p>
        </p:txBody>
      </p:sp>
    </p:spTree>
    <p:extLst>
      <p:ext uri="{BB962C8B-B14F-4D97-AF65-F5344CB8AC3E}">
        <p14:creationId xmlns:p14="http://schemas.microsoft.com/office/powerpoint/2010/main" val="34184811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4210118-9597-4049-BE40-9E2C2C43E863}" type="datetimeFigureOut">
              <a:rPr lang="en-US" smtClean="0"/>
              <a:t>10/18/23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A1CFA1-5B5F-FA4D-9513-28CB287DD42E}" type="slidenum">
              <a:rPr lang="en-US" smtClean="0"/>
              <a:t>‹#›</a:t>
            </a:fld>
            <a:endParaRPr lang="en-US" dirty="0"/>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4897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4210118-9597-4049-BE40-9E2C2C43E863}" type="datetimeFigureOut">
              <a:rPr lang="en-US" smtClean="0"/>
              <a:t>10/18/23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1A1CFA1-5B5F-FA4D-9513-28CB287DD42E}" type="slidenum">
              <a:rPr lang="en-US" smtClean="0"/>
              <a:t>‹#›</a:t>
            </a:fld>
            <a:endParaRPr lang="en-US" dirty="0"/>
          </a:p>
        </p:txBody>
      </p:sp>
    </p:spTree>
    <p:extLst>
      <p:ext uri="{BB962C8B-B14F-4D97-AF65-F5344CB8AC3E}">
        <p14:creationId xmlns:p14="http://schemas.microsoft.com/office/powerpoint/2010/main" val="4291603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lIns="45720" rIns="4572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89320" y="2967788"/>
            <a:ext cx="4754880" cy="3341572"/>
          </a:xfrm>
        </p:spPr>
        <p:txBody>
          <a:bodyPr lIns="45720" rIns="4572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4210118-9597-4049-BE40-9E2C2C43E863}" type="datetimeFigureOut">
              <a:rPr lang="en-US" smtClean="0"/>
              <a:t>10/18/23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1A1CFA1-5B5F-FA4D-9513-28CB287DD42E}" type="slidenum">
              <a:rPr lang="en-US" smtClean="0"/>
              <a:t>‹#›</a:t>
            </a:fld>
            <a:endParaRPr lang="en-US" dirty="0"/>
          </a:p>
        </p:txBody>
      </p:sp>
    </p:spTree>
    <p:extLst>
      <p:ext uri="{BB962C8B-B14F-4D97-AF65-F5344CB8AC3E}">
        <p14:creationId xmlns:p14="http://schemas.microsoft.com/office/powerpoint/2010/main" val="12106981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4210118-9597-4049-BE40-9E2C2C43E863}" type="datetimeFigureOut">
              <a:rPr lang="en-US" smtClean="0"/>
              <a:t>10/18/23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1A1CFA1-5B5F-FA4D-9513-28CB287DD42E}" type="slidenum">
              <a:rPr lang="en-US" smtClean="0"/>
              <a:t>‹#›</a:t>
            </a:fld>
            <a:endParaRPr lang="en-US" dirty="0"/>
          </a:p>
        </p:txBody>
      </p:sp>
    </p:spTree>
    <p:extLst>
      <p:ext uri="{BB962C8B-B14F-4D97-AF65-F5344CB8AC3E}">
        <p14:creationId xmlns:p14="http://schemas.microsoft.com/office/powerpoint/2010/main" val="3605363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210118-9597-4049-BE40-9E2C2C43E863}" type="datetimeFigureOut">
              <a:rPr lang="en-US" smtClean="0"/>
              <a:t>10/18/23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1A1CFA1-5B5F-FA4D-9513-28CB287DD42E}" type="slidenum">
              <a:rPr lang="en-US" smtClean="0"/>
              <a:t>‹#›</a:t>
            </a:fld>
            <a:endParaRPr lang="en-US" dirty="0"/>
          </a:p>
        </p:txBody>
      </p:sp>
    </p:spTree>
    <p:extLst>
      <p:ext uri="{BB962C8B-B14F-4D97-AF65-F5344CB8AC3E}">
        <p14:creationId xmlns:p14="http://schemas.microsoft.com/office/powerpoint/2010/main" val="4017675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4210118-9597-4049-BE40-9E2C2C43E863}" type="datetimeFigureOut">
              <a:rPr lang="en-US" smtClean="0"/>
              <a:t>10/18/23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1A1CFA1-5B5F-FA4D-9513-28CB287DD42E}" type="slidenum">
              <a:rPr lang="en-US" smtClean="0"/>
              <a:t>‹#›</a:t>
            </a:fld>
            <a:endParaRPr lang="en-US" dirty="0"/>
          </a:p>
        </p:txBody>
      </p:sp>
    </p:spTree>
    <p:extLst>
      <p:ext uri="{BB962C8B-B14F-4D97-AF65-F5344CB8AC3E}">
        <p14:creationId xmlns:p14="http://schemas.microsoft.com/office/powerpoint/2010/main" val="9424300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4210118-9597-4049-BE40-9E2C2C43E863}" type="datetimeFigureOut">
              <a:rPr lang="en-US" smtClean="0"/>
              <a:t>10/18/23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1A1CFA1-5B5F-FA4D-9513-28CB287DD42E}" type="slidenum">
              <a:rPr lang="en-US" smtClean="0"/>
              <a:t>‹#›</a:t>
            </a:fld>
            <a:endParaRPr lang="en-US" dirty="0"/>
          </a:p>
        </p:txBody>
      </p:sp>
      <p:cxnSp>
        <p:nvCxnSpPr>
          <p:cNvPr id="9" name="Straight Connector 8"/>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6173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4210118-9597-4049-BE40-9E2C2C43E863}" type="datetimeFigureOut">
              <a:rPr lang="en-US" smtClean="0"/>
              <a:t>10/18/23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A1CFA1-5B5F-FA4D-9513-28CB287DD42E}" type="slidenum">
              <a:rPr lang="en-US" smtClean="0"/>
              <a:t>‹#›</a:t>
            </a:fld>
            <a:endParaRPr lang="en-US" dirty="0"/>
          </a:p>
        </p:txBody>
      </p:sp>
    </p:spTree>
    <p:extLst>
      <p:ext uri="{BB962C8B-B14F-4D97-AF65-F5344CB8AC3E}">
        <p14:creationId xmlns:p14="http://schemas.microsoft.com/office/powerpoint/2010/main" val="20199352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4210118-9597-4049-BE40-9E2C2C43E863}" type="datetimeFigureOut">
              <a:rPr lang="en-US" smtClean="0"/>
              <a:t>10/18/23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A1CFA1-5B5F-FA4D-9513-28CB287DD42E}" type="slidenum">
              <a:rPr lang="en-US" smtClean="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2608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74210118-9597-4049-BE40-9E2C2C43E863}" type="datetimeFigureOut">
              <a:rPr lang="en-US" smtClean="0"/>
              <a:t>10/18/23</a:t>
            </a:fld>
            <a:endParaRPr lang="en-US" dirty="0"/>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31A1CFA1-5B5F-FA4D-9513-28CB287DD42E}" type="slidenum">
              <a:rPr lang="en-US" smtClean="0"/>
              <a:t>‹#›</a:t>
            </a:fld>
            <a:endParaRPr lang="en-US" dirty="0"/>
          </a:p>
        </p:txBody>
      </p:sp>
      <p:cxnSp>
        <p:nvCxnSpPr>
          <p:cNvPr id="7" name="Straight Connector 6"/>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935284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0000"/>
        </a:lnSpc>
        <a:spcBef>
          <a:spcPct val="0"/>
        </a:spcBef>
        <a:buNone/>
        <a:defRPr sz="5000" kern="1200" cap="all" spc="100" baseline="0">
          <a:solidFill>
            <a:schemeClr val="tx1">
              <a:lumMod val="90000"/>
              <a:lumOff val="10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pdcnet.org/inquiryct/content/inquiryct_2011_0026_0001_0038_0046" TargetMode="External"/><Relationship Id="rId3" Type="http://schemas.openxmlformats.org/officeDocument/2006/relationships/hyperlink" Target="https://doi-org.ezproxy.uwtsd.ac.uk/10.1080/09588221.2018.1449757" TargetMode="External"/><Relationship Id="rId7" Type="http://schemas.openxmlformats.org/officeDocument/2006/relationships/hyperlink" Target="https://www.port.ac.uk/student-life/help-and-advice/study-skills/research-reading-referencing-and-citation/helpful-abbreviations-for-speedy-note-taking#:~:text=Use%20the%20first%20few%20letters,imp%20for%20%27important%27" TargetMode="External"/><Relationship Id="rId2" Type="http://schemas.openxmlformats.org/officeDocument/2006/relationships/hyperlink" Target="https://libguides.cam.ac.uk/wolfsoncollege/notemaking" TargetMode="External"/><Relationship Id="rId1" Type="http://schemas.openxmlformats.org/officeDocument/2006/relationships/slideLayout" Target="../slideLayouts/slideLayout2.xml"/><Relationship Id="rId6" Type="http://schemas.openxmlformats.org/officeDocument/2006/relationships/hyperlink" Target="https://post.edu/blog/preventing-information-overload-note-taking-tips-students/" TargetMode="External"/><Relationship Id="rId11" Type="http://schemas.openxmlformats.org/officeDocument/2006/relationships/hyperlink" Target="https://www.proquest.com/docview/2663116248?pq-origsite=primo" TargetMode="External"/><Relationship Id="rId5" Type="http://schemas.openxmlformats.org/officeDocument/2006/relationships/hyperlink" Target="https://doaj.org/article/42f7c38bffae425eb0fcffe9ec8040c1" TargetMode="External"/><Relationship Id="rId10" Type="http://schemas.openxmlformats.org/officeDocument/2006/relationships/hyperlink" Target="https://www.marketgames.io/blog-posts/teaching-critical-thinking-with-technology" TargetMode="External"/><Relationship Id="rId4" Type="http://schemas.openxmlformats.org/officeDocument/2006/relationships/hyperlink" Target="https://www.imperial.ac.uk/students/success-guide/ug/effective-study/in-class-and-in-lectures/effective-note-taking/" TargetMode="External"/><Relationship Id="rId9" Type="http://schemas.openxmlformats.org/officeDocument/2006/relationships/hyperlink" Target="https://www.sheffield.ac.uk/academic-skills/study-skills-online/time-man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A9189-BE27-8B73-4A40-85CDDB77BEE3}"/>
              </a:ext>
            </a:extLst>
          </p:cNvPr>
          <p:cNvSpPr>
            <a:spLocks noGrp="1"/>
          </p:cNvSpPr>
          <p:nvPr>
            <p:ph type="ctrTitle"/>
          </p:nvPr>
        </p:nvSpPr>
        <p:spPr>
          <a:xfrm>
            <a:off x="1061152" y="172623"/>
            <a:ext cx="9256891" cy="869251"/>
          </a:xfrm>
        </p:spPr>
        <p:txBody>
          <a:bodyPr>
            <a:normAutofit/>
          </a:bodyPr>
          <a:lstStyle/>
          <a:p>
            <a:pPr algn="ctr"/>
            <a:r>
              <a:rPr lang="en-GB" sz="2200" b="1" dirty="0">
                <a:solidFill>
                  <a:srgbClr val="E87295"/>
                </a:solidFill>
                <a:latin typeface="Arial" panose="020B0604020202020204" pitchFamily="34" charset="0"/>
                <a:cs typeface="Arial" panose="020B0604020202020204" pitchFamily="34" charset="0"/>
              </a:rPr>
              <a:t>Skills and personal qualities that contribute to the development of academic </a:t>
            </a:r>
            <a:r>
              <a:rPr lang="en-GB" sz="2000" b="1" dirty="0">
                <a:solidFill>
                  <a:srgbClr val="E87295"/>
                </a:solidFill>
                <a:latin typeface="Arial" panose="020B0604020202020204" pitchFamily="34" charset="0"/>
                <a:cs typeface="Arial" panose="020B0604020202020204" pitchFamily="34" charset="0"/>
              </a:rPr>
              <a:t>writing. </a:t>
            </a:r>
            <a:endParaRPr lang="en-US" sz="2000" dirty="0">
              <a:solidFill>
                <a:srgbClr val="E87295"/>
              </a:solidFill>
            </a:endParaRPr>
          </a:p>
        </p:txBody>
      </p:sp>
      <p:sp>
        <p:nvSpPr>
          <p:cNvPr id="4" name="Subtitle 2">
            <a:extLst>
              <a:ext uri="{FF2B5EF4-FFF2-40B4-BE49-F238E27FC236}">
                <a16:creationId xmlns:a16="http://schemas.microsoft.com/office/drawing/2014/main" id="{92B9BA7A-6CE1-0B1B-F1A0-2078D42D9E0F}"/>
              </a:ext>
            </a:extLst>
          </p:cNvPr>
          <p:cNvSpPr txBox="1">
            <a:spLocks/>
          </p:cNvSpPr>
          <p:nvPr/>
        </p:nvSpPr>
        <p:spPr>
          <a:xfrm>
            <a:off x="1873955" y="3346186"/>
            <a:ext cx="9144000" cy="16557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US" dirty="0"/>
          </a:p>
        </p:txBody>
      </p:sp>
      <p:sp>
        <p:nvSpPr>
          <p:cNvPr id="8" name="TextBox 7">
            <a:extLst>
              <a:ext uri="{FF2B5EF4-FFF2-40B4-BE49-F238E27FC236}">
                <a16:creationId xmlns:a16="http://schemas.microsoft.com/office/drawing/2014/main" id="{F15D1246-1939-390E-4627-0D183A8462D1}"/>
              </a:ext>
            </a:extLst>
          </p:cNvPr>
          <p:cNvSpPr txBox="1"/>
          <p:nvPr/>
        </p:nvSpPr>
        <p:spPr>
          <a:xfrm>
            <a:off x="623969" y="1554288"/>
            <a:ext cx="3552133" cy="4478519"/>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endParaRPr lang="en-US" dirty="0"/>
          </a:p>
        </p:txBody>
      </p:sp>
      <p:sp>
        <p:nvSpPr>
          <p:cNvPr id="10" name="TextBox 9">
            <a:extLst>
              <a:ext uri="{FF2B5EF4-FFF2-40B4-BE49-F238E27FC236}">
                <a16:creationId xmlns:a16="http://schemas.microsoft.com/office/drawing/2014/main" id="{3F84F270-3EE7-3766-C5B1-30C4C7C181B0}"/>
              </a:ext>
            </a:extLst>
          </p:cNvPr>
          <p:cNvSpPr txBox="1"/>
          <p:nvPr/>
        </p:nvSpPr>
        <p:spPr>
          <a:xfrm>
            <a:off x="7526681" y="1070241"/>
            <a:ext cx="3466094" cy="2821729"/>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endParaRPr lang="en-US" dirty="0"/>
          </a:p>
        </p:txBody>
      </p:sp>
      <p:sp>
        <p:nvSpPr>
          <p:cNvPr id="14" name="TextBox 13">
            <a:extLst>
              <a:ext uri="{FF2B5EF4-FFF2-40B4-BE49-F238E27FC236}">
                <a16:creationId xmlns:a16="http://schemas.microsoft.com/office/drawing/2014/main" id="{0D92D625-C531-84A7-DC26-1449FCB2CC98}"/>
              </a:ext>
            </a:extLst>
          </p:cNvPr>
          <p:cNvSpPr txBox="1"/>
          <p:nvPr/>
        </p:nvSpPr>
        <p:spPr>
          <a:xfrm>
            <a:off x="623970" y="1038835"/>
            <a:ext cx="6856094" cy="461665"/>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endParaRPr lang="en-US" dirty="0"/>
          </a:p>
        </p:txBody>
      </p:sp>
      <p:sp>
        <p:nvSpPr>
          <p:cNvPr id="15" name="TextBox 14">
            <a:extLst>
              <a:ext uri="{FF2B5EF4-FFF2-40B4-BE49-F238E27FC236}">
                <a16:creationId xmlns:a16="http://schemas.microsoft.com/office/drawing/2014/main" id="{C8ADE54D-A016-BA59-BD64-6011D1D04AA3}"/>
              </a:ext>
            </a:extLst>
          </p:cNvPr>
          <p:cNvSpPr txBox="1"/>
          <p:nvPr/>
        </p:nvSpPr>
        <p:spPr>
          <a:xfrm>
            <a:off x="619960" y="5972344"/>
            <a:ext cx="3560152" cy="830997"/>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1200" dirty="0">
                <a:latin typeface="Calibri" panose="020F0502020204030204" pitchFamily="34" charset="0"/>
                <a:cs typeface="Calibri" panose="020F0502020204030204" pitchFamily="34" charset="0"/>
              </a:rPr>
              <a:t>Conclusion: From all researchers and authors, you can see all skills are highly important and can improve academic writing immensely.  </a:t>
            </a:r>
          </a:p>
          <a:p>
            <a:endParaRPr lang="en-US" sz="1200" dirty="0">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8AFD9AA9-4F44-0DC3-90C7-23BE7A3C5EC4}"/>
              </a:ext>
            </a:extLst>
          </p:cNvPr>
          <p:cNvSpPr txBox="1"/>
          <p:nvPr/>
        </p:nvSpPr>
        <p:spPr>
          <a:xfrm>
            <a:off x="623970" y="1028300"/>
            <a:ext cx="7031301" cy="461665"/>
          </a:xfrm>
          <a:prstGeom prst="rect">
            <a:avLst/>
          </a:prstGeom>
          <a:noFill/>
        </p:spPr>
        <p:txBody>
          <a:bodyPr wrap="square" rtlCol="0">
            <a:spAutoFit/>
          </a:bodyPr>
          <a:lstStyle/>
          <a:p>
            <a:r>
              <a:rPr lang="en-US" sz="1200" dirty="0">
                <a:latin typeface="Calibri" panose="020F0502020204030204" pitchFamily="34" charset="0"/>
                <a:cs typeface="Calibri" panose="020F0502020204030204" pitchFamily="34" charset="0"/>
              </a:rPr>
              <a:t>Introduction:</a:t>
            </a:r>
          </a:p>
          <a:p>
            <a:r>
              <a:rPr lang="en-US" sz="1200" dirty="0">
                <a:latin typeface="Calibri" panose="020F0502020204030204" pitchFamily="34" charset="0"/>
                <a:cs typeface="Calibri" panose="020F0502020204030204" pitchFamily="34" charset="0"/>
              </a:rPr>
              <a:t>This Presentation will be exploring three key skills that contribute to the development of academic writing.</a:t>
            </a:r>
          </a:p>
        </p:txBody>
      </p:sp>
      <p:sp>
        <p:nvSpPr>
          <p:cNvPr id="17" name="TextBox 16">
            <a:extLst>
              <a:ext uri="{FF2B5EF4-FFF2-40B4-BE49-F238E27FC236}">
                <a16:creationId xmlns:a16="http://schemas.microsoft.com/office/drawing/2014/main" id="{AAA462A5-DB31-A62F-F2CD-2BCCC06F5690}"/>
              </a:ext>
            </a:extLst>
          </p:cNvPr>
          <p:cNvSpPr txBox="1"/>
          <p:nvPr/>
        </p:nvSpPr>
        <p:spPr>
          <a:xfrm>
            <a:off x="4187368" y="1544795"/>
            <a:ext cx="3307922" cy="4664193"/>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endParaRPr lang="en-GB" dirty="0"/>
          </a:p>
        </p:txBody>
      </p:sp>
      <p:sp>
        <p:nvSpPr>
          <p:cNvPr id="18" name="TextBox 17">
            <a:extLst>
              <a:ext uri="{FF2B5EF4-FFF2-40B4-BE49-F238E27FC236}">
                <a16:creationId xmlns:a16="http://schemas.microsoft.com/office/drawing/2014/main" id="{F91570D0-2D2B-6978-E413-C9690B792739}"/>
              </a:ext>
            </a:extLst>
          </p:cNvPr>
          <p:cNvSpPr txBox="1"/>
          <p:nvPr/>
        </p:nvSpPr>
        <p:spPr>
          <a:xfrm>
            <a:off x="619960" y="1511035"/>
            <a:ext cx="3179585" cy="4893647"/>
          </a:xfrm>
          <a:prstGeom prst="rect">
            <a:avLst/>
          </a:prstGeom>
          <a:noFill/>
        </p:spPr>
        <p:txBody>
          <a:bodyPr wrap="square" rtlCol="0">
            <a:spAutoFit/>
          </a:bodyPr>
          <a:lstStyle/>
          <a:p>
            <a:r>
              <a:rPr lang="en-US" sz="1200" u="sng" dirty="0">
                <a:latin typeface="Calibri" panose="020F0502020204030204" pitchFamily="34" charset="0"/>
                <a:cs typeface="Calibri" panose="020F0502020204030204" pitchFamily="34" charset="0"/>
              </a:rPr>
              <a:t>Note Taking:</a:t>
            </a:r>
          </a:p>
          <a:p>
            <a:r>
              <a:rPr lang="en-US" sz="1200" dirty="0">
                <a:latin typeface="Calibri" panose="020F0502020204030204" pitchFamily="34" charset="0"/>
                <a:cs typeface="Calibri" panose="020F0502020204030204" pitchFamily="34" charset="0"/>
              </a:rPr>
              <a:t>Corttrel (2019) says that making your own notes is one of the first important steps to note making.</a:t>
            </a:r>
          </a:p>
          <a:p>
            <a:r>
              <a:rPr lang="en-US" sz="1200" dirty="0">
                <a:latin typeface="Calibri" panose="020F0502020204030204" pitchFamily="34" charset="0"/>
                <a:cs typeface="Calibri" panose="020F0502020204030204" pitchFamily="34" charset="0"/>
              </a:rPr>
              <a:t>Barrow and Westrup (2019) suggest that note making goes hand In hand with effective reading skills. Similarly, Cotrell (2019) also agrees with this as they believe using relevant reading material and being a ‘smart reader’ enables you to take notes more efficiently. </a:t>
            </a:r>
          </a:p>
          <a:p>
            <a:r>
              <a:rPr lang="en-US" sz="1200" dirty="0">
                <a:latin typeface="Calibri" panose="020F0502020204030204" pitchFamily="34" charset="0"/>
                <a:cs typeface="Calibri" panose="020F0502020204030204" pitchFamily="34" charset="0"/>
              </a:rPr>
              <a:t>Note making can be time consuming that’s why Imperial College London (2023) suggests using effective note making techniques such as highlighting and colour coding.</a:t>
            </a:r>
          </a:p>
          <a:p>
            <a:r>
              <a:rPr lang="en-US" sz="1200" dirty="0">
                <a:latin typeface="Calibri" panose="020F0502020204030204" pitchFamily="34" charset="0"/>
                <a:cs typeface="Calibri" panose="020F0502020204030204" pitchFamily="34" charset="0"/>
              </a:rPr>
              <a:t>Many Universities recommend using certain stratagies for quick but effective note taking, such as Post University (2020).  The university of Portsmouth (2023) agrees that startagies such as abbrieviations are highly useful for note making but you need to make sure you understand them.</a:t>
            </a:r>
          </a:p>
          <a:p>
            <a:r>
              <a:rPr lang="en-US" sz="1200" dirty="0">
                <a:latin typeface="Calibri" panose="020F0502020204030204" pitchFamily="34" charset="0"/>
                <a:cs typeface="Calibri" panose="020F0502020204030204" pitchFamily="34" charset="0"/>
              </a:rPr>
              <a:t>University of Cambridge (2023) stated that there are four different types of notes used in note making for academic writing.</a:t>
            </a:r>
          </a:p>
          <a:p>
            <a:endParaRPr lang="en-US" sz="1200" dirty="0">
              <a:latin typeface="Calibri" panose="020F0502020204030204" pitchFamily="34" charset="0"/>
              <a:cs typeface="Calibri" panose="020F0502020204030204" pitchFamily="34" charset="0"/>
            </a:endParaRPr>
          </a:p>
          <a:p>
            <a:endParaRPr lang="en-US" sz="1200" dirty="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ADFAA960-02EA-B6EE-3EAC-B77F29112432}"/>
              </a:ext>
            </a:extLst>
          </p:cNvPr>
          <p:cNvSpPr txBox="1"/>
          <p:nvPr/>
        </p:nvSpPr>
        <p:spPr>
          <a:xfrm>
            <a:off x="4176103" y="1544795"/>
            <a:ext cx="2974625" cy="5170646"/>
          </a:xfrm>
          <a:prstGeom prst="rect">
            <a:avLst/>
          </a:prstGeom>
          <a:noFill/>
        </p:spPr>
        <p:txBody>
          <a:bodyPr wrap="square" rtlCol="0">
            <a:spAutoFit/>
          </a:bodyPr>
          <a:lstStyle/>
          <a:p>
            <a:r>
              <a:rPr lang="en-US" sz="1200" u="sng" dirty="0">
                <a:latin typeface="Calibri" panose="020F0502020204030204" pitchFamily="34" charset="0"/>
                <a:cs typeface="Calibri" panose="020F0502020204030204" pitchFamily="34" charset="0"/>
              </a:rPr>
              <a:t>Critical Thinking:</a:t>
            </a:r>
          </a:p>
          <a:p>
            <a:r>
              <a:rPr lang="en-US" sz="1200" dirty="0">
                <a:latin typeface="Calibri" panose="020F0502020204030204" pitchFamily="34" charset="0"/>
                <a:cs typeface="Calibri" panose="020F0502020204030204" pitchFamily="34" charset="0"/>
              </a:rPr>
              <a:t>Barrow and Westrup (2019) believe everyone has a different definition of critical thinking, but all opinions have similarities in their answers. Linking to this, Sanders and Moulenbelt (2011) critical thinking is too wide of a subject to find a definition. However, Hanscomb (2017) believes critical thinking is the process of determinizing whether an argument in academic writing is good or not.</a:t>
            </a:r>
          </a:p>
          <a:p>
            <a:r>
              <a:rPr lang="en-US" sz="1200" dirty="0">
                <a:latin typeface="Calibri" panose="020F0502020204030204" pitchFamily="34" charset="0"/>
                <a:cs typeface="Calibri" panose="020F0502020204030204" pitchFamily="34" charset="0"/>
              </a:rPr>
              <a:t>According to Chatfield (2018) critical thinking is a good way to prove that you understand what is expected of you in academic writing.</a:t>
            </a:r>
          </a:p>
          <a:p>
            <a:r>
              <a:rPr lang="en-US" sz="1200" dirty="0">
                <a:latin typeface="Calibri" panose="020F0502020204030204" pitchFamily="34" charset="0"/>
                <a:cs typeface="Calibri" panose="020F0502020204030204" pitchFamily="34" charset="0"/>
              </a:rPr>
              <a:t>Cottrell (2019) believes that one of the most important parts of academic writing is having a clear conclusion as it shows you use your critical thinking to show main argument in your work.</a:t>
            </a:r>
          </a:p>
          <a:p>
            <a:r>
              <a:rPr lang="en-US" sz="1200" dirty="0">
                <a:latin typeface="Calibri" panose="020F0502020204030204" pitchFamily="34" charset="0"/>
                <a:cs typeface="Calibri" panose="020F0502020204030204" pitchFamily="34" charset="0"/>
              </a:rPr>
              <a:t>Reynolds </a:t>
            </a:r>
            <a:r>
              <a:rPr lang="en-US" sz="1200" i="1" dirty="0">
                <a:latin typeface="Calibri" panose="020F0502020204030204" pitchFamily="34" charset="0"/>
                <a:cs typeface="Calibri" panose="020F0502020204030204" pitchFamily="34" charset="0"/>
              </a:rPr>
              <a:t>et al. </a:t>
            </a:r>
            <a:r>
              <a:rPr lang="en-US" sz="1200" dirty="0">
                <a:latin typeface="Calibri" panose="020F0502020204030204" pitchFamily="34" charset="0"/>
                <a:cs typeface="Calibri" panose="020F0502020204030204" pitchFamily="34" charset="0"/>
              </a:rPr>
              <a:t>(2013) believes that critical thinking helps people demonstrate logical reasoning is their academic writing.</a:t>
            </a:r>
          </a:p>
          <a:p>
            <a:r>
              <a:rPr lang="en-US" sz="1200" dirty="0">
                <a:latin typeface="Calibri" panose="020F0502020204030204" pitchFamily="34" charset="0"/>
                <a:cs typeface="Calibri" panose="020F0502020204030204" pitchFamily="34" charset="0"/>
              </a:rPr>
              <a:t>As stated by Ebadi and Rahimi (2018) critical thinking can be conceptualized as either a cognitive skill or social and emotional skill.</a:t>
            </a:r>
          </a:p>
          <a:p>
            <a:endParaRPr lang="en-US" sz="1200" dirty="0"/>
          </a:p>
          <a:p>
            <a:endParaRPr lang="en-US" dirty="0"/>
          </a:p>
        </p:txBody>
      </p:sp>
      <p:sp>
        <p:nvSpPr>
          <p:cNvPr id="20" name="TextBox 19">
            <a:extLst>
              <a:ext uri="{FF2B5EF4-FFF2-40B4-BE49-F238E27FC236}">
                <a16:creationId xmlns:a16="http://schemas.microsoft.com/office/drawing/2014/main" id="{602683D8-BEBD-F6D6-563B-83933652B66D}"/>
              </a:ext>
            </a:extLst>
          </p:cNvPr>
          <p:cNvSpPr txBox="1"/>
          <p:nvPr/>
        </p:nvSpPr>
        <p:spPr>
          <a:xfrm>
            <a:off x="7520572" y="1064728"/>
            <a:ext cx="3326130" cy="3447098"/>
          </a:xfrm>
          <a:prstGeom prst="rect">
            <a:avLst/>
          </a:prstGeom>
          <a:noFill/>
        </p:spPr>
        <p:txBody>
          <a:bodyPr wrap="square" rtlCol="0">
            <a:spAutoFit/>
          </a:bodyPr>
          <a:lstStyle/>
          <a:p>
            <a:r>
              <a:rPr lang="en-US" sz="1200" u="sng" dirty="0">
                <a:latin typeface="Calibri" panose="020F0502020204030204" pitchFamily="34" charset="0"/>
                <a:cs typeface="Calibri" panose="020F0502020204030204" pitchFamily="34" charset="0"/>
              </a:rPr>
              <a:t>Time Management:</a:t>
            </a:r>
          </a:p>
          <a:p>
            <a:r>
              <a:rPr lang="en-US" sz="1200" dirty="0">
                <a:latin typeface="Calibri" panose="020F0502020204030204" pitchFamily="34" charset="0"/>
                <a:cs typeface="Calibri" panose="020F0502020204030204" pitchFamily="34" charset="0"/>
              </a:rPr>
              <a:t>According to Cottrell (2019) successful studying and academic writing is strongly affected by two, time related factors; how much time you spend studying and how well you use that time.</a:t>
            </a:r>
          </a:p>
          <a:p>
            <a:r>
              <a:rPr lang="en-US" sz="1200" dirty="0" err="1">
                <a:latin typeface="Calibri" panose="020F0502020204030204" pitchFamily="34" charset="0"/>
                <a:cs typeface="Calibri" panose="020F0502020204030204" pitchFamily="34" charset="0"/>
              </a:rPr>
              <a:t>Trentephol</a:t>
            </a:r>
            <a:r>
              <a:rPr lang="en-US" sz="1200" dirty="0">
                <a:latin typeface="Calibri" panose="020F0502020204030204" pitchFamily="34" charset="0"/>
                <a:cs typeface="Calibri" panose="020F0502020204030204" pitchFamily="34" charset="0"/>
              </a:rPr>
              <a:t> </a:t>
            </a:r>
            <a:r>
              <a:rPr lang="en-US" sz="1200" i="1" dirty="0">
                <a:latin typeface="Calibri" panose="020F0502020204030204" pitchFamily="34" charset="0"/>
                <a:cs typeface="Calibri" panose="020F0502020204030204" pitchFamily="34" charset="0"/>
              </a:rPr>
              <a:t>et al </a:t>
            </a:r>
            <a:r>
              <a:rPr lang="en-US" sz="1200" dirty="0">
                <a:latin typeface="Calibri" panose="020F0502020204030204" pitchFamily="34" charset="0"/>
                <a:cs typeface="Calibri" panose="020F0502020204030204" pitchFamily="34" charset="0"/>
              </a:rPr>
              <a:t>(2022) stated that efficient time management is essential to be able to cope with the workload in university. Similarly, Misran </a:t>
            </a:r>
            <a:r>
              <a:rPr lang="en-US" sz="1200" i="1" dirty="0">
                <a:latin typeface="Calibri" panose="020F0502020204030204" pitchFamily="34" charset="0"/>
                <a:cs typeface="Calibri" panose="020F0502020204030204" pitchFamily="34" charset="0"/>
              </a:rPr>
              <a:t>et al</a:t>
            </a:r>
            <a:r>
              <a:rPr lang="en-US" sz="1200" dirty="0">
                <a:latin typeface="Calibri" panose="020F0502020204030204" pitchFamily="34" charset="0"/>
                <a:cs typeface="Calibri" panose="020F0502020204030204" pitchFamily="34" charset="0"/>
              </a:rPr>
              <a:t>. (2016) believe that time management is a key skilled needed for students to be able to succeed in an academic environment. </a:t>
            </a:r>
          </a:p>
          <a:p>
            <a:r>
              <a:rPr lang="en-US" sz="1200" dirty="0">
                <a:latin typeface="Calibri" panose="020F0502020204030204" pitchFamily="34" charset="0"/>
                <a:cs typeface="Calibri" panose="020F0502020204030204" pitchFamily="34" charset="0"/>
              </a:rPr>
              <a:t>Sheffield University (2023) says that all different people have their own style of time management and that finding good habits are most important to be able to keep up with workload. </a:t>
            </a:r>
          </a:p>
          <a:p>
            <a:endParaRPr lang="en-US" sz="1200" dirty="0">
              <a:latin typeface="Calibri" panose="020F0502020204030204" pitchFamily="34" charset="0"/>
              <a:cs typeface="Calibri" panose="020F0502020204030204" pitchFamily="34" charset="0"/>
            </a:endParaRPr>
          </a:p>
          <a:p>
            <a:endParaRPr lang="en-US" sz="1200" dirty="0">
              <a:latin typeface="Calibri" panose="020F0502020204030204" pitchFamily="34" charset="0"/>
              <a:cs typeface="Calibri" panose="020F0502020204030204" pitchFamily="34" charset="0"/>
            </a:endParaRPr>
          </a:p>
          <a:p>
            <a:endParaRPr lang="en-US" sz="1400" dirty="0"/>
          </a:p>
        </p:txBody>
      </p:sp>
      <p:pic>
        <p:nvPicPr>
          <p:cNvPr id="23" name="Picture 4" descr="Teaching Critical Thinking Skills (and How Technology Can Help) • Market  Games">
            <a:extLst>
              <a:ext uri="{FF2B5EF4-FFF2-40B4-BE49-F238E27FC236}">
                <a16:creationId xmlns:a16="http://schemas.microsoft.com/office/drawing/2014/main" id="{779C9C06-6BD7-38E9-22EB-3907AFA65C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02546" y="3930579"/>
            <a:ext cx="3453818" cy="2252398"/>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4">
            <a:extLst>
              <a:ext uri="{FF2B5EF4-FFF2-40B4-BE49-F238E27FC236}">
                <a16:creationId xmlns:a16="http://schemas.microsoft.com/office/drawing/2014/main" id="{70F84373-859B-0B67-2D9E-AA3D5E86F4F1}"/>
              </a:ext>
            </a:extLst>
          </p:cNvPr>
          <p:cNvSpPr txBox="1"/>
          <p:nvPr/>
        </p:nvSpPr>
        <p:spPr>
          <a:xfrm>
            <a:off x="9066777" y="6211311"/>
            <a:ext cx="2120511" cy="553998"/>
          </a:xfrm>
          <a:prstGeom prst="rect">
            <a:avLst/>
          </a:prstGeom>
          <a:noFill/>
        </p:spPr>
        <p:txBody>
          <a:bodyPr wrap="square" rtlCol="0">
            <a:spAutoFit/>
          </a:bodyPr>
          <a:lstStyle/>
          <a:p>
            <a:r>
              <a:rPr lang="en-GB" sz="1200" kern="100" dirty="0">
                <a:effectLst/>
                <a:latin typeface="Calibri" panose="020F0502020204030204" pitchFamily="34" charset="0"/>
                <a:ea typeface="Calibri" panose="020F0502020204030204" pitchFamily="34" charset="0"/>
                <a:cs typeface="Times New Roman" panose="02020603050405020304" pitchFamily="18" charset="0"/>
              </a:rPr>
              <a:t>(source: market Games, 2020).</a:t>
            </a:r>
          </a:p>
          <a:p>
            <a:endParaRPr lang="en-US" dirty="0"/>
          </a:p>
        </p:txBody>
      </p:sp>
      <p:sp>
        <p:nvSpPr>
          <p:cNvPr id="26" name="TextBox 25">
            <a:extLst>
              <a:ext uri="{FF2B5EF4-FFF2-40B4-BE49-F238E27FC236}">
                <a16:creationId xmlns:a16="http://schemas.microsoft.com/office/drawing/2014/main" id="{45EED1F4-D439-4E4C-AB26-78D267C896D0}"/>
              </a:ext>
            </a:extLst>
          </p:cNvPr>
          <p:cNvSpPr txBox="1"/>
          <p:nvPr/>
        </p:nvSpPr>
        <p:spPr>
          <a:xfrm>
            <a:off x="7440955" y="3819358"/>
            <a:ext cx="726033" cy="276999"/>
          </a:xfrm>
          <a:prstGeom prst="rect">
            <a:avLst/>
          </a:prstGeom>
          <a:noFill/>
        </p:spPr>
        <p:txBody>
          <a:bodyPr wrap="none" rtlCol="0">
            <a:spAutoFit/>
          </a:bodyPr>
          <a:lstStyle/>
          <a:p>
            <a:r>
              <a:rPr lang="en-US" sz="1200" dirty="0">
                <a:latin typeface="Calibri" panose="020F0502020204030204" pitchFamily="34" charset="0"/>
                <a:cs typeface="Calibri" panose="020F0502020204030204" pitchFamily="34" charset="0"/>
              </a:rPr>
              <a:t>Figure 1:</a:t>
            </a:r>
          </a:p>
        </p:txBody>
      </p:sp>
    </p:spTree>
    <p:extLst>
      <p:ext uri="{BB962C8B-B14F-4D97-AF65-F5344CB8AC3E}">
        <p14:creationId xmlns:p14="http://schemas.microsoft.com/office/powerpoint/2010/main" val="31069030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523F79-432B-0D85-21F3-E10E16FA6CFA}"/>
              </a:ext>
            </a:extLst>
          </p:cNvPr>
          <p:cNvSpPr>
            <a:spLocks noGrp="1"/>
          </p:cNvSpPr>
          <p:nvPr>
            <p:ph idx="1"/>
          </p:nvPr>
        </p:nvSpPr>
        <p:spPr>
          <a:xfrm>
            <a:off x="860383" y="1004711"/>
            <a:ext cx="9943084" cy="5379798"/>
          </a:xfrm>
        </p:spPr>
        <p:txBody>
          <a:bodyPr>
            <a:normAutofit fontScale="25000" lnSpcReduction="20000"/>
          </a:bodyPr>
          <a:lstStyle/>
          <a:p>
            <a:pPr marL="0" indent="0">
              <a:buNone/>
            </a:pPr>
            <a:r>
              <a:rPr lang="en-US" sz="4400" dirty="0" err="1">
                <a:latin typeface="Calibri" panose="020F0502020204030204" pitchFamily="34" charset="0"/>
                <a:cs typeface="Calibri" panose="020F0502020204030204" pitchFamily="34" charset="0"/>
              </a:rPr>
              <a:t>Barrow,C</a:t>
            </a:r>
            <a:r>
              <a:rPr lang="en-US" sz="4400" dirty="0">
                <a:latin typeface="Calibri" panose="020F0502020204030204" pitchFamily="34" charset="0"/>
                <a:cs typeface="Calibri" panose="020F0502020204030204" pitchFamily="34" charset="0"/>
              </a:rPr>
              <a:t>. and Westrup, R. (2019) </a:t>
            </a:r>
            <a:r>
              <a:rPr lang="en-US" sz="4400" i="1" dirty="0">
                <a:latin typeface="Calibri" panose="020F0502020204030204" pitchFamily="34" charset="0"/>
                <a:cs typeface="Calibri" panose="020F0502020204030204" pitchFamily="34" charset="0"/>
              </a:rPr>
              <a:t>Writing skills for education students. </a:t>
            </a:r>
            <a:r>
              <a:rPr lang="en-US" sz="4400" dirty="0">
                <a:latin typeface="Calibri" panose="020F0502020204030204" pitchFamily="34" charset="0"/>
                <a:cs typeface="Calibri" panose="020F0502020204030204" pitchFamily="34" charset="0"/>
              </a:rPr>
              <a:t>London: Red Globe Press.</a:t>
            </a:r>
          </a:p>
          <a:p>
            <a:pPr marL="0" indent="0">
              <a:buNone/>
            </a:pPr>
            <a:r>
              <a:rPr lang="en-US" sz="4400" dirty="0">
                <a:latin typeface="Calibri" panose="020F0502020204030204" pitchFamily="34" charset="0"/>
                <a:cs typeface="Calibri" panose="020F0502020204030204" pitchFamily="34" charset="0"/>
              </a:rPr>
              <a:t>Cottrell, S. (2019) </a:t>
            </a:r>
            <a:r>
              <a:rPr lang="en-US" sz="4400" i="1" dirty="0">
                <a:latin typeface="Calibri" panose="020F0502020204030204" pitchFamily="34" charset="0"/>
                <a:cs typeface="Calibri" panose="020F0502020204030204" pitchFamily="34" charset="0"/>
              </a:rPr>
              <a:t>The study skills handbook.</a:t>
            </a:r>
            <a:r>
              <a:rPr lang="en-US" sz="4400" dirty="0">
                <a:latin typeface="Calibri" panose="020F0502020204030204" pitchFamily="34" charset="0"/>
                <a:cs typeface="Calibri" panose="020F0502020204030204" pitchFamily="34" charset="0"/>
              </a:rPr>
              <a:t> 5</a:t>
            </a:r>
            <a:r>
              <a:rPr lang="en-US" sz="4400" baseline="30000" dirty="0">
                <a:latin typeface="Calibri" panose="020F0502020204030204" pitchFamily="34" charset="0"/>
                <a:cs typeface="Calibri" panose="020F0502020204030204" pitchFamily="34" charset="0"/>
              </a:rPr>
              <a:t>th</a:t>
            </a:r>
            <a:r>
              <a:rPr lang="en-US" sz="4400" dirty="0">
                <a:latin typeface="Calibri" panose="020F0502020204030204" pitchFamily="34" charset="0"/>
                <a:cs typeface="Calibri" panose="020F0502020204030204" pitchFamily="34" charset="0"/>
              </a:rPr>
              <a:t> </a:t>
            </a:r>
            <a:r>
              <a:rPr lang="en-US" sz="4400" dirty="0" err="1">
                <a:latin typeface="Calibri" panose="020F0502020204030204" pitchFamily="34" charset="0"/>
                <a:cs typeface="Calibri" panose="020F0502020204030204" pitchFamily="34" charset="0"/>
              </a:rPr>
              <a:t>edn</a:t>
            </a:r>
            <a:r>
              <a:rPr lang="en-US" sz="4400" dirty="0">
                <a:latin typeface="Calibri" panose="020F0502020204030204" pitchFamily="34" charset="0"/>
                <a:cs typeface="Calibri" panose="020F0502020204030204" pitchFamily="34" charset="0"/>
              </a:rPr>
              <a:t>. London: Red Globe Press.</a:t>
            </a:r>
          </a:p>
          <a:p>
            <a:pPr marL="0" indent="0">
              <a:buNone/>
            </a:pPr>
            <a:r>
              <a:rPr lang="en-US" sz="4400" dirty="0">
                <a:latin typeface="Calibri" panose="020F0502020204030204" pitchFamily="34" charset="0"/>
                <a:cs typeface="Calibri" panose="020F0502020204030204" pitchFamily="34" charset="0"/>
              </a:rPr>
              <a:t>Chatfield, T. (2018) </a:t>
            </a:r>
            <a:r>
              <a:rPr lang="en-GB" sz="4400" i="1" u="none" strike="noStrike" dirty="0">
                <a:effectLst/>
                <a:latin typeface="Calibri" panose="020F0502020204030204" pitchFamily="34" charset="0"/>
                <a:cs typeface="Calibri" panose="020F0502020204030204" pitchFamily="34" charset="0"/>
              </a:rPr>
              <a:t>Critical thinking : your guide to effective argument, successful analysis &amp; independent study. 1</a:t>
            </a:r>
            <a:r>
              <a:rPr lang="en-GB" sz="4400" i="1" u="none" strike="noStrike" baseline="30000" dirty="0">
                <a:effectLst/>
                <a:latin typeface="Calibri" panose="020F0502020204030204" pitchFamily="34" charset="0"/>
                <a:cs typeface="Calibri" panose="020F0502020204030204" pitchFamily="34" charset="0"/>
              </a:rPr>
              <a:t>st</a:t>
            </a:r>
            <a:r>
              <a:rPr lang="en-GB" sz="4400" i="1" u="none" strike="noStrike" dirty="0">
                <a:effectLst/>
                <a:latin typeface="Calibri" panose="020F0502020204030204" pitchFamily="34" charset="0"/>
                <a:cs typeface="Calibri" panose="020F0502020204030204" pitchFamily="34" charset="0"/>
              </a:rPr>
              <a:t> edn. </a:t>
            </a:r>
            <a:r>
              <a:rPr lang="en-GB" sz="4400" u="none" strike="noStrike" dirty="0">
                <a:effectLst/>
                <a:latin typeface="Calibri" panose="020F0502020204030204" pitchFamily="34" charset="0"/>
                <a:cs typeface="Calibri" panose="020F0502020204030204" pitchFamily="34" charset="0"/>
              </a:rPr>
              <a:t>London: Sage Publications Ltd.</a:t>
            </a:r>
          </a:p>
          <a:p>
            <a:pPr marL="0" indent="0">
              <a:buNone/>
            </a:pPr>
            <a:r>
              <a:rPr lang="en-GB" sz="4400" i="1" u="none" strike="noStrike" dirty="0">
                <a:effectLst/>
                <a:latin typeface="Calibri" panose="020F0502020204030204" pitchFamily="34" charset="0"/>
                <a:cs typeface="Calibri" panose="020F0502020204030204" pitchFamily="34" charset="0"/>
              </a:rPr>
              <a:t>University of Cambridge. (2023) </a:t>
            </a:r>
            <a:r>
              <a:rPr lang="en-GB" sz="4400" b="0" i="1" u="none" strike="noStrike" dirty="0">
                <a:solidFill>
                  <a:srgbClr val="333333"/>
                </a:solidFill>
                <a:effectLst/>
                <a:latin typeface="Calibri" panose="020F0502020204030204" pitchFamily="34" charset="0"/>
                <a:cs typeface="Calibri" panose="020F0502020204030204" pitchFamily="34" charset="0"/>
              </a:rPr>
              <a:t>Wolfson College Academic Skills: Note making. </a:t>
            </a:r>
            <a:r>
              <a:rPr lang="en-GB" sz="4400" b="0" u="none" strike="noStrike" dirty="0">
                <a:solidFill>
                  <a:srgbClr val="333333"/>
                </a:solidFill>
                <a:effectLst/>
                <a:latin typeface="Calibri" panose="020F0502020204030204" pitchFamily="34" charset="0"/>
                <a:cs typeface="Calibri" panose="020F0502020204030204" pitchFamily="34" charset="0"/>
              </a:rPr>
              <a:t>Available at</a:t>
            </a:r>
            <a:r>
              <a:rPr lang="en-GB" sz="4400" b="0" u="none" strike="noStrike" dirty="0">
                <a:solidFill>
                  <a:srgbClr val="0070C0"/>
                </a:solidFill>
                <a:effectLst/>
                <a:latin typeface="Calibri" panose="020F0502020204030204" pitchFamily="34" charset="0"/>
                <a:cs typeface="Calibri" panose="020F0502020204030204" pitchFamily="34" charset="0"/>
              </a:rPr>
              <a:t>: </a:t>
            </a:r>
            <a:r>
              <a:rPr lang="en-GB" sz="4400" b="0" u="none" strike="noStrike" dirty="0">
                <a:solidFill>
                  <a:srgbClr val="0070C0"/>
                </a:solidFill>
                <a:effectLst/>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https://libguides.cam.ac.uk/wolfsoncollege/notemaking</a:t>
            </a:r>
            <a:r>
              <a:rPr lang="en-GB" sz="4400" b="0" u="none" strike="noStrike" dirty="0">
                <a:solidFill>
                  <a:srgbClr val="333333"/>
                </a:solidFill>
                <a:effectLst/>
                <a:latin typeface="Calibri" panose="020F0502020204030204" pitchFamily="34" charset="0"/>
                <a:cs typeface="Calibri" panose="020F0502020204030204" pitchFamily="34" charset="0"/>
              </a:rPr>
              <a:t>. (Accessed date: 18/10/2023)</a:t>
            </a:r>
            <a:endParaRPr lang="en-GB" sz="6400" i="1" u="none" strike="noStrike" dirty="0">
              <a:effectLst/>
              <a:latin typeface="Calibri" panose="020F0502020204030204" pitchFamily="34" charset="0"/>
              <a:cs typeface="Calibri" panose="020F0502020204030204" pitchFamily="34" charset="0"/>
            </a:endParaRPr>
          </a:p>
          <a:p>
            <a:pPr marL="0" indent="0">
              <a:buNone/>
            </a:pPr>
            <a:r>
              <a:rPr lang="en-GB" sz="4400" b="0" i="0" u="none" strike="noStrike" dirty="0">
                <a:effectLst/>
                <a:latin typeface="Calibri" panose="020F0502020204030204" pitchFamily="34" charset="0"/>
                <a:cs typeface="Calibri" panose="020F0502020204030204" pitchFamily="34" charset="0"/>
              </a:rPr>
              <a:t>Eales-Reynolds, L., Judge., B, McCreery, E, and Jones, P (2013) </a:t>
            </a:r>
            <a:r>
              <a:rPr lang="en-GB" sz="4400" b="0" i="1" u="none" strike="noStrike" dirty="0">
                <a:effectLst/>
                <a:latin typeface="Calibri" panose="020F0502020204030204" pitchFamily="34" charset="0"/>
                <a:cs typeface="Calibri" panose="020F0502020204030204" pitchFamily="34" charset="0"/>
              </a:rPr>
              <a:t>Critical Thinking Skills for Education Students</a:t>
            </a:r>
            <a:r>
              <a:rPr lang="en-GB" sz="4400" b="0" i="0" u="none" strike="noStrike" dirty="0">
                <a:effectLst/>
                <a:latin typeface="Calibri" panose="020F0502020204030204" pitchFamily="34" charset="0"/>
                <a:cs typeface="Calibri" panose="020F0502020204030204" pitchFamily="34" charset="0"/>
              </a:rPr>
              <a:t>. London: SAGE Publications, Limited</a:t>
            </a:r>
            <a:r>
              <a:rPr lang="en-GB" sz="4400" b="0" i="0" u="none" strike="noStrike" dirty="0">
                <a:solidFill>
                  <a:srgbClr val="555555"/>
                </a:solidFill>
                <a:effectLst/>
                <a:latin typeface="Calibri" panose="020F0502020204030204" pitchFamily="34" charset="0"/>
                <a:cs typeface="Calibri" panose="020F0502020204030204" pitchFamily="34" charset="0"/>
              </a:rPr>
              <a:t>.  </a:t>
            </a:r>
            <a:endParaRPr lang="en-US" sz="4400" dirty="0">
              <a:latin typeface="Calibri" panose="020F0502020204030204" pitchFamily="34" charset="0"/>
              <a:cs typeface="Calibri" panose="020F0502020204030204" pitchFamily="34" charset="0"/>
            </a:endParaRPr>
          </a:p>
          <a:p>
            <a:pPr marL="0" indent="0">
              <a:buNone/>
            </a:pPr>
            <a:r>
              <a:rPr lang="en-US" sz="4400" dirty="0">
                <a:latin typeface="Calibri" panose="020F0502020204030204" pitchFamily="34" charset="0"/>
                <a:cs typeface="Calibri" panose="020F0502020204030204" pitchFamily="34" charset="0"/>
              </a:rPr>
              <a:t>Ebadi, S. and Rahimi, M. (2018) ‘</a:t>
            </a:r>
            <a:r>
              <a:rPr lang="en-GB" sz="4400" u="none" strike="noStrike" dirty="0">
                <a:solidFill>
                  <a:srgbClr val="333333"/>
                </a:solidFill>
                <a:effectLst/>
                <a:latin typeface="Calibri" panose="020F0502020204030204" pitchFamily="34" charset="0"/>
                <a:cs typeface="Calibri" panose="020F0502020204030204" pitchFamily="34" charset="0"/>
              </a:rPr>
              <a:t>An exploration into the impact of WebQuest-based classroom on EFL learners’ critical thinking and academic writing skills: a mixed-methods study</a:t>
            </a:r>
            <a:r>
              <a:rPr lang="en-GB" sz="4400" i="1" dirty="0">
                <a:solidFill>
                  <a:srgbClr val="333333"/>
                </a:solidFill>
                <a:latin typeface="Calibri" panose="020F0502020204030204" pitchFamily="34" charset="0"/>
                <a:cs typeface="Calibri" panose="020F0502020204030204" pitchFamily="34" charset="0"/>
              </a:rPr>
              <a:t>’ Taylor and Francis Online. 31 (6) </a:t>
            </a:r>
            <a:r>
              <a:rPr lang="en-GB" sz="4400" u="none" strike="noStrike" dirty="0">
                <a:solidFill>
                  <a:srgbClr val="333333"/>
                </a:solidFill>
                <a:effectLst/>
                <a:latin typeface="Calibri" panose="020F0502020204030204" pitchFamily="34" charset="0"/>
                <a:cs typeface="Calibri" panose="020F0502020204030204" pitchFamily="34" charset="0"/>
              </a:rPr>
              <a:t>pp. 617 – 651. Available at: </a:t>
            </a:r>
            <a:r>
              <a:rPr lang="en-GB" sz="4400" b="0" i="0" u="none" strike="noStrike" dirty="0">
                <a:solidFill>
                  <a:srgbClr val="0070C0"/>
                </a:solidFill>
                <a:effectLst/>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https://doi-org.ezproxy.uwtsd.ac.uk/10.1080/09588221.2018.1449757</a:t>
            </a:r>
            <a:r>
              <a:rPr lang="en-GB" sz="4400" dirty="0">
                <a:solidFill>
                  <a:srgbClr val="0070C0"/>
                </a:solidFill>
                <a:latin typeface="Calibri" panose="020F0502020204030204" pitchFamily="34" charset="0"/>
                <a:cs typeface="Calibri" panose="020F0502020204030204" pitchFamily="34" charset="0"/>
              </a:rPr>
              <a:t> </a:t>
            </a:r>
            <a:r>
              <a:rPr lang="en-GB" sz="4400" dirty="0">
                <a:solidFill>
                  <a:srgbClr val="10147E"/>
                </a:solidFill>
                <a:latin typeface="Calibri" panose="020F0502020204030204" pitchFamily="34" charset="0"/>
                <a:cs typeface="Calibri" panose="020F0502020204030204" pitchFamily="34" charset="0"/>
              </a:rPr>
              <a:t>.</a:t>
            </a:r>
          </a:p>
          <a:p>
            <a:pPr marL="0" indent="0">
              <a:buNone/>
            </a:pPr>
            <a:r>
              <a:rPr lang="en-GB" sz="4400" dirty="0">
                <a:latin typeface="Calibri" panose="020F0502020204030204" pitchFamily="34" charset="0"/>
                <a:cs typeface="Calibri" panose="020F0502020204030204" pitchFamily="34" charset="0"/>
              </a:rPr>
              <a:t>Hanscomb, S. (2017) </a:t>
            </a:r>
            <a:r>
              <a:rPr lang="en-GB" sz="4400" i="1" dirty="0">
                <a:latin typeface="Calibri" panose="020F0502020204030204" pitchFamily="34" charset="0"/>
                <a:cs typeface="Calibri" panose="020F0502020204030204" pitchFamily="34" charset="0"/>
              </a:rPr>
              <a:t>Critical thinking: The Basics</a:t>
            </a:r>
            <a:r>
              <a:rPr lang="en-GB" sz="4400" dirty="0">
                <a:latin typeface="Calibri" panose="020F0502020204030204" pitchFamily="34" charset="0"/>
                <a:cs typeface="Calibri" panose="020F0502020204030204" pitchFamily="34" charset="0"/>
              </a:rPr>
              <a:t>. 2</a:t>
            </a:r>
            <a:r>
              <a:rPr lang="en-GB" sz="4400" baseline="30000" dirty="0">
                <a:latin typeface="Calibri" panose="020F0502020204030204" pitchFamily="34" charset="0"/>
                <a:cs typeface="Calibri" panose="020F0502020204030204" pitchFamily="34" charset="0"/>
              </a:rPr>
              <a:t>nd</a:t>
            </a:r>
            <a:r>
              <a:rPr lang="en-GB" sz="4400" dirty="0">
                <a:latin typeface="Calibri" panose="020F0502020204030204" pitchFamily="34" charset="0"/>
                <a:cs typeface="Calibri" panose="020F0502020204030204" pitchFamily="34" charset="0"/>
              </a:rPr>
              <a:t> edn. London: Taylor and Francis Ltd.</a:t>
            </a:r>
          </a:p>
          <a:p>
            <a:pPr marL="0" indent="0">
              <a:buNone/>
            </a:pPr>
            <a:r>
              <a:rPr lang="en-GB" sz="4400" b="0" i="0" u="none" strike="noStrike" dirty="0">
                <a:effectLst/>
                <a:latin typeface="Calibri" panose="020F0502020204030204" pitchFamily="34" charset="0"/>
                <a:cs typeface="Calibri" panose="020F0502020204030204" pitchFamily="34" charset="0"/>
              </a:rPr>
              <a:t>Imperial College London (2023) </a:t>
            </a:r>
            <a:r>
              <a:rPr lang="en-GB" sz="4400" b="0" i="1" u="none" strike="noStrike" dirty="0">
                <a:effectLst/>
                <a:latin typeface="Calibri" panose="020F0502020204030204" pitchFamily="34" charset="0"/>
                <a:cs typeface="Calibri" panose="020F0502020204030204" pitchFamily="34" charset="0"/>
              </a:rPr>
              <a:t>Effective note taking. </a:t>
            </a:r>
            <a:r>
              <a:rPr lang="en-GB" sz="4400" b="0" u="none" strike="noStrike" dirty="0">
                <a:effectLst/>
                <a:latin typeface="Calibri" panose="020F0502020204030204" pitchFamily="34" charset="0"/>
                <a:cs typeface="Calibri" panose="020F0502020204030204" pitchFamily="34" charset="0"/>
              </a:rPr>
              <a:t>Available at : </a:t>
            </a:r>
            <a:r>
              <a:rPr lang="en-GB" sz="4400" b="0" u="none" strike="noStrike" dirty="0">
                <a:solidFill>
                  <a:srgbClr val="0070C0"/>
                </a:solidFill>
                <a:effectLst/>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https://www.imperial.ac.uk/students/success-guide/ug/effective-study/in-class-and-in-lectures/effective-note-taking/</a:t>
            </a:r>
            <a:r>
              <a:rPr lang="en-GB" sz="4400" b="0" u="none" strike="noStrike" dirty="0">
                <a:effectLst/>
                <a:latin typeface="Calibri" panose="020F0502020204030204" pitchFamily="34" charset="0"/>
                <a:cs typeface="Calibri" panose="020F0502020204030204" pitchFamily="34" charset="0"/>
              </a:rPr>
              <a:t>  (Accessed date: 10/10/2023)</a:t>
            </a:r>
          </a:p>
          <a:p>
            <a:pPr marL="0" indent="0">
              <a:buNone/>
            </a:pPr>
            <a:r>
              <a:rPr lang="en-GB" sz="4400" dirty="0">
                <a:latin typeface="Calibri" panose="020F0502020204030204" pitchFamily="34" charset="0"/>
                <a:cs typeface="Calibri" panose="020F0502020204030204" pitchFamily="34" charset="0"/>
              </a:rPr>
              <a:t>Misran, N., </a:t>
            </a:r>
            <a:r>
              <a:rPr lang="en-GB" sz="4400" i="0" u="none" strike="noStrike" dirty="0">
                <a:effectLst/>
                <a:latin typeface="Calibri" panose="020F0502020204030204" pitchFamily="34" charset="0"/>
                <a:cs typeface="Calibri" panose="020F0502020204030204" pitchFamily="34" charset="0"/>
              </a:rPr>
              <a:t>Mimi </a:t>
            </a:r>
            <a:r>
              <a:rPr lang="en-GB" sz="4400" dirty="0" err="1">
                <a:latin typeface="Calibri" panose="020F0502020204030204" pitchFamily="34" charset="0"/>
                <a:cs typeface="Calibri" panose="020F0502020204030204" pitchFamily="34" charset="0"/>
              </a:rPr>
              <a:t>D</a:t>
            </a:r>
            <a:r>
              <a:rPr lang="en-GB" sz="4400" i="0" u="none" strike="noStrike" dirty="0" err="1">
                <a:effectLst/>
                <a:latin typeface="Calibri" panose="020F0502020204030204" pitchFamily="34" charset="0"/>
                <a:cs typeface="Calibri" panose="020F0502020204030204" pitchFamily="34" charset="0"/>
              </a:rPr>
              <a:t>iyana</a:t>
            </a:r>
            <a:r>
              <a:rPr lang="en-GB" sz="4400" i="0" u="none" strike="noStrike" dirty="0">
                <a:effectLst/>
                <a:latin typeface="Calibri" panose="020F0502020204030204" pitchFamily="34" charset="0"/>
                <a:cs typeface="Calibri" panose="020F0502020204030204" pitchFamily="34" charset="0"/>
              </a:rPr>
              <a:t> Wan </a:t>
            </a:r>
            <a:r>
              <a:rPr lang="en-GB" sz="4400" dirty="0" err="1">
                <a:latin typeface="Calibri" panose="020F0502020204030204" pitchFamily="34" charset="0"/>
                <a:cs typeface="Calibri" panose="020F0502020204030204" pitchFamily="34" charset="0"/>
              </a:rPr>
              <a:t>Z</a:t>
            </a:r>
            <a:r>
              <a:rPr lang="en-GB" sz="4400" i="0" u="none" strike="noStrike" dirty="0" err="1">
                <a:effectLst/>
                <a:latin typeface="Calibri" panose="020F0502020204030204" pitchFamily="34" charset="0"/>
                <a:cs typeface="Calibri" panose="020F0502020204030204" pitchFamily="34" charset="0"/>
              </a:rPr>
              <a:t>aki</a:t>
            </a:r>
            <a:r>
              <a:rPr lang="en-GB" sz="4400" i="0" u="none" strike="noStrike" dirty="0">
                <a:effectLst/>
                <a:latin typeface="Calibri" panose="020F0502020204030204" pitchFamily="34" charset="0"/>
                <a:cs typeface="Calibri" panose="020F0502020204030204" pitchFamily="34" charset="0"/>
              </a:rPr>
              <a:t>, W., </a:t>
            </a:r>
            <a:r>
              <a:rPr lang="en-GB" sz="4400" i="0" u="none" strike="noStrike" dirty="0" err="1">
                <a:effectLst/>
                <a:latin typeface="Calibri" panose="020F0502020204030204" pitchFamily="34" charset="0"/>
                <a:cs typeface="Calibri" panose="020F0502020204030204" pitchFamily="34" charset="0"/>
              </a:rPr>
              <a:t>Fais</a:t>
            </a:r>
            <a:r>
              <a:rPr lang="en-GB" sz="4400" i="0" u="none" strike="noStrike" dirty="0">
                <a:effectLst/>
                <a:latin typeface="Calibri" panose="020F0502020204030204" pitchFamily="34" charset="0"/>
                <a:cs typeface="Calibri" panose="020F0502020204030204" pitchFamily="34" charset="0"/>
              </a:rPr>
              <a:t> </a:t>
            </a:r>
            <a:r>
              <a:rPr lang="en-GB" sz="4400" i="0" u="none" strike="noStrike" dirty="0" err="1">
                <a:effectLst/>
                <a:latin typeface="Calibri" panose="020F0502020204030204" pitchFamily="34" charset="0"/>
                <a:cs typeface="Calibri" panose="020F0502020204030204" pitchFamily="34" charset="0"/>
              </a:rPr>
              <a:t>Mansor</a:t>
            </a:r>
            <a:r>
              <a:rPr lang="en-GB" sz="4400" i="0" u="none" strike="noStrike" dirty="0">
                <a:effectLst/>
                <a:latin typeface="Calibri" panose="020F0502020204030204" pitchFamily="34" charset="0"/>
                <a:cs typeface="Calibri" panose="020F0502020204030204" pitchFamily="34" charset="0"/>
              </a:rPr>
              <a:t>, M. and </a:t>
            </a:r>
            <a:r>
              <a:rPr lang="en-GB" sz="4400" i="0" u="none" strike="noStrike" dirty="0" err="1">
                <a:effectLst/>
                <a:latin typeface="Calibri" panose="020F0502020204030204" pitchFamily="34" charset="0"/>
                <a:cs typeface="Calibri" panose="020F0502020204030204" pitchFamily="34" charset="0"/>
              </a:rPr>
              <a:t>Fadziati</a:t>
            </a:r>
            <a:r>
              <a:rPr lang="en-GB" sz="4400" i="0" u="none" strike="noStrike" dirty="0">
                <a:effectLst/>
                <a:latin typeface="Calibri" panose="020F0502020204030204" pitchFamily="34" charset="0"/>
                <a:cs typeface="Calibri" panose="020F0502020204030204" pitchFamily="34" charset="0"/>
              </a:rPr>
              <a:t> Abd. Wahab, H. (2016) </a:t>
            </a:r>
            <a:r>
              <a:rPr lang="en-GB" sz="4400" dirty="0">
                <a:latin typeface="Calibri" panose="020F0502020204030204" pitchFamily="34" charset="0"/>
                <a:cs typeface="Calibri" panose="020F0502020204030204" pitchFamily="34" charset="0"/>
              </a:rPr>
              <a:t>’Time management skills in higher institutions: a case study of electrical electronic systems engineering undergraduate students’,</a:t>
            </a:r>
            <a:r>
              <a:rPr lang="en-GB" sz="4400" i="0" u="none" strike="noStrike" dirty="0">
                <a:effectLst/>
                <a:latin typeface="Calibri" panose="020F0502020204030204" pitchFamily="34" charset="0"/>
                <a:cs typeface="Calibri" panose="020F0502020204030204" pitchFamily="34" charset="0"/>
              </a:rPr>
              <a:t> </a:t>
            </a:r>
            <a:r>
              <a:rPr lang="en-GB" sz="4400" i="1" u="none" strike="noStrike" dirty="0">
                <a:effectLst/>
                <a:latin typeface="Calibri" panose="020F0502020204030204" pitchFamily="34" charset="0"/>
                <a:cs typeface="Calibri" panose="020F0502020204030204" pitchFamily="34" charset="0"/>
              </a:rPr>
              <a:t>Journal of Engineering Science &amp; Technology</a:t>
            </a:r>
            <a:r>
              <a:rPr lang="en-GB" sz="4400" dirty="0">
                <a:latin typeface="Calibri" panose="020F0502020204030204" pitchFamily="34" charset="0"/>
                <a:cs typeface="Calibri" panose="020F0502020204030204" pitchFamily="34" charset="0"/>
              </a:rPr>
              <a:t>.  11(1) pp. 61-68. Available at: </a:t>
            </a:r>
            <a:r>
              <a:rPr lang="en-GB" sz="4400" dirty="0">
                <a:solidFill>
                  <a:srgbClr val="0070C0"/>
                </a:solidFill>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https://doaj.org/article/42f7c38bffae425eb0fcffe9ec8040c1</a:t>
            </a:r>
            <a:r>
              <a:rPr lang="en-GB" sz="4400" dirty="0">
                <a:solidFill>
                  <a:srgbClr val="0070C0"/>
                </a:solidFill>
                <a:latin typeface="Calibri" panose="020F0502020204030204" pitchFamily="34" charset="0"/>
                <a:cs typeface="Calibri" panose="020F0502020204030204" pitchFamily="34" charset="0"/>
              </a:rPr>
              <a:t> </a:t>
            </a:r>
            <a:endParaRPr lang="en-GB" sz="4400" u="none" strike="noStrike" dirty="0">
              <a:solidFill>
                <a:srgbClr val="0070C0"/>
              </a:solidFill>
              <a:effectLst/>
              <a:latin typeface="Calibri" panose="020F0502020204030204" pitchFamily="34" charset="0"/>
              <a:cs typeface="Calibri" panose="020F0502020204030204" pitchFamily="34" charset="0"/>
            </a:endParaRPr>
          </a:p>
          <a:p>
            <a:pPr marL="0" indent="0">
              <a:buNone/>
            </a:pPr>
            <a:r>
              <a:rPr lang="en-GB" sz="4400" b="0" u="none" strike="noStrike" dirty="0">
                <a:solidFill>
                  <a:srgbClr val="333333"/>
                </a:solidFill>
                <a:effectLst/>
                <a:latin typeface="Calibri" panose="020F0502020204030204" pitchFamily="34" charset="0"/>
                <a:cs typeface="Calibri" panose="020F0502020204030204" pitchFamily="34" charset="0"/>
              </a:rPr>
              <a:t>Post University (2020</a:t>
            </a:r>
            <a:r>
              <a:rPr lang="en-GB" sz="4400" i="1" u="none" strike="noStrike" dirty="0">
                <a:effectLst/>
                <a:latin typeface="Calibri" panose="020F0502020204030204" pitchFamily="34" charset="0"/>
                <a:cs typeface="Calibri" panose="020F0502020204030204" pitchFamily="34" charset="0"/>
              </a:rPr>
              <a:t>) Notetaking Hacks: Supercharge Your College Experience with These Notetaking Tips. </a:t>
            </a:r>
            <a:r>
              <a:rPr lang="en-GB" sz="4400" u="none" strike="noStrike" dirty="0">
                <a:effectLst/>
                <a:latin typeface="Calibri" panose="020F0502020204030204" pitchFamily="34" charset="0"/>
                <a:cs typeface="Calibri" panose="020F0502020204030204" pitchFamily="34" charset="0"/>
              </a:rPr>
              <a:t>Available at: </a:t>
            </a:r>
            <a:r>
              <a:rPr lang="en-GB" sz="4400" u="none" strike="noStrike" dirty="0">
                <a:solidFill>
                  <a:srgbClr val="0070C0"/>
                </a:solidFill>
                <a:effectLst/>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https://post.edu/blog/preventing-information-overload-note-taking-tips-students/</a:t>
            </a:r>
            <a:r>
              <a:rPr lang="en-GB" sz="4400" u="none" strike="noStrike" dirty="0">
                <a:solidFill>
                  <a:srgbClr val="0070C0"/>
                </a:solidFill>
                <a:effectLst/>
                <a:latin typeface="Calibri" panose="020F0502020204030204" pitchFamily="34" charset="0"/>
                <a:cs typeface="Calibri" panose="020F0502020204030204" pitchFamily="34" charset="0"/>
              </a:rPr>
              <a:t> </a:t>
            </a:r>
            <a:r>
              <a:rPr lang="en-GB" sz="4400" u="none" strike="noStrike" dirty="0">
                <a:effectLst/>
                <a:latin typeface="Calibri" panose="020F0502020204030204" pitchFamily="34" charset="0"/>
                <a:cs typeface="Calibri" panose="020F0502020204030204" pitchFamily="34" charset="0"/>
              </a:rPr>
              <a:t>(Accessed date : 10/10/2023)</a:t>
            </a:r>
            <a:endParaRPr lang="en-GB" sz="4400" i="1" u="none" strike="noStrike" dirty="0">
              <a:effectLst/>
              <a:latin typeface="Calibri" panose="020F0502020204030204" pitchFamily="34" charset="0"/>
              <a:cs typeface="Calibri" panose="020F0502020204030204" pitchFamily="34" charset="0"/>
            </a:endParaRPr>
          </a:p>
          <a:p>
            <a:pPr marL="0" indent="0">
              <a:buNone/>
            </a:pPr>
            <a:r>
              <a:rPr lang="en-GB" sz="4400" u="none" strike="noStrike" dirty="0">
                <a:effectLst/>
                <a:latin typeface="Calibri" panose="020F0502020204030204" pitchFamily="34" charset="0"/>
                <a:cs typeface="Calibri" panose="020F0502020204030204" pitchFamily="34" charset="0"/>
              </a:rPr>
              <a:t>University of Portsmouth (2023) </a:t>
            </a:r>
            <a:r>
              <a:rPr lang="en-GB" sz="4400" i="1" u="none" strike="noStrike" dirty="0">
                <a:effectLst/>
                <a:latin typeface="Calibri" panose="020F0502020204030204" pitchFamily="34" charset="0"/>
                <a:cs typeface="Calibri" panose="020F0502020204030204" pitchFamily="34" charset="0"/>
              </a:rPr>
              <a:t>Helpful abbreviations for speedy note-taking and note-making. Available at: </a:t>
            </a:r>
            <a:r>
              <a:rPr lang="en-GB" sz="4400" i="1" u="none" strike="noStrike" dirty="0">
                <a:solidFill>
                  <a:srgbClr val="0070C0"/>
                </a:solidFill>
                <a:effectLst/>
                <a:latin typeface="Calibri" panose="020F0502020204030204" pitchFamily="34" charset="0"/>
                <a:cs typeface="Calibri" panose="020F0502020204030204" pitchFamily="34" charset="0"/>
                <a:hlinkClick r:id="rId7">
                  <a:extLst>
                    <a:ext uri="{A12FA001-AC4F-418D-AE19-62706E023703}">
                      <ahyp:hlinkClr xmlns:ahyp="http://schemas.microsoft.com/office/drawing/2018/hyperlinkcolor" val="tx"/>
                    </a:ext>
                  </a:extLst>
                </a:hlinkClick>
              </a:rPr>
              <a:t>https://www.port.ac.uk/student-life/help-and-advice/study-skills/research-reading-referencing-and-citation/helpful-abbreviations-for-speedy-note-taking#:~:text=Use%20the%20first%20few%20letters,imp%20for%20%27important%27</a:t>
            </a:r>
            <a:r>
              <a:rPr lang="en-GB" sz="4400" i="1" u="none" strike="noStrike" dirty="0">
                <a:solidFill>
                  <a:srgbClr val="0070C0"/>
                </a:solidFill>
                <a:effectLst/>
                <a:latin typeface="Calibri" panose="020F0502020204030204" pitchFamily="34" charset="0"/>
                <a:cs typeface="Calibri" panose="020F0502020204030204" pitchFamily="34" charset="0"/>
              </a:rPr>
              <a:t>  </a:t>
            </a:r>
            <a:r>
              <a:rPr lang="en-GB" sz="4400" i="1" u="none" strike="noStrike" dirty="0">
                <a:effectLst/>
                <a:latin typeface="Calibri" panose="020F0502020204030204" pitchFamily="34" charset="0"/>
                <a:cs typeface="Calibri" panose="020F0502020204030204" pitchFamily="34" charset="0"/>
              </a:rPr>
              <a:t>(</a:t>
            </a:r>
            <a:r>
              <a:rPr lang="en-GB" sz="4400" u="none" strike="noStrike" dirty="0">
                <a:effectLst/>
                <a:latin typeface="Calibri" panose="020F0502020204030204" pitchFamily="34" charset="0"/>
                <a:cs typeface="Calibri" panose="020F0502020204030204" pitchFamily="34" charset="0"/>
              </a:rPr>
              <a:t>Accessed date – 10/10/2023</a:t>
            </a:r>
            <a:r>
              <a:rPr lang="en-GB" sz="4400" i="1" u="none" strike="noStrike" dirty="0">
                <a:effectLst/>
                <a:latin typeface="Calibri" panose="020F0502020204030204" pitchFamily="34" charset="0"/>
                <a:cs typeface="Calibri" panose="020F0502020204030204" pitchFamily="34" charset="0"/>
              </a:rPr>
              <a:t>)</a:t>
            </a:r>
          </a:p>
          <a:p>
            <a:pPr marL="0" indent="0">
              <a:buNone/>
            </a:pPr>
            <a:r>
              <a:rPr lang="en-US" sz="4400" dirty="0">
                <a:latin typeface="Calibri" panose="020F0502020204030204" pitchFamily="34" charset="0"/>
                <a:cs typeface="Calibri" panose="020F0502020204030204" pitchFamily="34" charset="0"/>
              </a:rPr>
              <a:t>Sanders, M. and Moulenbelt, J. (2011) ‘</a:t>
            </a:r>
            <a:r>
              <a:rPr lang="en-US" sz="4400" i="1" dirty="0">
                <a:latin typeface="Calibri" panose="020F0502020204030204" pitchFamily="34" charset="0"/>
                <a:cs typeface="Calibri" panose="020F0502020204030204" pitchFamily="34" charset="0"/>
              </a:rPr>
              <a:t>Critical thinking across the disciplines'</a:t>
            </a:r>
            <a:r>
              <a:rPr lang="en-US" sz="4400" dirty="0">
                <a:latin typeface="Calibri" panose="020F0502020204030204" pitchFamily="34" charset="0"/>
                <a:cs typeface="Calibri" panose="020F0502020204030204" pitchFamily="34" charset="0"/>
              </a:rPr>
              <a:t>. 26 (1) Pp. 38-46. Available at: </a:t>
            </a:r>
            <a:r>
              <a:rPr lang="en-US" sz="4400" dirty="0">
                <a:solidFill>
                  <a:srgbClr val="0070C0"/>
                </a:solidFill>
                <a:latin typeface="Calibri" panose="020F0502020204030204" pitchFamily="34" charset="0"/>
                <a:cs typeface="Calibri" panose="020F0502020204030204" pitchFamily="34" charset="0"/>
                <a:hlinkClick r:id="rId8">
                  <a:extLst>
                    <a:ext uri="{A12FA001-AC4F-418D-AE19-62706E023703}">
                      <ahyp:hlinkClr xmlns:ahyp="http://schemas.microsoft.com/office/drawing/2018/hyperlinkcolor" val="tx"/>
                    </a:ext>
                  </a:extLst>
                </a:hlinkClick>
              </a:rPr>
              <a:t>https://www.pdcnet.org/inquiryct/content/inquiryct_2011_0026_0001_0038_0046</a:t>
            </a:r>
            <a:r>
              <a:rPr lang="en-US" sz="4400" b="1" dirty="0">
                <a:solidFill>
                  <a:srgbClr val="0070C0"/>
                </a:solidFill>
                <a:latin typeface="Calibri" panose="020F0502020204030204" pitchFamily="34" charset="0"/>
                <a:cs typeface="Calibri" panose="020F0502020204030204" pitchFamily="34" charset="0"/>
              </a:rPr>
              <a:t> </a:t>
            </a:r>
            <a:r>
              <a:rPr lang="en-US" sz="4400" b="1" dirty="0">
                <a:latin typeface="Calibri" panose="020F0502020204030204" pitchFamily="34" charset="0"/>
                <a:cs typeface="Calibri" panose="020F0502020204030204" pitchFamily="34" charset="0"/>
              </a:rPr>
              <a:t>.</a:t>
            </a:r>
          </a:p>
          <a:p>
            <a:pPr marL="0" indent="0">
              <a:buNone/>
            </a:pPr>
            <a:r>
              <a:rPr lang="en-US" sz="4400" dirty="0">
                <a:latin typeface="Calibri" panose="020F0502020204030204" pitchFamily="34" charset="0"/>
                <a:cs typeface="Calibri" panose="020F0502020204030204" pitchFamily="34" charset="0"/>
              </a:rPr>
              <a:t>Sheffield University (2023) </a:t>
            </a:r>
            <a:r>
              <a:rPr lang="en-US" sz="4400" i="1" dirty="0">
                <a:latin typeface="Calibri" panose="020F0502020204030204" pitchFamily="34" charset="0"/>
                <a:cs typeface="Calibri" panose="020F0502020204030204" pitchFamily="34" charset="0"/>
              </a:rPr>
              <a:t>Time management: ideas and strategies to help manage your time and avoid distractions. Available at: </a:t>
            </a:r>
            <a:r>
              <a:rPr lang="en-US" sz="4400" i="1" dirty="0">
                <a:solidFill>
                  <a:srgbClr val="0070C0"/>
                </a:solidFill>
                <a:latin typeface="Calibri" panose="020F0502020204030204" pitchFamily="34" charset="0"/>
                <a:cs typeface="Calibri" panose="020F0502020204030204" pitchFamily="34" charset="0"/>
                <a:hlinkClick r:id="rId9">
                  <a:extLst>
                    <a:ext uri="{A12FA001-AC4F-418D-AE19-62706E023703}">
                      <ahyp:hlinkClr xmlns:ahyp="http://schemas.microsoft.com/office/drawing/2018/hyperlinkcolor" val="tx"/>
                    </a:ext>
                  </a:extLst>
                </a:hlinkClick>
              </a:rPr>
              <a:t>https://www.sheffield.ac.uk/academic-skills/study-skills-online/time-management</a:t>
            </a:r>
            <a:r>
              <a:rPr lang="en-US" sz="4400" i="1" dirty="0">
                <a:latin typeface="Calibri" panose="020F0502020204030204" pitchFamily="34" charset="0"/>
                <a:cs typeface="Calibri" panose="020F0502020204030204" pitchFamily="34" charset="0"/>
              </a:rPr>
              <a:t>. (</a:t>
            </a:r>
            <a:r>
              <a:rPr lang="en-US" sz="4400" dirty="0">
                <a:latin typeface="Calibri" panose="020F0502020204030204" pitchFamily="34" charset="0"/>
                <a:cs typeface="Calibri" panose="020F0502020204030204" pitchFamily="34" charset="0"/>
              </a:rPr>
              <a:t>Accessed date: 18/10/2023</a:t>
            </a:r>
            <a:r>
              <a:rPr lang="en-US" sz="4400" i="1" dirty="0">
                <a:latin typeface="Calibri" panose="020F0502020204030204" pitchFamily="34" charset="0"/>
                <a:cs typeface="Calibri" panose="020F0502020204030204" pitchFamily="34" charset="0"/>
              </a:rPr>
              <a:t>)</a:t>
            </a:r>
          </a:p>
          <a:p>
            <a:pPr marL="0" indent="0">
              <a:buNone/>
            </a:pPr>
            <a:r>
              <a:rPr lang="en-US" sz="4400" i="1" dirty="0">
                <a:latin typeface="Calibri" panose="020F0502020204030204" pitchFamily="34" charset="0"/>
                <a:cs typeface="Calibri" panose="020F0502020204030204" pitchFamily="34" charset="0"/>
              </a:rPr>
              <a:t>Teaching critical thinking skills (</a:t>
            </a:r>
            <a:r>
              <a:rPr lang="en-US" sz="4400" dirty="0">
                <a:latin typeface="Calibri" panose="020F0502020204030204" pitchFamily="34" charset="0"/>
                <a:cs typeface="Calibri" panose="020F0502020204030204" pitchFamily="34" charset="0"/>
              </a:rPr>
              <a:t>2020) Available at: </a:t>
            </a:r>
            <a:r>
              <a:rPr lang="en-US" sz="4400" dirty="0">
                <a:solidFill>
                  <a:srgbClr val="0070C0"/>
                </a:solidFill>
                <a:latin typeface="Calibri" panose="020F0502020204030204" pitchFamily="34" charset="0"/>
                <a:cs typeface="Calibri" panose="020F0502020204030204" pitchFamily="34" charset="0"/>
                <a:hlinkClick r:id="rId10">
                  <a:extLst>
                    <a:ext uri="{A12FA001-AC4F-418D-AE19-62706E023703}">
                      <ahyp:hlinkClr xmlns:ahyp="http://schemas.microsoft.com/office/drawing/2018/hyperlinkcolor" val="tx"/>
                    </a:ext>
                  </a:extLst>
                </a:hlinkClick>
              </a:rPr>
              <a:t>https://www.marketgames.io/blog-posts/teaching-critical-thinking-with-technology</a:t>
            </a:r>
            <a:r>
              <a:rPr lang="en-US" sz="4400" dirty="0">
                <a:latin typeface="Calibri" panose="020F0502020204030204" pitchFamily="34" charset="0"/>
                <a:cs typeface="Calibri" panose="020F0502020204030204" pitchFamily="34" charset="0"/>
              </a:rPr>
              <a:t>. (Accessed date: 18/10/2023)</a:t>
            </a:r>
          </a:p>
          <a:p>
            <a:pPr marL="0" indent="0">
              <a:buNone/>
            </a:pPr>
            <a:r>
              <a:rPr lang="en-US" sz="4400" dirty="0">
                <a:latin typeface="Calibri" panose="020F0502020204030204" pitchFamily="34" charset="0"/>
                <a:cs typeface="Calibri" panose="020F0502020204030204" pitchFamily="34" charset="0"/>
              </a:rPr>
              <a:t>Trentepohl, S., Waldeyer, J., Fleischer,J., Roelle,J. and Leutner, D (2022) ’</a:t>
            </a:r>
            <a:r>
              <a:rPr lang="en-GB" sz="4400" b="0" u="none" strike="noStrike" dirty="0">
                <a:effectLst/>
                <a:latin typeface="Calibri" panose="020F0502020204030204" pitchFamily="34" charset="0"/>
                <a:cs typeface="Calibri" panose="020F0502020204030204" pitchFamily="34" charset="0"/>
              </a:rPr>
              <a:t>How Did It Get So Late So Soon? The Effects of Time Management Knowledge and Practice on Students</a:t>
            </a:r>
            <a:r>
              <a:rPr lang="en-GB" sz="4400" b="0" i="1" u="none" strike="noStrike" dirty="0">
                <a:effectLst/>
                <a:latin typeface="Calibri" panose="020F0502020204030204" pitchFamily="34" charset="0"/>
                <a:cs typeface="Calibri" panose="020F0502020204030204" pitchFamily="34" charset="0"/>
              </a:rPr>
              <a:t>’ Time Management Skills and Academic Performance</a:t>
            </a:r>
            <a:r>
              <a:rPr lang="en-GB" sz="4400" i="1" dirty="0">
                <a:latin typeface="Calibri" panose="020F0502020204030204" pitchFamily="34" charset="0"/>
                <a:cs typeface="Calibri" panose="020F0502020204030204" pitchFamily="34" charset="0"/>
              </a:rPr>
              <a:t>.</a:t>
            </a:r>
            <a:r>
              <a:rPr lang="en-GB" sz="4400" b="0" i="1" u="none" strike="noStrike" dirty="0">
                <a:effectLst/>
                <a:latin typeface="Calibri" panose="020F0502020204030204" pitchFamily="34" charset="0"/>
                <a:cs typeface="Calibri" panose="020F0502020204030204" pitchFamily="34" charset="0"/>
              </a:rPr>
              <a:t> </a:t>
            </a:r>
            <a:r>
              <a:rPr lang="en-GB" sz="4400" b="0" u="none" strike="noStrike" dirty="0">
                <a:effectLst/>
                <a:latin typeface="Calibri" panose="020F0502020204030204" pitchFamily="34" charset="0"/>
                <a:cs typeface="Calibri" panose="020F0502020204030204" pitchFamily="34" charset="0"/>
              </a:rPr>
              <a:t>14 (9). Pp. 5097. </a:t>
            </a:r>
            <a:r>
              <a:rPr lang="en-GB" sz="4400" dirty="0">
                <a:latin typeface="Calibri" panose="020F0502020204030204" pitchFamily="34" charset="0"/>
                <a:cs typeface="Calibri" panose="020F0502020204030204" pitchFamily="34" charset="0"/>
              </a:rPr>
              <a:t> Available at: </a:t>
            </a:r>
            <a:r>
              <a:rPr lang="en-GB" sz="4400" dirty="0">
                <a:solidFill>
                  <a:srgbClr val="0070C0"/>
                </a:solidFill>
                <a:latin typeface="Calibri" panose="020F0502020204030204" pitchFamily="34" charset="0"/>
                <a:cs typeface="Calibri" panose="020F0502020204030204" pitchFamily="34" charset="0"/>
                <a:hlinkClick r:id="rId11">
                  <a:extLst>
                    <a:ext uri="{A12FA001-AC4F-418D-AE19-62706E023703}">
                      <ahyp:hlinkClr xmlns:ahyp="http://schemas.microsoft.com/office/drawing/2018/hyperlinkcolor" val="tx"/>
                    </a:ext>
                  </a:extLst>
                </a:hlinkClick>
              </a:rPr>
              <a:t>https://www.proquest.com/docview/2663116248?pq-origsite=primo</a:t>
            </a:r>
            <a:r>
              <a:rPr lang="en-GB" sz="4400" dirty="0">
                <a:solidFill>
                  <a:srgbClr val="0070C0"/>
                </a:solidFill>
                <a:latin typeface="Calibri" panose="020F0502020204030204" pitchFamily="34" charset="0"/>
                <a:cs typeface="Calibri" panose="020F0502020204030204" pitchFamily="34" charset="0"/>
              </a:rPr>
              <a:t> </a:t>
            </a:r>
            <a:endParaRPr lang="en-GB" sz="4400" b="0" i="1" u="none" strike="noStrike" dirty="0">
              <a:solidFill>
                <a:srgbClr val="0070C0"/>
              </a:solidFill>
              <a:effectLst/>
              <a:latin typeface="Calibri" panose="020F0502020204030204" pitchFamily="34" charset="0"/>
              <a:cs typeface="Calibri" panose="020F0502020204030204" pitchFamily="34" charset="0"/>
            </a:endParaRPr>
          </a:p>
          <a:p>
            <a:pPr marL="0" indent="0">
              <a:buNone/>
            </a:pPr>
            <a:endParaRPr lang="en-US" sz="1200" dirty="0"/>
          </a:p>
          <a:p>
            <a:pPr marL="0" indent="0">
              <a:buNone/>
            </a:pPr>
            <a:endParaRPr lang="en-US" sz="1200" dirty="0"/>
          </a:p>
        </p:txBody>
      </p:sp>
      <p:sp>
        <p:nvSpPr>
          <p:cNvPr id="5" name="Title 1">
            <a:extLst>
              <a:ext uri="{FF2B5EF4-FFF2-40B4-BE49-F238E27FC236}">
                <a16:creationId xmlns:a16="http://schemas.microsoft.com/office/drawing/2014/main" id="{9818560B-B93F-D492-EE3D-488962EAAB16}"/>
              </a:ext>
            </a:extLst>
          </p:cNvPr>
          <p:cNvSpPr txBox="1">
            <a:spLocks/>
          </p:cNvSpPr>
          <p:nvPr/>
        </p:nvSpPr>
        <p:spPr>
          <a:xfrm>
            <a:off x="860383" y="321428"/>
            <a:ext cx="9467127" cy="954217"/>
          </a:xfrm>
          <a:prstGeom prst="rect">
            <a:avLst/>
          </a:prstGeom>
        </p:spPr>
        <p:txBody>
          <a:bodyPr vert="horz" lIns="91440" tIns="45720" rIns="91440" bIns="45720" rtlCol="0" anchor="ctr">
            <a:normAutofit/>
          </a:bodyPr>
          <a:lstStyle>
            <a:lvl1pPr algn="l" defTabSz="914400" rtl="0" eaLnBrk="1" latinLnBrk="0" hangingPunct="1">
              <a:lnSpc>
                <a:spcPct val="80000"/>
              </a:lnSpc>
              <a:spcBef>
                <a:spcPct val="0"/>
              </a:spcBef>
              <a:buNone/>
              <a:defRPr sz="5000" kern="1200" cap="all" spc="100" baseline="0">
                <a:solidFill>
                  <a:schemeClr val="tx1">
                    <a:lumMod val="90000"/>
                    <a:lumOff val="10000"/>
                  </a:schemeClr>
                </a:solidFill>
                <a:latin typeface="+mj-lt"/>
                <a:ea typeface="+mj-ea"/>
                <a:cs typeface="+mj-cs"/>
              </a:defRPr>
            </a:lvl1pPr>
          </a:lstStyle>
          <a:p>
            <a:r>
              <a:rPr lang="en-US" sz="4400" dirty="0"/>
              <a:t>References</a:t>
            </a:r>
          </a:p>
        </p:txBody>
      </p:sp>
    </p:spTree>
    <p:extLst>
      <p:ext uri="{BB962C8B-B14F-4D97-AF65-F5344CB8AC3E}">
        <p14:creationId xmlns:p14="http://schemas.microsoft.com/office/powerpoint/2010/main" val="36563606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090DCB5F-146D-478A-852A-34B16FE9F3A8}"/>
    </a:ext>
  </a:extLst>
</a:theme>
</file>

<file path=docProps/app.xml><?xml version="1.0" encoding="utf-8"?>
<Properties xmlns="http://schemas.openxmlformats.org/officeDocument/2006/extended-properties" xmlns:vt="http://schemas.openxmlformats.org/officeDocument/2006/docPropsVTypes">
  <Template>{3F5A5E6D-EBE5-1B48-A88E-5693EE0A5532}tf10001061</Template>
  <TotalTime>22811</TotalTime>
  <Words>1194</Words>
  <Application>Microsoft Macintosh PowerPoint</Application>
  <PresentationFormat>Widescreen</PresentationFormat>
  <Paragraphs>39</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Tw Cen MT</vt:lpstr>
      <vt:lpstr>Tw Cen MT Condensed</vt:lpstr>
      <vt:lpstr>Wingdings 3</vt:lpstr>
      <vt:lpstr>Integral</vt:lpstr>
      <vt:lpstr>Skills and personal qualities that contribute to the development of academic writing. </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and personal qualities that contribute to the development of academic writing. </dc:title>
  <dc:subject/>
  <dc:creator>Alanis Jones (2318398)</dc:creator>
  <cp:keywords/>
  <dc:description/>
  <cp:lastModifiedBy>Alanis Jones (2318398)</cp:lastModifiedBy>
  <cp:revision>1</cp:revision>
  <dcterms:created xsi:type="dcterms:W3CDTF">2023-10-10T13:42:14Z</dcterms:created>
  <dcterms:modified xsi:type="dcterms:W3CDTF">2023-10-26T10:29:12Z</dcterms:modified>
  <cp:category/>
</cp:coreProperties>
</file>