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Default Extension="bin" ContentType="application/vnd.openxmlformats-officedocument.oleObject"/>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62" r:id="rId2"/>
    <p:sldId id="267" r:id="rId3"/>
    <p:sldId id="268" r:id="rId4"/>
    <p:sldId id="269" r:id="rId5"/>
    <p:sldId id="300" r:id="rId6"/>
    <p:sldId id="270" r:id="rId7"/>
    <p:sldId id="271" r:id="rId8"/>
    <p:sldId id="272" r:id="rId9"/>
    <p:sldId id="273" r:id="rId10"/>
    <p:sldId id="275" r:id="rId11"/>
    <p:sldId id="276" r:id="rId12"/>
    <p:sldId id="278" r:id="rId13"/>
    <p:sldId id="281" r:id="rId14"/>
    <p:sldId id="282" r:id="rId15"/>
    <p:sldId id="283" r:id="rId16"/>
    <p:sldId id="284" r:id="rId17"/>
    <p:sldId id="285" r:id="rId18"/>
    <p:sldId id="286" r:id="rId19"/>
    <p:sldId id="287" r:id="rId20"/>
    <p:sldId id="288" r:id="rId21"/>
    <p:sldId id="303" r:id="rId22"/>
    <p:sldId id="304" r:id="rId23"/>
    <p:sldId id="292" r:id="rId24"/>
    <p:sldId id="293" r:id="rId25"/>
    <p:sldId id="308" r:id="rId26"/>
    <p:sldId id="307" r:id="rId27"/>
    <p:sldId id="309" r:id="rId28"/>
    <p:sldId id="305" r:id="rId29"/>
    <p:sldId id="306"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5057" autoAdjust="0"/>
  </p:normalViewPr>
  <p:slideViewPr>
    <p:cSldViewPr>
      <p:cViewPr>
        <p:scale>
          <a:sx n="100" d="100"/>
          <a:sy n="100" d="100"/>
        </p:scale>
        <p:origin x="-1272" y="-1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4FC46-A908-4BD3-AA7E-443464B67C7A}" type="datetimeFigureOut">
              <a:rPr lang="en-GB" smtClean="0"/>
              <a:pPr/>
              <a:t>25/02/2013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interconnection of networks is known as internetworking (or Internet). Each part of the Internet is a subnet. IP allows subnets to communication with one another.</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3</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IPv4 = 2</a:t>
            </a:r>
            <a:r>
              <a:rPr lang="en-GB" baseline="30000" dirty="0" smtClean="0"/>
              <a:t>32</a:t>
            </a:r>
            <a:r>
              <a:rPr lang="en-GB" dirty="0" smtClean="0"/>
              <a:t> = 4,294,967,296 (4 Billion) Addresses</a:t>
            </a:r>
          </a:p>
          <a:p>
            <a:endParaRPr lang="en-GB" dirty="0" smtClean="0"/>
          </a:p>
          <a:p>
            <a:r>
              <a:rPr lang="en-GB" dirty="0" smtClean="0"/>
              <a:t>IPv6</a:t>
            </a:r>
            <a:r>
              <a:rPr lang="en-GB" baseline="0" dirty="0" smtClean="0"/>
              <a:t> = 2</a:t>
            </a:r>
            <a:r>
              <a:rPr lang="en-GB" baseline="30000" dirty="0" smtClean="0"/>
              <a:t>128</a:t>
            </a:r>
            <a:r>
              <a:rPr lang="en-GB" baseline="0" dirty="0" smtClean="0"/>
              <a:t> = </a:t>
            </a:r>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4</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Multicasting –</a:t>
            </a:r>
            <a:r>
              <a:rPr lang="en-GB" baseline="0" dirty="0" smtClean="0"/>
              <a:t> </a:t>
            </a:r>
          </a:p>
          <a:p>
            <a:r>
              <a:rPr lang="en-GB" sz="1200" b="0" i="0" kern="1200" dirty="0" smtClean="0">
                <a:solidFill>
                  <a:schemeClr val="tx1"/>
                </a:solidFill>
                <a:latin typeface="+mn-lt"/>
                <a:ea typeface="+mn-ea"/>
                <a:cs typeface="+mn-cs"/>
              </a:rPr>
              <a:t>The IP Multicast is the second part of multicasting which, combined with the hardware multicasting, gives us a multicasting model that works for our Ethernet network. If hardware multicasting fails to work, then the packet will never arrive at the network layer upon which IP multicasting is based, so the whole model fails.</a:t>
            </a:r>
          </a:p>
          <a:p>
            <a:r>
              <a:rPr lang="en-GB" sz="1200" b="0" i="0" kern="1200" dirty="0" smtClean="0">
                <a:solidFill>
                  <a:schemeClr val="tx1"/>
                </a:solidFill>
                <a:latin typeface="+mn-lt"/>
                <a:ea typeface="+mn-ea"/>
                <a:cs typeface="+mn-cs"/>
              </a:rPr>
              <a:t>With IP multicasting the hardware multicasting MAC address is mapped to an IP Address. Once Layer 2 (</a:t>
            </a:r>
            <a:r>
              <a:rPr lang="en-GB" sz="1200" b="0" i="0" kern="1200" dirty="0" err="1" smtClean="0">
                <a:solidFill>
                  <a:schemeClr val="tx1"/>
                </a:solidFill>
                <a:latin typeface="+mn-lt"/>
                <a:ea typeface="+mn-ea"/>
                <a:cs typeface="+mn-cs"/>
              </a:rPr>
              <a:t>Datalink</a:t>
            </a:r>
            <a:r>
              <a:rPr lang="en-GB" sz="1200" b="0" i="0" kern="1200" dirty="0" smtClean="0">
                <a:solidFill>
                  <a:schemeClr val="tx1"/>
                </a:solidFill>
                <a:latin typeface="+mn-lt"/>
                <a:ea typeface="+mn-ea"/>
                <a:cs typeface="+mn-cs"/>
              </a:rPr>
              <a:t>) picks the multicast packet from the network (because it recognises it, as the destination MAC address is a multicast) it will strip the MAC addresses off and send the rest to the above layer, which is the Network Layer. At that point, the Network Layer needs to be able to understand it's dealing with a multicast, so the IP address is set in a way that allows the computer to see it as a multicast datagram. A host may send multicast </a:t>
            </a:r>
            <a:r>
              <a:rPr lang="en-GB" sz="1200" b="0" i="0" kern="1200" dirty="0" err="1" smtClean="0">
                <a:solidFill>
                  <a:schemeClr val="tx1"/>
                </a:solidFill>
                <a:latin typeface="+mn-lt"/>
                <a:ea typeface="+mn-ea"/>
                <a:cs typeface="+mn-cs"/>
              </a:rPr>
              <a:t>datagrams</a:t>
            </a:r>
            <a:r>
              <a:rPr lang="en-GB" sz="1200" b="0" i="0" kern="1200" dirty="0" smtClean="0">
                <a:solidFill>
                  <a:schemeClr val="tx1"/>
                </a:solidFill>
                <a:latin typeface="+mn-lt"/>
                <a:ea typeface="+mn-ea"/>
                <a:cs typeface="+mn-cs"/>
              </a:rPr>
              <a:t> to a multicast group without being a member.</a:t>
            </a:r>
          </a:p>
          <a:p>
            <a:r>
              <a:rPr lang="en-GB" sz="1200" b="0" i="0" kern="1200" dirty="0" smtClean="0">
                <a:solidFill>
                  <a:schemeClr val="tx1"/>
                </a:solidFill>
                <a:latin typeface="+mn-lt"/>
                <a:ea typeface="+mn-ea"/>
                <a:cs typeface="+mn-cs"/>
              </a:rPr>
              <a:t>Multicasts are used a lot between routers so they can discover each other on an IP network. For example, an Open Shortest Path First (OSPF) router sends a "hello" packet to other OSPF routers on the network. The OSPF router must send this "hello" packet to an assigned multicast address, which is 224.0.0.5, and the other routers will respond.</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8</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3C4EA9C2-99FC-46EA-AC3C-5532E09F223F}" type="slidenum">
              <a:rPr lang="en-GB"/>
              <a:pPr/>
              <a:t>12</a:t>
            </a:fld>
            <a:endParaRPr lang="en-GB"/>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marL="228600" indent="-228600" eaLnBrk="1" hangingPunct="1">
              <a:buFontTx/>
              <a:buAutoNum type="arabicParenBoth"/>
            </a:pPr>
            <a:r>
              <a:rPr lang="en-GB" smtClean="0"/>
              <a:t> Suppose another host B, on the same network, doesn’t know the network id. B tries sending a datagram to A. It uses 0.0.0.0 which would be confused with “this host, this network”</a:t>
            </a:r>
          </a:p>
          <a:p>
            <a:pPr marL="228600" indent="-228600" eaLnBrk="1" hangingPunct="1"/>
            <a:r>
              <a:rPr lang="en-GB" smtClean="0"/>
              <a:t>(3) A desperate network administrator may use these two other addresses nonetheless!</a:t>
            </a:r>
          </a:p>
          <a:p>
            <a:pPr marL="228600" indent="-228600" eaLnBrk="1" hangingPunct="1"/>
            <a:r>
              <a:rPr lang="en-GB" smtClean="0"/>
              <a:t>(4) A broadcast in this subnet would be confused with a broadcast to the whole network, or all subnets. This assumes broadcasting over all subnets is implemented.</a:t>
            </a:r>
          </a:p>
          <a:p>
            <a:pPr marL="228600" indent="-228600" eaLnBrk="1" hangingPunct="1"/>
            <a:endParaRPr lang="en-GB" smtClean="0"/>
          </a:p>
          <a:p>
            <a:pPr marL="228600" indent="-228600" eaLnBrk="1" hangingPunct="1"/>
            <a:endParaRPr lang="en-GB" smtClean="0"/>
          </a:p>
          <a:p>
            <a:pPr marL="228600" indent="-228600" eaLnBrk="1" hangingPunct="1"/>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NAT – Network Address Translation</a:t>
            </a:r>
          </a:p>
          <a:p>
            <a:r>
              <a:rPr lang="en-GB" dirty="0" smtClean="0"/>
              <a:t>LAN – Local Area Network</a:t>
            </a:r>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13</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3438CE1E-DFFB-4DB3-909E-442413F91408}" type="slidenum">
              <a:rPr lang="en-GB"/>
              <a:pPr/>
              <a:t>14</a:t>
            </a:fld>
            <a:endParaRPr lang="en-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C41D3A6E-7DFB-455E-BB86-2E35F39C5E26}" type="slidenum">
              <a:rPr lang="en-GB"/>
              <a:pPr/>
              <a:t>15</a:t>
            </a:fld>
            <a:endParaRPr lang="en-GB"/>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B0D54A30-1585-4A3D-AC07-3FC2ED51D13A}" type="slidenum">
              <a:rPr lang="en-GB"/>
              <a:pPr/>
              <a:t>16</a:t>
            </a:fld>
            <a:endParaRPr lang="en-GB"/>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A8356AD8-0CC3-4C41-9D3F-04AC528E4912}" type="slidenum">
              <a:rPr lang="en-GB"/>
              <a:pPr/>
              <a:t>18</a:t>
            </a:fld>
            <a:endParaRPr lang="en-GB"/>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r>
              <a:rPr lang="en-GB" sz="1200" b="1" i="0" kern="1200" dirty="0" smtClean="0">
                <a:solidFill>
                  <a:schemeClr val="tx1"/>
                </a:solidFill>
                <a:latin typeface="+mn-lt"/>
                <a:ea typeface="+mn-ea"/>
                <a:cs typeface="+mn-cs"/>
              </a:rPr>
              <a:t>Classless Inter-Domain Routing</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CIDR</a:t>
            </a:r>
            <a:r>
              <a:rPr lang="en-GB" sz="1200" b="0" i="0" kern="1200" dirty="0" smtClean="0">
                <a:solidFill>
                  <a:schemeClr val="tx1"/>
                </a:solidFill>
                <a:latin typeface="+mn-lt"/>
                <a:ea typeface="+mn-ea"/>
                <a:cs typeface="+mn-cs"/>
              </a:rPr>
              <a:t>) is a method for allocating IP addresses and routing Internet Protocol packets.</a:t>
            </a:r>
            <a:endParaRPr lang="en-US"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5BF0324D-FB5E-4A1C-94E2-7AAE6949FAC4}" type="slidenum">
              <a:rPr lang="en-GB"/>
              <a:pPr/>
              <a:t>19</a:t>
            </a:fld>
            <a:endParaRPr lang="en-GB"/>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76B46E25-4B08-41A5-B8FD-1DC20E23AD91}" type="slidenum">
              <a:rPr lang="en-GB"/>
              <a:pPr/>
              <a:t>20</a:t>
            </a:fld>
            <a:endParaRPr lang="en-GB"/>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E31C22C2-8A17-42B7-B137-C9A81E1C33B0}" type="slidenum">
              <a:rPr lang="en-GB"/>
              <a:pPr/>
              <a:t>23</a:t>
            </a:fld>
            <a:endParaRPr lang="en-GB"/>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3C2CE407-9416-44D1-AED0-800502102A85}" type="slidenum">
              <a:rPr lang="en-GB"/>
              <a:pPr/>
              <a:t>24</a:t>
            </a:fld>
            <a:endParaRPr lang="en-GB"/>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25/02/2013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pic>
        <p:nvPicPr>
          <p:cNvPr id="12" name="Picture 2" descr="logoSMU"/>
          <p:cNvPicPr>
            <a:picLocks noChangeAspect="1" noChangeArrowheads="1"/>
          </p:cNvPicPr>
          <p:nvPr userDrawn="1"/>
        </p:nvPicPr>
        <p:blipFill>
          <a:blip r:embed="rId2"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25/02/2013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25/02/2013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25/02/2013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25/02/2013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60D6B34-A169-4C14-88DD-8F0439786FE0}" type="datetimeFigureOut">
              <a:rPr lang="en-GB" smtClean="0"/>
              <a:pPr/>
              <a:t>25/02/2013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
        <p:nvSpPr>
          <p:cNvPr id="6" name="Rectangle 5"/>
          <p:cNvSpPr/>
          <p:nvPr userDrawn="1"/>
        </p:nvSpPr>
        <p:spPr>
          <a:xfrm>
            <a:off x="5868144" y="5949280"/>
            <a:ext cx="3275856" cy="908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25/02/2013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60D6B34-A169-4C14-88DD-8F0439786FE0}" type="datetimeFigureOut">
              <a:rPr lang="en-GB" smtClean="0"/>
              <a:pPr/>
              <a:t>25/02/2013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460D6B34-A169-4C14-88DD-8F0439786FE0}" type="datetimeFigureOut">
              <a:rPr lang="en-GB" smtClean="0"/>
              <a:pPr/>
              <a:t>25/02/2013</a:t>
            </a:fld>
            <a:endParaRPr lang="en-GB" dirty="0"/>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8339328" y="1170432"/>
            <a:ext cx="733864" cy="201168"/>
          </a:xfrm>
        </p:spPr>
        <p:txBody>
          <a:bodyPr/>
          <a:lstStyle/>
          <a:p>
            <a:fld id="{EE267287-1E51-425F-941D-3CFF4E22B629}"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25/02/2013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25/02/2013</a:t>
            </a:fld>
            <a:endParaRPr lang="en-GB" dirty="0"/>
          </a:p>
        </p:txBody>
      </p:sp>
      <p:sp>
        <p:nvSpPr>
          <p:cNvPr id="5" name="Footer Placeholder 4"/>
          <p:cNvSpPr>
            <a:spLocks noGrp="1"/>
          </p:cNvSpPr>
          <p:nvPr>
            <p:ph type="ftr" sz="quarter" idx="11"/>
          </p:nvPr>
        </p:nvSpPr>
        <p:spPr>
          <a:xfrm>
            <a:off x="2640597" y="6377459"/>
            <a:ext cx="3836404" cy="365125"/>
          </a:xfrm>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460D6B34-A169-4C14-88DD-8F0439786FE0}" type="datetimeFigureOut">
              <a:rPr lang="en-GB" smtClean="0"/>
              <a:pPr/>
              <a:t>25/02/2013</a:t>
            </a:fld>
            <a:endParaRPr lang="en-GB" dirty="0"/>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E267287-1E51-425F-941D-3CFF4E22B629}" type="slidenum">
              <a:rPr lang="en-GB" smtClean="0"/>
              <a:pPr/>
              <a:t>‹#›</a:t>
            </a:fld>
            <a:endParaRPr lang="en-GB" dirty="0"/>
          </a:p>
        </p:txBody>
      </p:sp>
      <p:pic>
        <p:nvPicPr>
          <p:cNvPr id="9" name="Picture 2" descr="logoSMU"/>
          <p:cNvPicPr>
            <a:picLocks noChangeAspect="1" noChangeArrowheads="1"/>
          </p:cNvPicPr>
          <p:nvPr/>
        </p:nvPicPr>
        <p:blipFill>
          <a:blip r:embed="rId13" cstate="print"/>
          <a:srcRect/>
          <a:stretch>
            <a:fillRect/>
          </a:stretch>
        </p:blipFill>
        <p:spPr bwMode="auto">
          <a:xfrm>
            <a:off x="6012160" y="6093296"/>
            <a:ext cx="3059832" cy="664619"/>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oleObject" Target="../embeddings/oleObject2.bin"/></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oleObject" Target="../embeddings/oleObject3.bin"/></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IP Addresses</a:t>
            </a:r>
            <a:endParaRPr lang="en-GB" dirty="0"/>
          </a:p>
        </p:txBody>
      </p:sp>
      <p:sp>
        <p:nvSpPr>
          <p:cNvPr id="5" name="Subtitle 4"/>
          <p:cNvSpPr>
            <a:spLocks noGrp="1"/>
          </p:cNvSpPr>
          <p:nvPr>
            <p:ph type="subTitle" idx="1"/>
          </p:nvPr>
        </p:nvSpPr>
        <p:spPr/>
        <p:txBody>
          <a:bodyPr/>
          <a:lstStyle/>
          <a:p>
            <a:r>
              <a:rPr lang="en-GB" dirty="0" smtClean="0"/>
              <a:t>Dr. Carlene Campbell</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mtClean="0"/>
              <a:t>Topics</a:t>
            </a:r>
          </a:p>
        </p:txBody>
      </p:sp>
      <p:sp>
        <p:nvSpPr>
          <p:cNvPr id="6147" name="Rectangle 3"/>
          <p:cNvSpPr>
            <a:spLocks noGrp="1" noChangeArrowheads="1"/>
          </p:cNvSpPr>
          <p:nvPr>
            <p:ph type="body" idx="1"/>
          </p:nvPr>
        </p:nvSpPr>
        <p:spPr/>
        <p:txBody>
          <a:bodyPr/>
          <a:lstStyle/>
          <a:p>
            <a:pPr eaLnBrk="1" hangingPunct="1"/>
            <a:r>
              <a:rPr lang="en-GB" dirty="0" smtClean="0"/>
              <a:t>IPv4 Address Format</a:t>
            </a:r>
          </a:p>
          <a:p>
            <a:pPr eaLnBrk="1" hangingPunct="1"/>
            <a:r>
              <a:rPr lang="en-GB" dirty="0" smtClean="0"/>
              <a:t>IP Address Classes</a:t>
            </a:r>
          </a:p>
          <a:p>
            <a:pPr eaLnBrk="1" hangingPunct="1"/>
            <a:r>
              <a:rPr lang="en-GB" dirty="0" smtClean="0"/>
              <a:t>IP Address Types</a:t>
            </a:r>
          </a:p>
          <a:p>
            <a:pPr eaLnBrk="1" hangingPunct="1"/>
            <a:r>
              <a:rPr lang="en-GB" dirty="0" smtClean="0"/>
              <a:t>Special Addresses</a:t>
            </a:r>
          </a:p>
          <a:p>
            <a:pPr eaLnBrk="1" hangingPunct="1"/>
            <a:r>
              <a:rPr lang="en-GB" dirty="0" smtClean="0"/>
              <a:t>Subnets</a:t>
            </a:r>
          </a:p>
          <a:p>
            <a:pPr>
              <a:lnSpc>
                <a:spcPct val="150000"/>
              </a:lnSpc>
            </a:pPr>
            <a:r>
              <a:rPr lang="en-GB" dirty="0" smtClean="0"/>
              <a:t>Converting Binary to decimal</a:t>
            </a:r>
          </a:p>
          <a:p>
            <a:pPr>
              <a:lnSpc>
                <a:spcPct val="150000"/>
              </a:lnSpc>
            </a:pPr>
            <a:r>
              <a:rPr lang="en-GB" dirty="0" smtClean="0"/>
              <a:t>Converting Decimal to Binary</a:t>
            </a:r>
          </a:p>
          <a:p>
            <a:pPr eaLnBrk="1" hangingPunct="1"/>
            <a:endParaRPr lang="en-GB" dirty="0" smtClean="0"/>
          </a:p>
        </p:txBody>
      </p:sp>
      <p:sp>
        <p:nvSpPr>
          <p:cNvPr id="4" name="Rectangle 3"/>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14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14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14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14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147">
                                            <p:txEl>
                                              <p:pRg st="6" end="6"/>
                                            </p:txEl>
                                          </p:spTgt>
                                        </p:tgtEl>
                                        <p:attrNameLst>
                                          <p:attrName>style.visibility</p:attrName>
                                        </p:attrNameLst>
                                      </p:cBhvr>
                                      <p:to>
                                        <p:strVal val="visible"/>
                                      </p:to>
                                    </p:set>
                                  </p:childTnLst>
                                </p:cTn>
                              </p:par>
                            </p:childTnLst>
                          </p:cTn>
                        </p:par>
                        <p:par>
                          <p:cTn id="19" fill="hold">
                            <p:stCondLst>
                              <p:cond delay="0"/>
                            </p:stCondLst>
                            <p:childTnLst>
                              <p:par>
                                <p:cTn id="20" presetID="1" presetClass="entr" presetSubtype="0" fill="hold" grpId="0" nodeType="afterEffect">
                                  <p:stCondLst>
                                    <p:cond delay="0"/>
                                  </p:stCondLst>
                                  <p:childTnLst>
                                    <p:set>
                                      <p:cBhvr>
                                        <p:cTn id="2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smtClean="0"/>
              <a:t>What is IP?</a:t>
            </a:r>
          </a:p>
        </p:txBody>
      </p:sp>
      <p:sp>
        <p:nvSpPr>
          <p:cNvPr id="7171" name="Rectangle 3"/>
          <p:cNvSpPr>
            <a:spLocks noGrp="1" noChangeArrowheads="1"/>
          </p:cNvSpPr>
          <p:nvPr>
            <p:ph type="body" idx="1"/>
          </p:nvPr>
        </p:nvSpPr>
        <p:spPr/>
        <p:txBody>
          <a:bodyPr/>
          <a:lstStyle/>
          <a:p>
            <a:r>
              <a:rPr lang="en-GB" dirty="0" smtClean="0"/>
              <a:t>IP – Internet Protocols</a:t>
            </a:r>
          </a:p>
          <a:p>
            <a:endParaRPr lang="en-GB" dirty="0" smtClean="0"/>
          </a:p>
          <a:p>
            <a:r>
              <a:rPr lang="en-GB" dirty="0" smtClean="0"/>
              <a:t>Works on the 3rd layer of </a:t>
            </a:r>
            <a:r>
              <a:rPr lang="en-GB" dirty="0" err="1" smtClean="0"/>
              <a:t>OSI</a:t>
            </a:r>
            <a:r>
              <a:rPr lang="en-GB" dirty="0" smtClean="0"/>
              <a:t> model.</a:t>
            </a:r>
          </a:p>
          <a:p>
            <a:endParaRPr lang="en-GB" dirty="0" smtClean="0"/>
          </a:p>
          <a:p>
            <a:r>
              <a:rPr lang="en-GB" dirty="0" smtClean="0"/>
              <a:t>Two versions: IPv4, IPv6</a:t>
            </a:r>
          </a:p>
        </p:txBody>
      </p:sp>
      <p:sp>
        <p:nvSpPr>
          <p:cNvPr id="4" name="Rectangle 3"/>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171">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171">
                                            <p:txEl>
                                              <p:pRg st="4" end="4"/>
                                            </p:txEl>
                                          </p:spTgt>
                                        </p:tgtEl>
                                        <p:attrNameLst>
                                          <p:attrName>style.visibility</p:attrName>
                                        </p:attrNameLst>
                                      </p:cBhvr>
                                      <p:to>
                                        <p:strVal val="visible"/>
                                      </p:to>
                                    </p:set>
                                  </p:childTnLst>
                                </p:cTn>
                              </p:par>
                            </p:childTnLst>
                          </p:cTn>
                        </p:par>
                        <p:par>
                          <p:cTn id="11" fill="hold">
                            <p:stCondLst>
                              <p:cond delay="0"/>
                            </p:stCondLst>
                            <p:childTnLst>
                              <p:par>
                                <p:cTn id="12" presetID="1" presetClass="entr" presetSubtype="0" fill="hold" grpId="0" nodeType="afterEffect">
                                  <p:stCondLst>
                                    <p:cond delay="0"/>
                                  </p:stCondLst>
                                  <p:childTnLst>
                                    <p:set>
                                      <p:cBhvr>
                                        <p:cTn id="13"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smtClean="0"/>
              <a:t>IP Address</a:t>
            </a:r>
          </a:p>
        </p:txBody>
      </p:sp>
      <p:sp>
        <p:nvSpPr>
          <p:cNvPr id="8195" name="Rectangle 3"/>
          <p:cNvSpPr>
            <a:spLocks noGrp="1" noChangeArrowheads="1"/>
          </p:cNvSpPr>
          <p:nvPr>
            <p:ph type="body" idx="1"/>
          </p:nvPr>
        </p:nvSpPr>
        <p:spPr/>
        <p:txBody>
          <a:bodyPr>
            <a:normAutofit fontScale="92500" lnSpcReduction="20000"/>
          </a:bodyPr>
          <a:lstStyle/>
          <a:p>
            <a:r>
              <a:rPr lang="en-GB" dirty="0" smtClean="0"/>
              <a:t>The “logic address” of network stations</a:t>
            </a:r>
          </a:p>
          <a:p>
            <a:endParaRPr lang="en-GB" dirty="0" smtClean="0"/>
          </a:p>
          <a:p>
            <a:r>
              <a:rPr lang="en-GB" dirty="0" smtClean="0"/>
              <a:t>Globally unique</a:t>
            </a:r>
          </a:p>
          <a:p>
            <a:endParaRPr lang="en-GB" dirty="0" smtClean="0"/>
          </a:p>
          <a:p>
            <a:r>
              <a:rPr lang="en-GB" dirty="0" smtClean="0"/>
              <a:t>Identifies the “location” of the network station (i.e. which network or subnet it is in)</a:t>
            </a:r>
          </a:p>
          <a:p>
            <a:endParaRPr lang="en-GB" dirty="0" smtClean="0"/>
          </a:p>
          <a:p>
            <a:r>
              <a:rPr lang="en-GB" dirty="0" smtClean="0"/>
              <a:t>IPv4 address is about to run out; here comes IPv6 to rescue. This lecture focuses on IPv4.</a:t>
            </a:r>
          </a:p>
          <a:p>
            <a:endParaRPr lang="en-GB" dirty="0" smtClean="0"/>
          </a:p>
          <a:p>
            <a:r>
              <a:rPr lang="en-GB" dirty="0" smtClean="0"/>
              <a:t>IPv4 address contains 4x8 = 32 bits</a:t>
            </a:r>
          </a:p>
        </p:txBody>
      </p:sp>
      <p:sp>
        <p:nvSpPr>
          <p:cNvPr id="4" name="Rectangle 3"/>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5">
                                            <p:txEl>
                                              <p:pRg st="8" end="8"/>
                                            </p:txEl>
                                          </p:spTgt>
                                        </p:tgtEl>
                                        <p:attrNameLst>
                                          <p:attrName>style.visibility</p:attrName>
                                        </p:attrNameLst>
                                      </p:cBhvr>
                                      <p:to>
                                        <p:strVal val="visible"/>
                                      </p:to>
                                    </p:set>
                                  </p:childTnLst>
                                </p:cTn>
                              </p:par>
                            </p:childTnLst>
                          </p:cTn>
                        </p:par>
                        <p:par>
                          <p:cTn id="23" fill="hold">
                            <p:stCondLst>
                              <p:cond delay="0"/>
                            </p:stCondLst>
                            <p:childTnLst>
                              <p:par>
                                <p:cTn id="24" presetID="1" presetClass="entr" presetSubtype="0" fill="hold" grpId="0" nodeType="afterEffect">
                                  <p:stCondLst>
                                    <p:cond delay="0"/>
                                  </p:stCondLst>
                                  <p:childTnLst>
                                    <p:set>
                                      <p:cBhvr>
                                        <p:cTn id="25"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IPv4 </a:t>
            </a:r>
            <a:r>
              <a:rPr lang="en-GB" dirty="0" err="1" smtClean="0"/>
              <a:t>vs</a:t>
            </a:r>
            <a:r>
              <a:rPr lang="en-GB" dirty="0" smtClean="0"/>
              <a:t> IPv6</a:t>
            </a:r>
            <a:endParaRPr lang="en-GB" dirty="0"/>
          </a:p>
        </p:txBody>
      </p:sp>
      <p:sp>
        <p:nvSpPr>
          <p:cNvPr id="4" name="Text Placeholder 3"/>
          <p:cNvSpPr>
            <a:spLocks noGrp="1"/>
          </p:cNvSpPr>
          <p:nvPr>
            <p:ph type="body" idx="1"/>
          </p:nvPr>
        </p:nvSpPr>
        <p:spPr/>
        <p:txBody>
          <a:bodyPr/>
          <a:lstStyle/>
          <a:p>
            <a:r>
              <a:rPr lang="en-GB" dirty="0" smtClean="0"/>
              <a:t>v4</a:t>
            </a:r>
            <a:endParaRPr lang="en-GB" dirty="0"/>
          </a:p>
        </p:txBody>
      </p:sp>
      <p:sp>
        <p:nvSpPr>
          <p:cNvPr id="3" name="Content Placeholder 2"/>
          <p:cNvSpPr>
            <a:spLocks noGrp="1"/>
          </p:cNvSpPr>
          <p:nvPr>
            <p:ph sz="half" idx="2"/>
          </p:nvPr>
        </p:nvSpPr>
        <p:spPr/>
        <p:txBody>
          <a:bodyPr>
            <a:normAutofit/>
          </a:bodyPr>
          <a:lstStyle/>
          <a:p>
            <a:r>
              <a:rPr lang="en-GB" sz="2800" dirty="0" smtClean="0"/>
              <a:t>32 bits</a:t>
            </a:r>
          </a:p>
          <a:p>
            <a:endParaRPr lang="en-GB" sz="2800" dirty="0" smtClean="0"/>
          </a:p>
          <a:p>
            <a:r>
              <a:rPr lang="en-GB" sz="2800" dirty="0" smtClean="0"/>
              <a:t>2</a:t>
            </a:r>
            <a:r>
              <a:rPr lang="en-GB" sz="2800" baseline="30000" dirty="0" smtClean="0"/>
              <a:t>32</a:t>
            </a:r>
            <a:r>
              <a:rPr lang="en-GB" sz="2800" dirty="0" smtClean="0"/>
              <a:t> Addresses</a:t>
            </a:r>
          </a:p>
          <a:p>
            <a:r>
              <a:rPr lang="en-GB" sz="2800" dirty="0" smtClean="0"/>
              <a:t>4,294,967,296 </a:t>
            </a:r>
            <a:br>
              <a:rPr lang="en-GB" sz="2800" dirty="0" smtClean="0"/>
            </a:br>
            <a:r>
              <a:rPr lang="en-GB" sz="2800" dirty="0" smtClean="0"/>
              <a:t>(4 Billion) Addresses</a:t>
            </a:r>
          </a:p>
          <a:p>
            <a:endParaRPr lang="en-GB" sz="2800" dirty="0"/>
          </a:p>
        </p:txBody>
      </p:sp>
      <p:sp>
        <p:nvSpPr>
          <p:cNvPr id="5" name="Text Placeholder 4"/>
          <p:cNvSpPr>
            <a:spLocks noGrp="1"/>
          </p:cNvSpPr>
          <p:nvPr>
            <p:ph type="body" sz="quarter" idx="3"/>
          </p:nvPr>
        </p:nvSpPr>
        <p:spPr/>
        <p:txBody>
          <a:bodyPr/>
          <a:lstStyle/>
          <a:p>
            <a:r>
              <a:rPr lang="en-GB" dirty="0" smtClean="0"/>
              <a:t>v6</a:t>
            </a:r>
            <a:endParaRPr lang="en-GB" dirty="0"/>
          </a:p>
        </p:txBody>
      </p:sp>
      <p:sp>
        <p:nvSpPr>
          <p:cNvPr id="6" name="Content Placeholder 5"/>
          <p:cNvSpPr>
            <a:spLocks noGrp="1"/>
          </p:cNvSpPr>
          <p:nvPr>
            <p:ph sz="quarter" idx="4"/>
          </p:nvPr>
        </p:nvSpPr>
        <p:spPr/>
        <p:txBody>
          <a:bodyPr>
            <a:noAutofit/>
          </a:bodyPr>
          <a:lstStyle/>
          <a:p>
            <a:r>
              <a:rPr lang="en-GB" sz="2800" dirty="0" smtClean="0"/>
              <a:t>128 bits</a:t>
            </a:r>
          </a:p>
          <a:p>
            <a:endParaRPr lang="en-GB" sz="2800" dirty="0" smtClean="0"/>
          </a:p>
          <a:p>
            <a:r>
              <a:rPr lang="en-GB" sz="2800" dirty="0" smtClean="0"/>
              <a:t>2</a:t>
            </a:r>
            <a:r>
              <a:rPr lang="en-GB" sz="2800" baseline="30000" dirty="0" smtClean="0"/>
              <a:t>128</a:t>
            </a:r>
            <a:r>
              <a:rPr lang="en-GB" sz="2800" dirty="0" smtClean="0"/>
              <a:t> Addresses</a:t>
            </a:r>
          </a:p>
          <a:p>
            <a:r>
              <a:rPr lang="en-GB" sz="2800" dirty="0" smtClean="0"/>
              <a:t>(340 trillion, 282 billion, 366 million, 920 thousand, 938 — followed by 24 zeroes.)</a:t>
            </a:r>
            <a:endParaRPr lang="en-GB" sz="2800" dirty="0"/>
          </a:p>
        </p:txBody>
      </p:sp>
      <p:sp>
        <p:nvSpPr>
          <p:cNvPr id="7" name="Rectangle 6"/>
          <p:cNvSpPr/>
          <p:nvPr/>
        </p:nvSpPr>
        <p:spPr>
          <a:xfrm>
            <a:off x="0" y="6161150"/>
            <a:ext cx="9144000" cy="607071"/>
          </a:xfrm>
          <a:prstGeom prst="rect">
            <a:avLst/>
          </a:prstGeom>
          <a:solidFill>
            <a:schemeClr val="tx1"/>
          </a:solidFill>
        </p:spPr>
        <p:txBody>
          <a:bodyPr wrap="square" tIns="72000" bIns="72000" anchor="ctr" anchorCtr="0">
            <a:spAutoFit/>
          </a:bodyPr>
          <a:lstStyle/>
          <a:p>
            <a:pPr algn="ctr"/>
            <a:r>
              <a:rPr lang="en-GB" sz="3000" dirty="0" smtClean="0">
                <a:solidFill>
                  <a:schemeClr val="bg1"/>
                </a:solidFill>
              </a:rPr>
              <a:t>340,282,366,920,938,000,000,000,000,000,000,000,000 </a:t>
            </a:r>
            <a:endParaRPr lang="en-GB" sz="3000" dirty="0">
              <a:solidFill>
                <a:schemeClr val="bg1"/>
              </a:solidFill>
            </a:endParaRPr>
          </a:p>
        </p:txBody>
      </p:sp>
      <p:sp>
        <p:nvSpPr>
          <p:cNvPr id="8" name="Rectangle 7"/>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dissolve">
                                      <p:cBhvr>
                                        <p:cTn id="29" dur="2000"/>
                                        <p:tgtEl>
                                          <p:spTgt spid="7"/>
                                        </p:tgtEl>
                                      </p:cBhvr>
                                    </p:animEffect>
                                  </p:childTnLst>
                                </p:cTn>
                              </p:par>
                            </p:childTnLst>
                          </p:cTn>
                        </p:par>
                        <p:par>
                          <p:cTn id="30" fill="hold">
                            <p:stCondLst>
                              <p:cond delay="2000"/>
                            </p:stCondLst>
                            <p:childTnLst>
                              <p:par>
                                <p:cTn id="31" presetID="1" presetClass="entr" presetSubtype="0" fill="hold" grpId="0" nodeType="afterEffect">
                                  <p:stCondLst>
                                    <p:cond delay="0"/>
                                  </p:stCondLst>
                                  <p:childTnLst>
                                    <p:set>
                                      <p:cBhvr>
                                        <p:cTn id="3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uiExpand="1" build="p"/>
      <p:bldP spid="5" grpId="0" build="p"/>
      <p:bldP spid="6" grpId="0" uiExpand="1" build="p"/>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r>
              <a:rPr lang="en-GB" smtClean="0"/>
              <a:t>IPv4 Address</a:t>
            </a:r>
          </a:p>
        </p:txBody>
      </p:sp>
      <p:sp>
        <p:nvSpPr>
          <p:cNvPr id="12" name="Content Placeholder 11"/>
          <p:cNvSpPr>
            <a:spLocks noGrp="1"/>
          </p:cNvSpPr>
          <p:nvPr>
            <p:ph idx="1"/>
          </p:nvPr>
        </p:nvSpPr>
        <p:spPr/>
        <p:txBody>
          <a:bodyPr/>
          <a:lstStyle/>
          <a:p>
            <a:endParaRPr lang="en-GB"/>
          </a:p>
        </p:txBody>
      </p:sp>
      <p:graphicFrame>
        <p:nvGraphicFramePr>
          <p:cNvPr id="13" name="Object 3"/>
          <p:cNvGraphicFramePr>
            <a:graphicFrameLocks noChangeAspect="1"/>
          </p:cNvGraphicFramePr>
          <p:nvPr/>
        </p:nvGraphicFramePr>
        <p:xfrm>
          <a:off x="685800" y="1916113"/>
          <a:ext cx="7772400" cy="3714750"/>
        </p:xfrm>
        <a:graphic>
          <a:graphicData uri="http://schemas.openxmlformats.org/presentationml/2006/ole">
            <p:oleObj spid="_x0000_s1027" name="Bitmap Image" r:id="rId3" imgW="9326277" imgH="4458322" progId="PBrush">
              <p:embed/>
            </p:oleObj>
          </a:graphicData>
        </a:graphic>
      </p:graphicFrame>
      <p:sp>
        <p:nvSpPr>
          <p:cNvPr id="14" name="Text Box 4"/>
          <p:cNvSpPr txBox="1">
            <a:spLocks noChangeArrowheads="1"/>
          </p:cNvSpPr>
          <p:nvPr/>
        </p:nvSpPr>
        <p:spPr bwMode="auto">
          <a:xfrm>
            <a:off x="1042988" y="5805488"/>
            <a:ext cx="1379537" cy="457200"/>
          </a:xfrm>
          <a:prstGeom prst="rect">
            <a:avLst/>
          </a:prstGeom>
          <a:noFill/>
          <a:ln w="9525">
            <a:noFill/>
            <a:miter lim="800000"/>
            <a:headEnd/>
            <a:tailEnd/>
          </a:ln>
        </p:spPr>
        <p:txBody>
          <a:bodyPr>
            <a:spAutoFit/>
          </a:bodyPr>
          <a:lstStyle/>
          <a:p>
            <a:r>
              <a:rPr lang="en-GB" b="1">
                <a:latin typeface="Arial Black" pitchFamily="34" charset="0"/>
              </a:rPr>
              <a:t>Part 1</a:t>
            </a:r>
            <a:endParaRPr lang="en-US" b="1">
              <a:latin typeface="Arial Black" pitchFamily="34" charset="0"/>
            </a:endParaRPr>
          </a:p>
        </p:txBody>
      </p:sp>
      <p:sp>
        <p:nvSpPr>
          <p:cNvPr id="15" name="Text Box 5"/>
          <p:cNvSpPr txBox="1">
            <a:spLocks noChangeArrowheads="1"/>
          </p:cNvSpPr>
          <p:nvPr/>
        </p:nvSpPr>
        <p:spPr bwMode="auto">
          <a:xfrm>
            <a:off x="2976563" y="5805488"/>
            <a:ext cx="1379537" cy="457200"/>
          </a:xfrm>
          <a:prstGeom prst="rect">
            <a:avLst/>
          </a:prstGeom>
          <a:noFill/>
          <a:ln w="9525">
            <a:noFill/>
            <a:miter lim="800000"/>
            <a:headEnd/>
            <a:tailEnd/>
          </a:ln>
        </p:spPr>
        <p:txBody>
          <a:bodyPr>
            <a:spAutoFit/>
          </a:bodyPr>
          <a:lstStyle/>
          <a:p>
            <a:r>
              <a:rPr lang="en-GB" b="1">
                <a:latin typeface="Arial Black" pitchFamily="34" charset="0"/>
              </a:rPr>
              <a:t>Part 2</a:t>
            </a:r>
            <a:endParaRPr lang="en-US" b="1">
              <a:latin typeface="Arial Black" pitchFamily="34" charset="0"/>
            </a:endParaRPr>
          </a:p>
        </p:txBody>
      </p:sp>
      <p:sp>
        <p:nvSpPr>
          <p:cNvPr id="16" name="Text Box 6"/>
          <p:cNvSpPr txBox="1">
            <a:spLocks noChangeArrowheads="1"/>
          </p:cNvSpPr>
          <p:nvPr/>
        </p:nvSpPr>
        <p:spPr bwMode="auto">
          <a:xfrm>
            <a:off x="4992688" y="5805488"/>
            <a:ext cx="1379537" cy="457200"/>
          </a:xfrm>
          <a:prstGeom prst="rect">
            <a:avLst/>
          </a:prstGeom>
          <a:noFill/>
          <a:ln w="9525">
            <a:noFill/>
            <a:miter lim="800000"/>
            <a:headEnd/>
            <a:tailEnd/>
          </a:ln>
        </p:spPr>
        <p:txBody>
          <a:bodyPr>
            <a:spAutoFit/>
          </a:bodyPr>
          <a:lstStyle/>
          <a:p>
            <a:r>
              <a:rPr lang="en-GB" b="1">
                <a:latin typeface="Arial Black" pitchFamily="34" charset="0"/>
              </a:rPr>
              <a:t>Part 3</a:t>
            </a:r>
            <a:endParaRPr lang="en-US" b="1">
              <a:latin typeface="Arial Black" pitchFamily="34" charset="0"/>
            </a:endParaRPr>
          </a:p>
        </p:txBody>
      </p:sp>
      <p:sp>
        <p:nvSpPr>
          <p:cNvPr id="17" name="Text Box 7"/>
          <p:cNvSpPr txBox="1">
            <a:spLocks noChangeArrowheads="1"/>
          </p:cNvSpPr>
          <p:nvPr/>
        </p:nvSpPr>
        <p:spPr bwMode="auto">
          <a:xfrm>
            <a:off x="7008813" y="5805488"/>
            <a:ext cx="1379537" cy="457200"/>
          </a:xfrm>
          <a:prstGeom prst="rect">
            <a:avLst/>
          </a:prstGeom>
          <a:noFill/>
          <a:ln w="9525">
            <a:noFill/>
            <a:miter lim="800000"/>
            <a:headEnd/>
            <a:tailEnd/>
          </a:ln>
        </p:spPr>
        <p:txBody>
          <a:bodyPr>
            <a:spAutoFit/>
          </a:bodyPr>
          <a:lstStyle/>
          <a:p>
            <a:r>
              <a:rPr lang="en-GB" b="1">
                <a:latin typeface="Arial Black" pitchFamily="34" charset="0"/>
              </a:rPr>
              <a:t>Part 4</a:t>
            </a:r>
            <a:endParaRPr lang="en-US" b="1">
              <a:latin typeface="Arial Black" pitchFamily="34" charset="0"/>
            </a:endParaRPr>
          </a:p>
        </p:txBody>
      </p:sp>
      <p:sp>
        <p:nvSpPr>
          <p:cNvPr id="9" name="Rectangle 8"/>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1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childTnLst>
                          </p:cTn>
                        </p:par>
                        <p:par>
                          <p:cTn id="17" fill="hold">
                            <p:stCondLst>
                              <p:cond delay="0"/>
                            </p:stCondLst>
                            <p:childTnLst>
                              <p:par>
                                <p:cTn id="18" presetID="1" presetClass="entr" presetSubtype="0"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P spid="14" grpId="0"/>
      <p:bldP spid="15" grpId="0"/>
      <p:bldP spid="16" grpId="0"/>
      <p:bldP spid="17" grpId="0"/>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smtClean="0"/>
              <a:t>IPv4 Address Format</a:t>
            </a:r>
            <a:endParaRPr lang="en-US" smtClean="0"/>
          </a:p>
        </p:txBody>
      </p:sp>
      <p:sp>
        <p:nvSpPr>
          <p:cNvPr id="9" name="Content Placeholder 8"/>
          <p:cNvSpPr>
            <a:spLocks noGrp="1"/>
          </p:cNvSpPr>
          <p:nvPr>
            <p:ph idx="1"/>
          </p:nvPr>
        </p:nvSpPr>
        <p:spPr>
          <a:xfrm>
            <a:off x="457200" y="3717032"/>
            <a:ext cx="8229600" cy="2683768"/>
          </a:xfrm>
        </p:spPr>
        <p:txBody>
          <a:bodyPr/>
          <a:lstStyle/>
          <a:p>
            <a:r>
              <a:rPr lang="en-GB" dirty="0" smtClean="0"/>
              <a:t> Normally people use the decimal system as it is more readable and much easier to remember.</a:t>
            </a:r>
          </a:p>
          <a:p>
            <a:r>
              <a:rPr lang="en-GB" dirty="0" smtClean="0"/>
              <a:t> But the binary format is essential for some IP address related calculations. </a:t>
            </a:r>
            <a:endParaRPr lang="en-GB" dirty="0"/>
          </a:p>
        </p:txBody>
      </p:sp>
      <p:graphicFrame>
        <p:nvGraphicFramePr>
          <p:cNvPr id="12" name="Group 4"/>
          <p:cNvGraphicFramePr>
            <a:graphicFrameLocks/>
          </p:cNvGraphicFramePr>
          <p:nvPr/>
        </p:nvGraphicFramePr>
        <p:xfrm>
          <a:off x="457200" y="1774825"/>
          <a:ext cx="8229600" cy="1730376"/>
        </p:xfrm>
        <a:graphic>
          <a:graphicData uri="http://schemas.openxmlformats.org/drawingml/2006/table">
            <a:tbl>
              <a:tblPr/>
              <a:tblGrid>
                <a:gridCol w="2512920"/>
                <a:gridCol w="5716680"/>
              </a:tblGrid>
              <a:tr h="5762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accent2"/>
                          </a:solidFill>
                          <a:effectLst/>
                          <a:latin typeface="+mn-lt"/>
                        </a:rPr>
                        <a:t>Format</a:t>
                      </a:r>
                    </a:p>
                  </a:txBody>
                  <a:tcPr marL="96819" marR="96819"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accent2"/>
                          </a:solidFill>
                          <a:effectLst/>
                          <a:latin typeface="+mn-lt"/>
                        </a:rPr>
                        <a:t>Example</a:t>
                      </a:r>
                    </a:p>
                  </a:txBody>
                  <a:tcPr marL="96819" marR="96819"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77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mn-lt"/>
                        </a:rPr>
                        <a:t>Decimal</a:t>
                      </a:r>
                    </a:p>
                  </a:txBody>
                  <a:tcPr marL="96819" marR="96819"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chemeClr val="tx1"/>
                          </a:solidFill>
                          <a:effectLst/>
                          <a:latin typeface="+mn-lt"/>
                        </a:rPr>
                        <a:t>172.16.17.30</a:t>
                      </a:r>
                    </a:p>
                  </a:txBody>
                  <a:tcPr marL="96819" marR="96819"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762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mn-lt"/>
                        </a:rPr>
                        <a:t>Binary</a:t>
                      </a:r>
                    </a:p>
                  </a:txBody>
                  <a:tcPr marL="96819" marR="96819"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chemeClr val="tx1"/>
                          </a:solidFill>
                          <a:effectLst/>
                          <a:latin typeface="+mn-lt"/>
                        </a:rPr>
                        <a:t>10101100.00010000.00010001.00011110</a:t>
                      </a:r>
                    </a:p>
                  </a:txBody>
                  <a:tcPr marL="96819" marR="96819"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5" name="Rectangle 4"/>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p:txBody>
          <a:bodyPr/>
          <a:lstStyle/>
          <a:p>
            <a:r>
              <a:rPr lang="en-GB" smtClean="0"/>
              <a:t>IPv4 Address Classes</a:t>
            </a:r>
          </a:p>
        </p:txBody>
      </p:sp>
      <p:sp>
        <p:nvSpPr>
          <p:cNvPr id="2052" name="Rectangle 3"/>
          <p:cNvSpPr>
            <a:spLocks noGrp="1" noChangeArrowheads="1"/>
          </p:cNvSpPr>
          <p:nvPr>
            <p:ph idx="1"/>
          </p:nvPr>
        </p:nvSpPr>
        <p:spPr>
          <a:xfrm>
            <a:off x="457200" y="4941168"/>
            <a:ext cx="8229600" cy="1459632"/>
          </a:xfrm>
        </p:spPr>
        <p:txBody>
          <a:bodyPr/>
          <a:lstStyle/>
          <a:p>
            <a:r>
              <a:rPr lang="en-GB" dirty="0" smtClean="0"/>
              <a:t>Class D addresses are used for multicasting</a:t>
            </a:r>
          </a:p>
          <a:p>
            <a:r>
              <a:rPr lang="en-GB" dirty="0" smtClean="0"/>
              <a:t>Experimental class E starting 11110…</a:t>
            </a:r>
          </a:p>
        </p:txBody>
      </p:sp>
      <p:graphicFrame>
        <p:nvGraphicFramePr>
          <p:cNvPr id="14" name="Object 4"/>
          <p:cNvGraphicFramePr>
            <a:graphicFrameLocks noChangeAspect="1"/>
          </p:cNvGraphicFramePr>
          <p:nvPr/>
        </p:nvGraphicFramePr>
        <p:xfrm>
          <a:off x="1619250" y="1501502"/>
          <a:ext cx="6121400" cy="3295650"/>
        </p:xfrm>
        <a:graphic>
          <a:graphicData uri="http://schemas.openxmlformats.org/presentationml/2006/ole">
            <p:oleObj spid="_x0000_s2051" name="Bitmap Image" r:id="rId4" imgW="7876190" imgH="4238095" progId="PBrush">
              <p:embed/>
            </p:oleObj>
          </a:graphicData>
        </a:graphic>
      </p:graphicFrame>
      <p:sp>
        <p:nvSpPr>
          <p:cNvPr id="5" name="Rectangle 4"/>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52">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52">
                                            <p:txEl>
                                              <p:pRg st="1" end="1"/>
                                            </p:txEl>
                                          </p:spTgt>
                                        </p:tgtEl>
                                        <p:attrNameLst>
                                          <p:attrName>style.visibility</p:attrName>
                                        </p:attrNameLst>
                                      </p:cBhvr>
                                      <p:to>
                                        <p:strVal val="visible"/>
                                      </p:to>
                                    </p:set>
                                  </p:childTnLst>
                                </p:cTn>
                              </p:par>
                            </p:childTnLst>
                          </p:cTn>
                        </p:par>
                        <p:par>
                          <p:cTn id="11" fill="hold">
                            <p:stCondLst>
                              <p:cond delay="0"/>
                            </p:stCondLst>
                            <p:childTnLst>
                              <p:par>
                                <p:cTn id="12" presetID="1"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2" grpId="0" uiExpand="1" build="p"/>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smtClean="0"/>
              <a:t>Class Range</a:t>
            </a:r>
            <a:endParaRPr lang="en-US" smtClean="0"/>
          </a:p>
        </p:txBody>
      </p:sp>
      <p:graphicFrame>
        <p:nvGraphicFramePr>
          <p:cNvPr id="185347" name="Group 3"/>
          <p:cNvGraphicFramePr>
            <a:graphicFrameLocks noGrp="1"/>
          </p:cNvGraphicFramePr>
          <p:nvPr>
            <p:ph idx="1"/>
          </p:nvPr>
        </p:nvGraphicFramePr>
        <p:xfrm>
          <a:off x="457200" y="1774825"/>
          <a:ext cx="8229600" cy="3890964"/>
        </p:xfrm>
        <a:graphic>
          <a:graphicData uri="http://schemas.openxmlformats.org/drawingml/2006/table">
            <a:tbl>
              <a:tblPr/>
              <a:tblGrid>
                <a:gridCol w="2743200"/>
                <a:gridCol w="2743200"/>
                <a:gridCol w="2743200"/>
              </a:tblGrid>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tx1"/>
                          </a:solidFill>
                          <a:effectLst/>
                          <a:latin typeface="+mn-lt"/>
                          <a:ea typeface="Verdana" pitchFamily="34" charset="0"/>
                          <a:cs typeface="Verdana" pitchFamily="34" charset="0"/>
                        </a:rPr>
                        <a:t>Class</a:t>
                      </a:r>
                      <a:endParaRPr kumimoji="0" lang="en-US" sz="2800" b="1" i="0" u="none" strike="noStrike" cap="none" normalizeH="0" baseline="0" dirty="0" smtClean="0">
                        <a:ln>
                          <a:noFill/>
                        </a:ln>
                        <a:solidFill>
                          <a:schemeClr val="tx1"/>
                        </a:solidFill>
                        <a:effectLst/>
                        <a:latin typeface="+mn-lt"/>
                        <a:ea typeface="Verdana" pitchFamily="34" charset="0"/>
                        <a:cs typeface="Verdana" pitchFamily="34" charset="0"/>
                      </a:endParaRPr>
                    </a:p>
                  </a:txBody>
                  <a:tcPr marL="96819" marR="96819"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mn-lt"/>
                          <a:ea typeface="Verdana" pitchFamily="34" charset="0"/>
                          <a:cs typeface="Verdana" pitchFamily="34" charset="0"/>
                        </a:rPr>
                        <a:t>Start Address</a:t>
                      </a:r>
                      <a:endParaRPr kumimoji="0" lang="en-US" sz="2800" b="1" i="0" u="none" strike="noStrike" cap="none" normalizeH="0" baseline="0" smtClean="0">
                        <a:ln>
                          <a:noFill/>
                        </a:ln>
                        <a:solidFill>
                          <a:schemeClr val="tx1"/>
                        </a:solidFill>
                        <a:effectLst/>
                        <a:latin typeface="+mn-lt"/>
                        <a:ea typeface="Verdana" pitchFamily="34" charset="0"/>
                        <a:cs typeface="Verdana" pitchFamily="34" charset="0"/>
                      </a:endParaRPr>
                    </a:p>
                  </a:txBody>
                  <a:tcPr marL="96819" marR="96819"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mn-lt"/>
                          <a:ea typeface="Verdana" pitchFamily="34" charset="0"/>
                          <a:cs typeface="Verdana" pitchFamily="34" charset="0"/>
                        </a:rPr>
                        <a:t>Finish Address</a:t>
                      </a:r>
                      <a:endParaRPr kumimoji="0" lang="en-US" sz="2800" b="1" i="0" u="none" strike="noStrike" cap="none" normalizeH="0" baseline="0" smtClean="0">
                        <a:ln>
                          <a:noFill/>
                        </a:ln>
                        <a:solidFill>
                          <a:schemeClr val="tx1"/>
                        </a:solidFill>
                        <a:effectLst/>
                        <a:latin typeface="+mn-lt"/>
                        <a:ea typeface="Verdana" pitchFamily="34" charset="0"/>
                        <a:cs typeface="Verdana" pitchFamily="34" charset="0"/>
                      </a:endParaRPr>
                    </a:p>
                  </a:txBody>
                  <a:tcPr marL="96819" marR="96819"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mn-lt"/>
                          <a:ea typeface="Verdana" pitchFamily="34" charset="0"/>
                          <a:cs typeface="Verdana" pitchFamily="34" charset="0"/>
                        </a:rPr>
                        <a:t>A</a:t>
                      </a:r>
                      <a:endParaRPr kumimoji="0" lang="en-US" sz="2800" b="0" i="0" u="none" strike="noStrike" cap="none" normalizeH="0" baseline="0" dirty="0" smtClean="0">
                        <a:ln>
                          <a:noFill/>
                        </a:ln>
                        <a:solidFill>
                          <a:schemeClr val="tx1"/>
                        </a:solidFill>
                        <a:effectLst/>
                        <a:latin typeface="+mn-lt"/>
                        <a:ea typeface="Verdana" pitchFamily="34" charset="0"/>
                        <a:cs typeface="Verdana" pitchFamily="34" charset="0"/>
                      </a:endParaRPr>
                    </a:p>
                  </a:txBody>
                  <a:tcPr marL="96819" marR="96819"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mn-lt"/>
                          <a:ea typeface="Verdana" pitchFamily="34" charset="0"/>
                          <a:cs typeface="Verdana" pitchFamily="34" charset="0"/>
                        </a:rPr>
                        <a:t>0.0.0.0</a:t>
                      </a:r>
                      <a:endParaRPr kumimoji="0" lang="en-US" sz="2800" b="0" i="0" u="none" strike="noStrike" cap="none" normalizeH="0" baseline="0" dirty="0" smtClean="0">
                        <a:ln>
                          <a:noFill/>
                        </a:ln>
                        <a:solidFill>
                          <a:schemeClr val="tx1"/>
                        </a:solidFill>
                        <a:effectLst/>
                        <a:latin typeface="+mn-lt"/>
                        <a:ea typeface="Verdana" pitchFamily="34" charset="0"/>
                        <a:cs typeface="Verdana" pitchFamily="34" charset="0"/>
                      </a:endParaRPr>
                    </a:p>
                  </a:txBody>
                  <a:tcPr marL="96819" marR="96819"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mn-lt"/>
                          <a:ea typeface="Verdana" pitchFamily="34" charset="0"/>
                          <a:cs typeface="Verdana" pitchFamily="34" charset="0"/>
                        </a:rPr>
                        <a:t>126.255.255.255</a:t>
                      </a:r>
                      <a:endParaRPr kumimoji="0" lang="en-US" sz="2800" b="0" i="0" u="none" strike="noStrike" cap="none" normalizeH="0" baseline="0" smtClean="0">
                        <a:ln>
                          <a:noFill/>
                        </a:ln>
                        <a:solidFill>
                          <a:schemeClr val="tx1"/>
                        </a:solidFill>
                        <a:effectLst/>
                        <a:latin typeface="+mn-lt"/>
                        <a:ea typeface="Verdana" pitchFamily="34" charset="0"/>
                        <a:cs typeface="Verdana" pitchFamily="34" charset="0"/>
                      </a:endParaRPr>
                    </a:p>
                  </a:txBody>
                  <a:tcPr marL="96819" marR="96819"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mn-lt"/>
                          <a:ea typeface="Verdana" pitchFamily="34" charset="0"/>
                          <a:cs typeface="Verdana" pitchFamily="34" charset="0"/>
                        </a:rPr>
                        <a:t>B</a:t>
                      </a:r>
                      <a:endParaRPr kumimoji="0" lang="en-US" sz="2800" b="0" i="0" u="none" strike="noStrike" cap="none" normalizeH="0" baseline="0" dirty="0" smtClean="0">
                        <a:ln>
                          <a:noFill/>
                        </a:ln>
                        <a:solidFill>
                          <a:schemeClr val="tx1"/>
                        </a:solidFill>
                        <a:effectLst/>
                        <a:latin typeface="+mn-lt"/>
                        <a:ea typeface="Verdana" pitchFamily="34" charset="0"/>
                        <a:cs typeface="Verdana" pitchFamily="34" charset="0"/>
                      </a:endParaRPr>
                    </a:p>
                  </a:txBody>
                  <a:tcPr marL="96819" marR="96819"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mn-lt"/>
                          <a:ea typeface="Verdana" pitchFamily="34" charset="0"/>
                          <a:cs typeface="Verdana" pitchFamily="34" charset="0"/>
                        </a:rPr>
                        <a:t>128.0.0.0</a:t>
                      </a:r>
                      <a:endParaRPr kumimoji="0" lang="en-US" sz="2800" b="0" i="0" u="none" strike="noStrike" cap="none" normalizeH="0" baseline="0" smtClean="0">
                        <a:ln>
                          <a:noFill/>
                        </a:ln>
                        <a:solidFill>
                          <a:schemeClr val="tx1"/>
                        </a:solidFill>
                        <a:effectLst/>
                        <a:latin typeface="+mn-lt"/>
                        <a:ea typeface="Verdana" pitchFamily="34" charset="0"/>
                        <a:cs typeface="Verdana" pitchFamily="34" charset="0"/>
                      </a:endParaRPr>
                    </a:p>
                  </a:txBody>
                  <a:tcPr marL="96819" marR="96819"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mn-lt"/>
                          <a:ea typeface="Verdana" pitchFamily="34" charset="0"/>
                          <a:cs typeface="Verdana" pitchFamily="34" charset="0"/>
                        </a:rPr>
                        <a:t>191.255.255.255</a:t>
                      </a:r>
                      <a:endParaRPr kumimoji="0" lang="en-US" sz="2800" b="0" i="0" u="none" strike="noStrike" cap="none" normalizeH="0" baseline="0" smtClean="0">
                        <a:ln>
                          <a:noFill/>
                        </a:ln>
                        <a:solidFill>
                          <a:schemeClr val="tx1"/>
                        </a:solidFill>
                        <a:effectLst/>
                        <a:latin typeface="+mn-lt"/>
                        <a:ea typeface="Verdana" pitchFamily="34" charset="0"/>
                        <a:cs typeface="Verdana" pitchFamily="34" charset="0"/>
                      </a:endParaRPr>
                    </a:p>
                  </a:txBody>
                  <a:tcPr marL="96819" marR="96819"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mn-lt"/>
                          <a:ea typeface="Verdana" pitchFamily="34" charset="0"/>
                          <a:cs typeface="Verdana" pitchFamily="34" charset="0"/>
                        </a:rPr>
                        <a:t>C</a:t>
                      </a:r>
                      <a:endParaRPr kumimoji="0" lang="en-US" sz="2800" b="0" i="0" u="none" strike="noStrike" cap="none" normalizeH="0" baseline="0" dirty="0" smtClean="0">
                        <a:ln>
                          <a:noFill/>
                        </a:ln>
                        <a:solidFill>
                          <a:schemeClr val="tx1"/>
                        </a:solidFill>
                        <a:effectLst/>
                        <a:latin typeface="+mn-lt"/>
                        <a:ea typeface="Verdana" pitchFamily="34" charset="0"/>
                        <a:cs typeface="Verdana" pitchFamily="34" charset="0"/>
                      </a:endParaRPr>
                    </a:p>
                  </a:txBody>
                  <a:tcPr marL="96819" marR="96819"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mn-lt"/>
                          <a:ea typeface="Verdana" pitchFamily="34" charset="0"/>
                          <a:cs typeface="Verdana" pitchFamily="34" charset="0"/>
                        </a:rPr>
                        <a:t>192.0.0.0</a:t>
                      </a:r>
                      <a:endParaRPr kumimoji="0" lang="en-US" sz="2800" b="0" i="0" u="none" strike="noStrike" cap="none" normalizeH="0" baseline="0" smtClean="0">
                        <a:ln>
                          <a:noFill/>
                        </a:ln>
                        <a:solidFill>
                          <a:schemeClr val="tx1"/>
                        </a:solidFill>
                        <a:effectLst/>
                        <a:latin typeface="+mn-lt"/>
                        <a:ea typeface="Verdana" pitchFamily="34" charset="0"/>
                        <a:cs typeface="Verdana" pitchFamily="34" charset="0"/>
                      </a:endParaRPr>
                    </a:p>
                  </a:txBody>
                  <a:tcPr marL="96819" marR="96819"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mn-lt"/>
                          <a:ea typeface="Verdana" pitchFamily="34" charset="0"/>
                          <a:cs typeface="Verdana" pitchFamily="34" charset="0"/>
                        </a:rPr>
                        <a:t>223.255.255.255</a:t>
                      </a:r>
                      <a:endParaRPr kumimoji="0" lang="en-US" sz="2800" b="0" i="0" u="none" strike="noStrike" cap="none" normalizeH="0" baseline="0" smtClean="0">
                        <a:ln>
                          <a:noFill/>
                        </a:ln>
                        <a:solidFill>
                          <a:schemeClr val="tx1"/>
                        </a:solidFill>
                        <a:effectLst/>
                        <a:latin typeface="+mn-lt"/>
                        <a:ea typeface="Verdana" pitchFamily="34" charset="0"/>
                        <a:cs typeface="Verdana" pitchFamily="34" charset="0"/>
                      </a:endParaRPr>
                    </a:p>
                  </a:txBody>
                  <a:tcPr marL="96819" marR="96819"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mn-lt"/>
                          <a:ea typeface="Verdana" pitchFamily="34" charset="0"/>
                          <a:cs typeface="Verdana" pitchFamily="34" charset="0"/>
                        </a:rPr>
                        <a:t>D</a:t>
                      </a:r>
                      <a:endParaRPr kumimoji="0" lang="en-US" sz="2800" b="0" i="0" u="none" strike="noStrike" cap="none" normalizeH="0" baseline="0" dirty="0" smtClean="0">
                        <a:ln>
                          <a:noFill/>
                        </a:ln>
                        <a:solidFill>
                          <a:schemeClr val="tx1"/>
                        </a:solidFill>
                        <a:effectLst/>
                        <a:latin typeface="+mn-lt"/>
                        <a:ea typeface="Verdana" pitchFamily="34" charset="0"/>
                        <a:cs typeface="Verdana" pitchFamily="34" charset="0"/>
                      </a:endParaRPr>
                    </a:p>
                  </a:txBody>
                  <a:tcPr marL="96819" marR="96819"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mn-lt"/>
                          <a:ea typeface="Verdana" pitchFamily="34" charset="0"/>
                          <a:cs typeface="Verdana" pitchFamily="34" charset="0"/>
                        </a:rPr>
                        <a:t>224.0.0.0</a:t>
                      </a:r>
                      <a:endParaRPr kumimoji="0" lang="en-US" sz="2800" b="0" i="0" u="none" strike="noStrike" cap="none" normalizeH="0" baseline="0" smtClean="0">
                        <a:ln>
                          <a:noFill/>
                        </a:ln>
                        <a:solidFill>
                          <a:schemeClr val="tx1"/>
                        </a:solidFill>
                        <a:effectLst/>
                        <a:latin typeface="+mn-lt"/>
                        <a:ea typeface="Verdana" pitchFamily="34" charset="0"/>
                        <a:cs typeface="Verdana" pitchFamily="34" charset="0"/>
                      </a:endParaRPr>
                    </a:p>
                  </a:txBody>
                  <a:tcPr marL="96819" marR="96819"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mn-lt"/>
                          <a:ea typeface="Verdana" pitchFamily="34" charset="0"/>
                          <a:cs typeface="Verdana" pitchFamily="34" charset="0"/>
                        </a:rPr>
                        <a:t>239.255.255.255</a:t>
                      </a:r>
                      <a:endParaRPr kumimoji="0" lang="en-US" sz="2800" b="0" i="0" u="none" strike="noStrike" cap="none" normalizeH="0" baseline="0" smtClean="0">
                        <a:ln>
                          <a:noFill/>
                        </a:ln>
                        <a:solidFill>
                          <a:schemeClr val="tx1"/>
                        </a:solidFill>
                        <a:effectLst/>
                        <a:latin typeface="+mn-lt"/>
                        <a:ea typeface="Verdana" pitchFamily="34" charset="0"/>
                        <a:cs typeface="Verdana" pitchFamily="34" charset="0"/>
                      </a:endParaRPr>
                    </a:p>
                  </a:txBody>
                  <a:tcPr marL="96819" marR="96819"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mn-lt"/>
                          <a:ea typeface="Verdana" pitchFamily="34" charset="0"/>
                          <a:cs typeface="Verdana" pitchFamily="34" charset="0"/>
                        </a:rPr>
                        <a:t>E</a:t>
                      </a:r>
                      <a:endParaRPr kumimoji="0" lang="en-US" sz="2800" b="0" i="0" u="none" strike="noStrike" cap="none" normalizeH="0" baseline="0" dirty="0" smtClean="0">
                        <a:ln>
                          <a:noFill/>
                        </a:ln>
                        <a:solidFill>
                          <a:schemeClr val="tx1"/>
                        </a:solidFill>
                        <a:effectLst/>
                        <a:latin typeface="+mn-lt"/>
                        <a:ea typeface="Verdana" pitchFamily="34" charset="0"/>
                        <a:cs typeface="Verdana" pitchFamily="34" charset="0"/>
                      </a:endParaRPr>
                    </a:p>
                  </a:txBody>
                  <a:tcPr marL="96819" marR="96819"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mn-lt"/>
                          <a:ea typeface="Verdana" pitchFamily="34" charset="0"/>
                          <a:cs typeface="Verdana" pitchFamily="34" charset="0"/>
                        </a:rPr>
                        <a:t>240.0.0.0</a:t>
                      </a:r>
                      <a:endParaRPr kumimoji="0" lang="en-US" sz="2800" b="0" i="0" u="none" strike="noStrike" cap="none" normalizeH="0" baseline="0" dirty="0" smtClean="0">
                        <a:ln>
                          <a:noFill/>
                        </a:ln>
                        <a:solidFill>
                          <a:schemeClr val="tx1"/>
                        </a:solidFill>
                        <a:effectLst/>
                        <a:latin typeface="+mn-lt"/>
                        <a:ea typeface="Verdana" pitchFamily="34" charset="0"/>
                        <a:cs typeface="Verdana" pitchFamily="34" charset="0"/>
                      </a:endParaRPr>
                    </a:p>
                  </a:txBody>
                  <a:tcPr marL="96819" marR="96819"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mn-lt"/>
                          <a:ea typeface="Verdana" pitchFamily="34" charset="0"/>
                          <a:cs typeface="Verdana" pitchFamily="34" charset="0"/>
                        </a:rPr>
                        <a:t>255.255.255.255</a:t>
                      </a:r>
                      <a:endParaRPr kumimoji="0" lang="en-US" sz="2800" b="0" i="0" u="none" strike="noStrike" cap="none" normalizeH="0" baseline="0" dirty="0" smtClean="0">
                        <a:ln>
                          <a:noFill/>
                        </a:ln>
                        <a:solidFill>
                          <a:schemeClr val="tx1"/>
                        </a:solidFill>
                        <a:effectLst/>
                        <a:latin typeface="+mn-lt"/>
                        <a:ea typeface="Verdana" pitchFamily="34" charset="0"/>
                        <a:cs typeface="Verdana" pitchFamily="34" charset="0"/>
                      </a:endParaRPr>
                    </a:p>
                  </a:txBody>
                  <a:tcPr marL="96819" marR="96819"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 name="Rectangle 3"/>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5347"/>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childTnLst>
                                    <p:set>
                                      <p:cBhvr>
                                        <p:cTn id="9"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smtClean="0"/>
              <a:t>IP Address Types</a:t>
            </a:r>
          </a:p>
        </p:txBody>
      </p:sp>
      <p:sp>
        <p:nvSpPr>
          <p:cNvPr id="12291" name="Rectangle 3"/>
          <p:cNvSpPr>
            <a:spLocks noGrp="1" noChangeArrowheads="1"/>
          </p:cNvSpPr>
          <p:nvPr>
            <p:ph type="body" idx="1"/>
          </p:nvPr>
        </p:nvSpPr>
        <p:spPr/>
        <p:txBody>
          <a:bodyPr/>
          <a:lstStyle/>
          <a:p>
            <a:r>
              <a:rPr lang="en-GB" dirty="0" smtClean="0"/>
              <a:t>Network addresses</a:t>
            </a:r>
          </a:p>
          <a:p>
            <a:r>
              <a:rPr lang="en-GB" dirty="0" smtClean="0"/>
              <a:t>Host addresses</a:t>
            </a:r>
          </a:p>
          <a:p>
            <a:r>
              <a:rPr lang="en-GB" dirty="0" smtClean="0"/>
              <a:t>Special addresses for networking purposes</a:t>
            </a:r>
          </a:p>
          <a:p>
            <a:endParaRPr lang="en-GB" dirty="0" smtClean="0"/>
          </a:p>
          <a:p>
            <a:r>
              <a:rPr lang="en-GB" dirty="0" smtClean="0"/>
              <a:t>Network address can be derived from the host address in most cases. </a:t>
            </a:r>
          </a:p>
          <a:p>
            <a:endParaRPr lang="en-GB" dirty="0" smtClean="0"/>
          </a:p>
        </p:txBody>
      </p:sp>
      <p:sp>
        <p:nvSpPr>
          <p:cNvPr id="4" name="Rectangle 3"/>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291">
                                            <p:txEl>
                                              <p:pRg st="4" end="4"/>
                                            </p:txEl>
                                          </p:spTgt>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mtClean="0"/>
              <a:t>Network Addresses</a:t>
            </a:r>
          </a:p>
        </p:txBody>
      </p:sp>
      <p:sp>
        <p:nvSpPr>
          <p:cNvPr id="13315" name="Rectangle 3"/>
          <p:cNvSpPr>
            <a:spLocks noGrp="1" noChangeArrowheads="1"/>
          </p:cNvSpPr>
          <p:nvPr>
            <p:ph type="body" idx="1"/>
          </p:nvPr>
        </p:nvSpPr>
        <p:spPr/>
        <p:txBody>
          <a:bodyPr/>
          <a:lstStyle/>
          <a:p>
            <a:r>
              <a:rPr lang="en-GB" dirty="0" smtClean="0"/>
              <a:t>Network address can be as specific as it gets.</a:t>
            </a:r>
          </a:p>
          <a:p>
            <a:endParaRPr lang="en-GB" dirty="0" smtClean="0"/>
          </a:p>
          <a:p>
            <a:r>
              <a:rPr lang="en-GB" dirty="0" smtClean="0"/>
              <a:t>Originally “</a:t>
            </a:r>
            <a:r>
              <a:rPr lang="en-GB" b="1" dirty="0" smtClean="0"/>
              <a:t>network address</a:t>
            </a:r>
            <a:r>
              <a:rPr lang="en-GB" dirty="0" smtClean="0"/>
              <a:t>” was referred to the class that the host resides in.</a:t>
            </a:r>
          </a:p>
          <a:p>
            <a:endParaRPr lang="en-GB" dirty="0" smtClean="0"/>
          </a:p>
          <a:p>
            <a:r>
              <a:rPr lang="en-GB" dirty="0" smtClean="0"/>
              <a:t>Now when people talk about network address, they mostly refer to the </a:t>
            </a:r>
            <a:r>
              <a:rPr lang="en-GB" b="1" dirty="0" smtClean="0"/>
              <a:t>subnet address.</a:t>
            </a:r>
          </a:p>
        </p:txBody>
      </p:sp>
      <p:sp>
        <p:nvSpPr>
          <p:cNvPr id="4" name="Rectangle 3"/>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5">
                                            <p:txEl>
                                              <p:pRg st="4" end="4"/>
                                            </p:txEl>
                                          </p:spTgt>
                                        </p:tgtEl>
                                        <p:attrNameLst>
                                          <p:attrName>style.visibility</p:attrName>
                                        </p:attrNameLst>
                                      </p:cBhvr>
                                      <p:to>
                                        <p:strVal val="visible"/>
                                      </p:to>
                                    </p:set>
                                  </p:childTnLst>
                                </p:cTn>
                              </p:par>
                            </p:childTnLst>
                          </p:cTn>
                        </p:par>
                        <p:par>
                          <p:cTn id="11" fill="hold">
                            <p:stCondLst>
                              <p:cond delay="0"/>
                            </p:stCondLst>
                            <p:childTnLst>
                              <p:par>
                                <p:cTn id="12" presetID="1" presetClass="entr" presetSubtype="0" fill="hold" grpId="0" nodeType="afterEffect">
                                  <p:stCondLst>
                                    <p:cond delay="0"/>
                                  </p:stCondLst>
                                  <p:childTnLst>
                                    <p:set>
                                      <p:cBhvr>
                                        <p:cTn id="13"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mtClean="0"/>
              <a:t>Forbidden Host Addresses</a:t>
            </a:r>
          </a:p>
        </p:txBody>
      </p:sp>
      <p:sp>
        <p:nvSpPr>
          <p:cNvPr id="15363" name="Rectangle 3"/>
          <p:cNvSpPr>
            <a:spLocks noGrp="1" noChangeArrowheads="1"/>
          </p:cNvSpPr>
          <p:nvPr>
            <p:ph type="body" idx="1"/>
          </p:nvPr>
        </p:nvSpPr>
        <p:spPr/>
        <p:txBody>
          <a:bodyPr/>
          <a:lstStyle/>
          <a:p>
            <a:r>
              <a:rPr lang="en-GB" dirty="0" smtClean="0"/>
              <a:t>Assigning a class C network address #.#.#.</a:t>
            </a:r>
            <a:r>
              <a:rPr lang="en-GB" dirty="0" smtClean="0">
                <a:solidFill>
                  <a:srgbClr val="FF0000"/>
                </a:solidFill>
              </a:rPr>
              <a:t>0</a:t>
            </a:r>
            <a:r>
              <a:rPr lang="en-GB" dirty="0" smtClean="0"/>
              <a:t> to a particular host A is not acceptable.</a:t>
            </a:r>
          </a:p>
          <a:p>
            <a:endParaRPr lang="en-GB" dirty="0" smtClean="0"/>
          </a:p>
          <a:p>
            <a:r>
              <a:rPr lang="en-GB" dirty="0" smtClean="0"/>
              <a:t>#.#.#.</a:t>
            </a:r>
            <a:r>
              <a:rPr lang="en-GB" dirty="0" smtClean="0">
                <a:solidFill>
                  <a:srgbClr val="FF0000"/>
                </a:solidFill>
              </a:rPr>
              <a:t>255</a:t>
            </a:r>
            <a:r>
              <a:rPr lang="en-GB" dirty="0" smtClean="0"/>
              <a:t> would be confused with a broadcast to the network.</a:t>
            </a:r>
          </a:p>
          <a:p>
            <a:endParaRPr lang="en-GB" dirty="0" smtClean="0"/>
          </a:p>
          <a:p>
            <a:r>
              <a:rPr lang="en-GB" dirty="0" smtClean="0"/>
              <a:t>Hence a class C network can only support </a:t>
            </a:r>
            <a:r>
              <a:rPr lang="en-GB" dirty="0" smtClean="0">
                <a:solidFill>
                  <a:srgbClr val="00B050"/>
                </a:solidFill>
              </a:rPr>
              <a:t>254 hosts</a:t>
            </a:r>
            <a:r>
              <a:rPr lang="en-GB" dirty="0" smtClean="0"/>
              <a:t>, not 256 as expected.</a:t>
            </a:r>
          </a:p>
        </p:txBody>
      </p:sp>
      <p:sp>
        <p:nvSpPr>
          <p:cNvPr id="4" name="Rectangle 3"/>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childTnLst>
                                </p:cTn>
                              </p:par>
                            </p:childTnLst>
                          </p:cTn>
                        </p:par>
                        <p:par>
                          <p:cTn id="15" fill="hold">
                            <p:stCondLst>
                              <p:cond delay="0"/>
                            </p:stCondLst>
                            <p:childTnLst>
                              <p:par>
                                <p:cTn id="16" presetID="1" presetClass="entr" presetSubtype="0"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smtClean="0"/>
              <a:t>Private IP Addresses</a:t>
            </a:r>
            <a:endParaRPr lang="en-US" smtClean="0"/>
          </a:p>
        </p:txBody>
      </p:sp>
      <p:sp>
        <p:nvSpPr>
          <p:cNvPr id="18435" name="Rectangle 3"/>
          <p:cNvSpPr>
            <a:spLocks noGrp="1" noChangeArrowheads="1"/>
          </p:cNvSpPr>
          <p:nvPr>
            <p:ph idx="1"/>
          </p:nvPr>
        </p:nvSpPr>
        <p:spPr>
          <a:xfrm>
            <a:off x="457200" y="3429000"/>
            <a:ext cx="8229600" cy="2971800"/>
          </a:xfrm>
        </p:spPr>
        <p:txBody>
          <a:bodyPr>
            <a:normAutofit/>
          </a:bodyPr>
          <a:lstStyle/>
          <a:p>
            <a:r>
              <a:rPr lang="en-GB" dirty="0" smtClean="0"/>
              <a:t>Used with NAT or LAN’s</a:t>
            </a:r>
          </a:p>
          <a:p>
            <a:r>
              <a:rPr lang="en-GB" dirty="0" smtClean="0"/>
              <a:t>A private address is unknown to the Internet, and doesn’t need to be globally unique.</a:t>
            </a:r>
          </a:p>
          <a:p>
            <a:r>
              <a:rPr lang="en-GB" dirty="0" smtClean="0"/>
              <a:t>Private IP addresses are free and virtually unlimited!!</a:t>
            </a:r>
            <a:endParaRPr lang="en-US" dirty="0" smtClean="0"/>
          </a:p>
        </p:txBody>
      </p:sp>
      <p:graphicFrame>
        <p:nvGraphicFramePr>
          <p:cNvPr id="11" name="Group 4"/>
          <p:cNvGraphicFramePr>
            <a:graphicFrameLocks/>
          </p:cNvGraphicFramePr>
          <p:nvPr/>
        </p:nvGraphicFramePr>
        <p:xfrm>
          <a:off x="1763713" y="1701675"/>
          <a:ext cx="5545137" cy="1554480"/>
        </p:xfrm>
        <a:graphic>
          <a:graphicData uri="http://schemas.openxmlformats.org/drawingml/2006/table">
            <a:tbl>
              <a:tblPr/>
              <a:tblGrid>
                <a:gridCol w="5545137"/>
              </a:tblGrid>
              <a:tr h="5032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mn-lt"/>
                        </a:rPr>
                        <a:t>10.0.0.0 ~ 10.255.255.255</a:t>
                      </a:r>
                      <a:endParaRPr kumimoji="0" lang="en-US" sz="2800" b="0" i="0" u="none" strike="noStrike" cap="none" normalizeH="0" baseline="0" dirty="0" smtClean="0">
                        <a:ln>
                          <a:noFill/>
                        </a:ln>
                        <a:solidFill>
                          <a:schemeClr val="tx1"/>
                        </a:solidFill>
                        <a:effectLst/>
                        <a:latin typeface="+mn-lt"/>
                      </a:endParaRPr>
                    </a:p>
                  </a:txBody>
                  <a:tcPr anchor="ct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482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mn-lt"/>
                        </a:rPr>
                        <a:t>172.16.0.0 ~ 172.31.255.255</a:t>
                      </a:r>
                      <a:endParaRPr kumimoji="0" lang="en-US" sz="2800" b="0" i="0" u="none" strike="noStrike" cap="none" normalizeH="0" baseline="0" dirty="0" smtClean="0">
                        <a:ln>
                          <a:noFill/>
                        </a:ln>
                        <a:solidFill>
                          <a:schemeClr val="tx1"/>
                        </a:solidFill>
                        <a:effectLst/>
                        <a:latin typeface="+mn-lt"/>
                      </a:endParaRPr>
                    </a:p>
                  </a:txBody>
                  <a:tcPr anchor="ct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32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mn-lt"/>
                        </a:rPr>
                        <a:t>192.168.0.0 ~ 192.168.255.255</a:t>
                      </a:r>
                      <a:endParaRPr kumimoji="0" lang="en-US" sz="2800" b="0" i="0" u="none" strike="noStrike" cap="none" normalizeH="0" baseline="0" dirty="0" smtClean="0">
                        <a:ln>
                          <a:noFill/>
                        </a:ln>
                        <a:solidFill>
                          <a:schemeClr val="tx1"/>
                        </a:solidFill>
                        <a:effectLst/>
                        <a:latin typeface="+mn-lt"/>
                      </a:endParaRPr>
                    </a:p>
                  </a:txBody>
                  <a:tcPr anchor="ct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5" name="Rectangle 4"/>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435">
                                            <p:txEl>
                                              <p:pRg st="2" end="2"/>
                                            </p:txEl>
                                          </p:spTgt>
                                        </p:tgtEl>
                                        <p:attrNameLst>
                                          <p:attrName>style.visibility</p:attrName>
                                        </p:attrNameLst>
                                      </p:cBhvr>
                                      <p:to>
                                        <p:strVal val="visible"/>
                                      </p:to>
                                    </p:set>
                                  </p:childTnLst>
                                </p:cTn>
                              </p:par>
                            </p:childTnLst>
                          </p:cTn>
                        </p:par>
                        <p:par>
                          <p:cTn id="19" fill="hold">
                            <p:stCondLst>
                              <p:cond delay="0"/>
                            </p:stCondLst>
                            <p:childTnLst>
                              <p:par>
                                <p:cTn id="20" presetID="1" presetClass="entr" presetSubtype="0" fill="hold" grpId="0" nodeType="afterEffect">
                                  <p:stCondLst>
                                    <p:cond delay="0"/>
                                  </p:stCondLst>
                                  <p:childTnLst>
                                    <p:set>
                                      <p:cBhvr>
                                        <p:cTn id="2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smtClean="0"/>
              <a:t>Subnet Masks and Subnetting</a:t>
            </a:r>
            <a:endParaRPr lang="en-GB" dirty="0"/>
          </a:p>
        </p:txBody>
      </p:sp>
      <p:sp>
        <p:nvSpPr>
          <p:cNvPr id="9" name="Subtitle 8"/>
          <p:cNvSpPr>
            <a:spLocks noGrp="1"/>
          </p:cNvSpPr>
          <p:nvPr>
            <p:ph type="subTitle" idx="1"/>
          </p:nvPr>
        </p:nvSpPr>
        <p:spPr/>
        <p:txBody>
          <a:bodyPr/>
          <a:lstStyle/>
          <a:p>
            <a:endParaRPr lang="en-GB"/>
          </a:p>
        </p:txBody>
      </p:sp>
      <p:sp>
        <p:nvSpPr>
          <p:cNvPr id="5" name="Rectangle 4"/>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dirty="0" smtClean="0"/>
              <a:t>What is Subnet Mask?</a:t>
            </a:r>
          </a:p>
        </p:txBody>
      </p:sp>
      <p:sp>
        <p:nvSpPr>
          <p:cNvPr id="183299" name="Rectangle 3"/>
          <p:cNvSpPr>
            <a:spLocks noGrp="1" noChangeArrowheads="1"/>
          </p:cNvSpPr>
          <p:nvPr>
            <p:ph type="body" idx="1"/>
          </p:nvPr>
        </p:nvSpPr>
        <p:spPr/>
        <p:txBody>
          <a:bodyPr>
            <a:normAutofit fontScale="85000" lnSpcReduction="20000"/>
          </a:bodyPr>
          <a:lstStyle/>
          <a:p>
            <a:r>
              <a:rPr lang="en-US" dirty="0" smtClean="0"/>
              <a:t>An address that accompanies an IP address </a:t>
            </a:r>
          </a:p>
          <a:p>
            <a:endParaRPr lang="en-US" dirty="0" smtClean="0"/>
          </a:p>
          <a:p>
            <a:r>
              <a:rPr lang="en-US" dirty="0" smtClean="0"/>
              <a:t>Indicates which portion of the IP address is the Network ID and which portion of the IP address is the Host ID.</a:t>
            </a:r>
          </a:p>
          <a:p>
            <a:pPr lvl="1"/>
            <a:r>
              <a:rPr lang="en-US" dirty="0" smtClean="0">
                <a:solidFill>
                  <a:srgbClr val="C00000"/>
                </a:solidFill>
              </a:rPr>
              <a:t>131.1.102.7	   (IP Address) </a:t>
            </a:r>
          </a:p>
          <a:p>
            <a:pPr lvl="1"/>
            <a:r>
              <a:rPr lang="en-US" dirty="0" smtClean="0">
                <a:solidFill>
                  <a:srgbClr val="00B050"/>
                </a:solidFill>
              </a:rPr>
              <a:t>255.255.0.0	   (Subnet Mask) </a:t>
            </a:r>
          </a:p>
          <a:p>
            <a:endParaRPr lang="en-US" dirty="0" smtClean="0"/>
          </a:p>
          <a:p>
            <a:r>
              <a:rPr lang="en-US" dirty="0" smtClean="0"/>
              <a:t>The IP Address and Subnet Mask are interrelated and each only has meaning in the context of the other! </a:t>
            </a:r>
          </a:p>
          <a:p>
            <a:endParaRPr lang="en-US" dirty="0" smtClean="0"/>
          </a:p>
          <a:p>
            <a:r>
              <a:rPr lang="en-US" dirty="0" smtClean="0"/>
              <a:t>IP Address and Subnet Mask are the minimum </a:t>
            </a:r>
            <a:br>
              <a:rPr lang="en-US" dirty="0" smtClean="0"/>
            </a:br>
            <a:r>
              <a:rPr lang="en-US" dirty="0" smtClean="0"/>
              <a:t>IP addressing requirements.</a:t>
            </a:r>
          </a:p>
        </p:txBody>
      </p:sp>
      <p:sp>
        <p:nvSpPr>
          <p:cNvPr id="4" name="Rectangle 3"/>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32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32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329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329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329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3299">
                                            <p:txEl>
                                              <p:pRg st="8" end="8"/>
                                            </p:txEl>
                                          </p:spTgt>
                                        </p:tgtEl>
                                        <p:attrNameLst>
                                          <p:attrName>style.visibility</p:attrName>
                                        </p:attrNameLst>
                                      </p:cBhvr>
                                      <p:to>
                                        <p:strVal val="visible"/>
                                      </p:to>
                                    </p:set>
                                  </p:childTnLst>
                                </p:cTn>
                              </p:par>
                            </p:childTnLst>
                          </p:cTn>
                        </p:par>
                        <p:par>
                          <p:cTn id="23" fill="hold">
                            <p:stCondLst>
                              <p:cond delay="0"/>
                            </p:stCondLst>
                            <p:childTnLst>
                              <p:par>
                                <p:cTn id="24" presetID="1" presetClass="entr" presetSubtype="0" fill="hold" grpId="0" nodeType="afterEffect">
                                  <p:stCondLst>
                                    <p:cond delay="0"/>
                                  </p:stCondLst>
                                  <p:childTnLst>
                                    <p:set>
                                      <p:cBhvr>
                                        <p:cTn id="25"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299" grpId="0" uiExpand="1" build="p"/>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dirty="0" smtClean="0"/>
              <a:t>What makes up a Subnet Mask? </a:t>
            </a:r>
          </a:p>
        </p:txBody>
      </p:sp>
      <p:sp>
        <p:nvSpPr>
          <p:cNvPr id="185347" name="Rectangle 3"/>
          <p:cNvSpPr>
            <a:spLocks noGrp="1" noChangeArrowheads="1"/>
          </p:cNvSpPr>
          <p:nvPr>
            <p:ph type="body" idx="1"/>
          </p:nvPr>
        </p:nvSpPr>
        <p:spPr/>
        <p:txBody>
          <a:bodyPr>
            <a:normAutofit fontScale="92500" lnSpcReduction="20000"/>
          </a:bodyPr>
          <a:lstStyle/>
          <a:p>
            <a:r>
              <a:rPr lang="en-US" dirty="0" smtClean="0"/>
              <a:t>In Binary: </a:t>
            </a:r>
          </a:p>
          <a:p>
            <a:pPr lvl="1"/>
            <a:r>
              <a:rPr lang="en-US" dirty="0" smtClean="0"/>
              <a:t>1’s represent what portion of the IP address is the Network ID </a:t>
            </a:r>
          </a:p>
          <a:p>
            <a:pPr lvl="1"/>
            <a:r>
              <a:rPr lang="en-US" dirty="0" smtClean="0"/>
              <a:t>0’s represent what portion of the IP address is the Host ID </a:t>
            </a:r>
          </a:p>
          <a:p>
            <a:endParaRPr lang="en-US" dirty="0" smtClean="0"/>
          </a:p>
          <a:p>
            <a:r>
              <a:rPr lang="en-US" dirty="0" smtClean="0"/>
              <a:t>For Example: </a:t>
            </a:r>
          </a:p>
          <a:p>
            <a:pPr lvl="1"/>
            <a:r>
              <a:rPr lang="en-US" dirty="0" smtClean="0"/>
              <a:t>131.1.102.7       (Class B Address) </a:t>
            </a:r>
          </a:p>
          <a:p>
            <a:pPr lvl="1"/>
            <a:r>
              <a:rPr lang="en-US" dirty="0" smtClean="0"/>
              <a:t>Net . Net . Host . Host </a:t>
            </a:r>
          </a:p>
          <a:p>
            <a:pPr lvl="1"/>
            <a:r>
              <a:rPr lang="en-US" dirty="0" smtClean="0">
                <a:solidFill>
                  <a:srgbClr val="00B050"/>
                </a:solidFill>
              </a:rPr>
              <a:t>11111111 . 11111111 </a:t>
            </a:r>
            <a:r>
              <a:rPr lang="en-US" dirty="0" smtClean="0"/>
              <a:t>. 00000000. 00000000</a:t>
            </a:r>
            <a:br>
              <a:rPr lang="en-US" dirty="0" smtClean="0"/>
            </a:br>
            <a:r>
              <a:rPr lang="en-US" dirty="0" smtClean="0"/>
              <a:t>(mask in Binary) </a:t>
            </a:r>
          </a:p>
          <a:p>
            <a:pPr lvl="1"/>
            <a:r>
              <a:rPr lang="en-US" dirty="0" smtClean="0"/>
              <a:t>255.255.0.0  (mask in Decimal)</a:t>
            </a:r>
          </a:p>
        </p:txBody>
      </p:sp>
      <p:sp>
        <p:nvSpPr>
          <p:cNvPr id="4" name="Rectangle 3"/>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53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8534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8534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5347">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5347">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5347">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5347">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85347">
                                            <p:txEl>
                                              <p:pRg st="8" end="8"/>
                                            </p:txEl>
                                          </p:spTgt>
                                        </p:tgtEl>
                                        <p:attrNameLst>
                                          <p:attrName>style.visibility</p:attrName>
                                        </p:attrNameLst>
                                      </p:cBhvr>
                                      <p:to>
                                        <p:strVal val="visible"/>
                                      </p:to>
                                    </p:set>
                                  </p:childTnLst>
                                </p:cTn>
                              </p:par>
                            </p:childTnLst>
                          </p:cTn>
                        </p:par>
                        <p:par>
                          <p:cTn id="23" fill="hold">
                            <p:stCondLst>
                              <p:cond delay="0"/>
                            </p:stCondLst>
                            <p:childTnLst>
                              <p:par>
                                <p:cTn id="24" presetID="1" presetClass="entr" presetSubtype="0" fill="hold" grpId="0" nodeType="afterEffect">
                                  <p:stCondLst>
                                    <p:cond delay="0"/>
                                  </p:stCondLst>
                                  <p:childTnLst>
                                    <p:set>
                                      <p:cBhvr>
                                        <p:cTn id="25"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347" grpId="0" uiExpand="1" build="p"/>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smtClean="0"/>
              <a:t>Subnet Mask Format</a:t>
            </a:r>
            <a:endParaRPr lang="en-US" smtClean="0"/>
          </a:p>
        </p:txBody>
      </p:sp>
      <p:sp>
        <p:nvSpPr>
          <p:cNvPr id="10" name="Content Placeholder 9"/>
          <p:cNvSpPr>
            <a:spLocks noGrp="1"/>
          </p:cNvSpPr>
          <p:nvPr>
            <p:ph idx="1"/>
          </p:nvPr>
        </p:nvSpPr>
        <p:spPr/>
        <p:txBody>
          <a:bodyPr/>
          <a:lstStyle/>
          <a:p>
            <a:endParaRPr lang="en-GB"/>
          </a:p>
        </p:txBody>
      </p:sp>
      <p:sp>
        <p:nvSpPr>
          <p:cNvPr id="175125" name="Text Box 21"/>
          <p:cNvSpPr txBox="1">
            <a:spLocks noChangeArrowheads="1"/>
          </p:cNvSpPr>
          <p:nvPr/>
        </p:nvSpPr>
        <p:spPr bwMode="auto">
          <a:xfrm>
            <a:off x="493713" y="5445125"/>
            <a:ext cx="8255000" cy="519113"/>
          </a:xfrm>
          <a:prstGeom prst="rect">
            <a:avLst/>
          </a:prstGeom>
          <a:noFill/>
          <a:ln w="38100" algn="ctr">
            <a:noFill/>
            <a:miter lim="800000"/>
            <a:headEnd type="none" w="lg" len="lg"/>
            <a:tailEnd type="none" w="lg" len="lg"/>
          </a:ln>
        </p:spPr>
        <p:txBody>
          <a:bodyPr wrap="none">
            <a:spAutoFit/>
          </a:bodyPr>
          <a:lstStyle/>
          <a:p>
            <a:pPr algn="ctr"/>
            <a:r>
              <a:rPr lang="en-GB" sz="2800" b="1" dirty="0">
                <a:solidFill>
                  <a:srgbClr val="FF0000"/>
                </a:solidFill>
              </a:rPr>
              <a:t>Remember that 11111111 in binary is 255 in decimal.</a:t>
            </a:r>
          </a:p>
        </p:txBody>
      </p:sp>
      <p:graphicFrame>
        <p:nvGraphicFramePr>
          <p:cNvPr id="11" name="Group 4"/>
          <p:cNvGraphicFramePr>
            <a:graphicFrameLocks/>
          </p:cNvGraphicFramePr>
          <p:nvPr/>
        </p:nvGraphicFramePr>
        <p:xfrm>
          <a:off x="684213" y="2492375"/>
          <a:ext cx="7772400" cy="2306639"/>
        </p:xfrm>
        <a:graphic>
          <a:graphicData uri="http://schemas.openxmlformats.org/drawingml/2006/table">
            <a:tbl>
              <a:tblPr/>
              <a:tblGrid>
                <a:gridCol w="2373312"/>
                <a:gridCol w="5399088"/>
              </a:tblGrid>
              <a:tr h="5762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accent2"/>
                          </a:solidFill>
                          <a:effectLst/>
                          <a:latin typeface="+mn-lt"/>
                        </a:rPr>
                        <a:t>Format</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accent2"/>
                          </a:solidFill>
                          <a:effectLst/>
                          <a:latin typeface="+mn-lt"/>
                        </a:rPr>
                        <a:t>Example</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77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mn-lt"/>
                        </a:rPr>
                        <a:t>Decimal</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mn-lt"/>
                        </a:rPr>
                        <a:t>255.255.255.0</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762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mn-lt"/>
                        </a:rPr>
                        <a:t>Binary</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chemeClr val="tx1"/>
                          </a:solidFill>
                          <a:effectLst/>
                          <a:latin typeface="+mn-lt"/>
                        </a:rPr>
                        <a:t>11111111.11111111.11111111.00000000</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762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mn-lt"/>
                        </a:rPr>
                        <a:t>/x</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dirty="0" smtClean="0">
                          <a:ln>
                            <a:noFill/>
                          </a:ln>
                          <a:solidFill>
                            <a:schemeClr val="tx1"/>
                          </a:solidFill>
                          <a:effectLst/>
                          <a:latin typeface="+mn-lt"/>
                        </a:rPr>
                        <a:t>/24</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6" name="Rectangle 5"/>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51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175125"/>
                                        </p:tgtEl>
                                        <p:attrNameLst>
                                          <p:attrName>style.visibility</p:attrName>
                                        </p:attrNameLst>
                                      </p:cBhvr>
                                      <p:to>
                                        <p:strVal val="visible"/>
                                      </p:to>
                                    </p:set>
                                  </p:childTnLst>
                                </p:cTn>
                              </p:par>
                            </p:childTnLst>
                          </p:cTn>
                        </p:par>
                        <p:par>
                          <p:cTn id="11" fill="hold">
                            <p:stCondLst>
                              <p:cond delay="0"/>
                            </p:stCondLst>
                            <p:childTnLst>
                              <p:par>
                                <p:cTn id="12" presetID="1" presetClass="entr" presetSubtype="0" fill="hold" grpId="0" nodeType="after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125" grpId="0"/>
      <p:bldP spid="175125" grpId="1"/>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smtClean="0"/>
              <a:t>Subnet Mask Format</a:t>
            </a:r>
          </a:p>
        </p:txBody>
      </p:sp>
      <p:sp>
        <p:nvSpPr>
          <p:cNvPr id="23555" name="Rectangle 3"/>
          <p:cNvSpPr>
            <a:spLocks noGrp="1" noChangeArrowheads="1"/>
          </p:cNvSpPr>
          <p:nvPr>
            <p:ph type="body" idx="1"/>
          </p:nvPr>
        </p:nvSpPr>
        <p:spPr/>
        <p:txBody>
          <a:bodyPr>
            <a:normAutofit fontScale="92500" lnSpcReduction="20000"/>
          </a:bodyPr>
          <a:lstStyle/>
          <a:p>
            <a:r>
              <a:rPr lang="en-US" dirty="0" smtClean="0"/>
              <a:t>The 1 bits must be contiguous, left to right in the Subnet Mask, no embedded zeros </a:t>
            </a:r>
          </a:p>
          <a:p>
            <a:pPr lvl="1"/>
            <a:r>
              <a:rPr lang="en-US" dirty="0" smtClean="0"/>
              <a:t>11111111.11111111.11110000.0000000  (OK) </a:t>
            </a:r>
          </a:p>
          <a:p>
            <a:pPr lvl="1"/>
            <a:r>
              <a:rPr lang="en-US" dirty="0" smtClean="0"/>
              <a:t>11111111.11111111.11</a:t>
            </a:r>
            <a:r>
              <a:rPr lang="en-US" dirty="0" smtClean="0">
                <a:solidFill>
                  <a:srgbClr val="00B050"/>
                </a:solidFill>
              </a:rPr>
              <a:t>00</a:t>
            </a:r>
            <a:r>
              <a:rPr lang="en-US" dirty="0" smtClean="0"/>
              <a:t>1100.00000000  (Wrong) </a:t>
            </a:r>
          </a:p>
          <a:p>
            <a:endParaRPr lang="en-US" dirty="0" smtClean="0"/>
          </a:p>
          <a:p>
            <a:r>
              <a:rPr lang="en-US" dirty="0" smtClean="0"/>
              <a:t>Example: Class B</a:t>
            </a:r>
          </a:p>
          <a:p>
            <a:pPr lvl="1"/>
            <a:r>
              <a:rPr lang="en-US" dirty="0" smtClean="0"/>
              <a:t>Subnet mask are sometimes expressed as a “/20” </a:t>
            </a:r>
          </a:p>
          <a:p>
            <a:pPr lvl="1"/>
            <a:r>
              <a:rPr lang="en-US" dirty="0" smtClean="0"/>
              <a:t>152.77.32.0 / 20 </a:t>
            </a:r>
          </a:p>
          <a:p>
            <a:pPr lvl="1"/>
            <a:r>
              <a:rPr lang="en-US" dirty="0" smtClean="0"/>
              <a:t>The “/20” is the number of 1 bits in the Subnet Mask </a:t>
            </a:r>
          </a:p>
          <a:p>
            <a:pPr lvl="1"/>
            <a:r>
              <a:rPr lang="en-US" dirty="0" smtClean="0"/>
              <a:t>20 = 11111111.11111111.11110000.00000000 </a:t>
            </a:r>
          </a:p>
          <a:p>
            <a:pPr lvl="1"/>
            <a:r>
              <a:rPr lang="en-US" dirty="0" smtClean="0"/>
              <a:t>20= 255.255.240.0</a:t>
            </a:r>
          </a:p>
        </p:txBody>
      </p:sp>
      <p:sp>
        <p:nvSpPr>
          <p:cNvPr id="4" name="Rectangle 3"/>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55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55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355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555">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3555">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3555">
                                            <p:txEl>
                                              <p:pRg st="9" end="9"/>
                                            </p:txEl>
                                          </p:spTgt>
                                        </p:tgtEl>
                                        <p:attrNameLst>
                                          <p:attrName>style.visibility</p:attrName>
                                        </p:attrNameLst>
                                      </p:cBhvr>
                                      <p:to>
                                        <p:strVal val="visible"/>
                                      </p:to>
                                    </p:set>
                                  </p:childTnLst>
                                </p:cTn>
                              </p:par>
                            </p:childTnLst>
                          </p:cTn>
                        </p:par>
                        <p:par>
                          <p:cTn id="25" fill="hold">
                            <p:stCondLst>
                              <p:cond delay="0"/>
                            </p:stCondLst>
                            <p:childTnLst>
                              <p:par>
                                <p:cTn id="26" presetID="1" presetClass="entr" presetSubtype="0" fill="hold" grpId="0" nodeType="afterEffect">
                                  <p:stCondLst>
                                    <p:cond delay="0"/>
                                  </p:stCondLst>
                                  <p:childTnLst>
                                    <p:set>
                                      <p:cBhvr>
                                        <p:cTn id="2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dirty="0" smtClean="0"/>
              <a:t>Why Subnet?	 </a:t>
            </a:r>
          </a:p>
        </p:txBody>
      </p:sp>
      <p:sp>
        <p:nvSpPr>
          <p:cNvPr id="24579" name="Rectangle 3"/>
          <p:cNvSpPr>
            <a:spLocks noGrp="1" noChangeArrowheads="1"/>
          </p:cNvSpPr>
          <p:nvPr>
            <p:ph type="body" idx="1"/>
          </p:nvPr>
        </p:nvSpPr>
        <p:spPr/>
        <p:txBody>
          <a:bodyPr/>
          <a:lstStyle/>
          <a:p>
            <a:r>
              <a:rPr lang="en-US" dirty="0" smtClean="0"/>
              <a:t>Why Create Physical Segments? </a:t>
            </a:r>
          </a:p>
          <a:p>
            <a:pPr lvl="1"/>
            <a:r>
              <a:rPr lang="en-US" dirty="0" smtClean="0"/>
              <a:t>Hardware Specifications </a:t>
            </a:r>
          </a:p>
          <a:p>
            <a:pPr lvl="1"/>
            <a:r>
              <a:rPr lang="en-US" dirty="0" smtClean="0"/>
              <a:t>Standards </a:t>
            </a:r>
          </a:p>
          <a:p>
            <a:pPr lvl="1"/>
            <a:r>
              <a:rPr lang="en-US" dirty="0" smtClean="0"/>
              <a:t>Vendor </a:t>
            </a:r>
          </a:p>
          <a:p>
            <a:pPr lvl="1"/>
            <a:r>
              <a:rPr lang="en-US" dirty="0" smtClean="0"/>
              <a:t>Network performance </a:t>
            </a:r>
          </a:p>
          <a:p>
            <a:pPr lvl="1"/>
            <a:r>
              <a:rPr lang="en-US" dirty="0" smtClean="0"/>
              <a:t>Geographic </a:t>
            </a:r>
          </a:p>
          <a:p>
            <a:pPr lvl="1"/>
            <a:r>
              <a:rPr lang="en-US" dirty="0" smtClean="0"/>
              <a:t>Different topologies </a:t>
            </a:r>
          </a:p>
          <a:p>
            <a:pPr lvl="1"/>
            <a:r>
              <a:rPr lang="en-US" dirty="0" smtClean="0"/>
              <a:t>Routers</a:t>
            </a:r>
          </a:p>
        </p:txBody>
      </p:sp>
      <p:sp>
        <p:nvSpPr>
          <p:cNvPr id="4" name="Rectangle 3"/>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par>
                          <p:cTn id="7" fill="hold">
                            <p:stCondLst>
                              <p:cond delay="0"/>
                            </p:stCondLst>
                            <p:childTnLst>
                              <p:par>
                                <p:cTn id="8" presetID="9" presetClass="entr" presetSubtype="0" fill="hold" nodeType="afterEffect">
                                  <p:stCondLst>
                                    <p:cond delay="500"/>
                                  </p:stCondLst>
                                  <p:childTnLst>
                                    <p:set>
                                      <p:cBhvr>
                                        <p:cTn id="9" dur="1" fill="hold">
                                          <p:stCondLst>
                                            <p:cond delay="0"/>
                                          </p:stCondLst>
                                        </p:cTn>
                                        <p:tgtEl>
                                          <p:spTgt spid="24579">
                                            <p:txEl>
                                              <p:pRg st="1" end="1"/>
                                            </p:txEl>
                                          </p:spTgt>
                                        </p:tgtEl>
                                        <p:attrNameLst>
                                          <p:attrName>style.visibility</p:attrName>
                                        </p:attrNameLst>
                                      </p:cBhvr>
                                      <p:to>
                                        <p:strVal val="visible"/>
                                      </p:to>
                                    </p:set>
                                    <p:animEffect transition="in" filter="dissolve">
                                      <p:cBhvr>
                                        <p:cTn id="10" dur="500"/>
                                        <p:tgtEl>
                                          <p:spTgt spid="24579">
                                            <p:txEl>
                                              <p:pRg st="1" end="1"/>
                                            </p:txEl>
                                          </p:spTgt>
                                        </p:tgtEl>
                                      </p:cBhvr>
                                    </p:animEffect>
                                  </p:childTnLst>
                                </p:cTn>
                              </p:par>
                            </p:childTnLst>
                          </p:cTn>
                        </p:par>
                        <p:par>
                          <p:cTn id="11" fill="hold">
                            <p:stCondLst>
                              <p:cond delay="1000"/>
                            </p:stCondLst>
                            <p:childTnLst>
                              <p:par>
                                <p:cTn id="12" presetID="9" presetClass="entr" presetSubtype="0" fill="hold" nodeType="afterEffect">
                                  <p:stCondLst>
                                    <p:cond delay="500"/>
                                  </p:stCondLst>
                                  <p:childTnLst>
                                    <p:set>
                                      <p:cBhvr>
                                        <p:cTn id="13" dur="1" fill="hold">
                                          <p:stCondLst>
                                            <p:cond delay="0"/>
                                          </p:stCondLst>
                                        </p:cTn>
                                        <p:tgtEl>
                                          <p:spTgt spid="24579">
                                            <p:txEl>
                                              <p:pRg st="2" end="2"/>
                                            </p:txEl>
                                          </p:spTgt>
                                        </p:tgtEl>
                                        <p:attrNameLst>
                                          <p:attrName>style.visibility</p:attrName>
                                        </p:attrNameLst>
                                      </p:cBhvr>
                                      <p:to>
                                        <p:strVal val="visible"/>
                                      </p:to>
                                    </p:set>
                                    <p:animEffect transition="in" filter="dissolve">
                                      <p:cBhvr>
                                        <p:cTn id="14" dur="500"/>
                                        <p:tgtEl>
                                          <p:spTgt spid="24579">
                                            <p:txEl>
                                              <p:pRg st="2" end="2"/>
                                            </p:txEl>
                                          </p:spTgt>
                                        </p:tgtEl>
                                      </p:cBhvr>
                                    </p:animEffect>
                                  </p:childTnLst>
                                </p:cTn>
                              </p:par>
                            </p:childTnLst>
                          </p:cTn>
                        </p:par>
                        <p:par>
                          <p:cTn id="15" fill="hold">
                            <p:stCondLst>
                              <p:cond delay="2000"/>
                            </p:stCondLst>
                            <p:childTnLst>
                              <p:par>
                                <p:cTn id="16" presetID="9" presetClass="entr" presetSubtype="0" fill="hold" nodeType="afterEffect">
                                  <p:stCondLst>
                                    <p:cond delay="500"/>
                                  </p:stCondLst>
                                  <p:childTnLst>
                                    <p:set>
                                      <p:cBhvr>
                                        <p:cTn id="17" dur="1" fill="hold">
                                          <p:stCondLst>
                                            <p:cond delay="0"/>
                                          </p:stCondLst>
                                        </p:cTn>
                                        <p:tgtEl>
                                          <p:spTgt spid="24579">
                                            <p:txEl>
                                              <p:pRg st="3" end="3"/>
                                            </p:txEl>
                                          </p:spTgt>
                                        </p:tgtEl>
                                        <p:attrNameLst>
                                          <p:attrName>style.visibility</p:attrName>
                                        </p:attrNameLst>
                                      </p:cBhvr>
                                      <p:to>
                                        <p:strVal val="visible"/>
                                      </p:to>
                                    </p:set>
                                    <p:animEffect transition="in" filter="dissolve">
                                      <p:cBhvr>
                                        <p:cTn id="18" dur="500"/>
                                        <p:tgtEl>
                                          <p:spTgt spid="24579">
                                            <p:txEl>
                                              <p:pRg st="3" end="3"/>
                                            </p:txEl>
                                          </p:spTgt>
                                        </p:tgtEl>
                                      </p:cBhvr>
                                    </p:animEffect>
                                  </p:childTnLst>
                                </p:cTn>
                              </p:par>
                            </p:childTnLst>
                          </p:cTn>
                        </p:par>
                        <p:par>
                          <p:cTn id="19" fill="hold">
                            <p:stCondLst>
                              <p:cond delay="3000"/>
                            </p:stCondLst>
                            <p:childTnLst>
                              <p:par>
                                <p:cTn id="20" presetID="9" presetClass="entr" presetSubtype="0" fill="hold" nodeType="afterEffect">
                                  <p:stCondLst>
                                    <p:cond delay="500"/>
                                  </p:stCondLst>
                                  <p:childTnLst>
                                    <p:set>
                                      <p:cBhvr>
                                        <p:cTn id="21" dur="1" fill="hold">
                                          <p:stCondLst>
                                            <p:cond delay="0"/>
                                          </p:stCondLst>
                                        </p:cTn>
                                        <p:tgtEl>
                                          <p:spTgt spid="24579">
                                            <p:txEl>
                                              <p:pRg st="4" end="4"/>
                                            </p:txEl>
                                          </p:spTgt>
                                        </p:tgtEl>
                                        <p:attrNameLst>
                                          <p:attrName>style.visibility</p:attrName>
                                        </p:attrNameLst>
                                      </p:cBhvr>
                                      <p:to>
                                        <p:strVal val="visible"/>
                                      </p:to>
                                    </p:set>
                                    <p:animEffect transition="in" filter="dissolve">
                                      <p:cBhvr>
                                        <p:cTn id="22" dur="500"/>
                                        <p:tgtEl>
                                          <p:spTgt spid="24579">
                                            <p:txEl>
                                              <p:pRg st="4" end="4"/>
                                            </p:txEl>
                                          </p:spTgt>
                                        </p:tgtEl>
                                      </p:cBhvr>
                                    </p:animEffect>
                                  </p:childTnLst>
                                </p:cTn>
                              </p:par>
                            </p:childTnLst>
                          </p:cTn>
                        </p:par>
                        <p:par>
                          <p:cTn id="23" fill="hold">
                            <p:stCondLst>
                              <p:cond delay="4000"/>
                            </p:stCondLst>
                            <p:childTnLst>
                              <p:par>
                                <p:cTn id="24" presetID="9" presetClass="entr" presetSubtype="0" fill="hold" nodeType="afterEffect">
                                  <p:stCondLst>
                                    <p:cond delay="500"/>
                                  </p:stCondLst>
                                  <p:childTnLst>
                                    <p:set>
                                      <p:cBhvr>
                                        <p:cTn id="25" dur="1" fill="hold">
                                          <p:stCondLst>
                                            <p:cond delay="0"/>
                                          </p:stCondLst>
                                        </p:cTn>
                                        <p:tgtEl>
                                          <p:spTgt spid="24579">
                                            <p:txEl>
                                              <p:pRg st="5" end="5"/>
                                            </p:txEl>
                                          </p:spTgt>
                                        </p:tgtEl>
                                        <p:attrNameLst>
                                          <p:attrName>style.visibility</p:attrName>
                                        </p:attrNameLst>
                                      </p:cBhvr>
                                      <p:to>
                                        <p:strVal val="visible"/>
                                      </p:to>
                                    </p:set>
                                    <p:animEffect transition="in" filter="dissolve">
                                      <p:cBhvr>
                                        <p:cTn id="26" dur="500"/>
                                        <p:tgtEl>
                                          <p:spTgt spid="24579">
                                            <p:txEl>
                                              <p:pRg st="5" end="5"/>
                                            </p:txEl>
                                          </p:spTgt>
                                        </p:tgtEl>
                                      </p:cBhvr>
                                    </p:animEffect>
                                  </p:childTnLst>
                                </p:cTn>
                              </p:par>
                            </p:childTnLst>
                          </p:cTn>
                        </p:par>
                        <p:par>
                          <p:cTn id="27" fill="hold">
                            <p:stCondLst>
                              <p:cond delay="5000"/>
                            </p:stCondLst>
                            <p:childTnLst>
                              <p:par>
                                <p:cTn id="28" presetID="9" presetClass="entr" presetSubtype="0" fill="hold" nodeType="afterEffect">
                                  <p:stCondLst>
                                    <p:cond delay="500"/>
                                  </p:stCondLst>
                                  <p:childTnLst>
                                    <p:set>
                                      <p:cBhvr>
                                        <p:cTn id="29" dur="1" fill="hold">
                                          <p:stCondLst>
                                            <p:cond delay="0"/>
                                          </p:stCondLst>
                                        </p:cTn>
                                        <p:tgtEl>
                                          <p:spTgt spid="24579">
                                            <p:txEl>
                                              <p:pRg st="6" end="6"/>
                                            </p:txEl>
                                          </p:spTgt>
                                        </p:tgtEl>
                                        <p:attrNameLst>
                                          <p:attrName>style.visibility</p:attrName>
                                        </p:attrNameLst>
                                      </p:cBhvr>
                                      <p:to>
                                        <p:strVal val="visible"/>
                                      </p:to>
                                    </p:set>
                                    <p:animEffect transition="in" filter="dissolve">
                                      <p:cBhvr>
                                        <p:cTn id="30" dur="500"/>
                                        <p:tgtEl>
                                          <p:spTgt spid="24579">
                                            <p:txEl>
                                              <p:pRg st="6" end="6"/>
                                            </p:txEl>
                                          </p:spTgt>
                                        </p:tgtEl>
                                      </p:cBhvr>
                                    </p:animEffect>
                                  </p:childTnLst>
                                </p:cTn>
                              </p:par>
                            </p:childTnLst>
                          </p:cTn>
                        </p:par>
                        <p:par>
                          <p:cTn id="31" fill="hold">
                            <p:stCondLst>
                              <p:cond delay="6000"/>
                            </p:stCondLst>
                            <p:childTnLst>
                              <p:par>
                                <p:cTn id="32" presetID="9" presetClass="entr" presetSubtype="0" fill="hold" nodeType="afterEffect">
                                  <p:stCondLst>
                                    <p:cond delay="500"/>
                                  </p:stCondLst>
                                  <p:childTnLst>
                                    <p:set>
                                      <p:cBhvr>
                                        <p:cTn id="33" dur="1" fill="hold">
                                          <p:stCondLst>
                                            <p:cond delay="0"/>
                                          </p:stCondLst>
                                        </p:cTn>
                                        <p:tgtEl>
                                          <p:spTgt spid="24579">
                                            <p:txEl>
                                              <p:pRg st="7" end="7"/>
                                            </p:txEl>
                                          </p:spTgt>
                                        </p:tgtEl>
                                        <p:attrNameLst>
                                          <p:attrName>style.visibility</p:attrName>
                                        </p:attrNameLst>
                                      </p:cBhvr>
                                      <p:to>
                                        <p:strVal val="visible"/>
                                      </p:to>
                                    </p:set>
                                    <p:animEffect transition="in" filter="dissolve">
                                      <p:cBhvr>
                                        <p:cTn id="34" dur="500"/>
                                        <p:tgtEl>
                                          <p:spTgt spid="24579">
                                            <p:txEl>
                                              <p:pRg st="7" end="7"/>
                                            </p:txEl>
                                          </p:spTgt>
                                        </p:tgtEl>
                                      </p:cBhvr>
                                    </p:animEffect>
                                  </p:childTnLst>
                                </p:cTn>
                              </p:par>
                            </p:childTnLst>
                          </p:cTn>
                        </p:par>
                        <p:par>
                          <p:cTn id="35" fill="hold">
                            <p:stCondLst>
                              <p:cond delay="7000"/>
                            </p:stCondLst>
                            <p:childTnLst>
                              <p:par>
                                <p:cTn id="36" presetID="1" presetClass="entr" presetSubtype="0" fill="hold" grpId="0" nodeType="afterEffect">
                                  <p:stCondLst>
                                    <p:cond delay="0"/>
                                  </p:stCondLst>
                                  <p:childTnLst>
                                    <p:set>
                                      <p:cBhvr>
                                        <p:cTn id="3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4" name="Object 2"/>
          <p:cNvGraphicFramePr>
            <a:graphicFrameLocks/>
          </p:cNvGraphicFramePr>
          <p:nvPr/>
        </p:nvGraphicFramePr>
        <p:xfrm>
          <a:off x="4499992" y="4363468"/>
          <a:ext cx="4644008" cy="2494532"/>
        </p:xfrm>
        <a:graphic>
          <a:graphicData uri="http://schemas.openxmlformats.org/presentationml/2006/ole">
            <p:oleObj spid="_x0000_s3074" name="Bitmap Image" r:id="rId4" imgW="7876190" imgH="4238095" progId="PBrush">
              <p:embed/>
            </p:oleObj>
          </a:graphicData>
        </a:graphic>
      </p:graphicFrame>
      <p:sp>
        <p:nvSpPr>
          <p:cNvPr id="3075" name="Rectangle 2"/>
          <p:cNvSpPr>
            <a:spLocks noGrp="1" noChangeArrowheads="1"/>
          </p:cNvSpPr>
          <p:nvPr>
            <p:ph type="title"/>
          </p:nvPr>
        </p:nvSpPr>
        <p:spPr/>
        <p:txBody>
          <a:bodyPr/>
          <a:lstStyle/>
          <a:p>
            <a:r>
              <a:rPr lang="en-US" smtClean="0"/>
              <a:t>Subnetting</a:t>
            </a:r>
          </a:p>
        </p:txBody>
      </p:sp>
      <p:sp>
        <p:nvSpPr>
          <p:cNvPr id="187395" name="Rectangle 3"/>
          <p:cNvSpPr>
            <a:spLocks noGrp="1" noChangeArrowheads="1"/>
          </p:cNvSpPr>
          <p:nvPr>
            <p:ph type="body" idx="1"/>
          </p:nvPr>
        </p:nvSpPr>
        <p:spPr/>
        <p:txBody>
          <a:bodyPr>
            <a:normAutofit lnSpcReduction="10000"/>
          </a:bodyPr>
          <a:lstStyle/>
          <a:p>
            <a:r>
              <a:rPr lang="en-US" dirty="0" smtClean="0"/>
              <a:t>Why Subnet Masks?</a:t>
            </a:r>
          </a:p>
          <a:p>
            <a:pPr lvl="1"/>
            <a:r>
              <a:rPr lang="en-US" dirty="0" smtClean="0"/>
              <a:t>Class A (1 Network – 16.7M Hosts) </a:t>
            </a:r>
          </a:p>
          <a:p>
            <a:pPr lvl="1"/>
            <a:r>
              <a:rPr lang="en-US" dirty="0" smtClean="0"/>
              <a:t>Class B (1 Network – 65K Hosts) </a:t>
            </a:r>
          </a:p>
          <a:p>
            <a:pPr lvl="1"/>
            <a:r>
              <a:rPr lang="en-US" dirty="0" smtClean="0"/>
              <a:t>Class C (1 Network – 254 Hosts) </a:t>
            </a:r>
          </a:p>
          <a:p>
            <a:endParaRPr lang="en-US" dirty="0" smtClean="0"/>
          </a:p>
          <a:p>
            <a:r>
              <a:rPr lang="en-US" dirty="0" smtClean="0"/>
              <a:t>Default  subnet masks</a:t>
            </a:r>
          </a:p>
          <a:p>
            <a:pPr lvl="1"/>
            <a:r>
              <a:rPr lang="en-US" dirty="0" smtClean="0"/>
              <a:t>Class A: 255.0.0.0</a:t>
            </a:r>
          </a:p>
          <a:p>
            <a:pPr lvl="1"/>
            <a:r>
              <a:rPr lang="en-US" dirty="0" smtClean="0"/>
              <a:t>Class B: 255.255.0.0</a:t>
            </a:r>
          </a:p>
          <a:p>
            <a:pPr lvl="1"/>
            <a:r>
              <a:rPr lang="en-US" dirty="0" smtClean="0"/>
              <a:t>Class C: 255.255.255.0</a:t>
            </a:r>
          </a:p>
          <a:p>
            <a:pPr lvl="1"/>
            <a:endParaRPr lang="en-US" dirty="0" smtClean="0"/>
          </a:p>
        </p:txBody>
      </p:sp>
      <p:sp>
        <p:nvSpPr>
          <p:cNvPr id="5" name="Rectangle 4"/>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7395">
                                            <p:txEl>
                                              <p:pRg st="0" end="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739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739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739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739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739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87395">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87395">
                                            <p:txEl>
                                              <p:pRg st="8" end="8"/>
                                            </p:txEl>
                                          </p:spTgt>
                                        </p:tgtEl>
                                        <p:attrNameLst>
                                          <p:attrName>style.visibility</p:attrName>
                                        </p:attrNameLst>
                                      </p:cBhvr>
                                      <p:to>
                                        <p:strVal val="visible"/>
                                      </p:to>
                                    </p:set>
                                  </p:childTnLst>
                                </p:cTn>
                              </p:par>
                            </p:childTnLst>
                          </p:cTn>
                        </p:par>
                        <p:par>
                          <p:cTn id="25" fill="hold">
                            <p:stCondLst>
                              <p:cond delay="0"/>
                            </p:stCondLst>
                            <p:childTnLst>
                              <p:par>
                                <p:cTn id="26" presetID="1" presetClass="entr" presetSubtype="0" fill="hold" grpId="0" nodeType="afterEffect">
                                  <p:stCondLst>
                                    <p:cond delay="0"/>
                                  </p:stCondLst>
                                  <p:childTnLst>
                                    <p:set>
                                      <p:cBhvr>
                                        <p:cTn id="27"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Subnet?</a:t>
            </a:r>
            <a:endParaRPr lang="en-GB" dirty="0"/>
          </a:p>
        </p:txBody>
      </p:sp>
      <p:sp>
        <p:nvSpPr>
          <p:cNvPr id="3" name="Content Placeholder 2"/>
          <p:cNvSpPr>
            <a:spLocks noGrp="1"/>
          </p:cNvSpPr>
          <p:nvPr>
            <p:ph idx="1"/>
          </p:nvPr>
        </p:nvSpPr>
        <p:spPr/>
        <p:txBody>
          <a:bodyPr>
            <a:normAutofit/>
          </a:bodyPr>
          <a:lstStyle/>
          <a:p>
            <a:r>
              <a:rPr lang="en-US" dirty="0" smtClean="0"/>
              <a:t>Create multiple logical networks that exists within a single class A, B, C.</a:t>
            </a:r>
          </a:p>
          <a:p>
            <a:endParaRPr lang="en-GB" dirty="0" smtClean="0"/>
          </a:p>
          <a:p>
            <a:r>
              <a:rPr lang="en-US" dirty="0" smtClean="0"/>
              <a:t>A subnet is a portion or subdivision of the IP addresses that are associated with an assigned Network ID.</a:t>
            </a:r>
          </a:p>
          <a:p>
            <a:endParaRPr lang="en-US" dirty="0" smtClean="0"/>
          </a:p>
          <a:p>
            <a:r>
              <a:rPr lang="en-US" dirty="0" smtClean="0"/>
              <a:t>The range of IP addresses included in a subnet is determined by the subnet mask.</a:t>
            </a:r>
            <a:endParaRPr lang="en-GB" dirty="0"/>
          </a:p>
        </p:txBody>
      </p:sp>
      <p:sp>
        <p:nvSpPr>
          <p:cNvPr id="4" name="Rectangle 3"/>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par>
                          <p:cTn id="15" fill="hold">
                            <p:stCondLst>
                              <p:cond delay="0"/>
                            </p:stCondLst>
                            <p:childTnLst>
                              <p:par>
                                <p:cTn id="16" presetID="1" presetClass="entr" presetSubtype="0"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mtClean="0"/>
              <a:t>Network &amp; Subnet</a:t>
            </a:r>
            <a:endParaRPr lang="en-US" smtClean="0"/>
          </a:p>
        </p:txBody>
      </p:sp>
      <p:sp>
        <p:nvSpPr>
          <p:cNvPr id="14339" name="Oval 3"/>
          <p:cNvSpPr>
            <a:spLocks noChangeArrowheads="1"/>
          </p:cNvSpPr>
          <p:nvPr/>
        </p:nvSpPr>
        <p:spPr bwMode="auto">
          <a:xfrm>
            <a:off x="827088" y="1773238"/>
            <a:ext cx="7848600" cy="3671887"/>
          </a:xfrm>
          <a:prstGeom prst="ellipse">
            <a:avLst/>
          </a:prstGeom>
          <a:solidFill>
            <a:srgbClr val="CCFFCC"/>
          </a:solidFill>
          <a:ln w="38100" algn="ctr">
            <a:solidFill>
              <a:schemeClr val="tx1"/>
            </a:solidFill>
            <a:round/>
            <a:headEnd/>
            <a:tailEnd type="none" w="lg" len="lg"/>
          </a:ln>
        </p:spPr>
        <p:txBody>
          <a:bodyPr wrap="none" anchor="ctr"/>
          <a:lstStyle/>
          <a:p>
            <a:pPr algn="ctr"/>
            <a:endParaRPr lang="en-GB"/>
          </a:p>
        </p:txBody>
      </p:sp>
      <p:sp>
        <p:nvSpPr>
          <p:cNvPr id="14340" name="Oval 4"/>
          <p:cNvSpPr>
            <a:spLocks noChangeArrowheads="1"/>
          </p:cNvSpPr>
          <p:nvPr/>
        </p:nvSpPr>
        <p:spPr bwMode="auto">
          <a:xfrm>
            <a:off x="1908175" y="2708275"/>
            <a:ext cx="2087563" cy="1944688"/>
          </a:xfrm>
          <a:prstGeom prst="ellipse">
            <a:avLst/>
          </a:prstGeom>
          <a:solidFill>
            <a:schemeClr val="hlink"/>
          </a:solidFill>
          <a:ln w="38100" algn="ctr">
            <a:solidFill>
              <a:schemeClr val="tx1"/>
            </a:solidFill>
            <a:round/>
            <a:headEnd/>
            <a:tailEnd type="none" w="lg" len="lg"/>
          </a:ln>
        </p:spPr>
        <p:txBody>
          <a:bodyPr wrap="none" anchor="ctr"/>
          <a:lstStyle/>
          <a:p>
            <a:endParaRPr lang="en-GB"/>
          </a:p>
        </p:txBody>
      </p:sp>
      <p:sp>
        <p:nvSpPr>
          <p:cNvPr id="14341" name="Oval 5"/>
          <p:cNvSpPr>
            <a:spLocks noChangeArrowheads="1"/>
          </p:cNvSpPr>
          <p:nvPr/>
        </p:nvSpPr>
        <p:spPr bwMode="auto">
          <a:xfrm>
            <a:off x="4140200" y="2349500"/>
            <a:ext cx="2087563" cy="1944688"/>
          </a:xfrm>
          <a:prstGeom prst="ellipse">
            <a:avLst/>
          </a:prstGeom>
          <a:solidFill>
            <a:schemeClr val="hlink"/>
          </a:solidFill>
          <a:ln w="38100" algn="ctr">
            <a:solidFill>
              <a:schemeClr val="tx1"/>
            </a:solidFill>
            <a:round/>
            <a:headEnd/>
            <a:tailEnd type="none" w="lg" len="lg"/>
          </a:ln>
        </p:spPr>
        <p:txBody>
          <a:bodyPr wrap="none" anchor="ctr"/>
          <a:lstStyle/>
          <a:p>
            <a:endParaRPr lang="en-GB"/>
          </a:p>
        </p:txBody>
      </p:sp>
      <p:sp>
        <p:nvSpPr>
          <p:cNvPr id="14342" name="Oval 6"/>
          <p:cNvSpPr>
            <a:spLocks noChangeArrowheads="1"/>
          </p:cNvSpPr>
          <p:nvPr/>
        </p:nvSpPr>
        <p:spPr bwMode="auto">
          <a:xfrm>
            <a:off x="6227763" y="2565400"/>
            <a:ext cx="2087562" cy="1944688"/>
          </a:xfrm>
          <a:prstGeom prst="ellipse">
            <a:avLst/>
          </a:prstGeom>
          <a:solidFill>
            <a:schemeClr val="hlink"/>
          </a:solidFill>
          <a:ln w="38100" algn="ctr">
            <a:solidFill>
              <a:schemeClr val="tx1"/>
            </a:solidFill>
            <a:round/>
            <a:headEnd/>
            <a:tailEnd type="none" w="lg" len="lg"/>
          </a:ln>
        </p:spPr>
        <p:txBody>
          <a:bodyPr wrap="none" anchor="ctr"/>
          <a:lstStyle/>
          <a:p>
            <a:pPr algn="ctr"/>
            <a:endParaRPr lang="en-GB" b="1">
              <a:latin typeface="Arial" charset="0"/>
            </a:endParaRPr>
          </a:p>
          <a:p>
            <a:pPr algn="ctr"/>
            <a:r>
              <a:rPr lang="en-GB" b="1">
                <a:latin typeface="Arial" charset="0"/>
              </a:rPr>
              <a:t>A local area</a:t>
            </a:r>
          </a:p>
          <a:p>
            <a:pPr algn="ctr"/>
            <a:r>
              <a:rPr lang="en-GB" b="1">
                <a:latin typeface="Arial" charset="0"/>
              </a:rPr>
              <a:t>network</a:t>
            </a:r>
          </a:p>
          <a:p>
            <a:pPr algn="ctr"/>
            <a:endParaRPr lang="en-GB" b="1">
              <a:latin typeface="Arial" charset="0"/>
            </a:endParaRPr>
          </a:p>
        </p:txBody>
      </p:sp>
      <p:sp>
        <p:nvSpPr>
          <p:cNvPr id="14343" name="Oval 7"/>
          <p:cNvSpPr>
            <a:spLocks noChangeArrowheads="1"/>
          </p:cNvSpPr>
          <p:nvPr/>
        </p:nvSpPr>
        <p:spPr bwMode="auto">
          <a:xfrm>
            <a:off x="2268538" y="2997200"/>
            <a:ext cx="647700" cy="698500"/>
          </a:xfrm>
          <a:prstGeom prst="ellipse">
            <a:avLst/>
          </a:prstGeom>
          <a:solidFill>
            <a:srgbClr val="3366FF"/>
          </a:solidFill>
          <a:ln w="38100" algn="ctr">
            <a:solidFill>
              <a:schemeClr val="tx1"/>
            </a:solidFill>
            <a:round/>
            <a:headEnd/>
            <a:tailEnd type="none" w="lg" len="lg"/>
          </a:ln>
        </p:spPr>
        <p:txBody>
          <a:bodyPr wrap="none" anchor="ctr"/>
          <a:lstStyle/>
          <a:p>
            <a:endParaRPr lang="en-GB"/>
          </a:p>
        </p:txBody>
      </p:sp>
      <p:sp>
        <p:nvSpPr>
          <p:cNvPr id="14344" name="Oval 8"/>
          <p:cNvSpPr>
            <a:spLocks noChangeArrowheads="1"/>
          </p:cNvSpPr>
          <p:nvPr/>
        </p:nvSpPr>
        <p:spPr bwMode="auto">
          <a:xfrm>
            <a:off x="3132138" y="3141663"/>
            <a:ext cx="647700" cy="698500"/>
          </a:xfrm>
          <a:prstGeom prst="ellipse">
            <a:avLst/>
          </a:prstGeom>
          <a:solidFill>
            <a:srgbClr val="3366FF"/>
          </a:solidFill>
          <a:ln w="38100" algn="ctr">
            <a:solidFill>
              <a:schemeClr val="tx1"/>
            </a:solidFill>
            <a:round/>
            <a:headEnd/>
            <a:tailEnd type="none" w="lg" len="lg"/>
          </a:ln>
        </p:spPr>
        <p:txBody>
          <a:bodyPr wrap="none" anchor="ctr"/>
          <a:lstStyle/>
          <a:p>
            <a:endParaRPr lang="en-GB"/>
          </a:p>
        </p:txBody>
      </p:sp>
      <p:sp>
        <p:nvSpPr>
          <p:cNvPr id="14345" name="Oval 9"/>
          <p:cNvSpPr>
            <a:spLocks noChangeArrowheads="1"/>
          </p:cNvSpPr>
          <p:nvPr/>
        </p:nvSpPr>
        <p:spPr bwMode="auto">
          <a:xfrm>
            <a:off x="2555875" y="3716338"/>
            <a:ext cx="647700" cy="698500"/>
          </a:xfrm>
          <a:prstGeom prst="ellipse">
            <a:avLst/>
          </a:prstGeom>
          <a:solidFill>
            <a:srgbClr val="3366FF"/>
          </a:solidFill>
          <a:ln w="38100" algn="ctr">
            <a:solidFill>
              <a:schemeClr val="tx1"/>
            </a:solidFill>
            <a:round/>
            <a:headEnd/>
            <a:tailEnd type="none" w="lg" len="lg"/>
          </a:ln>
        </p:spPr>
        <p:txBody>
          <a:bodyPr wrap="none" anchor="ctr"/>
          <a:lstStyle/>
          <a:p>
            <a:endParaRPr lang="en-GB"/>
          </a:p>
        </p:txBody>
      </p:sp>
      <p:sp>
        <p:nvSpPr>
          <p:cNvPr id="14346" name="Text Box 10"/>
          <p:cNvSpPr txBox="1">
            <a:spLocks noChangeArrowheads="1"/>
          </p:cNvSpPr>
          <p:nvPr/>
        </p:nvSpPr>
        <p:spPr bwMode="auto">
          <a:xfrm>
            <a:off x="2232025" y="4652963"/>
            <a:ext cx="5076825" cy="457200"/>
          </a:xfrm>
          <a:prstGeom prst="rect">
            <a:avLst/>
          </a:prstGeom>
          <a:noFill/>
          <a:ln w="38100" algn="ctr">
            <a:noFill/>
            <a:miter lim="800000"/>
            <a:headEnd/>
            <a:tailEnd type="none" w="lg" len="lg"/>
          </a:ln>
        </p:spPr>
        <p:txBody>
          <a:bodyPr wrap="none">
            <a:spAutoFit/>
          </a:bodyPr>
          <a:lstStyle/>
          <a:p>
            <a:pPr algn="ctr"/>
            <a:r>
              <a:rPr lang="en-GB" b="1">
                <a:latin typeface="Arial" charset="0"/>
              </a:rPr>
              <a:t>Global Network Based on Class C</a:t>
            </a:r>
            <a:endParaRPr lang="en-US" b="1">
              <a:latin typeface="Arial" charset="0"/>
            </a:endParaRPr>
          </a:p>
        </p:txBody>
      </p:sp>
      <p:sp>
        <p:nvSpPr>
          <p:cNvPr id="14347" name="Text Box 11"/>
          <p:cNvSpPr txBox="1">
            <a:spLocks noChangeArrowheads="1"/>
          </p:cNvSpPr>
          <p:nvPr/>
        </p:nvSpPr>
        <p:spPr bwMode="auto">
          <a:xfrm>
            <a:off x="4140200" y="2492375"/>
            <a:ext cx="2159000" cy="1616075"/>
          </a:xfrm>
          <a:prstGeom prst="rect">
            <a:avLst/>
          </a:prstGeom>
          <a:noFill/>
          <a:ln w="38100" algn="ctr">
            <a:noFill/>
            <a:miter lim="800000"/>
            <a:headEnd/>
            <a:tailEnd type="none" w="lg" len="lg"/>
          </a:ln>
        </p:spPr>
        <p:txBody>
          <a:bodyPr>
            <a:spAutoFit/>
          </a:bodyPr>
          <a:lstStyle/>
          <a:p>
            <a:pPr algn="ctr"/>
            <a:r>
              <a:rPr lang="en-GB" sz="2000" b="1">
                <a:latin typeface="Arial" charset="0"/>
              </a:rPr>
              <a:t>Enterprise </a:t>
            </a:r>
          </a:p>
          <a:p>
            <a:pPr algn="ctr"/>
            <a:r>
              <a:rPr lang="en-GB" sz="2000" b="1">
                <a:latin typeface="Arial" charset="0"/>
              </a:rPr>
              <a:t>that purchased 1 class C network address</a:t>
            </a:r>
            <a:endParaRPr lang="en-US" sz="2000" b="1">
              <a:latin typeface="Arial" charset="0"/>
            </a:endParaRPr>
          </a:p>
        </p:txBody>
      </p:sp>
      <p:sp>
        <p:nvSpPr>
          <p:cNvPr id="14348" name="Line 12"/>
          <p:cNvSpPr>
            <a:spLocks noChangeShapeType="1"/>
          </p:cNvSpPr>
          <p:nvPr/>
        </p:nvSpPr>
        <p:spPr bwMode="auto">
          <a:xfrm>
            <a:off x="1619250" y="2492375"/>
            <a:ext cx="936625" cy="865188"/>
          </a:xfrm>
          <a:prstGeom prst="line">
            <a:avLst/>
          </a:prstGeom>
          <a:noFill/>
          <a:ln w="38100">
            <a:solidFill>
              <a:srgbClr val="FF0000"/>
            </a:solidFill>
            <a:round/>
            <a:headEnd/>
            <a:tailEnd type="arrow" w="lg" len="lg"/>
          </a:ln>
        </p:spPr>
        <p:txBody>
          <a:bodyPr/>
          <a:lstStyle/>
          <a:p>
            <a:endParaRPr lang="en-GB"/>
          </a:p>
        </p:txBody>
      </p:sp>
      <p:sp>
        <p:nvSpPr>
          <p:cNvPr id="14349" name="Text Box 13"/>
          <p:cNvSpPr txBox="1">
            <a:spLocks noChangeArrowheads="1"/>
          </p:cNvSpPr>
          <p:nvPr/>
        </p:nvSpPr>
        <p:spPr bwMode="auto">
          <a:xfrm>
            <a:off x="509588" y="2060575"/>
            <a:ext cx="1182687" cy="457200"/>
          </a:xfrm>
          <a:prstGeom prst="rect">
            <a:avLst/>
          </a:prstGeom>
          <a:noFill/>
          <a:ln w="38100" algn="ctr">
            <a:noFill/>
            <a:miter lim="800000"/>
            <a:headEnd/>
            <a:tailEnd type="none" w="lg" len="lg"/>
          </a:ln>
        </p:spPr>
        <p:txBody>
          <a:bodyPr wrap="none">
            <a:spAutoFit/>
          </a:bodyPr>
          <a:lstStyle/>
          <a:p>
            <a:pPr algn="ctr"/>
            <a:r>
              <a:rPr lang="en-GB" b="1">
                <a:solidFill>
                  <a:srgbClr val="FF0000"/>
                </a:solidFill>
                <a:latin typeface="Arial" charset="0"/>
              </a:rPr>
              <a:t>subnet</a:t>
            </a:r>
            <a:endParaRPr lang="en-US" b="1">
              <a:solidFill>
                <a:srgbClr val="FF0000"/>
              </a:solidFill>
              <a:latin typeface="Arial" charset="0"/>
            </a:endParaRPr>
          </a:p>
        </p:txBody>
      </p:sp>
      <p:sp>
        <p:nvSpPr>
          <p:cNvPr id="14350" name="Oval 14"/>
          <p:cNvSpPr>
            <a:spLocks noChangeArrowheads="1"/>
          </p:cNvSpPr>
          <p:nvPr/>
        </p:nvSpPr>
        <p:spPr bwMode="auto">
          <a:xfrm>
            <a:off x="-2557463" y="3500438"/>
            <a:ext cx="3960813" cy="3167062"/>
          </a:xfrm>
          <a:prstGeom prst="ellipse">
            <a:avLst/>
          </a:prstGeom>
          <a:solidFill>
            <a:schemeClr val="accent1"/>
          </a:solidFill>
          <a:ln w="38100" algn="ctr">
            <a:solidFill>
              <a:schemeClr val="tx1"/>
            </a:solidFill>
            <a:round/>
            <a:headEnd/>
            <a:tailEnd type="none" w="lg" len="lg"/>
          </a:ln>
        </p:spPr>
        <p:txBody>
          <a:bodyPr wrap="none" anchor="ctr"/>
          <a:lstStyle/>
          <a:p>
            <a:endParaRPr lang="en-GB"/>
          </a:p>
        </p:txBody>
      </p:sp>
      <p:sp>
        <p:nvSpPr>
          <p:cNvPr id="14351" name="Oval 15"/>
          <p:cNvSpPr>
            <a:spLocks noChangeArrowheads="1"/>
          </p:cNvSpPr>
          <p:nvPr/>
        </p:nvSpPr>
        <p:spPr bwMode="auto">
          <a:xfrm>
            <a:off x="7740650" y="3933825"/>
            <a:ext cx="3960813" cy="3167063"/>
          </a:xfrm>
          <a:prstGeom prst="ellipse">
            <a:avLst/>
          </a:prstGeom>
          <a:solidFill>
            <a:srgbClr val="FF9900"/>
          </a:solidFill>
          <a:ln w="38100" algn="ctr">
            <a:solidFill>
              <a:schemeClr val="tx1"/>
            </a:solidFill>
            <a:round/>
            <a:headEnd/>
            <a:tailEnd type="none" w="lg" len="lg"/>
          </a:ln>
        </p:spPr>
        <p:txBody>
          <a:bodyPr wrap="none" anchor="ctr"/>
          <a:lstStyle/>
          <a:p>
            <a:endParaRPr lang="en-GB"/>
          </a:p>
        </p:txBody>
      </p:sp>
      <p:sp>
        <p:nvSpPr>
          <p:cNvPr id="14352" name="Text Box 16"/>
          <p:cNvSpPr txBox="1">
            <a:spLocks noChangeArrowheads="1"/>
          </p:cNvSpPr>
          <p:nvPr/>
        </p:nvSpPr>
        <p:spPr bwMode="auto">
          <a:xfrm>
            <a:off x="0" y="4797425"/>
            <a:ext cx="1303338" cy="457200"/>
          </a:xfrm>
          <a:prstGeom prst="rect">
            <a:avLst/>
          </a:prstGeom>
          <a:noFill/>
          <a:ln w="38100" algn="ctr">
            <a:noFill/>
            <a:miter lim="800000"/>
            <a:headEnd/>
            <a:tailEnd type="none" w="lg" len="lg"/>
          </a:ln>
        </p:spPr>
        <p:txBody>
          <a:bodyPr wrap="none">
            <a:spAutoFit/>
          </a:bodyPr>
          <a:lstStyle/>
          <a:p>
            <a:pPr algn="ctr"/>
            <a:r>
              <a:rPr lang="en-GB" b="1">
                <a:latin typeface="Arial" charset="0"/>
              </a:rPr>
              <a:t>Class A</a:t>
            </a:r>
            <a:endParaRPr lang="en-US" b="1">
              <a:latin typeface="Arial" charset="0"/>
            </a:endParaRPr>
          </a:p>
        </p:txBody>
      </p:sp>
      <p:sp>
        <p:nvSpPr>
          <p:cNvPr id="14353" name="Text Box 17"/>
          <p:cNvSpPr txBox="1">
            <a:spLocks noChangeArrowheads="1"/>
          </p:cNvSpPr>
          <p:nvPr/>
        </p:nvSpPr>
        <p:spPr bwMode="auto">
          <a:xfrm>
            <a:off x="7840663" y="4941888"/>
            <a:ext cx="1303337" cy="457200"/>
          </a:xfrm>
          <a:prstGeom prst="rect">
            <a:avLst/>
          </a:prstGeom>
          <a:noFill/>
          <a:ln w="38100" algn="ctr">
            <a:noFill/>
            <a:miter lim="800000"/>
            <a:headEnd/>
            <a:tailEnd type="none" w="lg" len="lg"/>
          </a:ln>
        </p:spPr>
        <p:txBody>
          <a:bodyPr wrap="none">
            <a:spAutoFit/>
          </a:bodyPr>
          <a:lstStyle/>
          <a:p>
            <a:pPr algn="ctr"/>
            <a:r>
              <a:rPr lang="en-GB" b="1">
                <a:latin typeface="Arial" charset="0"/>
              </a:rPr>
              <a:t>Class B</a:t>
            </a:r>
            <a:endParaRPr lang="en-US" b="1">
              <a:latin typeface="Arial" charset="0"/>
            </a:endParaRPr>
          </a:p>
        </p:txBody>
      </p:sp>
      <p:sp>
        <p:nvSpPr>
          <p:cNvPr id="187410" name="Text Box 18"/>
          <p:cNvSpPr txBox="1">
            <a:spLocks noChangeArrowheads="1"/>
          </p:cNvSpPr>
          <p:nvPr/>
        </p:nvSpPr>
        <p:spPr bwMode="auto">
          <a:xfrm>
            <a:off x="1692275" y="5734050"/>
            <a:ext cx="5843588" cy="822325"/>
          </a:xfrm>
          <a:prstGeom prst="rect">
            <a:avLst/>
          </a:prstGeom>
          <a:noFill/>
          <a:ln w="9525">
            <a:noFill/>
            <a:miter lim="800000"/>
            <a:headEnd/>
            <a:tailEnd/>
          </a:ln>
        </p:spPr>
        <p:txBody>
          <a:bodyPr>
            <a:spAutoFit/>
          </a:bodyPr>
          <a:lstStyle/>
          <a:p>
            <a:r>
              <a:rPr lang="en-GB" b="1" dirty="0">
                <a:solidFill>
                  <a:srgbClr val="0000CC"/>
                </a:solidFill>
              </a:rPr>
              <a:t>All the hosts within a subnet have the same subnet address!</a:t>
            </a:r>
          </a:p>
        </p:txBody>
      </p:sp>
      <p:sp>
        <p:nvSpPr>
          <p:cNvPr id="21" name="Rectangle 20"/>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34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34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34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34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34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434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34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34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434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434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435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435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435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353"/>
                                        </p:tgtEl>
                                        <p:attrNameLst>
                                          <p:attrName>style.visibility</p:attrName>
                                        </p:attrNameLst>
                                      </p:cBhvr>
                                      <p:to>
                                        <p:strVal val="visible"/>
                                      </p:to>
                                    </p:set>
                                  </p:childTnLst>
                                </p:cTn>
                              </p:par>
                            </p:childTnLst>
                          </p:cTn>
                        </p:par>
                        <p:par>
                          <p:cTn id="35" fill="hold">
                            <p:stCondLst>
                              <p:cond delay="0"/>
                            </p:stCondLst>
                            <p:childTnLst>
                              <p:par>
                                <p:cTn id="36" presetID="1" presetClass="entr" presetSubtype="0" fill="hold" grpId="0" nodeType="afterEffect">
                                  <p:stCondLst>
                                    <p:cond delay="2000"/>
                                  </p:stCondLst>
                                  <p:childTnLst>
                                    <p:set>
                                      <p:cBhvr>
                                        <p:cTn id="37" dur="1" fill="hold">
                                          <p:stCondLst>
                                            <p:cond delay="0"/>
                                          </p:stCondLst>
                                        </p:cTn>
                                        <p:tgtEl>
                                          <p:spTgt spid="187410"/>
                                        </p:tgtEl>
                                        <p:attrNameLst>
                                          <p:attrName>style.visibility</p:attrName>
                                        </p:attrNameLst>
                                      </p:cBhvr>
                                      <p:to>
                                        <p:strVal val="visible"/>
                                      </p:to>
                                    </p:set>
                                  </p:childTnLst>
                                </p:cTn>
                              </p:par>
                            </p:childTnLst>
                          </p:cTn>
                        </p:par>
                        <p:par>
                          <p:cTn id="38" fill="hold">
                            <p:stCondLst>
                              <p:cond delay="2000"/>
                            </p:stCondLst>
                            <p:childTnLst>
                              <p:par>
                                <p:cTn id="39" presetID="1" presetClass="entr" presetSubtype="0" fill="hold" grpId="0" nodeType="afterEffect">
                                  <p:stCondLst>
                                    <p:cond delay="0"/>
                                  </p:stCondLst>
                                  <p:childTnLst>
                                    <p:set>
                                      <p:cBhvr>
                                        <p:cTn id="40"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animBg="1"/>
      <p:bldP spid="14340" grpId="0" animBg="1"/>
      <p:bldP spid="14341" grpId="0" animBg="1"/>
      <p:bldP spid="14342" grpId="0" animBg="1"/>
      <p:bldP spid="14343" grpId="0" animBg="1"/>
      <p:bldP spid="14344" grpId="0" animBg="1"/>
      <p:bldP spid="14345" grpId="0" animBg="1"/>
      <p:bldP spid="14346" grpId="0"/>
      <p:bldP spid="14347" grpId="0"/>
      <p:bldP spid="14348" grpId="0" animBg="1"/>
      <p:bldP spid="14349" grpId="0"/>
      <p:bldP spid="14350" grpId="0" animBg="1"/>
      <p:bldP spid="14351" grpId="0" animBg="1"/>
      <p:bldP spid="14352" grpId="0"/>
      <p:bldP spid="14353" grpId="0"/>
      <p:bldP spid="187410" grpId="0"/>
      <p:bldP spid="2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US" smtClean="0"/>
              <a:t>Subnet IDs</a:t>
            </a:r>
          </a:p>
        </p:txBody>
      </p:sp>
      <p:sp>
        <p:nvSpPr>
          <p:cNvPr id="28675" name="Rectangle 3"/>
          <p:cNvSpPr>
            <a:spLocks noGrp="1" noChangeArrowheads="1"/>
          </p:cNvSpPr>
          <p:nvPr>
            <p:ph type="body" idx="1"/>
          </p:nvPr>
        </p:nvSpPr>
        <p:spPr>
          <a:xfrm>
            <a:off x="457200" y="6072206"/>
            <a:ext cx="8229600" cy="328594"/>
          </a:xfrm>
        </p:spPr>
        <p:txBody>
          <a:bodyPr>
            <a:normAutofit fontScale="47500" lnSpcReduction="20000"/>
          </a:bodyPr>
          <a:lstStyle/>
          <a:p>
            <a:endParaRPr lang="en-US" dirty="0" smtClean="0"/>
          </a:p>
        </p:txBody>
      </p:sp>
      <p:grpSp>
        <p:nvGrpSpPr>
          <p:cNvPr id="19" name="Group 18"/>
          <p:cNvGrpSpPr/>
          <p:nvPr/>
        </p:nvGrpSpPr>
        <p:grpSpPr>
          <a:xfrm>
            <a:off x="990600" y="2710630"/>
            <a:ext cx="7162800" cy="762000"/>
            <a:chOff x="990600" y="2924944"/>
            <a:chExt cx="7162800" cy="762000"/>
          </a:xfrm>
        </p:grpSpPr>
        <p:sp>
          <p:nvSpPr>
            <p:cNvPr id="11" name="Rectangle 4"/>
            <p:cNvSpPr>
              <a:spLocks noChangeArrowheads="1"/>
            </p:cNvSpPr>
            <p:nvPr/>
          </p:nvSpPr>
          <p:spPr bwMode="auto">
            <a:xfrm>
              <a:off x="990600" y="2924944"/>
              <a:ext cx="3581400" cy="762000"/>
            </a:xfrm>
            <a:prstGeom prst="rect">
              <a:avLst/>
            </a:prstGeom>
            <a:solidFill>
              <a:srgbClr val="FF6600"/>
            </a:solidFill>
            <a:ln w="9525">
              <a:solidFill>
                <a:schemeClr val="tx1"/>
              </a:solidFill>
              <a:miter lim="800000"/>
              <a:headEnd/>
              <a:tailEnd/>
            </a:ln>
          </p:spPr>
          <p:txBody>
            <a:bodyPr wrap="none" anchor="ctr"/>
            <a:lstStyle/>
            <a:p>
              <a:pPr algn="ctr"/>
              <a:r>
                <a:rPr lang="en-US" sz="2400" b="1" dirty="0">
                  <a:cs typeface="Arial" charset="0"/>
                </a:rPr>
                <a:t>NET. ID</a:t>
              </a:r>
            </a:p>
          </p:txBody>
        </p:sp>
        <p:sp>
          <p:nvSpPr>
            <p:cNvPr id="12" name="Rectangle 5"/>
            <p:cNvSpPr>
              <a:spLocks noChangeArrowheads="1"/>
            </p:cNvSpPr>
            <p:nvPr/>
          </p:nvSpPr>
          <p:spPr bwMode="auto">
            <a:xfrm>
              <a:off x="4572000" y="2924944"/>
              <a:ext cx="3581400" cy="762000"/>
            </a:xfrm>
            <a:prstGeom prst="rect">
              <a:avLst/>
            </a:prstGeom>
            <a:solidFill>
              <a:srgbClr val="009900"/>
            </a:solidFill>
            <a:ln w="9525">
              <a:solidFill>
                <a:schemeClr val="tx1"/>
              </a:solidFill>
              <a:miter lim="800000"/>
              <a:headEnd/>
              <a:tailEnd/>
            </a:ln>
          </p:spPr>
          <p:txBody>
            <a:bodyPr wrap="none" anchor="ctr"/>
            <a:lstStyle/>
            <a:p>
              <a:pPr algn="ctr"/>
              <a:r>
                <a:rPr lang="en-US" sz="2400" b="1">
                  <a:cs typeface="Arial" charset="0"/>
                </a:rPr>
                <a:t>HOST ID</a:t>
              </a:r>
            </a:p>
          </p:txBody>
        </p:sp>
      </p:grpSp>
      <p:grpSp>
        <p:nvGrpSpPr>
          <p:cNvPr id="20" name="Group 19"/>
          <p:cNvGrpSpPr/>
          <p:nvPr/>
        </p:nvGrpSpPr>
        <p:grpSpPr>
          <a:xfrm>
            <a:off x="990600" y="3857628"/>
            <a:ext cx="7162800" cy="762000"/>
            <a:chOff x="990600" y="4067944"/>
            <a:chExt cx="7162800" cy="762000"/>
          </a:xfrm>
        </p:grpSpPr>
        <p:sp>
          <p:nvSpPr>
            <p:cNvPr id="13" name="Rectangle 6"/>
            <p:cNvSpPr>
              <a:spLocks noChangeArrowheads="1"/>
            </p:cNvSpPr>
            <p:nvPr/>
          </p:nvSpPr>
          <p:spPr bwMode="auto">
            <a:xfrm>
              <a:off x="990600" y="4067944"/>
              <a:ext cx="3581400" cy="762000"/>
            </a:xfrm>
            <a:prstGeom prst="rect">
              <a:avLst/>
            </a:prstGeom>
            <a:solidFill>
              <a:srgbClr val="FF6600"/>
            </a:solidFill>
            <a:ln w="9525">
              <a:solidFill>
                <a:schemeClr val="tx1"/>
              </a:solidFill>
              <a:miter lim="800000"/>
              <a:headEnd/>
              <a:tailEnd/>
            </a:ln>
          </p:spPr>
          <p:txBody>
            <a:bodyPr wrap="none" anchor="ctr"/>
            <a:lstStyle/>
            <a:p>
              <a:pPr algn="ctr"/>
              <a:r>
                <a:rPr lang="en-US" sz="2400" b="1" dirty="0">
                  <a:cs typeface="Arial" charset="0"/>
                </a:rPr>
                <a:t>NET. ID</a:t>
              </a:r>
            </a:p>
          </p:txBody>
        </p:sp>
        <p:sp>
          <p:nvSpPr>
            <p:cNvPr id="14" name="Rectangle 7"/>
            <p:cNvSpPr>
              <a:spLocks noChangeArrowheads="1"/>
            </p:cNvSpPr>
            <p:nvPr/>
          </p:nvSpPr>
          <p:spPr bwMode="auto">
            <a:xfrm>
              <a:off x="4572000" y="4067944"/>
              <a:ext cx="1752600" cy="762000"/>
            </a:xfrm>
            <a:prstGeom prst="rect">
              <a:avLst/>
            </a:prstGeom>
            <a:solidFill>
              <a:srgbClr val="FF3399"/>
            </a:solidFill>
            <a:ln w="9525">
              <a:solidFill>
                <a:schemeClr val="tx1"/>
              </a:solidFill>
              <a:miter lim="800000"/>
              <a:headEnd/>
              <a:tailEnd/>
            </a:ln>
          </p:spPr>
          <p:txBody>
            <a:bodyPr wrap="none" anchor="ctr"/>
            <a:lstStyle/>
            <a:p>
              <a:pPr algn="ctr"/>
              <a:r>
                <a:rPr lang="en-US" sz="2400" b="1">
                  <a:cs typeface="Arial" charset="0"/>
                </a:rPr>
                <a:t>Subnet-ID</a:t>
              </a:r>
            </a:p>
          </p:txBody>
        </p:sp>
        <p:sp>
          <p:nvSpPr>
            <p:cNvPr id="15" name="Rectangle 8"/>
            <p:cNvSpPr>
              <a:spLocks noChangeArrowheads="1"/>
            </p:cNvSpPr>
            <p:nvPr/>
          </p:nvSpPr>
          <p:spPr bwMode="auto">
            <a:xfrm>
              <a:off x="6324600" y="4067944"/>
              <a:ext cx="1828800" cy="762000"/>
            </a:xfrm>
            <a:prstGeom prst="rect">
              <a:avLst/>
            </a:prstGeom>
            <a:solidFill>
              <a:srgbClr val="009900"/>
            </a:solidFill>
            <a:ln w="9525">
              <a:solidFill>
                <a:schemeClr val="tx1"/>
              </a:solidFill>
              <a:miter lim="800000"/>
              <a:headEnd/>
              <a:tailEnd/>
            </a:ln>
          </p:spPr>
          <p:txBody>
            <a:bodyPr wrap="none" anchor="ctr"/>
            <a:lstStyle/>
            <a:p>
              <a:pPr algn="ctr"/>
              <a:r>
                <a:rPr lang="en-US" sz="2400" b="1" dirty="0">
                  <a:cs typeface="Arial" charset="0"/>
                </a:rPr>
                <a:t>HOST ID</a:t>
              </a:r>
            </a:p>
          </p:txBody>
        </p:sp>
      </p:grpSp>
      <p:sp>
        <p:nvSpPr>
          <p:cNvPr id="10" name="Rectangle 9"/>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1000100" y="4576006"/>
            <a:ext cx="7572428" cy="2062103"/>
          </a:xfrm>
          <a:prstGeom prst="rect">
            <a:avLst/>
          </a:prstGeom>
        </p:spPr>
        <p:txBody>
          <a:bodyPr wrap="square">
            <a:spAutoFit/>
          </a:bodyPr>
          <a:lstStyle/>
          <a:p>
            <a:r>
              <a:rPr lang="en-US" sz="2800" dirty="0" smtClean="0"/>
              <a:t> </a:t>
            </a:r>
            <a:r>
              <a:rPr lang="en-US" dirty="0" smtClean="0"/>
              <a:t>Class B network subnet mask after </a:t>
            </a:r>
            <a:r>
              <a:rPr lang="en-US" dirty="0" err="1" smtClean="0"/>
              <a:t>subnetting</a:t>
            </a:r>
            <a:endParaRPr lang="en-US" dirty="0" smtClean="0"/>
          </a:p>
          <a:p>
            <a:r>
              <a:rPr lang="en-US" sz="2800" dirty="0" smtClean="0"/>
              <a:t> </a:t>
            </a:r>
            <a:r>
              <a:rPr lang="en-US" sz="2800" dirty="0" smtClean="0"/>
              <a:t>            </a:t>
            </a:r>
            <a:r>
              <a:rPr lang="en-US" sz="3200" dirty="0" smtClean="0"/>
              <a:t>255   .     255       .    240         .          0</a:t>
            </a:r>
          </a:p>
          <a:p>
            <a:r>
              <a:rPr lang="en-US" sz="3000" dirty="0" smtClean="0"/>
              <a:t>11111111</a:t>
            </a:r>
            <a:r>
              <a:rPr lang="en-US" sz="3200" dirty="0" smtClean="0"/>
              <a:t>    . </a:t>
            </a:r>
            <a:r>
              <a:rPr lang="en-US" sz="3000" dirty="0" smtClean="0"/>
              <a:t>11111111</a:t>
            </a:r>
            <a:r>
              <a:rPr lang="en-US" sz="3200" dirty="0" smtClean="0"/>
              <a:t>  . </a:t>
            </a:r>
            <a:r>
              <a:rPr lang="en-US" sz="3000" dirty="0" smtClean="0"/>
              <a:t>11110000</a:t>
            </a:r>
            <a:r>
              <a:rPr lang="en-US" sz="3200" dirty="0" smtClean="0"/>
              <a:t>  .   </a:t>
            </a:r>
            <a:r>
              <a:rPr lang="en-US" sz="3000" dirty="0" smtClean="0"/>
              <a:t>00000000 </a:t>
            </a:r>
          </a:p>
          <a:p>
            <a:endParaRPr lang="en-US" dirty="0" smtClean="0"/>
          </a:p>
          <a:p>
            <a:endParaRPr lang="en-GB" dirty="0"/>
          </a:p>
        </p:txBody>
      </p:sp>
      <p:sp>
        <p:nvSpPr>
          <p:cNvPr id="18" name="Rectangle 17"/>
          <p:cNvSpPr/>
          <p:nvPr/>
        </p:nvSpPr>
        <p:spPr>
          <a:xfrm>
            <a:off x="1000100" y="1500174"/>
            <a:ext cx="7143800" cy="1231106"/>
          </a:xfrm>
          <a:prstGeom prst="rect">
            <a:avLst/>
          </a:prstGeom>
        </p:spPr>
        <p:txBody>
          <a:bodyPr wrap="square">
            <a:spAutoFit/>
          </a:bodyPr>
          <a:lstStyle/>
          <a:p>
            <a:r>
              <a:rPr lang="en-US" dirty="0" smtClean="0"/>
              <a:t> Class B network subnet mask</a:t>
            </a:r>
          </a:p>
          <a:p>
            <a:r>
              <a:rPr lang="en-US" dirty="0" smtClean="0"/>
              <a:t>                           </a:t>
            </a:r>
            <a:r>
              <a:rPr lang="en-US" sz="2400" dirty="0" smtClean="0"/>
              <a:t>11111111.11111111.0000000.00000000</a:t>
            </a:r>
            <a:endParaRPr lang="en-US" dirty="0" smtClean="0"/>
          </a:p>
          <a:p>
            <a:r>
              <a:rPr lang="en-US" sz="3200" dirty="0" smtClean="0"/>
              <a:t> </a:t>
            </a:r>
            <a:r>
              <a:rPr lang="en-US" sz="3200" dirty="0" smtClean="0"/>
              <a:t>                          255.255.0.0</a:t>
            </a:r>
            <a:endParaRPr lang="en-GB"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blinds(horizontal)">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blinds(horizontal)">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blinds(horizontal)">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smtClean="0"/>
              <a:t>Custom Subnetting</a:t>
            </a:r>
          </a:p>
        </p:txBody>
      </p:sp>
      <p:sp>
        <p:nvSpPr>
          <p:cNvPr id="29699" name="Rectangle 3"/>
          <p:cNvSpPr>
            <a:spLocks noGrp="1" noChangeArrowheads="1"/>
          </p:cNvSpPr>
          <p:nvPr>
            <p:ph type="body" idx="1"/>
          </p:nvPr>
        </p:nvSpPr>
        <p:spPr/>
        <p:txBody>
          <a:bodyPr>
            <a:normAutofit fontScale="92500" lnSpcReduction="10000"/>
          </a:bodyPr>
          <a:lstStyle/>
          <a:p>
            <a:r>
              <a:rPr lang="en-US" dirty="0" smtClean="0"/>
              <a:t>Design the physical network </a:t>
            </a:r>
          </a:p>
          <a:p>
            <a:pPr lvl="1"/>
            <a:r>
              <a:rPr lang="en-US" dirty="0" smtClean="0"/>
              <a:t>Determine the number of physical segments </a:t>
            </a:r>
          </a:p>
          <a:p>
            <a:endParaRPr lang="en-US" dirty="0" smtClean="0"/>
          </a:p>
          <a:p>
            <a:r>
              <a:rPr lang="en-US" dirty="0" smtClean="0"/>
              <a:t>Determine the maximum number of hosts per physical segment </a:t>
            </a:r>
          </a:p>
          <a:p>
            <a:endParaRPr lang="en-US" dirty="0" smtClean="0"/>
          </a:p>
          <a:p>
            <a:r>
              <a:rPr lang="en-US" dirty="0" smtClean="0"/>
              <a:t>Choose a subnet mask that creates the number of:</a:t>
            </a:r>
          </a:p>
          <a:p>
            <a:pPr lvl="1"/>
            <a:r>
              <a:rPr lang="en-US" dirty="0" smtClean="0"/>
              <a:t>Subnet-IDs &gt;= Physical Segments </a:t>
            </a:r>
          </a:p>
          <a:p>
            <a:pPr lvl="1"/>
            <a:r>
              <a:rPr lang="en-US" dirty="0" smtClean="0"/>
              <a:t>Host-IDs &gt;= Hosts </a:t>
            </a:r>
          </a:p>
        </p:txBody>
      </p:sp>
      <p:sp>
        <p:nvSpPr>
          <p:cNvPr id="4" name="Rectangle 3"/>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9699">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9699">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9699">
                                            <p:txEl>
                                              <p:pRg st="7" end="7"/>
                                            </p:txEl>
                                          </p:spTgt>
                                        </p:tgtEl>
                                        <p:attrNameLst>
                                          <p:attrName>style.visibility</p:attrName>
                                        </p:attrNameLst>
                                      </p:cBhvr>
                                      <p:to>
                                        <p:strVal val="visible"/>
                                      </p:to>
                                    </p:set>
                                  </p:childTnLst>
                                </p:cTn>
                              </p:par>
                            </p:childTnLst>
                          </p:cTn>
                        </p:par>
                        <p:par>
                          <p:cTn id="21" fill="hold">
                            <p:stCondLst>
                              <p:cond delay="0"/>
                            </p:stCondLst>
                            <p:childTnLst>
                              <p:par>
                                <p:cTn id="22" presetID="1" presetClass="entr" presetSubtype="0" fill="hold" grpId="0" nodeType="afterEffect">
                                  <p:stCondLst>
                                    <p:cond delay="0"/>
                                  </p:stCondLst>
                                  <p:childTnLst>
                                    <p:set>
                                      <p:cBhvr>
                                        <p:cTn id="23"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Converting </a:t>
            </a:r>
            <a:r>
              <a:rPr lang="en-US" dirty="0" smtClean="0"/>
              <a:t>8-bit binary to decimal</a:t>
            </a:r>
            <a:endParaRPr lang="en-GB" dirty="0"/>
          </a:p>
        </p:txBody>
      </p:sp>
      <p:sp>
        <p:nvSpPr>
          <p:cNvPr id="3" name="Content Placeholder 2"/>
          <p:cNvSpPr>
            <a:spLocks noGrp="1"/>
          </p:cNvSpPr>
          <p:nvPr>
            <p:ph idx="1"/>
          </p:nvPr>
        </p:nvSpPr>
        <p:spPr/>
        <p:txBody>
          <a:bodyPr/>
          <a:lstStyle/>
          <a:p>
            <a:endParaRPr lang="en-GB" dirty="0"/>
          </a:p>
        </p:txBody>
      </p:sp>
      <p:pic>
        <p:nvPicPr>
          <p:cNvPr id="4" name="Picture 6"/>
          <p:cNvPicPr>
            <a:picLocks noChangeAspect="1" noChangeArrowheads="1"/>
          </p:cNvPicPr>
          <p:nvPr/>
        </p:nvPicPr>
        <p:blipFill>
          <a:blip r:embed="rId2"/>
          <a:srcRect/>
          <a:stretch>
            <a:fillRect/>
          </a:stretch>
        </p:blipFill>
        <p:spPr bwMode="auto">
          <a:xfrm>
            <a:off x="357158" y="1500174"/>
            <a:ext cx="8358246" cy="4552950"/>
          </a:xfrm>
          <a:prstGeom prst="rect">
            <a:avLst/>
          </a:prstGeom>
          <a:noFill/>
          <a:ln w="9525" algn="ctr">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Converting an IP address </a:t>
            </a:r>
            <a:r>
              <a:rPr lang="en-US" dirty="0" smtClean="0"/>
              <a:t>to decimal</a:t>
            </a:r>
            <a:endParaRPr lang="en-GB" dirty="0"/>
          </a:p>
        </p:txBody>
      </p:sp>
      <p:sp>
        <p:nvSpPr>
          <p:cNvPr id="3" name="Content Placeholder 2"/>
          <p:cNvSpPr>
            <a:spLocks noGrp="1"/>
          </p:cNvSpPr>
          <p:nvPr>
            <p:ph idx="1"/>
          </p:nvPr>
        </p:nvSpPr>
        <p:spPr/>
        <p:txBody>
          <a:bodyPr/>
          <a:lstStyle/>
          <a:p>
            <a:endParaRPr lang="en-GB"/>
          </a:p>
        </p:txBody>
      </p:sp>
      <p:pic>
        <p:nvPicPr>
          <p:cNvPr id="4" name="Picture 4"/>
          <p:cNvPicPr>
            <a:picLocks noChangeAspect="1" noChangeArrowheads="1"/>
          </p:cNvPicPr>
          <p:nvPr/>
        </p:nvPicPr>
        <p:blipFill>
          <a:blip r:embed="rId2"/>
          <a:srcRect/>
          <a:stretch>
            <a:fillRect/>
          </a:stretch>
        </p:blipFill>
        <p:spPr bwMode="auto">
          <a:xfrm>
            <a:off x="0" y="1071546"/>
            <a:ext cx="9144000" cy="5072098"/>
          </a:xfrm>
          <a:prstGeom prst="rect">
            <a:avLst/>
          </a:prstGeom>
          <a:noFill/>
          <a:ln w="9525" algn="ctr">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0042"/>
            <a:ext cx="8229600" cy="908134"/>
          </a:xfrm>
        </p:spPr>
        <p:txBody>
          <a:bodyPr>
            <a:normAutofit fontScale="90000"/>
          </a:bodyPr>
          <a:lstStyle/>
          <a:p>
            <a:r>
              <a:rPr lang="en-US" sz="3600" dirty="0" smtClean="0"/>
              <a:t>Practice converting decimal to 8-bit binary</a:t>
            </a:r>
            <a:r>
              <a:rPr lang="en-US" dirty="0" smtClean="0"/>
              <a:t/>
            </a:r>
            <a:br>
              <a:rPr lang="en-US" dirty="0" smtClean="0"/>
            </a:br>
            <a:endParaRPr lang="en-GB" dirty="0"/>
          </a:p>
        </p:txBody>
      </p:sp>
      <p:sp>
        <p:nvSpPr>
          <p:cNvPr id="3" name="Content Placeholder 2"/>
          <p:cNvSpPr>
            <a:spLocks noGrp="1"/>
          </p:cNvSpPr>
          <p:nvPr>
            <p:ph idx="1"/>
          </p:nvPr>
        </p:nvSpPr>
        <p:spPr/>
        <p:txBody>
          <a:bodyPr/>
          <a:lstStyle/>
          <a:p>
            <a:endParaRPr lang="en-GB"/>
          </a:p>
        </p:txBody>
      </p:sp>
      <p:pic>
        <p:nvPicPr>
          <p:cNvPr id="4" name="Picture 4"/>
          <p:cNvPicPr>
            <a:picLocks noChangeAspect="1" noChangeArrowheads="1"/>
          </p:cNvPicPr>
          <p:nvPr/>
        </p:nvPicPr>
        <p:blipFill>
          <a:blip r:embed="rId2"/>
          <a:srcRect/>
          <a:stretch>
            <a:fillRect/>
          </a:stretch>
        </p:blipFill>
        <p:spPr bwMode="auto">
          <a:xfrm>
            <a:off x="0" y="1500174"/>
            <a:ext cx="9144000" cy="4198937"/>
          </a:xfrm>
          <a:prstGeom prst="rect">
            <a:avLst/>
          </a:prstGeom>
          <a:noFill/>
          <a:ln w="9525" algn="ctr">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idx="1"/>
          </p:nvPr>
        </p:nvSpPr>
        <p:spPr/>
        <p:txBody>
          <a:bodyPr>
            <a:normAutofit fontScale="92500" lnSpcReduction="10000"/>
          </a:bodyPr>
          <a:lstStyle/>
          <a:p>
            <a:pPr>
              <a:lnSpc>
                <a:spcPct val="150000"/>
              </a:lnSpc>
            </a:pPr>
            <a:r>
              <a:rPr lang="en-GB" dirty="0" smtClean="0"/>
              <a:t>IP Addresses</a:t>
            </a:r>
          </a:p>
          <a:p>
            <a:pPr>
              <a:lnSpc>
                <a:spcPct val="150000"/>
              </a:lnSpc>
            </a:pPr>
            <a:r>
              <a:rPr lang="en-GB" dirty="0" smtClean="0"/>
              <a:t>Address </a:t>
            </a:r>
            <a:r>
              <a:rPr lang="en-GB" dirty="0" smtClean="0"/>
              <a:t>Classes</a:t>
            </a:r>
          </a:p>
          <a:p>
            <a:pPr>
              <a:lnSpc>
                <a:spcPct val="150000"/>
              </a:lnSpc>
            </a:pPr>
            <a:r>
              <a:rPr lang="en-GB" dirty="0" smtClean="0"/>
              <a:t>Public </a:t>
            </a:r>
            <a:r>
              <a:rPr lang="en-GB" dirty="0" smtClean="0"/>
              <a:t>and Private Addresses</a:t>
            </a:r>
          </a:p>
          <a:p>
            <a:pPr>
              <a:lnSpc>
                <a:spcPct val="150000"/>
              </a:lnSpc>
            </a:pPr>
            <a:r>
              <a:rPr lang="en-GB" dirty="0" smtClean="0"/>
              <a:t>Subnet </a:t>
            </a:r>
            <a:r>
              <a:rPr lang="en-GB" dirty="0" smtClean="0"/>
              <a:t>Masks</a:t>
            </a:r>
          </a:p>
          <a:p>
            <a:pPr>
              <a:lnSpc>
                <a:spcPct val="150000"/>
              </a:lnSpc>
            </a:pPr>
            <a:r>
              <a:rPr lang="en-GB" dirty="0" err="1" smtClean="0"/>
              <a:t>Subnetting</a:t>
            </a:r>
            <a:endParaRPr lang="en-GB" dirty="0" smtClean="0"/>
          </a:p>
          <a:p>
            <a:pPr>
              <a:lnSpc>
                <a:spcPct val="150000"/>
              </a:lnSpc>
            </a:pPr>
            <a:r>
              <a:rPr lang="en-GB" dirty="0" smtClean="0"/>
              <a:t>Converting Binary to decimal</a:t>
            </a:r>
          </a:p>
          <a:p>
            <a:pPr>
              <a:lnSpc>
                <a:spcPct val="150000"/>
              </a:lnSpc>
            </a:pPr>
            <a:r>
              <a:rPr lang="en-GB" dirty="0" smtClean="0"/>
              <a:t>Converting Decimal to Binary</a:t>
            </a:r>
            <a:endParaRPr lang="en-GB" dirty="0"/>
          </a:p>
        </p:txBody>
      </p:sp>
      <p:sp>
        <p:nvSpPr>
          <p:cNvPr id="4" name="Rectangle 3"/>
          <p:cNvSpPr/>
          <p:nvPr/>
        </p:nvSpPr>
        <p:spPr>
          <a:xfrm>
            <a:off x="8858280" y="0"/>
            <a:ext cx="285720" cy="21429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par>
                          <p:cTn id="19" fill="hold">
                            <p:stCondLst>
                              <p:cond delay="0"/>
                            </p:stCondLst>
                            <p:childTnLst>
                              <p:par>
                                <p:cTn id="20" presetID="1" presetClass="entr" presetSubtype="0" fill="hold" grpId="0" nodeType="afterEffect">
                                  <p:stCondLst>
                                    <p:cond delay="0"/>
                                  </p:stCondLst>
                                  <p:childTnLst>
                                    <p:set>
                                      <p:cBhvr>
                                        <p:cTn id="2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a:buNone/>
            </a:pPr>
            <a:r>
              <a:rPr lang="en-GB" dirty="0" smtClean="0"/>
              <a:t> </a:t>
            </a:r>
          </a:p>
          <a:p>
            <a:pPr>
              <a:buNone/>
            </a:pPr>
            <a:endParaRPr lang="en-GB" sz="4800" b="1" dirty="0" smtClean="0"/>
          </a:p>
          <a:p>
            <a:pPr algn="ctr">
              <a:buNone/>
            </a:pPr>
            <a:r>
              <a:rPr lang="en-GB" sz="4800" b="1" dirty="0" smtClean="0"/>
              <a:t>Questions!</a:t>
            </a:r>
            <a:endParaRPr lang="en-GB" b="1" dirty="0" smtClean="0"/>
          </a:p>
          <a:p>
            <a:endParaRPr lang="en-GB" dirty="0" smtClean="0"/>
          </a:p>
          <a:p>
            <a:endParaRPr lang="en-GB" dirty="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owerpoint New">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New</Template>
  <TotalTime>348</TotalTime>
  <Words>1261</Words>
  <Application>Microsoft Office PowerPoint</Application>
  <PresentationFormat>On-screen Show (4:3)</PresentationFormat>
  <Paragraphs>240</Paragraphs>
  <Slides>29</Slides>
  <Notes>13</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31" baseType="lpstr">
      <vt:lpstr>Powerpoint New</vt:lpstr>
      <vt:lpstr>Bitmap Image</vt:lpstr>
      <vt:lpstr>IP Addresses</vt:lpstr>
      <vt:lpstr>Topics</vt:lpstr>
      <vt:lpstr>What is IP?</vt:lpstr>
      <vt:lpstr>IP Address</vt:lpstr>
      <vt:lpstr>IPv4 vs IPv6</vt:lpstr>
      <vt:lpstr>IPv4 Address</vt:lpstr>
      <vt:lpstr>IPv4 Address Format</vt:lpstr>
      <vt:lpstr>IPv4 Address Classes</vt:lpstr>
      <vt:lpstr>Class Range</vt:lpstr>
      <vt:lpstr>IP Address Types</vt:lpstr>
      <vt:lpstr>Network Addresses</vt:lpstr>
      <vt:lpstr>Forbidden Host Addresses</vt:lpstr>
      <vt:lpstr>Private IP Addresses</vt:lpstr>
      <vt:lpstr>Subnet Masks and Subnetting</vt:lpstr>
      <vt:lpstr>What is Subnet Mask?</vt:lpstr>
      <vt:lpstr>What makes up a Subnet Mask? </vt:lpstr>
      <vt:lpstr>Subnet Mask Format</vt:lpstr>
      <vt:lpstr>Subnet Mask Format</vt:lpstr>
      <vt:lpstr>Why Subnet?  </vt:lpstr>
      <vt:lpstr>Subnetting</vt:lpstr>
      <vt:lpstr>Why Subnet?</vt:lpstr>
      <vt:lpstr>Network &amp; Subnet</vt:lpstr>
      <vt:lpstr>Subnet IDs</vt:lpstr>
      <vt:lpstr>Custom Subnetting</vt:lpstr>
      <vt:lpstr>Converting 8-bit binary to decimal</vt:lpstr>
      <vt:lpstr>Converting an IP address to decimal</vt:lpstr>
      <vt:lpstr>Practice converting decimal to 8-bit binary </vt:lpstr>
      <vt:lpstr>Recap</vt:lpstr>
      <vt:lpstr>Slide 29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Addresses</dc:title>
  <dc:creator>Graham Rees-Evans</dc:creator>
  <cp:lastModifiedBy>sc-cc</cp:lastModifiedBy>
  <cp:revision>24</cp:revision>
  <dcterms:created xsi:type="dcterms:W3CDTF">2012-03-07T22:24:44Z</dcterms:created>
  <dcterms:modified xsi:type="dcterms:W3CDTF">2013-02-25T15:36:27Z</dcterms:modified>
</cp:coreProperties>
</file>