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77" r:id="rId4"/>
    <p:sldId id="259" r:id="rId5"/>
    <p:sldId id="263" r:id="rId6"/>
    <p:sldId id="257" r:id="rId7"/>
    <p:sldId id="260" r:id="rId8"/>
    <p:sldId id="261" r:id="rId9"/>
    <p:sldId id="262" r:id="rId10"/>
    <p:sldId id="273" r:id="rId11"/>
    <p:sldId id="276" r:id="rId12"/>
    <p:sldId id="265" r:id="rId13"/>
    <p:sldId id="267" r:id="rId14"/>
    <p:sldId id="268" r:id="rId15"/>
    <p:sldId id="269" r:id="rId16"/>
    <p:sldId id="275" r:id="rId17"/>
    <p:sldId id="283" r:id="rId18"/>
    <p:sldId id="282" r:id="rId19"/>
    <p:sldId id="280" r:id="rId20"/>
    <p:sldId id="284" r:id="rId2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12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52" autoAdjust="0"/>
    <p:restoredTop sz="94610"/>
  </p:normalViewPr>
  <p:slideViewPr>
    <p:cSldViewPr snapToGrid="0" snapToObjects="1">
      <p:cViewPr>
        <p:scale>
          <a:sx n="100" d="100"/>
          <a:sy n="100" d="100"/>
        </p:scale>
        <p:origin x="316" y="-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BADB7E-3B87-4B3B-B99D-ECD7530F5B7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D0EC8B-387D-42DD-B792-2921CC03AD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Module Name: </a:t>
          </a:r>
          <a:r>
            <a:rPr lang="en-GB" dirty="0"/>
            <a:t>Managing Enterprise </a:t>
          </a:r>
          <a:endParaRPr lang="en-US" dirty="0"/>
        </a:p>
      </dgm:t>
    </dgm:pt>
    <dgm:pt modelId="{A923EEA9-756E-4049-AC4F-2E084467BC98}" type="parTrans" cxnId="{EB7BE01D-B820-450C-AD5B-DE8C5D46B6E0}">
      <dgm:prSet/>
      <dgm:spPr/>
      <dgm:t>
        <a:bodyPr/>
        <a:lstStyle/>
        <a:p>
          <a:endParaRPr lang="en-US"/>
        </a:p>
      </dgm:t>
    </dgm:pt>
    <dgm:pt modelId="{8186B5EC-A2EF-4078-B7B9-0B45136B17D7}" type="sibTrans" cxnId="{EB7BE01D-B820-450C-AD5B-DE8C5D46B6E0}">
      <dgm:prSet/>
      <dgm:spPr/>
      <dgm:t>
        <a:bodyPr/>
        <a:lstStyle/>
        <a:p>
          <a:endParaRPr lang="en-US"/>
        </a:p>
      </dgm:t>
    </dgm:pt>
    <dgm:pt modelId="{C49BC9E1-D8BB-48D3-8942-C85CD89F66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Module Code: </a:t>
          </a:r>
          <a:r>
            <a:rPr lang="en-GB" dirty="0"/>
            <a:t>BMSW4011</a:t>
          </a:r>
          <a:endParaRPr lang="en-US" dirty="0"/>
        </a:p>
      </dgm:t>
    </dgm:pt>
    <dgm:pt modelId="{97A4BBA5-B4FB-4775-B24D-C95391D4221E}" type="parTrans" cxnId="{758B3BDA-5443-4D39-A6B1-05C1322E70BD}">
      <dgm:prSet/>
      <dgm:spPr/>
      <dgm:t>
        <a:bodyPr/>
        <a:lstStyle/>
        <a:p>
          <a:endParaRPr lang="en-US"/>
        </a:p>
      </dgm:t>
    </dgm:pt>
    <dgm:pt modelId="{6357BAD6-E3E6-40DC-8C78-C75B238F1C6D}" type="sibTrans" cxnId="{758B3BDA-5443-4D39-A6B1-05C1322E70BD}">
      <dgm:prSet/>
      <dgm:spPr/>
      <dgm:t>
        <a:bodyPr/>
        <a:lstStyle/>
        <a:p>
          <a:endParaRPr lang="en-US"/>
        </a:p>
      </dgm:t>
    </dgm:pt>
    <dgm:pt modelId="{0863F872-93EF-4159-9E30-46698B3D26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Assessment</a:t>
          </a:r>
          <a:r>
            <a:rPr lang="en-GB" b="0" dirty="0"/>
            <a:t>2</a:t>
          </a:r>
          <a:r>
            <a:rPr lang="en-GB" b="1" dirty="0"/>
            <a:t>: </a:t>
          </a:r>
          <a:r>
            <a:rPr lang="en-GB" b="0" dirty="0"/>
            <a:t>Business Plan PP</a:t>
          </a:r>
          <a:br>
            <a:rPr lang="en-GB" dirty="0"/>
          </a:br>
          <a:r>
            <a:rPr lang="en-GB" b="1" dirty="0"/>
            <a:t>Lecturer Name: </a:t>
          </a:r>
          <a:r>
            <a:rPr lang="en-GB" b="0" dirty="0"/>
            <a:t>Melanie Squire</a:t>
          </a:r>
          <a:endParaRPr lang="en-US" b="0" dirty="0"/>
        </a:p>
      </dgm:t>
    </dgm:pt>
    <dgm:pt modelId="{823BBD96-494A-47AE-937C-7DBFDD4ACB33}" type="parTrans" cxnId="{0D4DA839-3170-4085-83A1-81EDAA44C4C0}">
      <dgm:prSet/>
      <dgm:spPr/>
      <dgm:t>
        <a:bodyPr/>
        <a:lstStyle/>
        <a:p>
          <a:endParaRPr lang="en-US"/>
        </a:p>
      </dgm:t>
    </dgm:pt>
    <dgm:pt modelId="{6C0CBC10-DE50-42F9-ADC2-605CB4F661F6}" type="sibTrans" cxnId="{0D4DA839-3170-4085-83A1-81EDAA44C4C0}">
      <dgm:prSet/>
      <dgm:spPr/>
      <dgm:t>
        <a:bodyPr/>
        <a:lstStyle/>
        <a:p>
          <a:endParaRPr lang="en-US"/>
        </a:p>
      </dgm:t>
    </dgm:pt>
    <dgm:pt modelId="{5D0BC151-68F7-4765-A61C-41B7C5277A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Student Name: </a:t>
          </a:r>
          <a:r>
            <a:rPr lang="en-GB" dirty="0"/>
            <a:t>Abdullahi Haashi</a:t>
          </a:r>
          <a:endParaRPr lang="en-US" dirty="0"/>
        </a:p>
      </dgm:t>
    </dgm:pt>
    <dgm:pt modelId="{F0573957-710B-44FD-99C2-7C28B2A251DF}" type="parTrans" cxnId="{ED6F707C-1F39-459D-A354-7754A70B2FA4}">
      <dgm:prSet/>
      <dgm:spPr/>
      <dgm:t>
        <a:bodyPr/>
        <a:lstStyle/>
        <a:p>
          <a:endParaRPr lang="en-US"/>
        </a:p>
      </dgm:t>
    </dgm:pt>
    <dgm:pt modelId="{CC4E0A45-5ADC-47B4-BBD3-15C308B1CE26}" type="sibTrans" cxnId="{ED6F707C-1F39-459D-A354-7754A70B2FA4}">
      <dgm:prSet/>
      <dgm:spPr/>
      <dgm:t>
        <a:bodyPr/>
        <a:lstStyle/>
        <a:p>
          <a:endParaRPr lang="en-US"/>
        </a:p>
      </dgm:t>
    </dgm:pt>
    <dgm:pt modelId="{124DA46F-A56C-4E4E-9201-C2D11BDEC0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Student Number:</a:t>
          </a:r>
          <a:r>
            <a:rPr lang="en-GB" dirty="0"/>
            <a:t>2114800</a:t>
          </a:r>
          <a:endParaRPr lang="en-US" dirty="0"/>
        </a:p>
      </dgm:t>
    </dgm:pt>
    <dgm:pt modelId="{19CBF3A2-86B6-4584-8D33-8BB8834B019D}" type="parTrans" cxnId="{28A407E7-6803-4D7E-9837-B91D9C75737D}">
      <dgm:prSet/>
      <dgm:spPr/>
      <dgm:t>
        <a:bodyPr/>
        <a:lstStyle/>
        <a:p>
          <a:endParaRPr lang="en-US"/>
        </a:p>
      </dgm:t>
    </dgm:pt>
    <dgm:pt modelId="{CAB6A980-6B9A-40A5-98EF-7A06B55334BA}" type="sibTrans" cxnId="{28A407E7-6803-4D7E-9837-B91D9C75737D}">
      <dgm:prSet/>
      <dgm:spPr/>
      <dgm:t>
        <a:bodyPr/>
        <a:lstStyle/>
        <a:p>
          <a:endParaRPr lang="en-US"/>
        </a:p>
      </dgm:t>
    </dgm:pt>
    <dgm:pt modelId="{D656842B-4DF0-4839-8A00-2C3CF5AF0A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Deadline: </a:t>
          </a:r>
          <a:r>
            <a:rPr lang="en-GB" dirty="0"/>
            <a:t>Monday 22</a:t>
          </a:r>
          <a:r>
            <a:rPr lang="en-GB" baseline="30000" dirty="0"/>
            <a:t>nd</a:t>
          </a:r>
          <a:r>
            <a:rPr lang="en-GB" dirty="0"/>
            <a:t> June 10:00 AM</a:t>
          </a:r>
          <a:endParaRPr lang="en-US" dirty="0"/>
        </a:p>
      </dgm:t>
    </dgm:pt>
    <dgm:pt modelId="{B794406E-27EE-461C-A5D4-89A7C6805324}" type="parTrans" cxnId="{16E8B4FC-D267-434A-9744-237B3D78381E}">
      <dgm:prSet/>
      <dgm:spPr/>
      <dgm:t>
        <a:bodyPr/>
        <a:lstStyle/>
        <a:p>
          <a:endParaRPr lang="en-US"/>
        </a:p>
      </dgm:t>
    </dgm:pt>
    <dgm:pt modelId="{6D1D82D3-91C3-441C-A063-70336848A452}" type="sibTrans" cxnId="{16E8B4FC-D267-434A-9744-237B3D78381E}">
      <dgm:prSet/>
      <dgm:spPr/>
      <dgm:t>
        <a:bodyPr/>
        <a:lstStyle/>
        <a:p>
          <a:endParaRPr lang="en-US"/>
        </a:p>
      </dgm:t>
    </dgm:pt>
    <dgm:pt modelId="{554A1A56-8531-4387-910C-2173A6EB5864}" type="pres">
      <dgm:prSet presAssocID="{3DBADB7E-3B87-4B3B-B99D-ECD7530F5B7C}" presName="root" presStyleCnt="0">
        <dgm:presLayoutVars>
          <dgm:dir/>
          <dgm:resizeHandles val="exact"/>
        </dgm:presLayoutVars>
      </dgm:prSet>
      <dgm:spPr/>
    </dgm:pt>
    <dgm:pt modelId="{BB1E8241-6107-4C09-9109-30111F1D1B70}" type="pres">
      <dgm:prSet presAssocID="{EAD0EC8B-387D-42DD-B792-2921CC03ADA7}" presName="compNode" presStyleCnt="0"/>
      <dgm:spPr/>
    </dgm:pt>
    <dgm:pt modelId="{32B7A658-6D49-4AF8-BD15-1353D69DB5EC}" type="pres">
      <dgm:prSet presAssocID="{EAD0EC8B-387D-42DD-B792-2921CC03ADA7}" presName="bgRect" presStyleLbl="bgShp" presStyleIdx="0" presStyleCnt="6" custLinFactNeighborX="-2163" custLinFactNeighborY="4976"/>
      <dgm:spPr/>
    </dgm:pt>
    <dgm:pt modelId="{5B4F0FCD-E5E9-401A-BFB4-DCC184CD9A9B}" type="pres">
      <dgm:prSet presAssocID="{EAD0EC8B-387D-42DD-B792-2921CC03ADA7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90F4E3D-7225-4BA4-B1DC-5FB10ED20410}" type="pres">
      <dgm:prSet presAssocID="{EAD0EC8B-387D-42DD-B792-2921CC03ADA7}" presName="spaceRect" presStyleCnt="0"/>
      <dgm:spPr/>
    </dgm:pt>
    <dgm:pt modelId="{68EA0B10-4F70-4F25-A31B-EF9CAD91850C}" type="pres">
      <dgm:prSet presAssocID="{EAD0EC8B-387D-42DD-B792-2921CC03ADA7}" presName="parTx" presStyleLbl="revTx" presStyleIdx="0" presStyleCnt="6">
        <dgm:presLayoutVars>
          <dgm:chMax val="0"/>
          <dgm:chPref val="0"/>
        </dgm:presLayoutVars>
      </dgm:prSet>
      <dgm:spPr/>
    </dgm:pt>
    <dgm:pt modelId="{AA5ACEC5-7F57-48F4-BDD1-916577C70B71}" type="pres">
      <dgm:prSet presAssocID="{8186B5EC-A2EF-4078-B7B9-0B45136B17D7}" presName="sibTrans" presStyleCnt="0"/>
      <dgm:spPr/>
    </dgm:pt>
    <dgm:pt modelId="{4309AF0E-DF6D-47B4-9D15-51A6DC0540EF}" type="pres">
      <dgm:prSet presAssocID="{C49BC9E1-D8BB-48D3-8942-C85CD89F66B9}" presName="compNode" presStyleCnt="0"/>
      <dgm:spPr/>
    </dgm:pt>
    <dgm:pt modelId="{AFF1C38D-4263-4396-867A-5B20D164D65A}" type="pres">
      <dgm:prSet presAssocID="{C49BC9E1-D8BB-48D3-8942-C85CD89F66B9}" presName="bgRect" presStyleLbl="bgShp" presStyleIdx="1" presStyleCnt="6"/>
      <dgm:spPr/>
    </dgm:pt>
    <dgm:pt modelId="{7C7256E0-B207-4E25-BAF9-E8E46BEBABE5}" type="pres">
      <dgm:prSet presAssocID="{C49BC9E1-D8BB-48D3-8942-C85CD89F66B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BDD572D-B157-46D6-883E-DA4756FB0DF1}" type="pres">
      <dgm:prSet presAssocID="{C49BC9E1-D8BB-48D3-8942-C85CD89F66B9}" presName="spaceRect" presStyleCnt="0"/>
      <dgm:spPr/>
    </dgm:pt>
    <dgm:pt modelId="{225B1E89-5167-413F-851F-4AD20E940BC0}" type="pres">
      <dgm:prSet presAssocID="{C49BC9E1-D8BB-48D3-8942-C85CD89F66B9}" presName="parTx" presStyleLbl="revTx" presStyleIdx="1" presStyleCnt="6">
        <dgm:presLayoutVars>
          <dgm:chMax val="0"/>
          <dgm:chPref val="0"/>
        </dgm:presLayoutVars>
      </dgm:prSet>
      <dgm:spPr/>
    </dgm:pt>
    <dgm:pt modelId="{CD7CECFD-AB75-4636-8764-6DBC78A554C0}" type="pres">
      <dgm:prSet presAssocID="{6357BAD6-E3E6-40DC-8C78-C75B238F1C6D}" presName="sibTrans" presStyleCnt="0"/>
      <dgm:spPr/>
    </dgm:pt>
    <dgm:pt modelId="{500C9F53-0ED9-4656-A371-BC5B57AA6C56}" type="pres">
      <dgm:prSet presAssocID="{0863F872-93EF-4159-9E30-46698B3D26D5}" presName="compNode" presStyleCnt="0"/>
      <dgm:spPr/>
    </dgm:pt>
    <dgm:pt modelId="{79C3910C-78B6-4D58-923C-3C07D24CCCA6}" type="pres">
      <dgm:prSet presAssocID="{0863F872-93EF-4159-9E30-46698B3D26D5}" presName="bgRect" presStyleLbl="bgShp" presStyleIdx="2" presStyleCnt="6"/>
      <dgm:spPr/>
    </dgm:pt>
    <dgm:pt modelId="{DF431696-F98B-43B2-A0A6-E505A75EF1BF}" type="pres">
      <dgm:prSet presAssocID="{0863F872-93EF-4159-9E30-46698B3D26D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2FAA221-5CA9-4CAE-92C1-BDA32FF2B716}" type="pres">
      <dgm:prSet presAssocID="{0863F872-93EF-4159-9E30-46698B3D26D5}" presName="spaceRect" presStyleCnt="0"/>
      <dgm:spPr/>
    </dgm:pt>
    <dgm:pt modelId="{07DA3577-18F9-479C-82A2-80A17E283509}" type="pres">
      <dgm:prSet presAssocID="{0863F872-93EF-4159-9E30-46698B3D26D5}" presName="parTx" presStyleLbl="revTx" presStyleIdx="2" presStyleCnt="6">
        <dgm:presLayoutVars>
          <dgm:chMax val="0"/>
          <dgm:chPref val="0"/>
        </dgm:presLayoutVars>
      </dgm:prSet>
      <dgm:spPr/>
    </dgm:pt>
    <dgm:pt modelId="{10D3B605-40F3-4C4D-AD42-A2EC3970EDA8}" type="pres">
      <dgm:prSet presAssocID="{6C0CBC10-DE50-42F9-ADC2-605CB4F661F6}" presName="sibTrans" presStyleCnt="0"/>
      <dgm:spPr/>
    </dgm:pt>
    <dgm:pt modelId="{C55ACEA7-427C-4045-BAB2-2DEB23764F23}" type="pres">
      <dgm:prSet presAssocID="{5D0BC151-68F7-4765-A61C-41B7C5277ACD}" presName="compNode" presStyleCnt="0"/>
      <dgm:spPr/>
    </dgm:pt>
    <dgm:pt modelId="{7D86C613-9E59-4EFA-9ACC-24F4F02376C9}" type="pres">
      <dgm:prSet presAssocID="{5D0BC151-68F7-4765-A61C-41B7C5277ACD}" presName="bgRect" presStyleLbl="bgShp" presStyleIdx="3" presStyleCnt="6"/>
      <dgm:spPr/>
    </dgm:pt>
    <dgm:pt modelId="{3EF1861D-8330-40C7-8EFC-B5B0575D5CCB}" type="pres">
      <dgm:prSet presAssocID="{5D0BC151-68F7-4765-A61C-41B7C5277ACD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5320C08-0AFB-462A-AF0F-DDBE6633FFDF}" type="pres">
      <dgm:prSet presAssocID="{5D0BC151-68F7-4765-A61C-41B7C5277ACD}" presName="spaceRect" presStyleCnt="0"/>
      <dgm:spPr/>
    </dgm:pt>
    <dgm:pt modelId="{2A8485B7-B6F8-493C-804A-9C3C977B01EB}" type="pres">
      <dgm:prSet presAssocID="{5D0BC151-68F7-4765-A61C-41B7C5277ACD}" presName="parTx" presStyleLbl="revTx" presStyleIdx="3" presStyleCnt="6">
        <dgm:presLayoutVars>
          <dgm:chMax val="0"/>
          <dgm:chPref val="0"/>
        </dgm:presLayoutVars>
      </dgm:prSet>
      <dgm:spPr/>
    </dgm:pt>
    <dgm:pt modelId="{DC8BDACC-BE07-4BC0-86F4-F46F0D037D16}" type="pres">
      <dgm:prSet presAssocID="{CC4E0A45-5ADC-47B4-BBD3-15C308B1CE26}" presName="sibTrans" presStyleCnt="0"/>
      <dgm:spPr/>
    </dgm:pt>
    <dgm:pt modelId="{D8032BC7-9F5F-495F-9C98-723908F4C715}" type="pres">
      <dgm:prSet presAssocID="{124DA46F-A56C-4E4E-9201-C2D11BDEC07B}" presName="compNode" presStyleCnt="0"/>
      <dgm:spPr/>
    </dgm:pt>
    <dgm:pt modelId="{ED894C1A-572B-4226-8ECB-4D52C7C56AA3}" type="pres">
      <dgm:prSet presAssocID="{124DA46F-A56C-4E4E-9201-C2D11BDEC07B}" presName="bgRect" presStyleLbl="bgShp" presStyleIdx="4" presStyleCnt="6"/>
      <dgm:spPr/>
    </dgm:pt>
    <dgm:pt modelId="{8B33A869-A690-41E7-85CD-D2E6CD7598F1}" type="pres">
      <dgm:prSet presAssocID="{124DA46F-A56C-4E4E-9201-C2D11BDEC07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CE74AD4-EDD1-4FA3-8DEF-E01E4E8D27E7}" type="pres">
      <dgm:prSet presAssocID="{124DA46F-A56C-4E4E-9201-C2D11BDEC07B}" presName="spaceRect" presStyleCnt="0"/>
      <dgm:spPr/>
    </dgm:pt>
    <dgm:pt modelId="{6E481F1E-C06A-41E0-AD80-2243734406A1}" type="pres">
      <dgm:prSet presAssocID="{124DA46F-A56C-4E4E-9201-C2D11BDEC07B}" presName="parTx" presStyleLbl="revTx" presStyleIdx="4" presStyleCnt="6">
        <dgm:presLayoutVars>
          <dgm:chMax val="0"/>
          <dgm:chPref val="0"/>
        </dgm:presLayoutVars>
      </dgm:prSet>
      <dgm:spPr/>
    </dgm:pt>
    <dgm:pt modelId="{F160F2D3-D332-4B52-94A8-8F3DD9CFB7E8}" type="pres">
      <dgm:prSet presAssocID="{CAB6A980-6B9A-40A5-98EF-7A06B55334BA}" presName="sibTrans" presStyleCnt="0"/>
      <dgm:spPr/>
    </dgm:pt>
    <dgm:pt modelId="{A7505661-BB46-40F6-8791-3CC67C750C66}" type="pres">
      <dgm:prSet presAssocID="{D656842B-4DF0-4839-8A00-2C3CF5AF0ABE}" presName="compNode" presStyleCnt="0"/>
      <dgm:spPr/>
    </dgm:pt>
    <dgm:pt modelId="{B266D1B8-0405-4B40-BDD4-1D1387B6AB3E}" type="pres">
      <dgm:prSet presAssocID="{D656842B-4DF0-4839-8A00-2C3CF5AF0ABE}" presName="bgRect" presStyleLbl="bgShp" presStyleIdx="5" presStyleCnt="6"/>
      <dgm:spPr/>
    </dgm:pt>
    <dgm:pt modelId="{B89DAB4E-50D9-47F2-BD39-2594DC7CF484}" type="pres">
      <dgm:prSet presAssocID="{D656842B-4DF0-4839-8A00-2C3CF5AF0ABE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999035E-4B9E-4DA9-89B5-CBB2D86A6077}" type="pres">
      <dgm:prSet presAssocID="{D656842B-4DF0-4839-8A00-2C3CF5AF0ABE}" presName="spaceRect" presStyleCnt="0"/>
      <dgm:spPr/>
    </dgm:pt>
    <dgm:pt modelId="{1820A585-F707-4C93-80CF-F63C1B6751F4}" type="pres">
      <dgm:prSet presAssocID="{D656842B-4DF0-4839-8A00-2C3CF5AF0AB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BF99807-30A0-4192-AE22-E0671FBBC063}" type="presOf" srcId="{124DA46F-A56C-4E4E-9201-C2D11BDEC07B}" destId="{6E481F1E-C06A-41E0-AD80-2243734406A1}" srcOrd="0" destOrd="0" presId="urn:microsoft.com/office/officeart/2018/2/layout/IconVerticalSolidList"/>
    <dgm:cxn modelId="{F43BB40F-7478-46CD-A4D0-C44762FB21F1}" type="presOf" srcId="{5D0BC151-68F7-4765-A61C-41B7C5277ACD}" destId="{2A8485B7-B6F8-493C-804A-9C3C977B01EB}" srcOrd="0" destOrd="0" presId="urn:microsoft.com/office/officeart/2018/2/layout/IconVerticalSolidList"/>
    <dgm:cxn modelId="{2A58C31B-5272-49B9-AE46-BE7CAE1B2FF1}" type="presOf" srcId="{EAD0EC8B-387D-42DD-B792-2921CC03ADA7}" destId="{68EA0B10-4F70-4F25-A31B-EF9CAD91850C}" srcOrd="0" destOrd="0" presId="urn:microsoft.com/office/officeart/2018/2/layout/IconVerticalSolidList"/>
    <dgm:cxn modelId="{EB7BE01D-B820-450C-AD5B-DE8C5D46B6E0}" srcId="{3DBADB7E-3B87-4B3B-B99D-ECD7530F5B7C}" destId="{EAD0EC8B-387D-42DD-B792-2921CC03ADA7}" srcOrd="0" destOrd="0" parTransId="{A923EEA9-756E-4049-AC4F-2E084467BC98}" sibTransId="{8186B5EC-A2EF-4078-B7B9-0B45136B17D7}"/>
    <dgm:cxn modelId="{0D4DA839-3170-4085-83A1-81EDAA44C4C0}" srcId="{3DBADB7E-3B87-4B3B-B99D-ECD7530F5B7C}" destId="{0863F872-93EF-4159-9E30-46698B3D26D5}" srcOrd="2" destOrd="0" parTransId="{823BBD96-494A-47AE-937C-7DBFDD4ACB33}" sibTransId="{6C0CBC10-DE50-42F9-ADC2-605CB4F661F6}"/>
    <dgm:cxn modelId="{C0414B4A-1A45-449D-8B1A-2CD100E95723}" type="presOf" srcId="{3DBADB7E-3B87-4B3B-B99D-ECD7530F5B7C}" destId="{554A1A56-8531-4387-910C-2173A6EB5864}" srcOrd="0" destOrd="0" presId="urn:microsoft.com/office/officeart/2018/2/layout/IconVerticalSolidList"/>
    <dgm:cxn modelId="{ED6F707C-1F39-459D-A354-7754A70B2FA4}" srcId="{3DBADB7E-3B87-4B3B-B99D-ECD7530F5B7C}" destId="{5D0BC151-68F7-4765-A61C-41B7C5277ACD}" srcOrd="3" destOrd="0" parTransId="{F0573957-710B-44FD-99C2-7C28B2A251DF}" sibTransId="{CC4E0A45-5ADC-47B4-BBD3-15C308B1CE26}"/>
    <dgm:cxn modelId="{2E36999A-E2AC-40E8-9B7A-B19DE7C52F47}" type="presOf" srcId="{C49BC9E1-D8BB-48D3-8942-C85CD89F66B9}" destId="{225B1E89-5167-413F-851F-4AD20E940BC0}" srcOrd="0" destOrd="0" presId="urn:microsoft.com/office/officeart/2018/2/layout/IconVerticalSolidList"/>
    <dgm:cxn modelId="{94061DCC-1445-424C-B90E-E6C8653E7845}" type="presOf" srcId="{D656842B-4DF0-4839-8A00-2C3CF5AF0ABE}" destId="{1820A585-F707-4C93-80CF-F63C1B6751F4}" srcOrd="0" destOrd="0" presId="urn:microsoft.com/office/officeart/2018/2/layout/IconVerticalSolidList"/>
    <dgm:cxn modelId="{758B3BDA-5443-4D39-A6B1-05C1322E70BD}" srcId="{3DBADB7E-3B87-4B3B-B99D-ECD7530F5B7C}" destId="{C49BC9E1-D8BB-48D3-8942-C85CD89F66B9}" srcOrd="1" destOrd="0" parTransId="{97A4BBA5-B4FB-4775-B24D-C95391D4221E}" sibTransId="{6357BAD6-E3E6-40DC-8C78-C75B238F1C6D}"/>
    <dgm:cxn modelId="{28A407E7-6803-4D7E-9837-B91D9C75737D}" srcId="{3DBADB7E-3B87-4B3B-B99D-ECD7530F5B7C}" destId="{124DA46F-A56C-4E4E-9201-C2D11BDEC07B}" srcOrd="4" destOrd="0" parTransId="{19CBF3A2-86B6-4584-8D33-8BB8834B019D}" sibTransId="{CAB6A980-6B9A-40A5-98EF-7A06B55334BA}"/>
    <dgm:cxn modelId="{62B5EEEF-814F-48B6-B915-16A2785EDF28}" type="presOf" srcId="{0863F872-93EF-4159-9E30-46698B3D26D5}" destId="{07DA3577-18F9-479C-82A2-80A17E283509}" srcOrd="0" destOrd="0" presId="urn:microsoft.com/office/officeart/2018/2/layout/IconVerticalSolidList"/>
    <dgm:cxn modelId="{16E8B4FC-D267-434A-9744-237B3D78381E}" srcId="{3DBADB7E-3B87-4B3B-B99D-ECD7530F5B7C}" destId="{D656842B-4DF0-4839-8A00-2C3CF5AF0ABE}" srcOrd="5" destOrd="0" parTransId="{B794406E-27EE-461C-A5D4-89A7C6805324}" sibTransId="{6D1D82D3-91C3-441C-A063-70336848A452}"/>
    <dgm:cxn modelId="{8F473227-3F92-406E-9C35-2C1628B19EBA}" type="presParOf" srcId="{554A1A56-8531-4387-910C-2173A6EB5864}" destId="{BB1E8241-6107-4C09-9109-30111F1D1B70}" srcOrd="0" destOrd="0" presId="urn:microsoft.com/office/officeart/2018/2/layout/IconVerticalSolidList"/>
    <dgm:cxn modelId="{7AB889EB-5F80-475B-B9B3-A0A60DF2E2BA}" type="presParOf" srcId="{BB1E8241-6107-4C09-9109-30111F1D1B70}" destId="{32B7A658-6D49-4AF8-BD15-1353D69DB5EC}" srcOrd="0" destOrd="0" presId="urn:microsoft.com/office/officeart/2018/2/layout/IconVerticalSolidList"/>
    <dgm:cxn modelId="{14AC27F3-76CC-4514-BC8A-0CE0DCB4CAE1}" type="presParOf" srcId="{BB1E8241-6107-4C09-9109-30111F1D1B70}" destId="{5B4F0FCD-E5E9-401A-BFB4-DCC184CD9A9B}" srcOrd="1" destOrd="0" presId="urn:microsoft.com/office/officeart/2018/2/layout/IconVerticalSolidList"/>
    <dgm:cxn modelId="{77C5496D-5629-43DB-B544-4EBB74281AE7}" type="presParOf" srcId="{BB1E8241-6107-4C09-9109-30111F1D1B70}" destId="{A90F4E3D-7225-4BA4-B1DC-5FB10ED20410}" srcOrd="2" destOrd="0" presId="urn:microsoft.com/office/officeart/2018/2/layout/IconVerticalSolidList"/>
    <dgm:cxn modelId="{2550275E-2BB0-4259-B830-2B36C4C1D42F}" type="presParOf" srcId="{BB1E8241-6107-4C09-9109-30111F1D1B70}" destId="{68EA0B10-4F70-4F25-A31B-EF9CAD91850C}" srcOrd="3" destOrd="0" presId="urn:microsoft.com/office/officeart/2018/2/layout/IconVerticalSolidList"/>
    <dgm:cxn modelId="{545865BD-50B6-4E6B-9EFE-EE1B0697FBE9}" type="presParOf" srcId="{554A1A56-8531-4387-910C-2173A6EB5864}" destId="{AA5ACEC5-7F57-48F4-BDD1-916577C70B71}" srcOrd="1" destOrd="0" presId="urn:microsoft.com/office/officeart/2018/2/layout/IconVerticalSolidList"/>
    <dgm:cxn modelId="{1BE6870C-9C49-4BBE-8477-3E4A892AC91F}" type="presParOf" srcId="{554A1A56-8531-4387-910C-2173A6EB5864}" destId="{4309AF0E-DF6D-47B4-9D15-51A6DC0540EF}" srcOrd="2" destOrd="0" presId="urn:microsoft.com/office/officeart/2018/2/layout/IconVerticalSolidList"/>
    <dgm:cxn modelId="{5F4F6CB9-921C-4840-81EB-9A4D4EAECEA9}" type="presParOf" srcId="{4309AF0E-DF6D-47B4-9D15-51A6DC0540EF}" destId="{AFF1C38D-4263-4396-867A-5B20D164D65A}" srcOrd="0" destOrd="0" presId="urn:microsoft.com/office/officeart/2018/2/layout/IconVerticalSolidList"/>
    <dgm:cxn modelId="{CDF204B6-7970-432F-A8C6-50ABEB08E9C0}" type="presParOf" srcId="{4309AF0E-DF6D-47B4-9D15-51A6DC0540EF}" destId="{7C7256E0-B207-4E25-BAF9-E8E46BEBABE5}" srcOrd="1" destOrd="0" presId="urn:microsoft.com/office/officeart/2018/2/layout/IconVerticalSolidList"/>
    <dgm:cxn modelId="{56794299-57EC-4D62-A77E-746E21C380B6}" type="presParOf" srcId="{4309AF0E-DF6D-47B4-9D15-51A6DC0540EF}" destId="{0BDD572D-B157-46D6-883E-DA4756FB0DF1}" srcOrd="2" destOrd="0" presId="urn:microsoft.com/office/officeart/2018/2/layout/IconVerticalSolidList"/>
    <dgm:cxn modelId="{01F0F87D-E870-4A63-9E0B-35AA74262DB8}" type="presParOf" srcId="{4309AF0E-DF6D-47B4-9D15-51A6DC0540EF}" destId="{225B1E89-5167-413F-851F-4AD20E940BC0}" srcOrd="3" destOrd="0" presId="urn:microsoft.com/office/officeart/2018/2/layout/IconVerticalSolidList"/>
    <dgm:cxn modelId="{C637FCD6-6A4C-4748-B5CF-502247F9EC91}" type="presParOf" srcId="{554A1A56-8531-4387-910C-2173A6EB5864}" destId="{CD7CECFD-AB75-4636-8764-6DBC78A554C0}" srcOrd="3" destOrd="0" presId="urn:microsoft.com/office/officeart/2018/2/layout/IconVerticalSolidList"/>
    <dgm:cxn modelId="{926074AA-B265-4683-B3FA-C794F86BCFBD}" type="presParOf" srcId="{554A1A56-8531-4387-910C-2173A6EB5864}" destId="{500C9F53-0ED9-4656-A371-BC5B57AA6C56}" srcOrd="4" destOrd="0" presId="urn:microsoft.com/office/officeart/2018/2/layout/IconVerticalSolidList"/>
    <dgm:cxn modelId="{844CA454-1175-43AC-8E72-733C234347F2}" type="presParOf" srcId="{500C9F53-0ED9-4656-A371-BC5B57AA6C56}" destId="{79C3910C-78B6-4D58-923C-3C07D24CCCA6}" srcOrd="0" destOrd="0" presId="urn:microsoft.com/office/officeart/2018/2/layout/IconVerticalSolidList"/>
    <dgm:cxn modelId="{96AEF8B8-0764-40CA-BDA6-D2EBCF9C1603}" type="presParOf" srcId="{500C9F53-0ED9-4656-A371-BC5B57AA6C56}" destId="{DF431696-F98B-43B2-A0A6-E505A75EF1BF}" srcOrd="1" destOrd="0" presId="urn:microsoft.com/office/officeart/2018/2/layout/IconVerticalSolidList"/>
    <dgm:cxn modelId="{4EA82E79-1181-418F-9E0C-7AAA4D906362}" type="presParOf" srcId="{500C9F53-0ED9-4656-A371-BC5B57AA6C56}" destId="{32FAA221-5CA9-4CAE-92C1-BDA32FF2B716}" srcOrd="2" destOrd="0" presId="urn:microsoft.com/office/officeart/2018/2/layout/IconVerticalSolidList"/>
    <dgm:cxn modelId="{D7E01CF8-D954-4E5C-AA97-B36966CC9CCD}" type="presParOf" srcId="{500C9F53-0ED9-4656-A371-BC5B57AA6C56}" destId="{07DA3577-18F9-479C-82A2-80A17E283509}" srcOrd="3" destOrd="0" presId="urn:microsoft.com/office/officeart/2018/2/layout/IconVerticalSolidList"/>
    <dgm:cxn modelId="{8345A09D-A14D-4A92-A24E-96943384B444}" type="presParOf" srcId="{554A1A56-8531-4387-910C-2173A6EB5864}" destId="{10D3B605-40F3-4C4D-AD42-A2EC3970EDA8}" srcOrd="5" destOrd="0" presId="urn:microsoft.com/office/officeart/2018/2/layout/IconVerticalSolidList"/>
    <dgm:cxn modelId="{FE9039CD-90B1-4922-A4CA-27B356E8022C}" type="presParOf" srcId="{554A1A56-8531-4387-910C-2173A6EB5864}" destId="{C55ACEA7-427C-4045-BAB2-2DEB23764F23}" srcOrd="6" destOrd="0" presId="urn:microsoft.com/office/officeart/2018/2/layout/IconVerticalSolidList"/>
    <dgm:cxn modelId="{8F1EA0EE-7D01-4D0D-8892-CEFEF9A54843}" type="presParOf" srcId="{C55ACEA7-427C-4045-BAB2-2DEB23764F23}" destId="{7D86C613-9E59-4EFA-9ACC-24F4F02376C9}" srcOrd="0" destOrd="0" presId="urn:microsoft.com/office/officeart/2018/2/layout/IconVerticalSolidList"/>
    <dgm:cxn modelId="{6C7B7697-BB98-4156-915F-24511E76E463}" type="presParOf" srcId="{C55ACEA7-427C-4045-BAB2-2DEB23764F23}" destId="{3EF1861D-8330-40C7-8EFC-B5B0575D5CCB}" srcOrd="1" destOrd="0" presId="urn:microsoft.com/office/officeart/2018/2/layout/IconVerticalSolidList"/>
    <dgm:cxn modelId="{2C7CB3BC-7348-4119-B1D2-88FA9414AA35}" type="presParOf" srcId="{C55ACEA7-427C-4045-BAB2-2DEB23764F23}" destId="{F5320C08-0AFB-462A-AF0F-DDBE6633FFDF}" srcOrd="2" destOrd="0" presId="urn:microsoft.com/office/officeart/2018/2/layout/IconVerticalSolidList"/>
    <dgm:cxn modelId="{335706DD-75E1-4C36-BC6D-AE9436A725BC}" type="presParOf" srcId="{C55ACEA7-427C-4045-BAB2-2DEB23764F23}" destId="{2A8485B7-B6F8-493C-804A-9C3C977B01EB}" srcOrd="3" destOrd="0" presId="urn:microsoft.com/office/officeart/2018/2/layout/IconVerticalSolidList"/>
    <dgm:cxn modelId="{6F9C0AE1-3003-4B93-9A8D-52AC8FF0C7E9}" type="presParOf" srcId="{554A1A56-8531-4387-910C-2173A6EB5864}" destId="{DC8BDACC-BE07-4BC0-86F4-F46F0D037D16}" srcOrd="7" destOrd="0" presId="urn:microsoft.com/office/officeart/2018/2/layout/IconVerticalSolidList"/>
    <dgm:cxn modelId="{BA776382-A894-4D85-A878-CDDC8073763A}" type="presParOf" srcId="{554A1A56-8531-4387-910C-2173A6EB5864}" destId="{D8032BC7-9F5F-495F-9C98-723908F4C715}" srcOrd="8" destOrd="0" presId="urn:microsoft.com/office/officeart/2018/2/layout/IconVerticalSolidList"/>
    <dgm:cxn modelId="{8701C7EC-D430-45A7-BEF5-D9F251C09CE2}" type="presParOf" srcId="{D8032BC7-9F5F-495F-9C98-723908F4C715}" destId="{ED894C1A-572B-4226-8ECB-4D52C7C56AA3}" srcOrd="0" destOrd="0" presId="urn:microsoft.com/office/officeart/2018/2/layout/IconVerticalSolidList"/>
    <dgm:cxn modelId="{8A11A5AB-32C4-4B2B-89D6-08473B9DBD2E}" type="presParOf" srcId="{D8032BC7-9F5F-495F-9C98-723908F4C715}" destId="{8B33A869-A690-41E7-85CD-D2E6CD7598F1}" srcOrd="1" destOrd="0" presId="urn:microsoft.com/office/officeart/2018/2/layout/IconVerticalSolidList"/>
    <dgm:cxn modelId="{DF3FC691-68B6-4777-83BA-C05FA1329796}" type="presParOf" srcId="{D8032BC7-9F5F-495F-9C98-723908F4C715}" destId="{2CE74AD4-EDD1-4FA3-8DEF-E01E4E8D27E7}" srcOrd="2" destOrd="0" presId="urn:microsoft.com/office/officeart/2018/2/layout/IconVerticalSolidList"/>
    <dgm:cxn modelId="{DFD0BCBC-1054-4DB0-A7C8-1895038B7366}" type="presParOf" srcId="{D8032BC7-9F5F-495F-9C98-723908F4C715}" destId="{6E481F1E-C06A-41E0-AD80-2243734406A1}" srcOrd="3" destOrd="0" presId="urn:microsoft.com/office/officeart/2018/2/layout/IconVerticalSolidList"/>
    <dgm:cxn modelId="{FF1DDE62-21C6-4B77-9468-BE50F780416D}" type="presParOf" srcId="{554A1A56-8531-4387-910C-2173A6EB5864}" destId="{F160F2D3-D332-4B52-94A8-8F3DD9CFB7E8}" srcOrd="9" destOrd="0" presId="urn:microsoft.com/office/officeart/2018/2/layout/IconVerticalSolidList"/>
    <dgm:cxn modelId="{D7DEF6B3-C507-4180-90A9-7640C7CBFB78}" type="presParOf" srcId="{554A1A56-8531-4387-910C-2173A6EB5864}" destId="{A7505661-BB46-40F6-8791-3CC67C750C66}" srcOrd="10" destOrd="0" presId="urn:microsoft.com/office/officeart/2018/2/layout/IconVerticalSolidList"/>
    <dgm:cxn modelId="{58925917-E8FA-4FAC-8431-CDC2C21999CA}" type="presParOf" srcId="{A7505661-BB46-40F6-8791-3CC67C750C66}" destId="{B266D1B8-0405-4B40-BDD4-1D1387B6AB3E}" srcOrd="0" destOrd="0" presId="urn:microsoft.com/office/officeart/2018/2/layout/IconVerticalSolidList"/>
    <dgm:cxn modelId="{02A14114-7261-444B-9F7E-AEC8BE411710}" type="presParOf" srcId="{A7505661-BB46-40F6-8791-3CC67C750C66}" destId="{B89DAB4E-50D9-47F2-BD39-2594DC7CF484}" srcOrd="1" destOrd="0" presId="urn:microsoft.com/office/officeart/2018/2/layout/IconVerticalSolidList"/>
    <dgm:cxn modelId="{E430566A-534A-48D9-8670-1A6608041BCB}" type="presParOf" srcId="{A7505661-BB46-40F6-8791-3CC67C750C66}" destId="{3999035E-4B9E-4DA9-89B5-CBB2D86A6077}" srcOrd="2" destOrd="0" presId="urn:microsoft.com/office/officeart/2018/2/layout/IconVerticalSolidList"/>
    <dgm:cxn modelId="{F802794E-36B8-465D-88D4-09595314FF07}" type="presParOf" srcId="{A7505661-BB46-40F6-8791-3CC67C750C66}" destId="{1820A585-F707-4C93-80CF-F63C1B6751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26B88F-FCB9-4CBF-AB31-1276A32C72B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76F919-374E-4A1A-866B-D5956EA03197}">
      <dgm:prSet/>
      <dgm:spPr/>
      <dgm:t>
        <a:bodyPr/>
        <a:lstStyle/>
        <a:p>
          <a:r>
            <a:rPr lang="en-GB"/>
            <a:t>1.1 Description &amp; Company Name</a:t>
          </a:r>
          <a:endParaRPr lang="en-US"/>
        </a:p>
      </dgm:t>
    </dgm:pt>
    <dgm:pt modelId="{1AAD9C07-8DFC-4336-9D05-816E688ADBB3}" type="parTrans" cxnId="{BECE0834-3635-4925-B4BF-863DEEC5C5FD}">
      <dgm:prSet/>
      <dgm:spPr/>
      <dgm:t>
        <a:bodyPr/>
        <a:lstStyle/>
        <a:p>
          <a:endParaRPr lang="en-US"/>
        </a:p>
      </dgm:t>
    </dgm:pt>
    <dgm:pt modelId="{F1F8B023-9908-42E3-BE70-B3921193EBF1}" type="sibTrans" cxnId="{BECE0834-3635-4925-B4BF-863DEEC5C5FD}">
      <dgm:prSet/>
      <dgm:spPr/>
      <dgm:t>
        <a:bodyPr/>
        <a:lstStyle/>
        <a:p>
          <a:endParaRPr lang="en-US"/>
        </a:p>
      </dgm:t>
    </dgm:pt>
    <dgm:pt modelId="{7F444FF0-7E1B-4F85-A1F1-684A38C88AA9}">
      <dgm:prSet/>
      <dgm:spPr/>
      <dgm:t>
        <a:bodyPr/>
        <a:lstStyle/>
        <a:p>
          <a:r>
            <a:rPr lang="en-GB"/>
            <a:t>1.2 My Story</a:t>
          </a:r>
          <a:endParaRPr lang="en-US"/>
        </a:p>
      </dgm:t>
    </dgm:pt>
    <dgm:pt modelId="{4C2CB566-87D3-4CF7-AA1C-D4531A1C748F}" type="parTrans" cxnId="{C8E6947A-D36C-4CD6-ACE8-3AC3D7364F47}">
      <dgm:prSet/>
      <dgm:spPr/>
      <dgm:t>
        <a:bodyPr/>
        <a:lstStyle/>
        <a:p>
          <a:endParaRPr lang="en-US"/>
        </a:p>
      </dgm:t>
    </dgm:pt>
    <dgm:pt modelId="{724A6E14-F18B-4371-9AD2-38D4E81D31AE}" type="sibTrans" cxnId="{C8E6947A-D36C-4CD6-ACE8-3AC3D7364F47}">
      <dgm:prSet/>
      <dgm:spPr/>
      <dgm:t>
        <a:bodyPr/>
        <a:lstStyle/>
        <a:p>
          <a:endParaRPr lang="en-US"/>
        </a:p>
      </dgm:t>
    </dgm:pt>
    <dgm:pt modelId="{0539CE89-A768-403C-B2D8-ABF60F78E4B2}">
      <dgm:prSet/>
      <dgm:spPr/>
      <dgm:t>
        <a:bodyPr/>
        <a:lstStyle/>
        <a:p>
          <a:r>
            <a:rPr lang="en-GB"/>
            <a:t>1.3 Mission, Aims, SMART Objectives &amp; USPs</a:t>
          </a:r>
          <a:endParaRPr lang="en-US"/>
        </a:p>
      </dgm:t>
    </dgm:pt>
    <dgm:pt modelId="{E892A98E-D0F5-40E4-9341-4543D50A03BC}" type="parTrans" cxnId="{505B70E5-2710-491C-919F-FCBDB4613737}">
      <dgm:prSet/>
      <dgm:spPr/>
      <dgm:t>
        <a:bodyPr/>
        <a:lstStyle/>
        <a:p>
          <a:endParaRPr lang="en-US"/>
        </a:p>
      </dgm:t>
    </dgm:pt>
    <dgm:pt modelId="{15E41D04-82E5-43DC-8BC8-896CDD2A7C22}" type="sibTrans" cxnId="{505B70E5-2710-491C-919F-FCBDB4613737}">
      <dgm:prSet/>
      <dgm:spPr/>
      <dgm:t>
        <a:bodyPr/>
        <a:lstStyle/>
        <a:p>
          <a:endParaRPr lang="en-US"/>
        </a:p>
      </dgm:t>
    </dgm:pt>
    <dgm:pt modelId="{8A632E63-3973-4239-A8C9-453D92D2F4ED}">
      <dgm:prSet/>
      <dgm:spPr/>
      <dgm:t>
        <a:bodyPr/>
        <a:lstStyle/>
        <a:p>
          <a:r>
            <a:rPr lang="en-GB"/>
            <a:t>1.4 Legal Structure</a:t>
          </a:r>
          <a:endParaRPr lang="en-US"/>
        </a:p>
      </dgm:t>
    </dgm:pt>
    <dgm:pt modelId="{B75C9432-B7C3-468B-AFBE-7599306E1615}" type="parTrans" cxnId="{5CEABCC2-4077-4092-A9C9-B5A915C3E1CF}">
      <dgm:prSet/>
      <dgm:spPr/>
      <dgm:t>
        <a:bodyPr/>
        <a:lstStyle/>
        <a:p>
          <a:endParaRPr lang="en-US"/>
        </a:p>
      </dgm:t>
    </dgm:pt>
    <dgm:pt modelId="{51AB9BAA-8773-44EC-8A30-E699C789B6FD}" type="sibTrans" cxnId="{5CEABCC2-4077-4092-A9C9-B5A915C3E1CF}">
      <dgm:prSet/>
      <dgm:spPr/>
      <dgm:t>
        <a:bodyPr/>
        <a:lstStyle/>
        <a:p>
          <a:endParaRPr lang="en-US"/>
        </a:p>
      </dgm:t>
    </dgm:pt>
    <dgm:pt modelId="{7987AA23-2CE4-40FE-8408-A16A934EFCF0}">
      <dgm:prSet/>
      <dgm:spPr/>
      <dgm:t>
        <a:bodyPr/>
        <a:lstStyle/>
        <a:p>
          <a:r>
            <a:rPr lang="en-GB"/>
            <a:t>1.5 Location</a:t>
          </a:r>
          <a:endParaRPr lang="en-US"/>
        </a:p>
      </dgm:t>
    </dgm:pt>
    <dgm:pt modelId="{F85F3B34-CF45-4CD0-A127-90ED5E62FAA7}" type="parTrans" cxnId="{19DFE8E5-612B-4F4F-9FFC-826DDD76AC6E}">
      <dgm:prSet/>
      <dgm:spPr/>
      <dgm:t>
        <a:bodyPr/>
        <a:lstStyle/>
        <a:p>
          <a:endParaRPr lang="en-US"/>
        </a:p>
      </dgm:t>
    </dgm:pt>
    <dgm:pt modelId="{6BDC3B85-8556-4681-AA7A-36F2947DADA4}" type="sibTrans" cxnId="{19DFE8E5-612B-4F4F-9FFC-826DDD76AC6E}">
      <dgm:prSet/>
      <dgm:spPr/>
      <dgm:t>
        <a:bodyPr/>
        <a:lstStyle/>
        <a:p>
          <a:endParaRPr lang="en-US"/>
        </a:p>
      </dgm:t>
    </dgm:pt>
    <dgm:pt modelId="{5A63C75F-BC56-474B-B1E8-CF1338910BAC}">
      <dgm:prSet/>
      <dgm:spPr/>
      <dgm:t>
        <a:bodyPr/>
        <a:lstStyle/>
        <a:p>
          <a:r>
            <a:rPr lang="en-GB"/>
            <a:t>1.6 HRM Strategy</a:t>
          </a:r>
          <a:endParaRPr lang="en-US"/>
        </a:p>
      </dgm:t>
    </dgm:pt>
    <dgm:pt modelId="{F3B11F74-E161-449C-8BBC-8AD76BE8DEA6}" type="parTrans" cxnId="{A9797920-01D1-43F0-9304-806C30553F6E}">
      <dgm:prSet/>
      <dgm:spPr/>
      <dgm:t>
        <a:bodyPr/>
        <a:lstStyle/>
        <a:p>
          <a:endParaRPr lang="en-US"/>
        </a:p>
      </dgm:t>
    </dgm:pt>
    <dgm:pt modelId="{EBF4411C-106F-4E64-96BB-7C37C627C1E2}" type="sibTrans" cxnId="{A9797920-01D1-43F0-9304-806C30553F6E}">
      <dgm:prSet/>
      <dgm:spPr/>
      <dgm:t>
        <a:bodyPr/>
        <a:lstStyle/>
        <a:p>
          <a:endParaRPr lang="en-US"/>
        </a:p>
      </dgm:t>
    </dgm:pt>
    <dgm:pt modelId="{2EF27C7B-4079-428D-9165-9ED805903F80}">
      <dgm:prSet/>
      <dgm:spPr/>
      <dgm:t>
        <a:bodyPr/>
        <a:lstStyle/>
        <a:p>
          <a:r>
            <a:rPr lang="en-GB" dirty="0"/>
            <a:t>1.7 Financial Overview</a:t>
          </a:r>
          <a:endParaRPr lang="en-US" dirty="0"/>
        </a:p>
      </dgm:t>
    </dgm:pt>
    <dgm:pt modelId="{10EA9D8E-1346-44F8-9A0E-A5C0ECA201C7}" type="parTrans" cxnId="{33CA1614-79C0-48D8-B04A-21ED3F58A4AA}">
      <dgm:prSet/>
      <dgm:spPr/>
      <dgm:t>
        <a:bodyPr/>
        <a:lstStyle/>
        <a:p>
          <a:endParaRPr lang="en-US"/>
        </a:p>
      </dgm:t>
    </dgm:pt>
    <dgm:pt modelId="{06BEDD47-2191-43BC-B400-AFC8790FE4BE}" type="sibTrans" cxnId="{33CA1614-79C0-48D8-B04A-21ED3F58A4AA}">
      <dgm:prSet/>
      <dgm:spPr/>
      <dgm:t>
        <a:bodyPr/>
        <a:lstStyle/>
        <a:p>
          <a:endParaRPr lang="en-US"/>
        </a:p>
      </dgm:t>
    </dgm:pt>
    <dgm:pt modelId="{3F244CBC-76D1-48B2-8882-7EC469AC3FFB}">
      <dgm:prSet/>
      <dgm:spPr/>
      <dgm:t>
        <a:bodyPr/>
        <a:lstStyle/>
        <a:p>
          <a:r>
            <a:rPr lang="en-GB"/>
            <a:t>1.8 SWOT</a:t>
          </a:r>
          <a:endParaRPr lang="en-US"/>
        </a:p>
      </dgm:t>
    </dgm:pt>
    <dgm:pt modelId="{D885A362-05DC-4268-814E-6908FAC9CAAF}" type="parTrans" cxnId="{D63882A8-4D33-4349-9218-321FBAF1472E}">
      <dgm:prSet/>
      <dgm:spPr/>
      <dgm:t>
        <a:bodyPr/>
        <a:lstStyle/>
        <a:p>
          <a:endParaRPr lang="en-US"/>
        </a:p>
      </dgm:t>
    </dgm:pt>
    <dgm:pt modelId="{1EF1DB5C-6844-408B-BC95-A6A9DB455330}" type="sibTrans" cxnId="{D63882A8-4D33-4349-9218-321FBAF1472E}">
      <dgm:prSet/>
      <dgm:spPr/>
      <dgm:t>
        <a:bodyPr/>
        <a:lstStyle/>
        <a:p>
          <a:endParaRPr lang="en-US"/>
        </a:p>
      </dgm:t>
    </dgm:pt>
    <dgm:pt modelId="{338DE414-A1BF-4211-BDB8-72830C4B9BE9}">
      <dgm:prSet/>
      <dgm:spPr/>
      <dgm:t>
        <a:bodyPr/>
        <a:lstStyle/>
        <a:p>
          <a:r>
            <a:rPr lang="en-GB"/>
            <a:t>1.9 Market Research</a:t>
          </a:r>
          <a:endParaRPr lang="en-US"/>
        </a:p>
      </dgm:t>
    </dgm:pt>
    <dgm:pt modelId="{2DAE21F8-FA8D-48B0-A2D2-5030132CD315}" type="parTrans" cxnId="{A1643C43-F79F-4DC3-9736-F04D89C074C3}">
      <dgm:prSet/>
      <dgm:spPr/>
      <dgm:t>
        <a:bodyPr/>
        <a:lstStyle/>
        <a:p>
          <a:endParaRPr lang="en-US"/>
        </a:p>
      </dgm:t>
    </dgm:pt>
    <dgm:pt modelId="{EB8E9038-17F2-4AA4-A824-1A33B56A82C6}" type="sibTrans" cxnId="{A1643C43-F79F-4DC3-9736-F04D89C074C3}">
      <dgm:prSet/>
      <dgm:spPr/>
      <dgm:t>
        <a:bodyPr/>
        <a:lstStyle/>
        <a:p>
          <a:endParaRPr lang="en-US"/>
        </a:p>
      </dgm:t>
    </dgm:pt>
    <dgm:pt modelId="{3DBBAB97-0A32-494E-80A6-CF6C3814ACF9}">
      <dgm:prSet/>
      <dgm:spPr/>
      <dgm:t>
        <a:bodyPr/>
        <a:lstStyle/>
        <a:p>
          <a:r>
            <a:rPr lang="en-GB"/>
            <a:t>2.0 Marketing Strategy</a:t>
          </a:r>
          <a:endParaRPr lang="en-US"/>
        </a:p>
      </dgm:t>
    </dgm:pt>
    <dgm:pt modelId="{33AC4935-9687-4EC3-B001-24A73EF05AAC}" type="parTrans" cxnId="{1462438F-9328-4B92-AA60-25C2AA95A522}">
      <dgm:prSet/>
      <dgm:spPr/>
      <dgm:t>
        <a:bodyPr/>
        <a:lstStyle/>
        <a:p>
          <a:endParaRPr lang="en-US"/>
        </a:p>
      </dgm:t>
    </dgm:pt>
    <dgm:pt modelId="{32AE50A6-9F6E-4EA1-9A15-E3BD6587DFF9}" type="sibTrans" cxnId="{1462438F-9328-4B92-AA60-25C2AA95A522}">
      <dgm:prSet/>
      <dgm:spPr/>
      <dgm:t>
        <a:bodyPr/>
        <a:lstStyle/>
        <a:p>
          <a:endParaRPr lang="en-US"/>
        </a:p>
      </dgm:t>
    </dgm:pt>
    <dgm:pt modelId="{9DF6646F-4406-4DAD-A19F-63003252C098}">
      <dgm:prSet/>
      <dgm:spPr/>
      <dgm:t>
        <a:bodyPr/>
        <a:lstStyle/>
        <a:p>
          <a:r>
            <a:rPr lang="en-GB"/>
            <a:t>2.1 Marketing Examples</a:t>
          </a:r>
          <a:endParaRPr lang="en-US"/>
        </a:p>
      </dgm:t>
    </dgm:pt>
    <dgm:pt modelId="{1FDCB11B-9E89-42DE-9E59-EB028DC9A8EC}" type="parTrans" cxnId="{2F59ECD8-68B1-4C0B-844D-428B4ABA2061}">
      <dgm:prSet/>
      <dgm:spPr/>
      <dgm:t>
        <a:bodyPr/>
        <a:lstStyle/>
        <a:p>
          <a:endParaRPr lang="en-US"/>
        </a:p>
      </dgm:t>
    </dgm:pt>
    <dgm:pt modelId="{E53A836F-10B4-4396-8C6B-8DD953115675}" type="sibTrans" cxnId="{2F59ECD8-68B1-4C0B-844D-428B4ABA2061}">
      <dgm:prSet/>
      <dgm:spPr/>
      <dgm:t>
        <a:bodyPr/>
        <a:lstStyle/>
        <a:p>
          <a:endParaRPr lang="en-US"/>
        </a:p>
      </dgm:t>
    </dgm:pt>
    <dgm:pt modelId="{700152C5-D6CF-4FED-BEBD-B2F213520AC5}">
      <dgm:prSet/>
      <dgm:spPr/>
      <dgm:t>
        <a:bodyPr/>
        <a:lstStyle/>
        <a:p>
          <a:r>
            <a:rPr lang="en-GB"/>
            <a:t>3.0 Angel Investor Pitch</a:t>
          </a:r>
          <a:endParaRPr lang="en-US"/>
        </a:p>
      </dgm:t>
    </dgm:pt>
    <dgm:pt modelId="{42B049F8-D473-4693-825C-58881F73F0CF}" type="parTrans" cxnId="{85C4DB8B-FA69-486A-9B91-BBF8460EA3E6}">
      <dgm:prSet/>
      <dgm:spPr/>
      <dgm:t>
        <a:bodyPr/>
        <a:lstStyle/>
        <a:p>
          <a:endParaRPr lang="en-US"/>
        </a:p>
      </dgm:t>
    </dgm:pt>
    <dgm:pt modelId="{4AC18D28-0128-4CB8-A29F-8BDB63B0027F}" type="sibTrans" cxnId="{85C4DB8B-FA69-486A-9B91-BBF8460EA3E6}">
      <dgm:prSet/>
      <dgm:spPr/>
      <dgm:t>
        <a:bodyPr/>
        <a:lstStyle/>
        <a:p>
          <a:endParaRPr lang="en-US"/>
        </a:p>
      </dgm:t>
    </dgm:pt>
    <dgm:pt modelId="{2F75D079-957D-4239-8823-30F50F8EF4EF}">
      <dgm:prSet/>
      <dgm:spPr/>
      <dgm:t>
        <a:bodyPr/>
        <a:lstStyle/>
        <a:p>
          <a:r>
            <a:rPr lang="en-GB"/>
            <a:t>3.1 Strengths</a:t>
          </a:r>
          <a:endParaRPr lang="en-US"/>
        </a:p>
      </dgm:t>
    </dgm:pt>
    <dgm:pt modelId="{0521BE7A-D43C-456C-9DB6-E1F684B7DAE2}" type="parTrans" cxnId="{FE280D46-EBDA-47D5-ACA4-A92C73705E44}">
      <dgm:prSet/>
      <dgm:spPr/>
      <dgm:t>
        <a:bodyPr/>
        <a:lstStyle/>
        <a:p>
          <a:endParaRPr lang="en-US"/>
        </a:p>
      </dgm:t>
    </dgm:pt>
    <dgm:pt modelId="{70A5D747-CCE8-42A5-925A-7BF4F4135BDF}" type="sibTrans" cxnId="{FE280D46-EBDA-47D5-ACA4-A92C73705E44}">
      <dgm:prSet/>
      <dgm:spPr/>
      <dgm:t>
        <a:bodyPr/>
        <a:lstStyle/>
        <a:p>
          <a:endParaRPr lang="en-US"/>
        </a:p>
      </dgm:t>
    </dgm:pt>
    <dgm:pt modelId="{06B5C29C-FD46-446A-AFB8-0B82642CDC12}">
      <dgm:prSet/>
      <dgm:spPr/>
      <dgm:t>
        <a:bodyPr/>
        <a:lstStyle/>
        <a:p>
          <a:r>
            <a:rPr lang="en-GB"/>
            <a:t>3.2 Entrepreneurial Traits</a:t>
          </a:r>
          <a:endParaRPr lang="en-US"/>
        </a:p>
      </dgm:t>
    </dgm:pt>
    <dgm:pt modelId="{153382CE-DDCE-496B-AE33-F15383614065}" type="parTrans" cxnId="{4F3E11D0-0D7D-4C98-BEB6-F71792C5CFE7}">
      <dgm:prSet/>
      <dgm:spPr/>
      <dgm:t>
        <a:bodyPr/>
        <a:lstStyle/>
        <a:p>
          <a:endParaRPr lang="en-US"/>
        </a:p>
      </dgm:t>
    </dgm:pt>
    <dgm:pt modelId="{3F4AA1F3-A69F-4214-8BD7-A670B41A470B}" type="sibTrans" cxnId="{4F3E11D0-0D7D-4C98-BEB6-F71792C5CFE7}">
      <dgm:prSet/>
      <dgm:spPr/>
      <dgm:t>
        <a:bodyPr/>
        <a:lstStyle/>
        <a:p>
          <a:endParaRPr lang="en-US"/>
        </a:p>
      </dgm:t>
    </dgm:pt>
    <dgm:pt modelId="{F18F624F-336D-4B45-A95E-32E8F826DF4F}">
      <dgm:prSet/>
      <dgm:spPr/>
      <dgm:t>
        <a:bodyPr/>
        <a:lstStyle/>
        <a:p>
          <a:r>
            <a:rPr lang="en-GB"/>
            <a:t>3.3 Achievements, Experience &amp; Passion </a:t>
          </a:r>
          <a:endParaRPr lang="en-US"/>
        </a:p>
      </dgm:t>
    </dgm:pt>
    <dgm:pt modelId="{1A1DABE6-6481-4C49-86F1-A99CB29AC47B}" type="parTrans" cxnId="{8873DA32-CBFF-482F-BF61-C000B3A93305}">
      <dgm:prSet/>
      <dgm:spPr/>
      <dgm:t>
        <a:bodyPr/>
        <a:lstStyle/>
        <a:p>
          <a:endParaRPr lang="en-US"/>
        </a:p>
      </dgm:t>
    </dgm:pt>
    <dgm:pt modelId="{D67423CC-CB4D-4B18-A1B7-8D4DCD73B597}" type="sibTrans" cxnId="{8873DA32-CBFF-482F-BF61-C000B3A93305}">
      <dgm:prSet/>
      <dgm:spPr/>
      <dgm:t>
        <a:bodyPr/>
        <a:lstStyle/>
        <a:p>
          <a:endParaRPr lang="en-US"/>
        </a:p>
      </dgm:t>
    </dgm:pt>
    <dgm:pt modelId="{AB43CCED-7466-4F28-9638-F868674F9CC9}" type="pres">
      <dgm:prSet presAssocID="{5C26B88F-FCB9-4CBF-AB31-1276A32C72B0}" presName="vert0" presStyleCnt="0">
        <dgm:presLayoutVars>
          <dgm:dir/>
          <dgm:animOne val="branch"/>
          <dgm:animLvl val="lvl"/>
        </dgm:presLayoutVars>
      </dgm:prSet>
      <dgm:spPr/>
    </dgm:pt>
    <dgm:pt modelId="{D40CD2E2-44B8-4837-8561-42DB2BD004BE}" type="pres">
      <dgm:prSet presAssocID="{E876F919-374E-4A1A-866B-D5956EA03197}" presName="thickLine" presStyleLbl="alignNode1" presStyleIdx="0" presStyleCnt="15"/>
      <dgm:spPr/>
    </dgm:pt>
    <dgm:pt modelId="{86434997-471A-4952-9730-531722FD245C}" type="pres">
      <dgm:prSet presAssocID="{E876F919-374E-4A1A-866B-D5956EA03197}" presName="horz1" presStyleCnt="0"/>
      <dgm:spPr/>
    </dgm:pt>
    <dgm:pt modelId="{58AEA02B-5E1E-4FE4-84B7-D01B5D7B6072}" type="pres">
      <dgm:prSet presAssocID="{E876F919-374E-4A1A-866B-D5956EA03197}" presName="tx1" presStyleLbl="revTx" presStyleIdx="0" presStyleCnt="15"/>
      <dgm:spPr/>
    </dgm:pt>
    <dgm:pt modelId="{ECB2AA0B-AB58-4F88-8271-030325C1DE2E}" type="pres">
      <dgm:prSet presAssocID="{E876F919-374E-4A1A-866B-D5956EA03197}" presName="vert1" presStyleCnt="0"/>
      <dgm:spPr/>
    </dgm:pt>
    <dgm:pt modelId="{0901E790-14BD-441F-8CCB-558F4918B745}" type="pres">
      <dgm:prSet presAssocID="{7F444FF0-7E1B-4F85-A1F1-684A38C88AA9}" presName="thickLine" presStyleLbl="alignNode1" presStyleIdx="1" presStyleCnt="15"/>
      <dgm:spPr/>
    </dgm:pt>
    <dgm:pt modelId="{92027EC2-5AC1-4768-822B-56C93FBC2863}" type="pres">
      <dgm:prSet presAssocID="{7F444FF0-7E1B-4F85-A1F1-684A38C88AA9}" presName="horz1" presStyleCnt="0"/>
      <dgm:spPr/>
    </dgm:pt>
    <dgm:pt modelId="{EE7915EA-D253-4952-B9FD-D046FE6DF4E5}" type="pres">
      <dgm:prSet presAssocID="{7F444FF0-7E1B-4F85-A1F1-684A38C88AA9}" presName="tx1" presStyleLbl="revTx" presStyleIdx="1" presStyleCnt="15"/>
      <dgm:spPr/>
    </dgm:pt>
    <dgm:pt modelId="{4A45E5BE-4977-4056-B89B-06B71C969D2D}" type="pres">
      <dgm:prSet presAssocID="{7F444FF0-7E1B-4F85-A1F1-684A38C88AA9}" presName="vert1" presStyleCnt="0"/>
      <dgm:spPr/>
    </dgm:pt>
    <dgm:pt modelId="{BF894677-8A64-41B6-B5C2-8D03C3FE2866}" type="pres">
      <dgm:prSet presAssocID="{0539CE89-A768-403C-B2D8-ABF60F78E4B2}" presName="thickLine" presStyleLbl="alignNode1" presStyleIdx="2" presStyleCnt="15"/>
      <dgm:spPr/>
    </dgm:pt>
    <dgm:pt modelId="{261FD0B0-650F-4BC6-BBC1-6360094930B7}" type="pres">
      <dgm:prSet presAssocID="{0539CE89-A768-403C-B2D8-ABF60F78E4B2}" presName="horz1" presStyleCnt="0"/>
      <dgm:spPr/>
    </dgm:pt>
    <dgm:pt modelId="{91B487F2-CB1B-4892-B826-D8BA378B36EB}" type="pres">
      <dgm:prSet presAssocID="{0539CE89-A768-403C-B2D8-ABF60F78E4B2}" presName="tx1" presStyleLbl="revTx" presStyleIdx="2" presStyleCnt="15"/>
      <dgm:spPr/>
    </dgm:pt>
    <dgm:pt modelId="{93236183-9A4F-4E88-B1B2-1F611593D9BE}" type="pres">
      <dgm:prSet presAssocID="{0539CE89-A768-403C-B2D8-ABF60F78E4B2}" presName="vert1" presStyleCnt="0"/>
      <dgm:spPr/>
    </dgm:pt>
    <dgm:pt modelId="{B5FD9877-0689-4873-BC4B-8C1B6A0551FD}" type="pres">
      <dgm:prSet presAssocID="{8A632E63-3973-4239-A8C9-453D92D2F4ED}" presName="thickLine" presStyleLbl="alignNode1" presStyleIdx="3" presStyleCnt="15"/>
      <dgm:spPr/>
    </dgm:pt>
    <dgm:pt modelId="{2E6093AD-4E52-44D0-A36E-B9C666B4967E}" type="pres">
      <dgm:prSet presAssocID="{8A632E63-3973-4239-A8C9-453D92D2F4ED}" presName="horz1" presStyleCnt="0"/>
      <dgm:spPr/>
    </dgm:pt>
    <dgm:pt modelId="{F9D13E16-7B50-45ED-8C0E-372A57597317}" type="pres">
      <dgm:prSet presAssocID="{8A632E63-3973-4239-A8C9-453D92D2F4ED}" presName="tx1" presStyleLbl="revTx" presStyleIdx="3" presStyleCnt="15"/>
      <dgm:spPr/>
    </dgm:pt>
    <dgm:pt modelId="{E7D70B21-9D1A-41F4-9191-62EBE36FA2A6}" type="pres">
      <dgm:prSet presAssocID="{8A632E63-3973-4239-A8C9-453D92D2F4ED}" presName="vert1" presStyleCnt="0"/>
      <dgm:spPr/>
    </dgm:pt>
    <dgm:pt modelId="{D1A41569-F8C0-465A-AD82-12F14D0344F7}" type="pres">
      <dgm:prSet presAssocID="{7987AA23-2CE4-40FE-8408-A16A934EFCF0}" presName="thickLine" presStyleLbl="alignNode1" presStyleIdx="4" presStyleCnt="15"/>
      <dgm:spPr/>
    </dgm:pt>
    <dgm:pt modelId="{142420F5-B422-4286-ABA4-6CBAA7EBFE60}" type="pres">
      <dgm:prSet presAssocID="{7987AA23-2CE4-40FE-8408-A16A934EFCF0}" presName="horz1" presStyleCnt="0"/>
      <dgm:spPr/>
    </dgm:pt>
    <dgm:pt modelId="{F14DE0DE-C1D6-43ED-9DB2-F89D13244959}" type="pres">
      <dgm:prSet presAssocID="{7987AA23-2CE4-40FE-8408-A16A934EFCF0}" presName="tx1" presStyleLbl="revTx" presStyleIdx="4" presStyleCnt="15"/>
      <dgm:spPr/>
    </dgm:pt>
    <dgm:pt modelId="{8D7BA2D2-6ED1-4A68-B0B7-3D03F7D095E0}" type="pres">
      <dgm:prSet presAssocID="{7987AA23-2CE4-40FE-8408-A16A934EFCF0}" presName="vert1" presStyleCnt="0"/>
      <dgm:spPr/>
    </dgm:pt>
    <dgm:pt modelId="{A444FE12-7732-42ED-8D33-9520CB60C24F}" type="pres">
      <dgm:prSet presAssocID="{5A63C75F-BC56-474B-B1E8-CF1338910BAC}" presName="thickLine" presStyleLbl="alignNode1" presStyleIdx="5" presStyleCnt="15"/>
      <dgm:spPr/>
    </dgm:pt>
    <dgm:pt modelId="{2D123405-870A-4CAD-9093-7C89A6E9A069}" type="pres">
      <dgm:prSet presAssocID="{5A63C75F-BC56-474B-B1E8-CF1338910BAC}" presName="horz1" presStyleCnt="0"/>
      <dgm:spPr/>
    </dgm:pt>
    <dgm:pt modelId="{CEA59B77-ED5B-49B4-9CBF-8D6325A8DCC9}" type="pres">
      <dgm:prSet presAssocID="{5A63C75F-BC56-474B-B1E8-CF1338910BAC}" presName="tx1" presStyleLbl="revTx" presStyleIdx="5" presStyleCnt="15"/>
      <dgm:spPr/>
    </dgm:pt>
    <dgm:pt modelId="{59324648-2993-45F2-AAAC-2FEC4DE5A3AF}" type="pres">
      <dgm:prSet presAssocID="{5A63C75F-BC56-474B-B1E8-CF1338910BAC}" presName="vert1" presStyleCnt="0"/>
      <dgm:spPr/>
    </dgm:pt>
    <dgm:pt modelId="{58F30E29-22FB-48DC-8D1E-E1D2F8F9754E}" type="pres">
      <dgm:prSet presAssocID="{2EF27C7B-4079-428D-9165-9ED805903F80}" presName="thickLine" presStyleLbl="alignNode1" presStyleIdx="6" presStyleCnt="15"/>
      <dgm:spPr/>
    </dgm:pt>
    <dgm:pt modelId="{40DAFDEA-F130-4FC9-B9F2-80A5BF0D39B2}" type="pres">
      <dgm:prSet presAssocID="{2EF27C7B-4079-428D-9165-9ED805903F80}" presName="horz1" presStyleCnt="0"/>
      <dgm:spPr/>
    </dgm:pt>
    <dgm:pt modelId="{633BE643-15B0-4C58-B40B-065CBBAB614B}" type="pres">
      <dgm:prSet presAssocID="{2EF27C7B-4079-428D-9165-9ED805903F80}" presName="tx1" presStyleLbl="revTx" presStyleIdx="6" presStyleCnt="15"/>
      <dgm:spPr/>
    </dgm:pt>
    <dgm:pt modelId="{4D696153-3F49-4E13-B23E-D94E958F877A}" type="pres">
      <dgm:prSet presAssocID="{2EF27C7B-4079-428D-9165-9ED805903F80}" presName="vert1" presStyleCnt="0"/>
      <dgm:spPr/>
    </dgm:pt>
    <dgm:pt modelId="{22210E01-0EFF-4D2C-880A-698CAA6EFFC8}" type="pres">
      <dgm:prSet presAssocID="{3F244CBC-76D1-48B2-8882-7EC469AC3FFB}" presName="thickLine" presStyleLbl="alignNode1" presStyleIdx="7" presStyleCnt="15"/>
      <dgm:spPr/>
    </dgm:pt>
    <dgm:pt modelId="{E5EE91E9-BAF0-4F8E-BBE0-0533E1C9998C}" type="pres">
      <dgm:prSet presAssocID="{3F244CBC-76D1-48B2-8882-7EC469AC3FFB}" presName="horz1" presStyleCnt="0"/>
      <dgm:spPr/>
    </dgm:pt>
    <dgm:pt modelId="{C3FEDB42-AECB-4636-8D74-4EFF650AEAE4}" type="pres">
      <dgm:prSet presAssocID="{3F244CBC-76D1-48B2-8882-7EC469AC3FFB}" presName="tx1" presStyleLbl="revTx" presStyleIdx="7" presStyleCnt="15"/>
      <dgm:spPr/>
    </dgm:pt>
    <dgm:pt modelId="{F6F53844-78E8-457B-9DB1-1C733F868CC7}" type="pres">
      <dgm:prSet presAssocID="{3F244CBC-76D1-48B2-8882-7EC469AC3FFB}" presName="vert1" presStyleCnt="0"/>
      <dgm:spPr/>
    </dgm:pt>
    <dgm:pt modelId="{E20232DD-D3C6-4FBC-B1AD-9D26895F4780}" type="pres">
      <dgm:prSet presAssocID="{338DE414-A1BF-4211-BDB8-72830C4B9BE9}" presName="thickLine" presStyleLbl="alignNode1" presStyleIdx="8" presStyleCnt="15"/>
      <dgm:spPr/>
    </dgm:pt>
    <dgm:pt modelId="{6BD3BD1F-D231-49ED-A925-846D47B57F93}" type="pres">
      <dgm:prSet presAssocID="{338DE414-A1BF-4211-BDB8-72830C4B9BE9}" presName="horz1" presStyleCnt="0"/>
      <dgm:spPr/>
    </dgm:pt>
    <dgm:pt modelId="{29AA3C49-FBD2-4C60-8BA0-11A116E0D2A1}" type="pres">
      <dgm:prSet presAssocID="{338DE414-A1BF-4211-BDB8-72830C4B9BE9}" presName="tx1" presStyleLbl="revTx" presStyleIdx="8" presStyleCnt="15"/>
      <dgm:spPr/>
    </dgm:pt>
    <dgm:pt modelId="{05E618AB-4B55-45B3-97D5-840AF6E4B67D}" type="pres">
      <dgm:prSet presAssocID="{338DE414-A1BF-4211-BDB8-72830C4B9BE9}" presName="vert1" presStyleCnt="0"/>
      <dgm:spPr/>
    </dgm:pt>
    <dgm:pt modelId="{52281123-0E45-45AD-8AE0-44A7C9982F56}" type="pres">
      <dgm:prSet presAssocID="{3DBBAB97-0A32-494E-80A6-CF6C3814ACF9}" presName="thickLine" presStyleLbl="alignNode1" presStyleIdx="9" presStyleCnt="15"/>
      <dgm:spPr/>
    </dgm:pt>
    <dgm:pt modelId="{2FF15C38-BC93-4F32-BC70-F67231210EFF}" type="pres">
      <dgm:prSet presAssocID="{3DBBAB97-0A32-494E-80A6-CF6C3814ACF9}" presName="horz1" presStyleCnt="0"/>
      <dgm:spPr/>
    </dgm:pt>
    <dgm:pt modelId="{E1F44630-ACC9-4F8F-A170-D17FE4D38234}" type="pres">
      <dgm:prSet presAssocID="{3DBBAB97-0A32-494E-80A6-CF6C3814ACF9}" presName="tx1" presStyleLbl="revTx" presStyleIdx="9" presStyleCnt="15"/>
      <dgm:spPr/>
    </dgm:pt>
    <dgm:pt modelId="{5FDC93E9-09A2-4F9B-ACAD-B5F8ADEFB5F7}" type="pres">
      <dgm:prSet presAssocID="{3DBBAB97-0A32-494E-80A6-CF6C3814ACF9}" presName="vert1" presStyleCnt="0"/>
      <dgm:spPr/>
    </dgm:pt>
    <dgm:pt modelId="{8A3F7FCF-4CB0-4011-A380-6CE5254E70DB}" type="pres">
      <dgm:prSet presAssocID="{9DF6646F-4406-4DAD-A19F-63003252C098}" presName="thickLine" presStyleLbl="alignNode1" presStyleIdx="10" presStyleCnt="15"/>
      <dgm:spPr/>
    </dgm:pt>
    <dgm:pt modelId="{0F57E99B-703B-4127-801A-2930907C5E71}" type="pres">
      <dgm:prSet presAssocID="{9DF6646F-4406-4DAD-A19F-63003252C098}" presName="horz1" presStyleCnt="0"/>
      <dgm:spPr/>
    </dgm:pt>
    <dgm:pt modelId="{A173F0A6-6594-40EA-AF20-A3CD1A9C7CCC}" type="pres">
      <dgm:prSet presAssocID="{9DF6646F-4406-4DAD-A19F-63003252C098}" presName="tx1" presStyleLbl="revTx" presStyleIdx="10" presStyleCnt="15"/>
      <dgm:spPr/>
    </dgm:pt>
    <dgm:pt modelId="{A19941B0-633B-49FE-8965-F14D2598623A}" type="pres">
      <dgm:prSet presAssocID="{9DF6646F-4406-4DAD-A19F-63003252C098}" presName="vert1" presStyleCnt="0"/>
      <dgm:spPr/>
    </dgm:pt>
    <dgm:pt modelId="{F48385D7-A402-4F1B-87A3-5360F5DCF031}" type="pres">
      <dgm:prSet presAssocID="{700152C5-D6CF-4FED-BEBD-B2F213520AC5}" presName="thickLine" presStyleLbl="alignNode1" presStyleIdx="11" presStyleCnt="15"/>
      <dgm:spPr/>
    </dgm:pt>
    <dgm:pt modelId="{8369DFEC-8B27-438D-9273-0BBDEC0B51CA}" type="pres">
      <dgm:prSet presAssocID="{700152C5-D6CF-4FED-BEBD-B2F213520AC5}" presName="horz1" presStyleCnt="0"/>
      <dgm:spPr/>
    </dgm:pt>
    <dgm:pt modelId="{B0CB037A-2235-45BD-8DE4-38E977B92BD2}" type="pres">
      <dgm:prSet presAssocID="{700152C5-D6CF-4FED-BEBD-B2F213520AC5}" presName="tx1" presStyleLbl="revTx" presStyleIdx="11" presStyleCnt="15"/>
      <dgm:spPr/>
    </dgm:pt>
    <dgm:pt modelId="{641D3533-D7F0-4D1D-872B-4E450379AB23}" type="pres">
      <dgm:prSet presAssocID="{700152C5-D6CF-4FED-BEBD-B2F213520AC5}" presName="vert1" presStyleCnt="0"/>
      <dgm:spPr/>
    </dgm:pt>
    <dgm:pt modelId="{34B4FD38-C59D-4275-9FCD-4BA499626261}" type="pres">
      <dgm:prSet presAssocID="{2F75D079-957D-4239-8823-30F50F8EF4EF}" presName="thickLine" presStyleLbl="alignNode1" presStyleIdx="12" presStyleCnt="15"/>
      <dgm:spPr/>
    </dgm:pt>
    <dgm:pt modelId="{6E33238F-D7C8-4363-8FCA-849B846CD2D4}" type="pres">
      <dgm:prSet presAssocID="{2F75D079-957D-4239-8823-30F50F8EF4EF}" presName="horz1" presStyleCnt="0"/>
      <dgm:spPr/>
    </dgm:pt>
    <dgm:pt modelId="{EE49726E-9C9A-4C35-A5B1-540791167DDE}" type="pres">
      <dgm:prSet presAssocID="{2F75D079-957D-4239-8823-30F50F8EF4EF}" presName="tx1" presStyleLbl="revTx" presStyleIdx="12" presStyleCnt="15"/>
      <dgm:spPr/>
    </dgm:pt>
    <dgm:pt modelId="{BFA566CD-56B7-489C-B439-DC194C645C85}" type="pres">
      <dgm:prSet presAssocID="{2F75D079-957D-4239-8823-30F50F8EF4EF}" presName="vert1" presStyleCnt="0"/>
      <dgm:spPr/>
    </dgm:pt>
    <dgm:pt modelId="{2AA2E2C6-3384-47B5-899B-F22ED1B18990}" type="pres">
      <dgm:prSet presAssocID="{06B5C29C-FD46-446A-AFB8-0B82642CDC12}" presName="thickLine" presStyleLbl="alignNode1" presStyleIdx="13" presStyleCnt="15"/>
      <dgm:spPr/>
    </dgm:pt>
    <dgm:pt modelId="{912C1424-DE29-42E2-8226-2D723EC3E201}" type="pres">
      <dgm:prSet presAssocID="{06B5C29C-FD46-446A-AFB8-0B82642CDC12}" presName="horz1" presStyleCnt="0"/>
      <dgm:spPr/>
    </dgm:pt>
    <dgm:pt modelId="{7C211F27-8BA3-4014-A4D6-91D31CCEB180}" type="pres">
      <dgm:prSet presAssocID="{06B5C29C-FD46-446A-AFB8-0B82642CDC12}" presName="tx1" presStyleLbl="revTx" presStyleIdx="13" presStyleCnt="15"/>
      <dgm:spPr/>
    </dgm:pt>
    <dgm:pt modelId="{9A8FD8E3-DDED-44F6-9B1E-22D856C8D3C4}" type="pres">
      <dgm:prSet presAssocID="{06B5C29C-FD46-446A-AFB8-0B82642CDC12}" presName="vert1" presStyleCnt="0"/>
      <dgm:spPr/>
    </dgm:pt>
    <dgm:pt modelId="{67F80673-B31B-4720-8320-5FAAF8236670}" type="pres">
      <dgm:prSet presAssocID="{F18F624F-336D-4B45-A95E-32E8F826DF4F}" presName="thickLine" presStyleLbl="alignNode1" presStyleIdx="14" presStyleCnt="15"/>
      <dgm:spPr/>
    </dgm:pt>
    <dgm:pt modelId="{BF7AD958-CB58-4231-8B31-CD44C08B927F}" type="pres">
      <dgm:prSet presAssocID="{F18F624F-336D-4B45-A95E-32E8F826DF4F}" presName="horz1" presStyleCnt="0"/>
      <dgm:spPr/>
    </dgm:pt>
    <dgm:pt modelId="{C0D7DEDB-FAFB-4636-835D-9E816B818A39}" type="pres">
      <dgm:prSet presAssocID="{F18F624F-336D-4B45-A95E-32E8F826DF4F}" presName="tx1" presStyleLbl="revTx" presStyleIdx="14" presStyleCnt="15"/>
      <dgm:spPr/>
    </dgm:pt>
    <dgm:pt modelId="{C40F71D3-B874-483C-B6F9-743EE37559CC}" type="pres">
      <dgm:prSet presAssocID="{F18F624F-336D-4B45-A95E-32E8F826DF4F}" presName="vert1" presStyleCnt="0"/>
      <dgm:spPr/>
    </dgm:pt>
  </dgm:ptLst>
  <dgm:cxnLst>
    <dgm:cxn modelId="{570A0B0D-512A-4D8A-9A6E-B99C1DB1A262}" type="presOf" srcId="{7987AA23-2CE4-40FE-8408-A16A934EFCF0}" destId="{F14DE0DE-C1D6-43ED-9DB2-F89D13244959}" srcOrd="0" destOrd="0" presId="urn:microsoft.com/office/officeart/2008/layout/LinedList"/>
    <dgm:cxn modelId="{33CA1614-79C0-48D8-B04A-21ED3F58A4AA}" srcId="{5C26B88F-FCB9-4CBF-AB31-1276A32C72B0}" destId="{2EF27C7B-4079-428D-9165-9ED805903F80}" srcOrd="6" destOrd="0" parTransId="{10EA9D8E-1346-44F8-9A0E-A5C0ECA201C7}" sibTransId="{06BEDD47-2191-43BC-B400-AFC8790FE4BE}"/>
    <dgm:cxn modelId="{B76E2F15-6842-479B-A1DF-1F85FDD6597D}" type="presOf" srcId="{E876F919-374E-4A1A-866B-D5956EA03197}" destId="{58AEA02B-5E1E-4FE4-84B7-D01B5D7B6072}" srcOrd="0" destOrd="0" presId="urn:microsoft.com/office/officeart/2008/layout/LinedList"/>
    <dgm:cxn modelId="{9B087815-7E11-4782-80AF-36FF765A0F89}" type="presOf" srcId="{7F444FF0-7E1B-4F85-A1F1-684A38C88AA9}" destId="{EE7915EA-D253-4952-B9FD-D046FE6DF4E5}" srcOrd="0" destOrd="0" presId="urn:microsoft.com/office/officeart/2008/layout/LinedList"/>
    <dgm:cxn modelId="{0EAD851A-CD91-4761-A33C-430508A47BB8}" type="presOf" srcId="{338DE414-A1BF-4211-BDB8-72830C4B9BE9}" destId="{29AA3C49-FBD2-4C60-8BA0-11A116E0D2A1}" srcOrd="0" destOrd="0" presId="urn:microsoft.com/office/officeart/2008/layout/LinedList"/>
    <dgm:cxn modelId="{7247711C-CB6E-4A59-A660-45F891794280}" type="presOf" srcId="{3F244CBC-76D1-48B2-8882-7EC469AC3FFB}" destId="{C3FEDB42-AECB-4636-8D74-4EFF650AEAE4}" srcOrd="0" destOrd="0" presId="urn:microsoft.com/office/officeart/2008/layout/LinedList"/>
    <dgm:cxn modelId="{A9797920-01D1-43F0-9304-806C30553F6E}" srcId="{5C26B88F-FCB9-4CBF-AB31-1276A32C72B0}" destId="{5A63C75F-BC56-474B-B1E8-CF1338910BAC}" srcOrd="5" destOrd="0" parTransId="{F3B11F74-E161-449C-8BBC-8AD76BE8DEA6}" sibTransId="{EBF4411C-106F-4E64-96BB-7C37C627C1E2}"/>
    <dgm:cxn modelId="{36D86521-BD4C-4F98-847A-5E6617DCA5D4}" type="presOf" srcId="{5C26B88F-FCB9-4CBF-AB31-1276A32C72B0}" destId="{AB43CCED-7466-4F28-9638-F868674F9CC9}" srcOrd="0" destOrd="0" presId="urn:microsoft.com/office/officeart/2008/layout/LinedList"/>
    <dgm:cxn modelId="{8873DA32-CBFF-482F-BF61-C000B3A93305}" srcId="{5C26B88F-FCB9-4CBF-AB31-1276A32C72B0}" destId="{F18F624F-336D-4B45-A95E-32E8F826DF4F}" srcOrd="14" destOrd="0" parTransId="{1A1DABE6-6481-4C49-86F1-A99CB29AC47B}" sibTransId="{D67423CC-CB4D-4B18-A1B7-8D4DCD73B597}"/>
    <dgm:cxn modelId="{BECE0834-3635-4925-B4BF-863DEEC5C5FD}" srcId="{5C26B88F-FCB9-4CBF-AB31-1276A32C72B0}" destId="{E876F919-374E-4A1A-866B-D5956EA03197}" srcOrd="0" destOrd="0" parTransId="{1AAD9C07-8DFC-4336-9D05-816E688ADBB3}" sibTransId="{F1F8B023-9908-42E3-BE70-B3921193EBF1}"/>
    <dgm:cxn modelId="{139DE25E-F8AE-4AF3-97AD-44D0F3053AA5}" type="presOf" srcId="{0539CE89-A768-403C-B2D8-ABF60F78E4B2}" destId="{91B487F2-CB1B-4892-B826-D8BA378B36EB}" srcOrd="0" destOrd="0" presId="urn:microsoft.com/office/officeart/2008/layout/LinedList"/>
    <dgm:cxn modelId="{A1643C43-F79F-4DC3-9736-F04D89C074C3}" srcId="{5C26B88F-FCB9-4CBF-AB31-1276A32C72B0}" destId="{338DE414-A1BF-4211-BDB8-72830C4B9BE9}" srcOrd="8" destOrd="0" parTransId="{2DAE21F8-FA8D-48B0-A2D2-5030132CD315}" sibTransId="{EB8E9038-17F2-4AA4-A824-1A33B56A82C6}"/>
    <dgm:cxn modelId="{FE280D46-EBDA-47D5-ACA4-A92C73705E44}" srcId="{5C26B88F-FCB9-4CBF-AB31-1276A32C72B0}" destId="{2F75D079-957D-4239-8823-30F50F8EF4EF}" srcOrd="12" destOrd="0" parTransId="{0521BE7A-D43C-456C-9DB6-E1F684B7DAE2}" sibTransId="{70A5D747-CCE8-42A5-925A-7BF4F4135BDF}"/>
    <dgm:cxn modelId="{2AEDDC6A-4B8D-46E9-ACFA-D199D85874E2}" type="presOf" srcId="{2F75D079-957D-4239-8823-30F50F8EF4EF}" destId="{EE49726E-9C9A-4C35-A5B1-540791167DDE}" srcOrd="0" destOrd="0" presId="urn:microsoft.com/office/officeart/2008/layout/LinedList"/>
    <dgm:cxn modelId="{56C22B7A-842D-4530-90EE-BADE35B9E842}" type="presOf" srcId="{700152C5-D6CF-4FED-BEBD-B2F213520AC5}" destId="{B0CB037A-2235-45BD-8DE4-38E977B92BD2}" srcOrd="0" destOrd="0" presId="urn:microsoft.com/office/officeart/2008/layout/LinedList"/>
    <dgm:cxn modelId="{C8E6947A-D36C-4CD6-ACE8-3AC3D7364F47}" srcId="{5C26B88F-FCB9-4CBF-AB31-1276A32C72B0}" destId="{7F444FF0-7E1B-4F85-A1F1-684A38C88AA9}" srcOrd="1" destOrd="0" parTransId="{4C2CB566-87D3-4CF7-AA1C-D4531A1C748F}" sibTransId="{724A6E14-F18B-4371-9AD2-38D4E81D31AE}"/>
    <dgm:cxn modelId="{23BF497B-FC0A-4F02-B901-0C969430BB74}" type="presOf" srcId="{2EF27C7B-4079-428D-9165-9ED805903F80}" destId="{633BE643-15B0-4C58-B40B-065CBBAB614B}" srcOrd="0" destOrd="0" presId="urn:microsoft.com/office/officeart/2008/layout/LinedList"/>
    <dgm:cxn modelId="{85C4DB8B-FA69-486A-9B91-BBF8460EA3E6}" srcId="{5C26B88F-FCB9-4CBF-AB31-1276A32C72B0}" destId="{700152C5-D6CF-4FED-BEBD-B2F213520AC5}" srcOrd="11" destOrd="0" parTransId="{42B049F8-D473-4693-825C-58881F73F0CF}" sibTransId="{4AC18D28-0128-4CB8-A29F-8BDB63B0027F}"/>
    <dgm:cxn modelId="{1462438F-9328-4B92-AA60-25C2AA95A522}" srcId="{5C26B88F-FCB9-4CBF-AB31-1276A32C72B0}" destId="{3DBBAB97-0A32-494E-80A6-CF6C3814ACF9}" srcOrd="9" destOrd="0" parTransId="{33AC4935-9687-4EC3-B001-24A73EF05AAC}" sibTransId="{32AE50A6-9F6E-4EA1-9A15-E3BD6587DFF9}"/>
    <dgm:cxn modelId="{5E651A9E-CC97-4A01-B4DE-34DC24B4B2DB}" type="presOf" srcId="{F18F624F-336D-4B45-A95E-32E8F826DF4F}" destId="{C0D7DEDB-FAFB-4636-835D-9E816B818A39}" srcOrd="0" destOrd="0" presId="urn:microsoft.com/office/officeart/2008/layout/LinedList"/>
    <dgm:cxn modelId="{C580219F-9F36-4E76-9731-7AB0E14BF036}" type="presOf" srcId="{9DF6646F-4406-4DAD-A19F-63003252C098}" destId="{A173F0A6-6594-40EA-AF20-A3CD1A9C7CCC}" srcOrd="0" destOrd="0" presId="urn:microsoft.com/office/officeart/2008/layout/LinedList"/>
    <dgm:cxn modelId="{D63882A8-4D33-4349-9218-321FBAF1472E}" srcId="{5C26B88F-FCB9-4CBF-AB31-1276A32C72B0}" destId="{3F244CBC-76D1-48B2-8882-7EC469AC3FFB}" srcOrd="7" destOrd="0" parTransId="{D885A362-05DC-4268-814E-6908FAC9CAAF}" sibTransId="{1EF1DB5C-6844-408B-BC95-A6A9DB455330}"/>
    <dgm:cxn modelId="{15B7B4B7-3943-4A6B-8E81-0622D6AF7AF4}" type="presOf" srcId="{3DBBAB97-0A32-494E-80A6-CF6C3814ACF9}" destId="{E1F44630-ACC9-4F8F-A170-D17FE4D38234}" srcOrd="0" destOrd="0" presId="urn:microsoft.com/office/officeart/2008/layout/LinedList"/>
    <dgm:cxn modelId="{AC5E2FBA-2E54-4846-83DA-D68455FA519A}" type="presOf" srcId="{8A632E63-3973-4239-A8C9-453D92D2F4ED}" destId="{F9D13E16-7B50-45ED-8C0E-372A57597317}" srcOrd="0" destOrd="0" presId="urn:microsoft.com/office/officeart/2008/layout/LinedList"/>
    <dgm:cxn modelId="{5CEABCC2-4077-4092-A9C9-B5A915C3E1CF}" srcId="{5C26B88F-FCB9-4CBF-AB31-1276A32C72B0}" destId="{8A632E63-3973-4239-A8C9-453D92D2F4ED}" srcOrd="3" destOrd="0" parTransId="{B75C9432-B7C3-468B-AFBE-7599306E1615}" sibTransId="{51AB9BAA-8773-44EC-8A30-E699C789B6FD}"/>
    <dgm:cxn modelId="{27267CC8-DED4-42A9-8C67-603614D35B84}" type="presOf" srcId="{06B5C29C-FD46-446A-AFB8-0B82642CDC12}" destId="{7C211F27-8BA3-4014-A4D6-91D31CCEB180}" srcOrd="0" destOrd="0" presId="urn:microsoft.com/office/officeart/2008/layout/LinedList"/>
    <dgm:cxn modelId="{4F3E11D0-0D7D-4C98-BEB6-F71792C5CFE7}" srcId="{5C26B88F-FCB9-4CBF-AB31-1276A32C72B0}" destId="{06B5C29C-FD46-446A-AFB8-0B82642CDC12}" srcOrd="13" destOrd="0" parTransId="{153382CE-DDCE-496B-AE33-F15383614065}" sibTransId="{3F4AA1F3-A69F-4214-8BD7-A670B41A470B}"/>
    <dgm:cxn modelId="{2F59ECD8-68B1-4C0B-844D-428B4ABA2061}" srcId="{5C26B88F-FCB9-4CBF-AB31-1276A32C72B0}" destId="{9DF6646F-4406-4DAD-A19F-63003252C098}" srcOrd="10" destOrd="0" parTransId="{1FDCB11B-9E89-42DE-9E59-EB028DC9A8EC}" sibTransId="{E53A836F-10B4-4396-8C6B-8DD953115675}"/>
    <dgm:cxn modelId="{505B70E5-2710-491C-919F-FCBDB4613737}" srcId="{5C26B88F-FCB9-4CBF-AB31-1276A32C72B0}" destId="{0539CE89-A768-403C-B2D8-ABF60F78E4B2}" srcOrd="2" destOrd="0" parTransId="{E892A98E-D0F5-40E4-9341-4543D50A03BC}" sibTransId="{15E41D04-82E5-43DC-8BC8-896CDD2A7C22}"/>
    <dgm:cxn modelId="{19DFE8E5-612B-4F4F-9FFC-826DDD76AC6E}" srcId="{5C26B88F-FCB9-4CBF-AB31-1276A32C72B0}" destId="{7987AA23-2CE4-40FE-8408-A16A934EFCF0}" srcOrd="4" destOrd="0" parTransId="{F85F3B34-CF45-4CD0-A127-90ED5E62FAA7}" sibTransId="{6BDC3B85-8556-4681-AA7A-36F2947DADA4}"/>
    <dgm:cxn modelId="{E90B8DFD-4DBB-41DF-8B4E-DA618DC44106}" type="presOf" srcId="{5A63C75F-BC56-474B-B1E8-CF1338910BAC}" destId="{CEA59B77-ED5B-49B4-9CBF-8D6325A8DCC9}" srcOrd="0" destOrd="0" presId="urn:microsoft.com/office/officeart/2008/layout/LinedList"/>
    <dgm:cxn modelId="{71310BD0-9B1E-4522-92CF-475F99B2A09A}" type="presParOf" srcId="{AB43CCED-7466-4F28-9638-F868674F9CC9}" destId="{D40CD2E2-44B8-4837-8561-42DB2BD004BE}" srcOrd="0" destOrd="0" presId="urn:microsoft.com/office/officeart/2008/layout/LinedList"/>
    <dgm:cxn modelId="{FC3D1EE5-9205-43AE-A5DE-2C1711B90440}" type="presParOf" srcId="{AB43CCED-7466-4F28-9638-F868674F9CC9}" destId="{86434997-471A-4952-9730-531722FD245C}" srcOrd="1" destOrd="0" presId="urn:microsoft.com/office/officeart/2008/layout/LinedList"/>
    <dgm:cxn modelId="{79209248-9D38-4A4D-8DE3-5AFB11A3C67F}" type="presParOf" srcId="{86434997-471A-4952-9730-531722FD245C}" destId="{58AEA02B-5E1E-4FE4-84B7-D01B5D7B6072}" srcOrd="0" destOrd="0" presId="urn:microsoft.com/office/officeart/2008/layout/LinedList"/>
    <dgm:cxn modelId="{1D994CA1-94F5-4574-AE33-D8C03A61F008}" type="presParOf" srcId="{86434997-471A-4952-9730-531722FD245C}" destId="{ECB2AA0B-AB58-4F88-8271-030325C1DE2E}" srcOrd="1" destOrd="0" presId="urn:microsoft.com/office/officeart/2008/layout/LinedList"/>
    <dgm:cxn modelId="{84603C04-3CD4-4E91-83CF-1A8E011D331A}" type="presParOf" srcId="{AB43CCED-7466-4F28-9638-F868674F9CC9}" destId="{0901E790-14BD-441F-8CCB-558F4918B745}" srcOrd="2" destOrd="0" presId="urn:microsoft.com/office/officeart/2008/layout/LinedList"/>
    <dgm:cxn modelId="{0CE721BB-E638-46ED-821F-4AEC4170A83F}" type="presParOf" srcId="{AB43CCED-7466-4F28-9638-F868674F9CC9}" destId="{92027EC2-5AC1-4768-822B-56C93FBC2863}" srcOrd="3" destOrd="0" presId="urn:microsoft.com/office/officeart/2008/layout/LinedList"/>
    <dgm:cxn modelId="{7B6FD422-D46E-4DDB-8A65-221FF4533CC2}" type="presParOf" srcId="{92027EC2-5AC1-4768-822B-56C93FBC2863}" destId="{EE7915EA-D253-4952-B9FD-D046FE6DF4E5}" srcOrd="0" destOrd="0" presId="urn:microsoft.com/office/officeart/2008/layout/LinedList"/>
    <dgm:cxn modelId="{59104F84-BCE9-40DC-B44F-0297A8733144}" type="presParOf" srcId="{92027EC2-5AC1-4768-822B-56C93FBC2863}" destId="{4A45E5BE-4977-4056-B89B-06B71C969D2D}" srcOrd="1" destOrd="0" presId="urn:microsoft.com/office/officeart/2008/layout/LinedList"/>
    <dgm:cxn modelId="{40F802C2-27A9-4672-8F31-7486F3AA2813}" type="presParOf" srcId="{AB43CCED-7466-4F28-9638-F868674F9CC9}" destId="{BF894677-8A64-41B6-B5C2-8D03C3FE2866}" srcOrd="4" destOrd="0" presId="urn:microsoft.com/office/officeart/2008/layout/LinedList"/>
    <dgm:cxn modelId="{6742BFF0-1C0B-4858-AF74-3191B19F24D4}" type="presParOf" srcId="{AB43CCED-7466-4F28-9638-F868674F9CC9}" destId="{261FD0B0-650F-4BC6-BBC1-6360094930B7}" srcOrd="5" destOrd="0" presId="urn:microsoft.com/office/officeart/2008/layout/LinedList"/>
    <dgm:cxn modelId="{BB10DC22-4B10-468F-B435-CF2D88F6A0E6}" type="presParOf" srcId="{261FD0B0-650F-4BC6-BBC1-6360094930B7}" destId="{91B487F2-CB1B-4892-B826-D8BA378B36EB}" srcOrd="0" destOrd="0" presId="urn:microsoft.com/office/officeart/2008/layout/LinedList"/>
    <dgm:cxn modelId="{7AFD80E5-4F59-4151-9ACC-0E06BCAEFFAA}" type="presParOf" srcId="{261FD0B0-650F-4BC6-BBC1-6360094930B7}" destId="{93236183-9A4F-4E88-B1B2-1F611593D9BE}" srcOrd="1" destOrd="0" presId="urn:microsoft.com/office/officeart/2008/layout/LinedList"/>
    <dgm:cxn modelId="{E3C485D0-B1DD-453B-82F0-CDCE057D7CDF}" type="presParOf" srcId="{AB43CCED-7466-4F28-9638-F868674F9CC9}" destId="{B5FD9877-0689-4873-BC4B-8C1B6A0551FD}" srcOrd="6" destOrd="0" presId="urn:microsoft.com/office/officeart/2008/layout/LinedList"/>
    <dgm:cxn modelId="{2C3227E6-39E3-4CF7-AFBA-F57A7005DEA3}" type="presParOf" srcId="{AB43CCED-7466-4F28-9638-F868674F9CC9}" destId="{2E6093AD-4E52-44D0-A36E-B9C666B4967E}" srcOrd="7" destOrd="0" presId="urn:microsoft.com/office/officeart/2008/layout/LinedList"/>
    <dgm:cxn modelId="{36358E12-33E2-4E47-84E2-8C3BB666CB10}" type="presParOf" srcId="{2E6093AD-4E52-44D0-A36E-B9C666B4967E}" destId="{F9D13E16-7B50-45ED-8C0E-372A57597317}" srcOrd="0" destOrd="0" presId="urn:microsoft.com/office/officeart/2008/layout/LinedList"/>
    <dgm:cxn modelId="{A02E9981-A14B-4536-8FB1-8513F07DB7FB}" type="presParOf" srcId="{2E6093AD-4E52-44D0-A36E-B9C666B4967E}" destId="{E7D70B21-9D1A-41F4-9191-62EBE36FA2A6}" srcOrd="1" destOrd="0" presId="urn:microsoft.com/office/officeart/2008/layout/LinedList"/>
    <dgm:cxn modelId="{96400E96-3C9B-4A0A-8EF0-C218C9D302E4}" type="presParOf" srcId="{AB43CCED-7466-4F28-9638-F868674F9CC9}" destId="{D1A41569-F8C0-465A-AD82-12F14D0344F7}" srcOrd="8" destOrd="0" presId="urn:microsoft.com/office/officeart/2008/layout/LinedList"/>
    <dgm:cxn modelId="{95D15111-5F14-4381-BB4F-D1431012D977}" type="presParOf" srcId="{AB43CCED-7466-4F28-9638-F868674F9CC9}" destId="{142420F5-B422-4286-ABA4-6CBAA7EBFE60}" srcOrd="9" destOrd="0" presId="urn:microsoft.com/office/officeart/2008/layout/LinedList"/>
    <dgm:cxn modelId="{DE736F4B-C146-41B8-B3F4-5AA44CEB1A93}" type="presParOf" srcId="{142420F5-B422-4286-ABA4-6CBAA7EBFE60}" destId="{F14DE0DE-C1D6-43ED-9DB2-F89D13244959}" srcOrd="0" destOrd="0" presId="urn:microsoft.com/office/officeart/2008/layout/LinedList"/>
    <dgm:cxn modelId="{4746649E-D6FD-4C6C-A9CA-FBE74CC7042C}" type="presParOf" srcId="{142420F5-B422-4286-ABA4-6CBAA7EBFE60}" destId="{8D7BA2D2-6ED1-4A68-B0B7-3D03F7D095E0}" srcOrd="1" destOrd="0" presId="urn:microsoft.com/office/officeart/2008/layout/LinedList"/>
    <dgm:cxn modelId="{7A01FF7E-38A4-4BB4-BDA9-B6614EBF757C}" type="presParOf" srcId="{AB43CCED-7466-4F28-9638-F868674F9CC9}" destId="{A444FE12-7732-42ED-8D33-9520CB60C24F}" srcOrd="10" destOrd="0" presId="urn:microsoft.com/office/officeart/2008/layout/LinedList"/>
    <dgm:cxn modelId="{F5179715-9291-4426-B953-6F4B3EEE81AA}" type="presParOf" srcId="{AB43CCED-7466-4F28-9638-F868674F9CC9}" destId="{2D123405-870A-4CAD-9093-7C89A6E9A069}" srcOrd="11" destOrd="0" presId="urn:microsoft.com/office/officeart/2008/layout/LinedList"/>
    <dgm:cxn modelId="{4B4F7DFE-E967-4E43-899F-1049B993FF41}" type="presParOf" srcId="{2D123405-870A-4CAD-9093-7C89A6E9A069}" destId="{CEA59B77-ED5B-49B4-9CBF-8D6325A8DCC9}" srcOrd="0" destOrd="0" presId="urn:microsoft.com/office/officeart/2008/layout/LinedList"/>
    <dgm:cxn modelId="{89446B5F-51DE-4217-B973-AEC8425B68EA}" type="presParOf" srcId="{2D123405-870A-4CAD-9093-7C89A6E9A069}" destId="{59324648-2993-45F2-AAAC-2FEC4DE5A3AF}" srcOrd="1" destOrd="0" presId="urn:microsoft.com/office/officeart/2008/layout/LinedList"/>
    <dgm:cxn modelId="{417491CB-426D-404E-9307-BCE2BCA8965F}" type="presParOf" srcId="{AB43CCED-7466-4F28-9638-F868674F9CC9}" destId="{58F30E29-22FB-48DC-8D1E-E1D2F8F9754E}" srcOrd="12" destOrd="0" presId="urn:microsoft.com/office/officeart/2008/layout/LinedList"/>
    <dgm:cxn modelId="{C74C96F6-5973-4B02-8A3F-680176BB7647}" type="presParOf" srcId="{AB43CCED-7466-4F28-9638-F868674F9CC9}" destId="{40DAFDEA-F130-4FC9-B9F2-80A5BF0D39B2}" srcOrd="13" destOrd="0" presId="urn:microsoft.com/office/officeart/2008/layout/LinedList"/>
    <dgm:cxn modelId="{424133FE-8BA5-46FD-BD34-7FF8A31331ED}" type="presParOf" srcId="{40DAFDEA-F130-4FC9-B9F2-80A5BF0D39B2}" destId="{633BE643-15B0-4C58-B40B-065CBBAB614B}" srcOrd="0" destOrd="0" presId="urn:microsoft.com/office/officeart/2008/layout/LinedList"/>
    <dgm:cxn modelId="{F1BE4692-3282-451F-BB86-84DD6684B2FD}" type="presParOf" srcId="{40DAFDEA-F130-4FC9-B9F2-80A5BF0D39B2}" destId="{4D696153-3F49-4E13-B23E-D94E958F877A}" srcOrd="1" destOrd="0" presId="urn:microsoft.com/office/officeart/2008/layout/LinedList"/>
    <dgm:cxn modelId="{78412265-3754-469D-83E2-7138DD0AB1DB}" type="presParOf" srcId="{AB43CCED-7466-4F28-9638-F868674F9CC9}" destId="{22210E01-0EFF-4D2C-880A-698CAA6EFFC8}" srcOrd="14" destOrd="0" presId="urn:microsoft.com/office/officeart/2008/layout/LinedList"/>
    <dgm:cxn modelId="{F84A13CC-5F97-4B63-8F72-31DFB503CBE8}" type="presParOf" srcId="{AB43CCED-7466-4F28-9638-F868674F9CC9}" destId="{E5EE91E9-BAF0-4F8E-BBE0-0533E1C9998C}" srcOrd="15" destOrd="0" presId="urn:microsoft.com/office/officeart/2008/layout/LinedList"/>
    <dgm:cxn modelId="{1E72F958-B16B-4817-B741-97B60A768DBF}" type="presParOf" srcId="{E5EE91E9-BAF0-4F8E-BBE0-0533E1C9998C}" destId="{C3FEDB42-AECB-4636-8D74-4EFF650AEAE4}" srcOrd="0" destOrd="0" presId="urn:microsoft.com/office/officeart/2008/layout/LinedList"/>
    <dgm:cxn modelId="{29E90C35-643A-4DEE-BADD-690C32DB7B07}" type="presParOf" srcId="{E5EE91E9-BAF0-4F8E-BBE0-0533E1C9998C}" destId="{F6F53844-78E8-457B-9DB1-1C733F868CC7}" srcOrd="1" destOrd="0" presId="urn:microsoft.com/office/officeart/2008/layout/LinedList"/>
    <dgm:cxn modelId="{0457E6F9-7EF1-4321-876F-02D511F4A173}" type="presParOf" srcId="{AB43CCED-7466-4F28-9638-F868674F9CC9}" destId="{E20232DD-D3C6-4FBC-B1AD-9D26895F4780}" srcOrd="16" destOrd="0" presId="urn:microsoft.com/office/officeart/2008/layout/LinedList"/>
    <dgm:cxn modelId="{E14FD516-8DB3-4667-9B37-7F3C6C887090}" type="presParOf" srcId="{AB43CCED-7466-4F28-9638-F868674F9CC9}" destId="{6BD3BD1F-D231-49ED-A925-846D47B57F93}" srcOrd="17" destOrd="0" presId="urn:microsoft.com/office/officeart/2008/layout/LinedList"/>
    <dgm:cxn modelId="{6B393E63-0D06-45E4-82B2-118B2306A06F}" type="presParOf" srcId="{6BD3BD1F-D231-49ED-A925-846D47B57F93}" destId="{29AA3C49-FBD2-4C60-8BA0-11A116E0D2A1}" srcOrd="0" destOrd="0" presId="urn:microsoft.com/office/officeart/2008/layout/LinedList"/>
    <dgm:cxn modelId="{DDA9D487-0D3F-4D24-B3E3-67E21F24D40D}" type="presParOf" srcId="{6BD3BD1F-D231-49ED-A925-846D47B57F93}" destId="{05E618AB-4B55-45B3-97D5-840AF6E4B67D}" srcOrd="1" destOrd="0" presId="urn:microsoft.com/office/officeart/2008/layout/LinedList"/>
    <dgm:cxn modelId="{4F718BA7-28BF-4317-A560-9F3068BFE232}" type="presParOf" srcId="{AB43CCED-7466-4F28-9638-F868674F9CC9}" destId="{52281123-0E45-45AD-8AE0-44A7C9982F56}" srcOrd="18" destOrd="0" presId="urn:microsoft.com/office/officeart/2008/layout/LinedList"/>
    <dgm:cxn modelId="{1022EA48-28DD-4CCB-9089-1E83BAF250EC}" type="presParOf" srcId="{AB43CCED-7466-4F28-9638-F868674F9CC9}" destId="{2FF15C38-BC93-4F32-BC70-F67231210EFF}" srcOrd="19" destOrd="0" presId="urn:microsoft.com/office/officeart/2008/layout/LinedList"/>
    <dgm:cxn modelId="{EEFFFAF2-D7F1-41F7-B78E-59F6AAF0DCF4}" type="presParOf" srcId="{2FF15C38-BC93-4F32-BC70-F67231210EFF}" destId="{E1F44630-ACC9-4F8F-A170-D17FE4D38234}" srcOrd="0" destOrd="0" presId="urn:microsoft.com/office/officeart/2008/layout/LinedList"/>
    <dgm:cxn modelId="{74F5FCE9-8C84-4AF3-8C32-7FB1A680641C}" type="presParOf" srcId="{2FF15C38-BC93-4F32-BC70-F67231210EFF}" destId="{5FDC93E9-09A2-4F9B-ACAD-B5F8ADEFB5F7}" srcOrd="1" destOrd="0" presId="urn:microsoft.com/office/officeart/2008/layout/LinedList"/>
    <dgm:cxn modelId="{F5D8AEC3-FCB5-4415-91ED-DCDD94A28B52}" type="presParOf" srcId="{AB43CCED-7466-4F28-9638-F868674F9CC9}" destId="{8A3F7FCF-4CB0-4011-A380-6CE5254E70DB}" srcOrd="20" destOrd="0" presId="urn:microsoft.com/office/officeart/2008/layout/LinedList"/>
    <dgm:cxn modelId="{A8A44248-FEB3-4708-A1E0-A560C1F44931}" type="presParOf" srcId="{AB43CCED-7466-4F28-9638-F868674F9CC9}" destId="{0F57E99B-703B-4127-801A-2930907C5E71}" srcOrd="21" destOrd="0" presId="urn:microsoft.com/office/officeart/2008/layout/LinedList"/>
    <dgm:cxn modelId="{3259EF47-D6A9-404A-A583-6862CD33059E}" type="presParOf" srcId="{0F57E99B-703B-4127-801A-2930907C5E71}" destId="{A173F0A6-6594-40EA-AF20-A3CD1A9C7CCC}" srcOrd="0" destOrd="0" presId="urn:microsoft.com/office/officeart/2008/layout/LinedList"/>
    <dgm:cxn modelId="{40AA2FF6-CE32-41DD-94C8-27B74BB458B4}" type="presParOf" srcId="{0F57E99B-703B-4127-801A-2930907C5E71}" destId="{A19941B0-633B-49FE-8965-F14D2598623A}" srcOrd="1" destOrd="0" presId="urn:microsoft.com/office/officeart/2008/layout/LinedList"/>
    <dgm:cxn modelId="{7053E1CA-DBFE-42B7-88DE-CABE69314814}" type="presParOf" srcId="{AB43CCED-7466-4F28-9638-F868674F9CC9}" destId="{F48385D7-A402-4F1B-87A3-5360F5DCF031}" srcOrd="22" destOrd="0" presId="urn:microsoft.com/office/officeart/2008/layout/LinedList"/>
    <dgm:cxn modelId="{43B1FDD4-4745-4D9E-A2A9-320C1F000B4C}" type="presParOf" srcId="{AB43CCED-7466-4F28-9638-F868674F9CC9}" destId="{8369DFEC-8B27-438D-9273-0BBDEC0B51CA}" srcOrd="23" destOrd="0" presId="urn:microsoft.com/office/officeart/2008/layout/LinedList"/>
    <dgm:cxn modelId="{A63B73B1-9094-490B-BFEC-D0AA88B73BB7}" type="presParOf" srcId="{8369DFEC-8B27-438D-9273-0BBDEC0B51CA}" destId="{B0CB037A-2235-45BD-8DE4-38E977B92BD2}" srcOrd="0" destOrd="0" presId="urn:microsoft.com/office/officeart/2008/layout/LinedList"/>
    <dgm:cxn modelId="{B1BA3BF4-3829-4EA6-AC73-423033B50CE8}" type="presParOf" srcId="{8369DFEC-8B27-438D-9273-0BBDEC0B51CA}" destId="{641D3533-D7F0-4D1D-872B-4E450379AB23}" srcOrd="1" destOrd="0" presId="urn:microsoft.com/office/officeart/2008/layout/LinedList"/>
    <dgm:cxn modelId="{9AE4C74A-6C3B-48AD-8343-5AAFA62A9424}" type="presParOf" srcId="{AB43CCED-7466-4F28-9638-F868674F9CC9}" destId="{34B4FD38-C59D-4275-9FCD-4BA499626261}" srcOrd="24" destOrd="0" presId="urn:microsoft.com/office/officeart/2008/layout/LinedList"/>
    <dgm:cxn modelId="{6D338CAA-33D7-464E-8BDF-72AE0D5A66F4}" type="presParOf" srcId="{AB43CCED-7466-4F28-9638-F868674F9CC9}" destId="{6E33238F-D7C8-4363-8FCA-849B846CD2D4}" srcOrd="25" destOrd="0" presId="urn:microsoft.com/office/officeart/2008/layout/LinedList"/>
    <dgm:cxn modelId="{A742A1B7-FD3C-499D-B1C5-895DA223E6A7}" type="presParOf" srcId="{6E33238F-D7C8-4363-8FCA-849B846CD2D4}" destId="{EE49726E-9C9A-4C35-A5B1-540791167DDE}" srcOrd="0" destOrd="0" presId="urn:microsoft.com/office/officeart/2008/layout/LinedList"/>
    <dgm:cxn modelId="{B320C5B8-28A4-4D49-997E-8CC5E92AF4BA}" type="presParOf" srcId="{6E33238F-D7C8-4363-8FCA-849B846CD2D4}" destId="{BFA566CD-56B7-489C-B439-DC194C645C85}" srcOrd="1" destOrd="0" presId="urn:microsoft.com/office/officeart/2008/layout/LinedList"/>
    <dgm:cxn modelId="{ED06CAE9-596D-47B5-8D53-ABABE994E90A}" type="presParOf" srcId="{AB43CCED-7466-4F28-9638-F868674F9CC9}" destId="{2AA2E2C6-3384-47B5-899B-F22ED1B18990}" srcOrd="26" destOrd="0" presId="urn:microsoft.com/office/officeart/2008/layout/LinedList"/>
    <dgm:cxn modelId="{DBD0D384-F7DA-46F8-8A00-8F08B2AE27DD}" type="presParOf" srcId="{AB43CCED-7466-4F28-9638-F868674F9CC9}" destId="{912C1424-DE29-42E2-8226-2D723EC3E201}" srcOrd="27" destOrd="0" presId="urn:microsoft.com/office/officeart/2008/layout/LinedList"/>
    <dgm:cxn modelId="{C4C80574-5CF3-49EE-943B-38A71FC8C624}" type="presParOf" srcId="{912C1424-DE29-42E2-8226-2D723EC3E201}" destId="{7C211F27-8BA3-4014-A4D6-91D31CCEB180}" srcOrd="0" destOrd="0" presId="urn:microsoft.com/office/officeart/2008/layout/LinedList"/>
    <dgm:cxn modelId="{551D9E91-6F0C-419B-AA12-1E781966C862}" type="presParOf" srcId="{912C1424-DE29-42E2-8226-2D723EC3E201}" destId="{9A8FD8E3-DDED-44F6-9B1E-22D856C8D3C4}" srcOrd="1" destOrd="0" presId="urn:microsoft.com/office/officeart/2008/layout/LinedList"/>
    <dgm:cxn modelId="{42586521-30AC-4FDF-BF02-E628BD4364AD}" type="presParOf" srcId="{AB43CCED-7466-4F28-9638-F868674F9CC9}" destId="{67F80673-B31B-4720-8320-5FAAF8236670}" srcOrd="28" destOrd="0" presId="urn:microsoft.com/office/officeart/2008/layout/LinedList"/>
    <dgm:cxn modelId="{8B3954C6-7206-4D36-BE99-0873669E730C}" type="presParOf" srcId="{AB43CCED-7466-4F28-9638-F868674F9CC9}" destId="{BF7AD958-CB58-4231-8B31-CD44C08B927F}" srcOrd="29" destOrd="0" presId="urn:microsoft.com/office/officeart/2008/layout/LinedList"/>
    <dgm:cxn modelId="{80A8E720-34D8-45B3-B0DD-217B020B69BA}" type="presParOf" srcId="{BF7AD958-CB58-4231-8B31-CD44C08B927F}" destId="{C0D7DEDB-FAFB-4636-835D-9E816B818A39}" srcOrd="0" destOrd="0" presId="urn:microsoft.com/office/officeart/2008/layout/LinedList"/>
    <dgm:cxn modelId="{9755AEBC-8328-414B-896C-F112416E5DC0}" type="presParOf" srcId="{BF7AD958-CB58-4231-8B31-CD44C08B927F}" destId="{C40F71D3-B874-483C-B6F9-743EE37559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7A658-6D49-4AF8-BD15-1353D69DB5EC}">
      <dsp:nvSpPr>
        <dsp:cNvPr id="0" name=""/>
        <dsp:cNvSpPr/>
      </dsp:nvSpPr>
      <dsp:spPr>
        <a:xfrm>
          <a:off x="0" y="22275"/>
          <a:ext cx="4991100" cy="392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4F0FCD-E5E9-401A-BFB4-DCC184CD9A9B}">
      <dsp:nvSpPr>
        <dsp:cNvPr id="0" name=""/>
        <dsp:cNvSpPr/>
      </dsp:nvSpPr>
      <dsp:spPr>
        <a:xfrm>
          <a:off x="118723" y="91053"/>
          <a:ext cx="216071" cy="2158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A0B10-4F70-4F25-A31B-EF9CAD91850C}">
      <dsp:nvSpPr>
        <dsp:cNvPr id="0" name=""/>
        <dsp:cNvSpPr/>
      </dsp:nvSpPr>
      <dsp:spPr>
        <a:xfrm>
          <a:off x="453519" y="2746"/>
          <a:ext cx="4496835" cy="46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325" tIns="49325" rIns="49325" bIns="493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Module Name: </a:t>
          </a:r>
          <a:r>
            <a:rPr lang="en-GB" sz="1400" kern="1200" dirty="0"/>
            <a:t>Managing Enterprise </a:t>
          </a:r>
          <a:endParaRPr lang="en-US" sz="1400" kern="1200" dirty="0"/>
        </a:p>
      </dsp:txBody>
      <dsp:txXfrm>
        <a:off x="453519" y="2746"/>
        <a:ext cx="4496835" cy="466063"/>
      </dsp:txXfrm>
    </dsp:sp>
    <dsp:sp modelId="{AFF1C38D-4263-4396-867A-5B20D164D65A}">
      <dsp:nvSpPr>
        <dsp:cNvPr id="0" name=""/>
        <dsp:cNvSpPr/>
      </dsp:nvSpPr>
      <dsp:spPr>
        <a:xfrm>
          <a:off x="0" y="585325"/>
          <a:ext cx="4991100" cy="392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7256E0-B207-4E25-BAF9-E8E46BEBABE5}">
      <dsp:nvSpPr>
        <dsp:cNvPr id="0" name=""/>
        <dsp:cNvSpPr/>
      </dsp:nvSpPr>
      <dsp:spPr>
        <a:xfrm>
          <a:off x="118723" y="673632"/>
          <a:ext cx="216071" cy="2158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B1E89-5167-413F-851F-4AD20E940BC0}">
      <dsp:nvSpPr>
        <dsp:cNvPr id="0" name=""/>
        <dsp:cNvSpPr/>
      </dsp:nvSpPr>
      <dsp:spPr>
        <a:xfrm>
          <a:off x="453519" y="585325"/>
          <a:ext cx="4496835" cy="46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325" tIns="49325" rIns="49325" bIns="493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Module Code: </a:t>
          </a:r>
          <a:r>
            <a:rPr lang="en-GB" sz="1400" kern="1200" dirty="0"/>
            <a:t>BMSW4011</a:t>
          </a:r>
          <a:endParaRPr lang="en-US" sz="1400" kern="1200" dirty="0"/>
        </a:p>
      </dsp:txBody>
      <dsp:txXfrm>
        <a:off x="453519" y="585325"/>
        <a:ext cx="4496835" cy="466063"/>
      </dsp:txXfrm>
    </dsp:sp>
    <dsp:sp modelId="{79C3910C-78B6-4D58-923C-3C07D24CCCA6}">
      <dsp:nvSpPr>
        <dsp:cNvPr id="0" name=""/>
        <dsp:cNvSpPr/>
      </dsp:nvSpPr>
      <dsp:spPr>
        <a:xfrm>
          <a:off x="0" y="1167905"/>
          <a:ext cx="4991100" cy="392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431696-F98B-43B2-A0A6-E505A75EF1BF}">
      <dsp:nvSpPr>
        <dsp:cNvPr id="0" name=""/>
        <dsp:cNvSpPr/>
      </dsp:nvSpPr>
      <dsp:spPr>
        <a:xfrm>
          <a:off x="118723" y="1256211"/>
          <a:ext cx="216071" cy="2158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A3577-18F9-479C-82A2-80A17E283509}">
      <dsp:nvSpPr>
        <dsp:cNvPr id="0" name=""/>
        <dsp:cNvSpPr/>
      </dsp:nvSpPr>
      <dsp:spPr>
        <a:xfrm>
          <a:off x="453519" y="1167905"/>
          <a:ext cx="4496835" cy="46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325" tIns="49325" rIns="49325" bIns="493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Assessment</a:t>
          </a:r>
          <a:r>
            <a:rPr lang="en-GB" sz="1400" b="0" kern="1200" dirty="0"/>
            <a:t>2</a:t>
          </a:r>
          <a:r>
            <a:rPr lang="en-GB" sz="1400" b="1" kern="1200" dirty="0"/>
            <a:t>: </a:t>
          </a:r>
          <a:r>
            <a:rPr lang="en-GB" sz="1400" b="0" kern="1200" dirty="0"/>
            <a:t>Business Plan PP</a:t>
          </a:r>
          <a:br>
            <a:rPr lang="en-GB" sz="1400" kern="1200" dirty="0"/>
          </a:br>
          <a:r>
            <a:rPr lang="en-GB" sz="1400" b="1" kern="1200" dirty="0"/>
            <a:t>Lecturer Name: </a:t>
          </a:r>
          <a:r>
            <a:rPr lang="en-GB" sz="1400" b="0" kern="1200" dirty="0"/>
            <a:t>Melanie Squire</a:t>
          </a:r>
          <a:endParaRPr lang="en-US" sz="1400" b="0" kern="1200" dirty="0"/>
        </a:p>
      </dsp:txBody>
      <dsp:txXfrm>
        <a:off x="453519" y="1167905"/>
        <a:ext cx="4496835" cy="466063"/>
      </dsp:txXfrm>
    </dsp:sp>
    <dsp:sp modelId="{7D86C613-9E59-4EFA-9ACC-24F4F02376C9}">
      <dsp:nvSpPr>
        <dsp:cNvPr id="0" name=""/>
        <dsp:cNvSpPr/>
      </dsp:nvSpPr>
      <dsp:spPr>
        <a:xfrm>
          <a:off x="0" y="1750484"/>
          <a:ext cx="4991100" cy="392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1861D-8330-40C7-8EFC-B5B0575D5CCB}">
      <dsp:nvSpPr>
        <dsp:cNvPr id="0" name=""/>
        <dsp:cNvSpPr/>
      </dsp:nvSpPr>
      <dsp:spPr>
        <a:xfrm>
          <a:off x="118723" y="1838791"/>
          <a:ext cx="216071" cy="2158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8485B7-B6F8-493C-804A-9C3C977B01EB}">
      <dsp:nvSpPr>
        <dsp:cNvPr id="0" name=""/>
        <dsp:cNvSpPr/>
      </dsp:nvSpPr>
      <dsp:spPr>
        <a:xfrm>
          <a:off x="453519" y="1750484"/>
          <a:ext cx="4496835" cy="46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325" tIns="49325" rIns="49325" bIns="493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Student Name: </a:t>
          </a:r>
          <a:r>
            <a:rPr lang="en-GB" sz="1400" kern="1200" dirty="0"/>
            <a:t>Abdullahi Haashi</a:t>
          </a:r>
          <a:endParaRPr lang="en-US" sz="1400" kern="1200" dirty="0"/>
        </a:p>
      </dsp:txBody>
      <dsp:txXfrm>
        <a:off x="453519" y="1750484"/>
        <a:ext cx="4496835" cy="466063"/>
      </dsp:txXfrm>
    </dsp:sp>
    <dsp:sp modelId="{ED894C1A-572B-4226-8ECB-4D52C7C56AA3}">
      <dsp:nvSpPr>
        <dsp:cNvPr id="0" name=""/>
        <dsp:cNvSpPr/>
      </dsp:nvSpPr>
      <dsp:spPr>
        <a:xfrm>
          <a:off x="0" y="2333063"/>
          <a:ext cx="4991100" cy="392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3A869-A690-41E7-85CD-D2E6CD7598F1}">
      <dsp:nvSpPr>
        <dsp:cNvPr id="0" name=""/>
        <dsp:cNvSpPr/>
      </dsp:nvSpPr>
      <dsp:spPr>
        <a:xfrm>
          <a:off x="118723" y="2421370"/>
          <a:ext cx="216071" cy="2158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481F1E-C06A-41E0-AD80-2243734406A1}">
      <dsp:nvSpPr>
        <dsp:cNvPr id="0" name=""/>
        <dsp:cNvSpPr/>
      </dsp:nvSpPr>
      <dsp:spPr>
        <a:xfrm>
          <a:off x="453519" y="2333063"/>
          <a:ext cx="4496835" cy="46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325" tIns="49325" rIns="49325" bIns="493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Student Number:</a:t>
          </a:r>
          <a:r>
            <a:rPr lang="en-GB" sz="1400" kern="1200" dirty="0"/>
            <a:t>2114800</a:t>
          </a:r>
          <a:endParaRPr lang="en-US" sz="1400" kern="1200" dirty="0"/>
        </a:p>
      </dsp:txBody>
      <dsp:txXfrm>
        <a:off x="453519" y="2333063"/>
        <a:ext cx="4496835" cy="466063"/>
      </dsp:txXfrm>
    </dsp:sp>
    <dsp:sp modelId="{B266D1B8-0405-4B40-BDD4-1D1387B6AB3E}">
      <dsp:nvSpPr>
        <dsp:cNvPr id="0" name=""/>
        <dsp:cNvSpPr/>
      </dsp:nvSpPr>
      <dsp:spPr>
        <a:xfrm>
          <a:off x="0" y="2915643"/>
          <a:ext cx="4991100" cy="3924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DAB4E-50D9-47F2-BD39-2594DC7CF484}">
      <dsp:nvSpPr>
        <dsp:cNvPr id="0" name=""/>
        <dsp:cNvSpPr/>
      </dsp:nvSpPr>
      <dsp:spPr>
        <a:xfrm>
          <a:off x="118723" y="3003949"/>
          <a:ext cx="216071" cy="2158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0A585-F707-4C93-80CF-F63C1B6751F4}">
      <dsp:nvSpPr>
        <dsp:cNvPr id="0" name=""/>
        <dsp:cNvSpPr/>
      </dsp:nvSpPr>
      <dsp:spPr>
        <a:xfrm>
          <a:off x="453519" y="2915643"/>
          <a:ext cx="4496835" cy="466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325" tIns="49325" rIns="49325" bIns="4932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Deadline: </a:t>
          </a:r>
          <a:r>
            <a:rPr lang="en-GB" sz="1400" kern="1200" dirty="0"/>
            <a:t>Monday 22</a:t>
          </a:r>
          <a:r>
            <a:rPr lang="en-GB" sz="1400" kern="1200" baseline="30000" dirty="0"/>
            <a:t>nd</a:t>
          </a:r>
          <a:r>
            <a:rPr lang="en-GB" sz="1400" kern="1200" dirty="0"/>
            <a:t> June 10:00 AM</a:t>
          </a:r>
          <a:endParaRPr lang="en-US" sz="1400" kern="1200" dirty="0"/>
        </a:p>
      </dsp:txBody>
      <dsp:txXfrm>
        <a:off x="453519" y="2915643"/>
        <a:ext cx="4496835" cy="4660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CD2E2-44B8-4837-8561-42DB2BD004BE}">
      <dsp:nvSpPr>
        <dsp:cNvPr id="0" name=""/>
        <dsp:cNvSpPr/>
      </dsp:nvSpPr>
      <dsp:spPr>
        <a:xfrm>
          <a:off x="0" y="518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EA02B-5E1E-4FE4-84B7-D01B5D7B6072}">
      <dsp:nvSpPr>
        <dsp:cNvPr id="0" name=""/>
        <dsp:cNvSpPr/>
      </dsp:nvSpPr>
      <dsp:spPr>
        <a:xfrm>
          <a:off x="0" y="518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1.1 Description &amp; Company Name</a:t>
          </a:r>
          <a:endParaRPr lang="en-US" sz="1300" kern="1200"/>
        </a:p>
      </dsp:txBody>
      <dsp:txXfrm>
        <a:off x="0" y="518"/>
        <a:ext cx="4579620" cy="283085"/>
      </dsp:txXfrm>
    </dsp:sp>
    <dsp:sp modelId="{0901E790-14BD-441F-8CCB-558F4918B745}">
      <dsp:nvSpPr>
        <dsp:cNvPr id="0" name=""/>
        <dsp:cNvSpPr/>
      </dsp:nvSpPr>
      <dsp:spPr>
        <a:xfrm>
          <a:off x="0" y="283603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915EA-D253-4952-B9FD-D046FE6DF4E5}">
      <dsp:nvSpPr>
        <dsp:cNvPr id="0" name=""/>
        <dsp:cNvSpPr/>
      </dsp:nvSpPr>
      <dsp:spPr>
        <a:xfrm>
          <a:off x="0" y="283603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1.2 My Story</a:t>
          </a:r>
          <a:endParaRPr lang="en-US" sz="1300" kern="1200"/>
        </a:p>
      </dsp:txBody>
      <dsp:txXfrm>
        <a:off x="0" y="283603"/>
        <a:ext cx="4579620" cy="283085"/>
      </dsp:txXfrm>
    </dsp:sp>
    <dsp:sp modelId="{BF894677-8A64-41B6-B5C2-8D03C3FE2866}">
      <dsp:nvSpPr>
        <dsp:cNvPr id="0" name=""/>
        <dsp:cNvSpPr/>
      </dsp:nvSpPr>
      <dsp:spPr>
        <a:xfrm>
          <a:off x="0" y="566689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487F2-CB1B-4892-B826-D8BA378B36EB}">
      <dsp:nvSpPr>
        <dsp:cNvPr id="0" name=""/>
        <dsp:cNvSpPr/>
      </dsp:nvSpPr>
      <dsp:spPr>
        <a:xfrm>
          <a:off x="0" y="566689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1.3 Mission, Aims, SMART Objectives &amp; USPs</a:t>
          </a:r>
          <a:endParaRPr lang="en-US" sz="1300" kern="1200"/>
        </a:p>
      </dsp:txBody>
      <dsp:txXfrm>
        <a:off x="0" y="566689"/>
        <a:ext cx="4579620" cy="283085"/>
      </dsp:txXfrm>
    </dsp:sp>
    <dsp:sp modelId="{B5FD9877-0689-4873-BC4B-8C1B6A0551FD}">
      <dsp:nvSpPr>
        <dsp:cNvPr id="0" name=""/>
        <dsp:cNvSpPr/>
      </dsp:nvSpPr>
      <dsp:spPr>
        <a:xfrm>
          <a:off x="0" y="849774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13E16-7B50-45ED-8C0E-372A57597317}">
      <dsp:nvSpPr>
        <dsp:cNvPr id="0" name=""/>
        <dsp:cNvSpPr/>
      </dsp:nvSpPr>
      <dsp:spPr>
        <a:xfrm>
          <a:off x="0" y="849774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1.4 Legal Structure</a:t>
          </a:r>
          <a:endParaRPr lang="en-US" sz="1300" kern="1200"/>
        </a:p>
      </dsp:txBody>
      <dsp:txXfrm>
        <a:off x="0" y="849774"/>
        <a:ext cx="4579620" cy="283085"/>
      </dsp:txXfrm>
    </dsp:sp>
    <dsp:sp modelId="{D1A41569-F8C0-465A-AD82-12F14D0344F7}">
      <dsp:nvSpPr>
        <dsp:cNvPr id="0" name=""/>
        <dsp:cNvSpPr/>
      </dsp:nvSpPr>
      <dsp:spPr>
        <a:xfrm>
          <a:off x="0" y="1132859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4DE0DE-C1D6-43ED-9DB2-F89D13244959}">
      <dsp:nvSpPr>
        <dsp:cNvPr id="0" name=""/>
        <dsp:cNvSpPr/>
      </dsp:nvSpPr>
      <dsp:spPr>
        <a:xfrm>
          <a:off x="0" y="1132859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1.5 Location</a:t>
          </a:r>
          <a:endParaRPr lang="en-US" sz="1300" kern="1200"/>
        </a:p>
      </dsp:txBody>
      <dsp:txXfrm>
        <a:off x="0" y="1132859"/>
        <a:ext cx="4579620" cy="283085"/>
      </dsp:txXfrm>
    </dsp:sp>
    <dsp:sp modelId="{A444FE12-7732-42ED-8D33-9520CB60C24F}">
      <dsp:nvSpPr>
        <dsp:cNvPr id="0" name=""/>
        <dsp:cNvSpPr/>
      </dsp:nvSpPr>
      <dsp:spPr>
        <a:xfrm>
          <a:off x="0" y="1415945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59B77-ED5B-49B4-9CBF-8D6325A8DCC9}">
      <dsp:nvSpPr>
        <dsp:cNvPr id="0" name=""/>
        <dsp:cNvSpPr/>
      </dsp:nvSpPr>
      <dsp:spPr>
        <a:xfrm>
          <a:off x="0" y="1415945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1.6 HRM Strategy</a:t>
          </a:r>
          <a:endParaRPr lang="en-US" sz="1300" kern="1200"/>
        </a:p>
      </dsp:txBody>
      <dsp:txXfrm>
        <a:off x="0" y="1415945"/>
        <a:ext cx="4579620" cy="283085"/>
      </dsp:txXfrm>
    </dsp:sp>
    <dsp:sp modelId="{58F30E29-22FB-48DC-8D1E-E1D2F8F9754E}">
      <dsp:nvSpPr>
        <dsp:cNvPr id="0" name=""/>
        <dsp:cNvSpPr/>
      </dsp:nvSpPr>
      <dsp:spPr>
        <a:xfrm>
          <a:off x="0" y="1699030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BE643-15B0-4C58-B40B-065CBBAB614B}">
      <dsp:nvSpPr>
        <dsp:cNvPr id="0" name=""/>
        <dsp:cNvSpPr/>
      </dsp:nvSpPr>
      <dsp:spPr>
        <a:xfrm>
          <a:off x="0" y="1699030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1.7 Financial Overview</a:t>
          </a:r>
          <a:endParaRPr lang="en-US" sz="1300" kern="1200" dirty="0"/>
        </a:p>
      </dsp:txBody>
      <dsp:txXfrm>
        <a:off x="0" y="1699030"/>
        <a:ext cx="4579620" cy="283085"/>
      </dsp:txXfrm>
    </dsp:sp>
    <dsp:sp modelId="{22210E01-0EFF-4D2C-880A-698CAA6EFFC8}">
      <dsp:nvSpPr>
        <dsp:cNvPr id="0" name=""/>
        <dsp:cNvSpPr/>
      </dsp:nvSpPr>
      <dsp:spPr>
        <a:xfrm>
          <a:off x="0" y="1982115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EDB42-AECB-4636-8D74-4EFF650AEAE4}">
      <dsp:nvSpPr>
        <dsp:cNvPr id="0" name=""/>
        <dsp:cNvSpPr/>
      </dsp:nvSpPr>
      <dsp:spPr>
        <a:xfrm>
          <a:off x="0" y="1982115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1.8 SWOT</a:t>
          </a:r>
          <a:endParaRPr lang="en-US" sz="1300" kern="1200"/>
        </a:p>
      </dsp:txBody>
      <dsp:txXfrm>
        <a:off x="0" y="1982115"/>
        <a:ext cx="4579620" cy="283085"/>
      </dsp:txXfrm>
    </dsp:sp>
    <dsp:sp modelId="{E20232DD-D3C6-4FBC-B1AD-9D26895F4780}">
      <dsp:nvSpPr>
        <dsp:cNvPr id="0" name=""/>
        <dsp:cNvSpPr/>
      </dsp:nvSpPr>
      <dsp:spPr>
        <a:xfrm>
          <a:off x="0" y="2265201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A3C49-FBD2-4C60-8BA0-11A116E0D2A1}">
      <dsp:nvSpPr>
        <dsp:cNvPr id="0" name=""/>
        <dsp:cNvSpPr/>
      </dsp:nvSpPr>
      <dsp:spPr>
        <a:xfrm>
          <a:off x="0" y="2265201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1.9 Market Research</a:t>
          </a:r>
          <a:endParaRPr lang="en-US" sz="1300" kern="1200"/>
        </a:p>
      </dsp:txBody>
      <dsp:txXfrm>
        <a:off x="0" y="2265201"/>
        <a:ext cx="4579620" cy="283085"/>
      </dsp:txXfrm>
    </dsp:sp>
    <dsp:sp modelId="{52281123-0E45-45AD-8AE0-44A7C9982F56}">
      <dsp:nvSpPr>
        <dsp:cNvPr id="0" name=""/>
        <dsp:cNvSpPr/>
      </dsp:nvSpPr>
      <dsp:spPr>
        <a:xfrm>
          <a:off x="0" y="2548286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44630-ACC9-4F8F-A170-D17FE4D38234}">
      <dsp:nvSpPr>
        <dsp:cNvPr id="0" name=""/>
        <dsp:cNvSpPr/>
      </dsp:nvSpPr>
      <dsp:spPr>
        <a:xfrm>
          <a:off x="0" y="2548286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2.0 Marketing Strategy</a:t>
          </a:r>
          <a:endParaRPr lang="en-US" sz="1300" kern="1200"/>
        </a:p>
      </dsp:txBody>
      <dsp:txXfrm>
        <a:off x="0" y="2548286"/>
        <a:ext cx="4579620" cy="283085"/>
      </dsp:txXfrm>
    </dsp:sp>
    <dsp:sp modelId="{8A3F7FCF-4CB0-4011-A380-6CE5254E70DB}">
      <dsp:nvSpPr>
        <dsp:cNvPr id="0" name=""/>
        <dsp:cNvSpPr/>
      </dsp:nvSpPr>
      <dsp:spPr>
        <a:xfrm>
          <a:off x="0" y="2831371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3F0A6-6594-40EA-AF20-A3CD1A9C7CCC}">
      <dsp:nvSpPr>
        <dsp:cNvPr id="0" name=""/>
        <dsp:cNvSpPr/>
      </dsp:nvSpPr>
      <dsp:spPr>
        <a:xfrm>
          <a:off x="0" y="2831371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2.1 Marketing Examples</a:t>
          </a:r>
          <a:endParaRPr lang="en-US" sz="1300" kern="1200"/>
        </a:p>
      </dsp:txBody>
      <dsp:txXfrm>
        <a:off x="0" y="2831371"/>
        <a:ext cx="4579620" cy="283085"/>
      </dsp:txXfrm>
    </dsp:sp>
    <dsp:sp modelId="{F48385D7-A402-4F1B-87A3-5360F5DCF031}">
      <dsp:nvSpPr>
        <dsp:cNvPr id="0" name=""/>
        <dsp:cNvSpPr/>
      </dsp:nvSpPr>
      <dsp:spPr>
        <a:xfrm>
          <a:off x="0" y="3114457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B037A-2235-45BD-8DE4-38E977B92BD2}">
      <dsp:nvSpPr>
        <dsp:cNvPr id="0" name=""/>
        <dsp:cNvSpPr/>
      </dsp:nvSpPr>
      <dsp:spPr>
        <a:xfrm>
          <a:off x="0" y="3114457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3.0 Angel Investor Pitch</a:t>
          </a:r>
          <a:endParaRPr lang="en-US" sz="1300" kern="1200"/>
        </a:p>
      </dsp:txBody>
      <dsp:txXfrm>
        <a:off x="0" y="3114457"/>
        <a:ext cx="4579620" cy="283085"/>
      </dsp:txXfrm>
    </dsp:sp>
    <dsp:sp modelId="{34B4FD38-C59D-4275-9FCD-4BA499626261}">
      <dsp:nvSpPr>
        <dsp:cNvPr id="0" name=""/>
        <dsp:cNvSpPr/>
      </dsp:nvSpPr>
      <dsp:spPr>
        <a:xfrm>
          <a:off x="0" y="3397542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9726E-9C9A-4C35-A5B1-540791167DDE}">
      <dsp:nvSpPr>
        <dsp:cNvPr id="0" name=""/>
        <dsp:cNvSpPr/>
      </dsp:nvSpPr>
      <dsp:spPr>
        <a:xfrm>
          <a:off x="0" y="3397542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3.1 Strengths</a:t>
          </a:r>
          <a:endParaRPr lang="en-US" sz="1300" kern="1200"/>
        </a:p>
      </dsp:txBody>
      <dsp:txXfrm>
        <a:off x="0" y="3397542"/>
        <a:ext cx="4579620" cy="283085"/>
      </dsp:txXfrm>
    </dsp:sp>
    <dsp:sp modelId="{2AA2E2C6-3384-47B5-899B-F22ED1B18990}">
      <dsp:nvSpPr>
        <dsp:cNvPr id="0" name=""/>
        <dsp:cNvSpPr/>
      </dsp:nvSpPr>
      <dsp:spPr>
        <a:xfrm>
          <a:off x="0" y="3680627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11F27-8BA3-4014-A4D6-91D31CCEB180}">
      <dsp:nvSpPr>
        <dsp:cNvPr id="0" name=""/>
        <dsp:cNvSpPr/>
      </dsp:nvSpPr>
      <dsp:spPr>
        <a:xfrm>
          <a:off x="0" y="3680627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3.2 Entrepreneurial Traits</a:t>
          </a:r>
          <a:endParaRPr lang="en-US" sz="1300" kern="1200"/>
        </a:p>
      </dsp:txBody>
      <dsp:txXfrm>
        <a:off x="0" y="3680627"/>
        <a:ext cx="4579620" cy="283085"/>
      </dsp:txXfrm>
    </dsp:sp>
    <dsp:sp modelId="{67F80673-B31B-4720-8320-5FAAF8236670}">
      <dsp:nvSpPr>
        <dsp:cNvPr id="0" name=""/>
        <dsp:cNvSpPr/>
      </dsp:nvSpPr>
      <dsp:spPr>
        <a:xfrm>
          <a:off x="0" y="3963713"/>
          <a:ext cx="45796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7DEDB-FAFB-4636-835D-9E816B818A39}">
      <dsp:nvSpPr>
        <dsp:cNvPr id="0" name=""/>
        <dsp:cNvSpPr/>
      </dsp:nvSpPr>
      <dsp:spPr>
        <a:xfrm>
          <a:off x="0" y="3963713"/>
          <a:ext cx="4579620" cy="2830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3.3 Achievements, Experience &amp; Passion </a:t>
          </a:r>
          <a:endParaRPr lang="en-US" sz="1300" kern="1200"/>
        </a:p>
      </dsp:txBody>
      <dsp:txXfrm>
        <a:off x="0" y="3963713"/>
        <a:ext cx="4579620" cy="2830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9218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0512CC-7427-46B6-DC3E-A2EE527056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16FF21-EA6D-6990-97A5-16E482514E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88EE9A-E7B3-95EA-F468-E3A1294C5C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8CDEBC-F25C-91FC-1D71-23F90DB3B1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849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5C8F8-21FD-5804-A968-E559752E45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9F91F7-CBB7-4813-7682-F1D0ADB1B8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B172E3-6337-7D53-CC91-B092C54D2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633C3-753D-522F-9FA6-BADD9B65D72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2431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AF39C5-2487-04A2-CD78-0E65F9BE50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D327CD-A13C-32B4-3592-52C345FDB8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8DC7A9-5AF3-0BDD-250F-C8677D0739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CD8245-FC6B-E8FB-E3F6-BB46AC6C70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0847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207FF-18B2-61BC-E16B-8493EA0FE1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15AF6D-72D1-313C-73DF-44C75D12DB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36506-D360-5A8A-754B-87F23656D1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22F6F7-5911-46E2-B397-3C48FABB25B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125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34F0A2-D10E-336D-CA39-97FF7EEF0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BD9952-86DE-9829-4E13-E526AFBF4E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A6847D-0D8F-C42F-0E28-F3AD29B0B8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3629A-86E6-6ABE-BCE6-358FCCE61DB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266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close-up of black text&#10;&#10;AI-generated content may be incorrect.">
            <a:extLst>
              <a:ext uri="{FF2B5EF4-FFF2-40B4-BE49-F238E27FC236}">
                <a16:creationId xmlns:a16="http://schemas.microsoft.com/office/drawing/2014/main" id="{797D497C-7CD6-A5A2-72DC-512D4AC2BD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0" y="98425"/>
            <a:ext cx="5047615" cy="663575"/>
          </a:xfrm>
          <a:prstGeom prst="rect">
            <a:avLst/>
          </a:prstGeom>
          <a:noFill/>
        </p:spPr>
      </p:pic>
      <p:graphicFrame>
        <p:nvGraphicFramePr>
          <p:cNvPr id="17" name="TextBox 14">
            <a:extLst>
              <a:ext uri="{FF2B5EF4-FFF2-40B4-BE49-F238E27FC236}">
                <a16:creationId xmlns:a16="http://schemas.microsoft.com/office/drawing/2014/main" id="{1F61789A-48B1-1891-F6D3-FF009D60C8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5865858"/>
              </p:ext>
            </p:extLst>
          </p:nvPr>
        </p:nvGraphicFramePr>
        <p:xfrm>
          <a:off x="1866900" y="879524"/>
          <a:ext cx="4991100" cy="33844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6" name="Picture 15" descr="A close-up of black text&#10;&#10;AI-generated content may be incorrect.">
            <a:extLst>
              <a:ext uri="{FF2B5EF4-FFF2-40B4-BE49-F238E27FC236}">
                <a16:creationId xmlns:a16="http://schemas.microsoft.com/office/drawing/2014/main" id="{0BB09745-9261-61F0-5033-81103185B5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250" y="4863929"/>
            <a:ext cx="2063750" cy="27957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8122A"/>
          </a:solidFill>
          <a:ln w="12700">
            <a:solidFill>
              <a:srgbClr val="0812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64592"/>
            <a:ext cx="8229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Contents Page 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586740" y="950976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b="1" dirty="0">
              <a:solidFill>
                <a:srgbClr val="08122A"/>
              </a:solidFill>
              <a:latin typeface="Cambria" pitchFamily="34" charset="0"/>
              <a:ea typeface="Cambria" pitchFamily="34" charset="-122"/>
            </a:endParaRPr>
          </a:p>
        </p:txBody>
      </p:sp>
      <p:sp>
        <p:nvSpPr>
          <p:cNvPr id="8" name="Text 5"/>
          <p:cNvSpPr/>
          <p:nvPr/>
        </p:nvSpPr>
        <p:spPr>
          <a:xfrm>
            <a:off x="4663440" y="4434840"/>
            <a:ext cx="4160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4A7F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</a:t>
            </a:r>
            <a:endParaRPr lang="en-US" sz="1050" dirty="0"/>
          </a:p>
        </p:txBody>
      </p:sp>
      <p:graphicFrame>
        <p:nvGraphicFramePr>
          <p:cNvPr id="10" name="TextBox 4">
            <a:extLst>
              <a:ext uri="{FF2B5EF4-FFF2-40B4-BE49-F238E27FC236}">
                <a16:creationId xmlns:a16="http://schemas.microsoft.com/office/drawing/2014/main" id="{A7F811A1-1B3A-9007-8773-4EC5CEB7697D}"/>
              </a:ext>
            </a:extLst>
          </p:cNvPr>
          <p:cNvGraphicFramePr/>
          <p:nvPr/>
        </p:nvGraphicFramePr>
        <p:xfrm>
          <a:off x="754380" y="1120676"/>
          <a:ext cx="4579620" cy="4247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F3E34D-5ABA-4E5B-8A7C-3198E370A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588D4294-D565-D707-5C0A-C9F11F5DFA2C}"/>
              </a:ext>
            </a:extLst>
          </p:cNvPr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8122A"/>
          </a:solidFill>
          <a:ln w="12700">
            <a:solidFill>
              <a:srgbClr val="0812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413AA755-638F-2D13-E94B-93180ABF7F1F}"/>
              </a:ext>
            </a:extLst>
          </p:cNvPr>
          <p:cNvSpPr/>
          <p:nvPr/>
        </p:nvSpPr>
        <p:spPr>
          <a:xfrm>
            <a:off x="457200" y="164592"/>
            <a:ext cx="8229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1.1  Business Description &amp; Name</a:t>
            </a:r>
            <a:endParaRPr lang="en-US" sz="24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77C70B8A-8B97-D5DB-77CF-BCADD789A4B9}"/>
              </a:ext>
            </a:extLst>
          </p:cNvPr>
          <p:cNvSpPr/>
          <p:nvPr/>
        </p:nvSpPr>
        <p:spPr>
          <a:xfrm>
            <a:off x="320040" y="1051560"/>
            <a:ext cx="4114800" cy="3886200"/>
          </a:xfrm>
          <a:prstGeom prst="roundRect">
            <a:avLst>
              <a:gd name="adj" fmla="val 2824"/>
            </a:avLst>
          </a:prstGeom>
          <a:solidFill>
            <a:srgbClr val="08122A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C0D883A0-BD81-3B24-6E62-59537A7C7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0" y="1530350"/>
            <a:ext cx="3017520" cy="3017520"/>
          </a:xfrm>
          <a:prstGeom prst="rect">
            <a:avLst/>
          </a:prstGeom>
        </p:spPr>
      </p:pic>
      <p:sp>
        <p:nvSpPr>
          <p:cNvPr id="6" name="Text 3">
            <a:extLst>
              <a:ext uri="{FF2B5EF4-FFF2-40B4-BE49-F238E27FC236}">
                <a16:creationId xmlns:a16="http://schemas.microsoft.com/office/drawing/2014/main" id="{8CF41D9A-061B-3248-5D52-C369002C42FA}"/>
              </a:ext>
            </a:extLst>
          </p:cNvPr>
          <p:cNvSpPr/>
          <p:nvPr/>
        </p:nvSpPr>
        <p:spPr>
          <a:xfrm>
            <a:off x="4663440" y="1051560"/>
            <a:ext cx="4160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Cambrian Shield Security Services Ltd</a:t>
            </a:r>
            <a:endParaRPr lang="en-US" sz="17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484513D3-2A84-CF0A-1F31-143EB9804AAA}"/>
              </a:ext>
            </a:extLst>
          </p:cNvPr>
          <p:cNvSpPr/>
          <p:nvPr/>
        </p:nvSpPr>
        <p:spPr>
          <a:xfrm>
            <a:off x="4663440" y="169164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Company  Name: </a:t>
            </a:r>
            <a:r>
              <a:rPr lang="en-US" sz="120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Cambrian Shield Security Services Ltd
</a:t>
            </a: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Industry: </a:t>
            </a:r>
            <a:r>
              <a:rPr lang="en-US" sz="120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Private Security 
</a:t>
            </a: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Structure: </a:t>
            </a:r>
            <a:r>
              <a:rPr lang="en-US" sz="120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Company (Ltd)
</a:t>
            </a: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Registered: </a:t>
            </a:r>
            <a:r>
              <a:rPr lang="en-US" sz="120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Cardiff, Wales
</a:t>
            </a: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Founded: </a:t>
            </a:r>
            <a:r>
              <a:rPr lang="en-US" sz="120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
</a:t>
            </a: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Services: </a:t>
            </a:r>
            <a:r>
              <a:rPr lang="en-US" sz="120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Manned Guarding · Event Security · Mobile Patrols · Keyholding</a:t>
            </a:r>
            <a:endParaRPr lang="en-US" sz="1200" dirty="0"/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A5798656-0BB9-8917-5775-AE5C53D070E1}"/>
              </a:ext>
            </a:extLst>
          </p:cNvPr>
          <p:cNvSpPr/>
          <p:nvPr/>
        </p:nvSpPr>
        <p:spPr>
          <a:xfrm>
            <a:off x="4663440" y="4434840"/>
            <a:ext cx="4160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4A7F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3192650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8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1.2  My story  &amp; Company Background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274320" y="1051560"/>
            <a:ext cx="594360" cy="594360"/>
          </a:xfrm>
          <a:prstGeom prst="ellipse">
            <a:avLst/>
          </a:prstGeom>
          <a:solidFill>
            <a:srgbClr val="1A4DB0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274320" y="105156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1–2</a:t>
            </a:r>
            <a:endParaRPr lang="en-US" sz="750" dirty="0"/>
          </a:p>
        </p:txBody>
      </p:sp>
      <p:sp>
        <p:nvSpPr>
          <p:cNvPr id="5" name="Shape 3"/>
          <p:cNvSpPr/>
          <p:nvPr/>
        </p:nvSpPr>
        <p:spPr>
          <a:xfrm>
            <a:off x="544068" y="1645920"/>
            <a:ext cx="54864" cy="347472"/>
          </a:xfrm>
          <a:prstGeom prst="rect">
            <a:avLst/>
          </a:prstGeom>
          <a:solidFill>
            <a:srgbClr val="4A7FD4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097280" y="914400"/>
            <a:ext cx="7680960" cy="841248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61872" y="969264"/>
            <a:ext cx="7406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Entered Private Security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261872" y="1316736"/>
            <a:ext cx="7406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Began front-line career as an SIA-licensed security officer, working across retail and events environments in South Wales.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74320" y="2057400"/>
            <a:ext cx="594360" cy="594360"/>
          </a:xfrm>
          <a:prstGeom prst="ellipse">
            <a:avLst/>
          </a:prstGeom>
          <a:solidFill>
            <a:srgbClr val="1A4DB0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74320" y="205740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3–4</a:t>
            </a:r>
            <a:endParaRPr lang="en-US" sz="750" dirty="0"/>
          </a:p>
        </p:txBody>
      </p:sp>
      <p:sp>
        <p:nvSpPr>
          <p:cNvPr id="11" name="Shape 9"/>
          <p:cNvSpPr/>
          <p:nvPr/>
        </p:nvSpPr>
        <p:spPr>
          <a:xfrm>
            <a:off x="544068" y="2651760"/>
            <a:ext cx="54864" cy="347472"/>
          </a:xfrm>
          <a:prstGeom prst="rect">
            <a:avLst/>
          </a:prstGeom>
          <a:solidFill>
            <a:srgbClr val="4A7FD4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1097280" y="1920240"/>
            <a:ext cx="7680960" cy="841248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261872" y="1975104"/>
            <a:ext cx="7406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Senior Officer &amp; Team Lead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1261872" y="2322576"/>
            <a:ext cx="7406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Progressed to supervisory roles, managing teams on high-footfall sites and developing operational protocols.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4320" y="3063240"/>
            <a:ext cx="594360" cy="594360"/>
          </a:xfrm>
          <a:prstGeom prst="ellipse">
            <a:avLst/>
          </a:prstGeom>
          <a:solidFill>
            <a:srgbClr val="1A4DB0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74320" y="306324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5–6</a:t>
            </a:r>
            <a:endParaRPr lang="en-US" sz="750" dirty="0"/>
          </a:p>
        </p:txBody>
      </p:sp>
      <p:sp>
        <p:nvSpPr>
          <p:cNvPr id="17" name="Shape 15"/>
          <p:cNvSpPr/>
          <p:nvPr/>
        </p:nvSpPr>
        <p:spPr>
          <a:xfrm>
            <a:off x="544068" y="3657600"/>
            <a:ext cx="54864" cy="347472"/>
          </a:xfrm>
          <a:prstGeom prst="rect">
            <a:avLst/>
          </a:prstGeom>
          <a:solidFill>
            <a:srgbClr val="4A7FD4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1097280" y="2926080"/>
            <a:ext cx="7680960" cy="841248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261872" y="2980944"/>
            <a:ext cx="7406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Identifying the Gap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1261872" y="3328416"/>
            <a:ext cx="7406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Witnessed systematic underinvestment in staff training and welfare across multiple firms — and recognised the commercial opportunity a values-led alternative represented.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274320" y="4069080"/>
            <a:ext cx="594360" cy="594360"/>
          </a:xfrm>
          <a:prstGeom prst="ellipse">
            <a:avLst/>
          </a:prstGeom>
          <a:solidFill>
            <a:srgbClr val="1A4DB0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2" name="Text 20"/>
          <p:cNvSpPr/>
          <p:nvPr/>
        </p:nvSpPr>
        <p:spPr>
          <a:xfrm>
            <a:off x="274320" y="406908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2025</a:t>
            </a:r>
            <a:endParaRPr lang="en-US" sz="750" dirty="0"/>
          </a:p>
        </p:txBody>
      </p:sp>
      <p:sp>
        <p:nvSpPr>
          <p:cNvPr id="23" name="Shape 21"/>
          <p:cNvSpPr/>
          <p:nvPr/>
        </p:nvSpPr>
        <p:spPr>
          <a:xfrm>
            <a:off x="1097280" y="3931920"/>
            <a:ext cx="7680960" cy="841248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261872" y="3986784"/>
            <a:ext cx="7406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Cambrian Shield Founded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1261872" y="4334256"/>
            <a:ext cx="7406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Launched to build the security firm South Wales deserves: ethical, professional, worker-first, and uncompromising on quality.</a:t>
            </a:r>
            <a:endParaRPr lang="en-US" sz="1050" dirty="0"/>
          </a:p>
        </p:txBody>
      </p:sp>
      <p:pic>
        <p:nvPicPr>
          <p:cNvPr id="26" name="Picture 25" descr="Changes To The SIA Training You Need For An SIA Licence - Haward Training">
            <a:extLst>
              <a:ext uri="{FF2B5EF4-FFF2-40B4-BE49-F238E27FC236}">
                <a16:creationId xmlns:a16="http://schemas.microsoft.com/office/drawing/2014/main" id="{63C015F7-C2E1-ACAC-E272-71CEA719A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652" y="155449"/>
            <a:ext cx="2120347" cy="78638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8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1.3  Mission Statement &amp; SMART USPs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320040" y="868680"/>
            <a:ext cx="8503920" cy="731520"/>
          </a:xfrm>
          <a:prstGeom prst="roundRect">
            <a:avLst>
              <a:gd name="adj" fmla="val 12500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914400"/>
            <a:ext cx="82296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provide South Wales businesses with ethical, professional security services supported by investment in our people, high standards, and long-term client partnerships.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320040" y="1755648"/>
            <a:ext cx="4160520" cy="667512"/>
          </a:xfrm>
          <a:prstGeom prst="roundRect">
            <a:avLst>
              <a:gd name="adj" fmla="val 10959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84632" y="1801368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 — Specific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484632" y="2093976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the South Wales commercial security market, achieving 10 signed contracts within 12 months of trading.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4709160" y="1755648"/>
            <a:ext cx="4160520" cy="667512"/>
          </a:xfrm>
          <a:prstGeom prst="roundRect">
            <a:avLst>
              <a:gd name="adj" fmla="val 10959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73752" y="1801368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 — Measurable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4873752" y="2093976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Achieve a client retention rate of 90%+ in Year 1; measure officer retention against industry average of 65%.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320040" y="2542032"/>
            <a:ext cx="4160520" cy="667512"/>
          </a:xfrm>
          <a:prstGeom prst="roundRect">
            <a:avLst>
              <a:gd name="adj" fmla="val 10959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4632" y="2587752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— Achievable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484632" y="288036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on 6 years' sector experience; leverage existing professional network to secure early anchor clients.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4709160" y="2542032"/>
            <a:ext cx="4160520" cy="667512"/>
          </a:xfrm>
          <a:prstGeom prst="roundRect">
            <a:avLst>
              <a:gd name="adj" fmla="val 10959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873752" y="2587752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 — Relevant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4873752" y="288036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address the quality and ethics gap in the regional market identified through first-hand operational experience.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2400300" y="3339592"/>
            <a:ext cx="4160520" cy="667512"/>
          </a:xfrm>
          <a:prstGeom prst="roundRect">
            <a:avLst>
              <a:gd name="adj" fmla="val 10959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498090" y="3351453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 — Time-bound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2498090" y="3634873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Reach break-even by Month 9; generate sustainable profit from Month 12; expand regionally by end of Year 2.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257810" y="4125976"/>
            <a:ext cx="4160520" cy="667512"/>
          </a:xfrm>
          <a:prstGeom prst="roundRect">
            <a:avLst>
              <a:gd name="adj" fmla="val 10959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1" name="Text 19"/>
          <p:cNvSpPr/>
          <p:nvPr/>
        </p:nvSpPr>
        <p:spPr>
          <a:xfrm>
            <a:off x="-1031748" y="4164076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USP: Worker-First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320040" y="444754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Higher-paid, better-trained officers deliver demonstrably superior service a proposition rivals cannot match without restructuring.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4873752" y="4148328"/>
            <a:ext cx="4160520" cy="667512"/>
          </a:xfrm>
          <a:prstGeom prst="roundRect">
            <a:avLst>
              <a:gd name="adj" fmla="val 10959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pPr algn="r"/>
            <a:endParaRPr lang="en-GB" dirty="0"/>
          </a:p>
        </p:txBody>
      </p:sp>
      <p:sp>
        <p:nvSpPr>
          <p:cNvPr id="24" name="Text 22"/>
          <p:cNvSpPr/>
          <p:nvPr/>
        </p:nvSpPr>
        <p:spPr>
          <a:xfrm>
            <a:off x="4892040" y="4095242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USP: Transparency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846320" y="4366514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 receive full compliance documentation, incident reports, and patrol logs as standard — no chasing, no ambiguity.</a:t>
            </a:r>
            <a:endParaRPr lang="en-US" sz="95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8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0">
            <a:extLst>
              <a:ext uri="{FF2B5EF4-FFF2-40B4-BE49-F238E27FC236}">
                <a16:creationId xmlns:a16="http://schemas.microsoft.com/office/drawing/2014/main" id="{D93A9E31-4803-6CB9-459C-F9D4D1E1B6E0}"/>
              </a:ext>
            </a:extLst>
          </p:cNvPr>
          <p:cNvSpPr/>
          <p:nvPr/>
        </p:nvSpPr>
        <p:spPr>
          <a:xfrm>
            <a:off x="457200" y="256032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TRAINING &amp; STANDARDS</a:t>
            </a:r>
            <a:endParaRPr lang="en-US" sz="2600" dirty="0"/>
          </a:p>
        </p:txBody>
      </p:sp>
      <p:sp>
        <p:nvSpPr>
          <p:cNvPr id="8" name="Shape 1">
            <a:extLst>
              <a:ext uri="{FF2B5EF4-FFF2-40B4-BE49-F238E27FC236}">
                <a16:creationId xmlns:a16="http://schemas.microsoft.com/office/drawing/2014/main" id="{906F8AE1-6E01-CDE7-DE6C-AA3CE82FB38F}"/>
              </a:ext>
            </a:extLst>
          </p:cNvPr>
          <p:cNvSpPr/>
          <p:nvPr/>
        </p:nvSpPr>
        <p:spPr>
          <a:xfrm>
            <a:off x="457200" y="868680"/>
            <a:ext cx="8229600" cy="36576"/>
          </a:xfrm>
          <a:prstGeom prst="rect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2">
            <a:extLst>
              <a:ext uri="{FF2B5EF4-FFF2-40B4-BE49-F238E27FC236}">
                <a16:creationId xmlns:a16="http://schemas.microsoft.com/office/drawing/2014/main" id="{A72FCC86-0E3F-3235-6C58-058C5D494E7D}"/>
              </a:ext>
            </a:extLst>
          </p:cNvPr>
          <p:cNvSpPr/>
          <p:nvPr/>
        </p:nvSpPr>
        <p:spPr>
          <a:xfrm>
            <a:off x="457200" y="100584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A8BFD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Cambrian Shield officer exceeds the SIA baseline — because the minimum is never sufficient.</a:t>
            </a:r>
            <a:endParaRPr lang="en-US" sz="13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7674B92-3799-DE65-B390-1AD4A911E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11554"/>
            <a:ext cx="384081" cy="3840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1FE582B-3892-C3ED-2AE1-8DBE72412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739" y="1476470"/>
            <a:ext cx="5407621" cy="743776"/>
          </a:xfrm>
          <a:prstGeom prst="rect">
            <a:avLst/>
          </a:prstGeom>
        </p:spPr>
      </p:pic>
      <p:pic>
        <p:nvPicPr>
          <p:cNvPr id="17" name="Image 2" descr="preencoded.png">
            <a:extLst>
              <a:ext uri="{FF2B5EF4-FFF2-40B4-BE49-F238E27FC236}">
                <a16:creationId xmlns:a16="http://schemas.microsoft.com/office/drawing/2014/main" id="{4CC83B3D-8955-08DD-AD9A-8716DCC34F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80" y="2359152"/>
            <a:ext cx="384048" cy="384048"/>
          </a:xfrm>
          <a:prstGeom prst="rect">
            <a:avLst/>
          </a:prstGeom>
        </p:spPr>
      </p:pic>
      <p:sp>
        <p:nvSpPr>
          <p:cNvPr id="18" name="Text 8">
            <a:extLst>
              <a:ext uri="{FF2B5EF4-FFF2-40B4-BE49-F238E27FC236}">
                <a16:creationId xmlns:a16="http://schemas.microsoft.com/office/drawing/2014/main" id="{7FEB5305-E444-DCD7-C9E7-9923C5CB7D85}"/>
              </a:ext>
            </a:extLst>
          </p:cNvPr>
          <p:cNvSpPr/>
          <p:nvPr/>
        </p:nvSpPr>
        <p:spPr>
          <a:xfrm>
            <a:off x="914400" y="3438144"/>
            <a:ext cx="5394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0D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Officers are ambassadors for our clients' brands ,trained to represent businesses with good manner and professionalism.</a:t>
            </a:r>
            <a:endParaRPr lang="en-US" sz="1100" dirty="0"/>
          </a:p>
        </p:txBody>
      </p:sp>
      <p:sp>
        <p:nvSpPr>
          <p:cNvPr id="19" name="Text 9">
            <a:extLst>
              <a:ext uri="{FF2B5EF4-FFF2-40B4-BE49-F238E27FC236}">
                <a16:creationId xmlns:a16="http://schemas.microsoft.com/office/drawing/2014/main" id="{2AE3470F-C6B5-F560-5362-F36ADE4F904F}"/>
              </a:ext>
            </a:extLst>
          </p:cNvPr>
          <p:cNvSpPr/>
          <p:nvPr/>
        </p:nvSpPr>
        <p:spPr>
          <a:xfrm>
            <a:off x="914400" y="3922776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First Aid at Work</a:t>
            </a:r>
            <a:endParaRPr lang="en-US" sz="1300" dirty="0"/>
          </a:p>
        </p:txBody>
      </p:sp>
      <p:sp>
        <p:nvSpPr>
          <p:cNvPr id="20" name="Text 10">
            <a:extLst>
              <a:ext uri="{FF2B5EF4-FFF2-40B4-BE49-F238E27FC236}">
                <a16:creationId xmlns:a16="http://schemas.microsoft.com/office/drawing/2014/main" id="{E58692CE-369C-BE94-CB79-E5E7E1F0F770}"/>
              </a:ext>
            </a:extLst>
          </p:cNvPr>
          <p:cNvSpPr/>
          <p:nvPr/>
        </p:nvSpPr>
        <p:spPr>
          <a:xfrm>
            <a:off x="914400" y="4242816"/>
            <a:ext cx="5394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0D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Certified first aid training ensures officers can respond to medical emergencies confidently and competently on site.</a:t>
            </a:r>
            <a:endParaRPr lang="en-US" sz="1100" dirty="0"/>
          </a:p>
        </p:txBody>
      </p:sp>
      <p:sp>
        <p:nvSpPr>
          <p:cNvPr id="21" name="Text 5">
            <a:extLst>
              <a:ext uri="{FF2B5EF4-FFF2-40B4-BE49-F238E27FC236}">
                <a16:creationId xmlns:a16="http://schemas.microsoft.com/office/drawing/2014/main" id="{DBE64DC5-9C12-9A16-6346-20527CD72712}"/>
              </a:ext>
            </a:extLst>
          </p:cNvPr>
          <p:cNvSpPr/>
          <p:nvPr/>
        </p:nvSpPr>
        <p:spPr>
          <a:xfrm>
            <a:off x="914400" y="2313432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Conflict Resolution</a:t>
            </a:r>
            <a:endParaRPr lang="en-US" sz="1300" dirty="0"/>
          </a:p>
        </p:txBody>
      </p:sp>
      <p:sp>
        <p:nvSpPr>
          <p:cNvPr id="22" name="Text 6">
            <a:extLst>
              <a:ext uri="{FF2B5EF4-FFF2-40B4-BE49-F238E27FC236}">
                <a16:creationId xmlns:a16="http://schemas.microsoft.com/office/drawing/2014/main" id="{78F3C325-10C9-36FC-F139-714E99BF6A79}"/>
              </a:ext>
            </a:extLst>
          </p:cNvPr>
          <p:cNvSpPr/>
          <p:nvPr/>
        </p:nvSpPr>
        <p:spPr>
          <a:xfrm>
            <a:off x="914400" y="2633472"/>
            <a:ext cx="5394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0D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Extended conflict de-escalation training equips officers to handle volatile situations professionally and proportionately.</a:t>
            </a:r>
            <a:endParaRPr lang="en-US" sz="1100" dirty="0"/>
          </a:p>
        </p:txBody>
      </p:sp>
      <p:sp>
        <p:nvSpPr>
          <p:cNvPr id="24" name="Text 7">
            <a:extLst>
              <a:ext uri="{FF2B5EF4-FFF2-40B4-BE49-F238E27FC236}">
                <a16:creationId xmlns:a16="http://schemas.microsoft.com/office/drawing/2014/main" id="{0631CD6E-02FD-482E-77A7-C1B2599819FF}"/>
              </a:ext>
            </a:extLst>
          </p:cNvPr>
          <p:cNvSpPr/>
          <p:nvPr/>
        </p:nvSpPr>
        <p:spPr>
          <a:xfrm>
            <a:off x="914400" y="3118104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9A84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Customer Service</a:t>
            </a:r>
            <a:endParaRPr lang="en-US" sz="1300" dirty="0"/>
          </a:p>
        </p:txBody>
      </p:sp>
      <p:pic>
        <p:nvPicPr>
          <p:cNvPr id="25" name="Image 2" descr="preencoded.png">
            <a:extLst>
              <a:ext uri="{FF2B5EF4-FFF2-40B4-BE49-F238E27FC236}">
                <a16:creationId xmlns:a16="http://schemas.microsoft.com/office/drawing/2014/main" id="{B943F368-4A95-E96C-2DAF-F4915E732D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829" y="3118104"/>
            <a:ext cx="384048" cy="384048"/>
          </a:xfrm>
          <a:prstGeom prst="rect">
            <a:avLst/>
          </a:prstGeom>
        </p:spPr>
      </p:pic>
      <p:pic>
        <p:nvPicPr>
          <p:cNvPr id="26" name="Image 2" descr="preencoded.png">
            <a:extLst>
              <a:ext uri="{FF2B5EF4-FFF2-40B4-BE49-F238E27FC236}">
                <a16:creationId xmlns:a16="http://schemas.microsoft.com/office/drawing/2014/main" id="{B460EEE9-87BF-DA71-0382-C6A9AB3A8D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856" y="3928872"/>
            <a:ext cx="384048" cy="384048"/>
          </a:xfrm>
          <a:prstGeom prst="rect">
            <a:avLst/>
          </a:prstGeom>
        </p:spPr>
      </p:pic>
      <p:pic>
        <p:nvPicPr>
          <p:cNvPr id="2" name="Picture 1" descr="Animated example of SIA Door Supervisor Licence">
            <a:extLst>
              <a:ext uri="{FF2B5EF4-FFF2-40B4-BE49-F238E27FC236}">
                <a16:creationId xmlns:a16="http://schemas.microsoft.com/office/drawing/2014/main" id="{8CF3BD08-5DF7-CF93-FD7E-79FC5C27E4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8486" y="1417320"/>
            <a:ext cx="2342524" cy="108071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99A95F-5B5C-E2EF-03E3-07C9393316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7738" y="3593592"/>
            <a:ext cx="2276262" cy="97840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F2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8122A"/>
          </a:solidFill>
          <a:ln w="12700">
            <a:solidFill>
              <a:srgbClr val="0812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64592"/>
            <a:ext cx="8229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1.4  Legal Structure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1097280"/>
            <a:ext cx="2697480" cy="164592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38912" y="1234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Company Type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38912" y="160020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Private Limited Company (Ltd) incorporated under the Companies Act 2006. Registered at Companies House, Cardiff.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3246120" y="1097280"/>
            <a:ext cx="2697480" cy="164592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410712" y="1234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SIA Approval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410712" y="160020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operatives hold current Security Industry Authority (SIA) licences. The business maintains an Approved Contractor Scheme (ACS) roadmap from Year 2.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217920" y="1097280"/>
            <a:ext cx="2697480" cy="164592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82512" y="1234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Insurance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382512" y="160020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Liability: £5m minimum. Employer's Liability: £10m. </a:t>
            </a:r>
          </a:p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cover maintained throughout operations.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274320" y="2926080"/>
            <a:ext cx="2697480" cy="164592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38912" y="30632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DBS Checks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38912" y="342900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Enhanced DBS checks completed for every officer prior to deployment. Records maintained in secure HR files.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3246120" y="2926080"/>
            <a:ext cx="2697480" cy="164592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410712" y="30632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Protection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410712" y="342900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Registered with the Information Commissioner's Office (ICO). Full GDPR compliance policy in place covering client and staff data.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217920" y="2926080"/>
            <a:ext cx="2697480" cy="1645920"/>
          </a:xfrm>
          <a:prstGeom prst="roundRect">
            <a:avLst>
              <a:gd name="adj" fmla="val 5556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82512" y="30632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Contracts &amp; T&amp;Cs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382512" y="342900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Bespoke service contracts drafted by commercial solicitor. All client engagements governed by written agreements with clear SLA provisions.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8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1.5  Location &amp; Operational Territory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320040" y="3154680"/>
            <a:ext cx="4572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Coverage Map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5074920" y="914400"/>
            <a:ext cx="3749040" cy="685800"/>
          </a:xfrm>
          <a:prstGeom prst="roundRect">
            <a:avLst>
              <a:gd name="adj" fmla="val 10667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230368" y="960120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HQ / Registered Office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5230368" y="1234440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Cardiff, Wales — central base for administration and operations management.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5074920" y="1719072"/>
            <a:ext cx="3749040" cy="685800"/>
          </a:xfrm>
          <a:prstGeom prst="roundRect">
            <a:avLst>
              <a:gd name="adj" fmla="val 10667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230368" y="1764792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Service Area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5230368" y="2039112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Cardiff, Vale of Glamorgan, and the wider South Wales region at launch.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5074920" y="2523744"/>
            <a:ext cx="3749040" cy="685800"/>
          </a:xfrm>
          <a:prstGeom prst="roundRect">
            <a:avLst>
              <a:gd name="adj" fmla="val 10667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4" name="Text 12"/>
          <p:cNvSpPr/>
          <p:nvPr/>
        </p:nvSpPr>
        <p:spPr>
          <a:xfrm>
            <a:off x="5230368" y="2569464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Year 2 Expansion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5230368" y="2843784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Swansea, Newport, Bridgend, and the Valleys corridor.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5074920" y="3328416"/>
            <a:ext cx="3749040" cy="685800"/>
          </a:xfrm>
          <a:prstGeom prst="roundRect">
            <a:avLst>
              <a:gd name="adj" fmla="val 10667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230368" y="3374136"/>
            <a:ext cx="3474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Cardiff?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5230368" y="3648456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Wales's capital offers the highest concentration of commercial clients, events venues, and retail footfall in the region.</a:t>
            </a:r>
            <a:endParaRPr lang="en-US" sz="950" dirty="0"/>
          </a:p>
        </p:txBody>
      </p:sp>
      <p:pic>
        <p:nvPicPr>
          <p:cNvPr id="23" name="Image 0" descr="preencoded.png">
            <a:extLst>
              <a:ext uri="{FF2B5EF4-FFF2-40B4-BE49-F238E27FC236}">
                <a16:creationId xmlns:a16="http://schemas.microsoft.com/office/drawing/2014/main" id="{40264DC8-DA87-BB83-0B2B-C912ED1D52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" y="868680"/>
            <a:ext cx="4800600" cy="3657600"/>
          </a:xfrm>
          <a:prstGeom prst="rect">
            <a:avLst/>
          </a:prstGeom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F2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8122A"/>
          </a:solidFill>
          <a:ln w="12700">
            <a:solidFill>
              <a:srgbClr val="0812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64592"/>
            <a:ext cx="8229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1.6  HRM Strategy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365760" y="105156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i="1" dirty="0">
                <a:solidFill>
                  <a:srgbClr val="1A4D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people are our product. A worker-focused culture is not an ethical aspiration — it is our primary competitive advantage.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274320" y="1691640"/>
            <a:ext cx="2697480" cy="1508760"/>
          </a:xfrm>
          <a:prstGeom prst="roundRect">
            <a:avLst>
              <a:gd name="adj" fmla="val 6061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Text 4"/>
          <p:cNvSpPr/>
          <p:nvPr/>
        </p:nvSpPr>
        <p:spPr>
          <a:xfrm>
            <a:off x="438912" y="182880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Recruitment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38912" y="219456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SIA-licensed compliant checks, references, DBS, right-t-work . Hire for attitude and reliability 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246120" y="1691640"/>
            <a:ext cx="2697480" cy="1508760"/>
          </a:xfrm>
          <a:prstGeom prst="roundRect">
            <a:avLst>
              <a:gd name="adj" fmla="val 6061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9" name="Text 7"/>
          <p:cNvSpPr/>
          <p:nvPr/>
        </p:nvSpPr>
        <p:spPr>
          <a:xfrm>
            <a:off x="3410712" y="182880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Remuneration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410712" y="219456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Wages benchmarked above Living Wage Foundation rates. Clear pay progression linked to performance reviews and additional qualifications.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217920" y="1691640"/>
            <a:ext cx="2697480" cy="1508760"/>
          </a:xfrm>
          <a:prstGeom prst="roundRect">
            <a:avLst>
              <a:gd name="adj" fmla="val 6061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382512" y="182880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Training &amp; CPD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382512" y="219456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officers receive enhanced training in conflict resolution, first aid, and customer service beyond the SIA baseline. Annual CPD requirements.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274320" y="3383280"/>
            <a:ext cx="2697480" cy="1508760"/>
          </a:xfrm>
          <a:prstGeom prst="roundRect">
            <a:avLst>
              <a:gd name="adj" fmla="val 6061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38912" y="3520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Scheduling &amp; Welfare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38912" y="388620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Fair rota management with advance notice. Officers not required to cover shifts at short notice without appropriate compensation.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246120" y="3383280"/>
            <a:ext cx="2697480" cy="1508760"/>
          </a:xfrm>
          <a:prstGeom prst="roundRect">
            <a:avLst>
              <a:gd name="adj" fmla="val 6061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410712" y="3520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Retention Strategy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3410712" y="388620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one-to-ones, anonymous feedback channels, and a clear internal promotion pathway from officer to supervisor to management.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6217920" y="3383280"/>
            <a:ext cx="2697480" cy="1508760"/>
          </a:xfrm>
          <a:prstGeom prst="roundRect">
            <a:avLst>
              <a:gd name="adj" fmla="val 6061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382512" y="3520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Year 1 Headcount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6382512" y="3886200"/>
            <a:ext cx="23774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team of 6–8 licensed officers plus 1 operations manager. Scale to 15+ by end of Year 2 as contracts are secured.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1.7 Financial Overview</a:t>
            </a:r>
            <a:endParaRPr lang="en-US" sz="2400" dirty="0"/>
          </a:p>
        </p:txBody>
      </p:sp>
      <p:sp>
        <p:nvSpPr>
          <p:cNvPr id="23" name="Shape 5">
            <a:extLst>
              <a:ext uri="{FF2B5EF4-FFF2-40B4-BE49-F238E27FC236}">
                <a16:creationId xmlns:a16="http://schemas.microsoft.com/office/drawing/2014/main" id="{AA85CEA6-FA05-5C5F-5ECF-86098A87CE44}"/>
              </a:ext>
            </a:extLst>
          </p:cNvPr>
          <p:cNvSpPr/>
          <p:nvPr/>
        </p:nvSpPr>
        <p:spPr>
          <a:xfrm>
            <a:off x="4572000" y="1070960"/>
            <a:ext cx="4114800" cy="393700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pPr marL="171450" indent="-171450">
              <a:spcAft>
                <a:spcPts val="3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 forecast income £150,700</a:t>
            </a:r>
            <a:endParaRPr lang="en-US" sz="1200" dirty="0"/>
          </a:p>
        </p:txBody>
      </p:sp>
      <p:sp>
        <p:nvSpPr>
          <p:cNvPr id="25" name="Shape 5">
            <a:extLst>
              <a:ext uri="{FF2B5EF4-FFF2-40B4-BE49-F238E27FC236}">
                <a16:creationId xmlns:a16="http://schemas.microsoft.com/office/drawing/2014/main" id="{31073042-7BA0-6C88-1C28-4ABBEC2C0BE3}"/>
              </a:ext>
            </a:extLst>
          </p:cNvPr>
          <p:cNvSpPr/>
          <p:nvPr/>
        </p:nvSpPr>
        <p:spPr>
          <a:xfrm>
            <a:off x="122682" y="2042223"/>
            <a:ext cx="4114800" cy="393700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pPr marL="171450" indent="-171450">
              <a:spcAft>
                <a:spcPts val="3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Break-even-point by Month 9</a:t>
            </a:r>
            <a:endParaRPr lang="en-US" sz="1200" dirty="0"/>
          </a:p>
        </p:txBody>
      </p:sp>
      <p:sp>
        <p:nvSpPr>
          <p:cNvPr id="26" name="Shape 5">
            <a:extLst>
              <a:ext uri="{FF2B5EF4-FFF2-40B4-BE49-F238E27FC236}">
                <a16:creationId xmlns:a16="http://schemas.microsoft.com/office/drawing/2014/main" id="{158AA579-A2BE-ED26-57BB-8F8E2C42CDBE}"/>
              </a:ext>
            </a:extLst>
          </p:cNvPr>
          <p:cNvSpPr/>
          <p:nvPr/>
        </p:nvSpPr>
        <p:spPr>
          <a:xfrm>
            <a:off x="4663440" y="2029112"/>
            <a:ext cx="4114800" cy="393700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2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end cash balance : £51850</a:t>
            </a:r>
          </a:p>
        </p:txBody>
      </p:sp>
      <p:sp>
        <p:nvSpPr>
          <p:cNvPr id="28" name="Shape 5">
            <a:extLst>
              <a:ext uri="{FF2B5EF4-FFF2-40B4-BE49-F238E27FC236}">
                <a16:creationId xmlns:a16="http://schemas.microsoft.com/office/drawing/2014/main" id="{C330E721-32E0-853A-FA6D-5CF639C262D1}"/>
              </a:ext>
            </a:extLst>
          </p:cNvPr>
          <p:cNvSpPr/>
          <p:nvPr/>
        </p:nvSpPr>
        <p:spPr>
          <a:xfrm>
            <a:off x="2180082" y="3394075"/>
            <a:ext cx="4114800" cy="393700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pPr marL="171450" indent="-171450">
              <a:spcAft>
                <a:spcPts val="3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Cash-flow: positive from March, sustainable growth </a:t>
            </a:r>
            <a:endParaRPr lang="en-US" sz="1200" dirty="0"/>
          </a:p>
        </p:txBody>
      </p:sp>
      <p:sp>
        <p:nvSpPr>
          <p:cNvPr id="30" name="Shape 5">
            <a:extLst>
              <a:ext uri="{FF2B5EF4-FFF2-40B4-BE49-F238E27FC236}">
                <a16:creationId xmlns:a16="http://schemas.microsoft.com/office/drawing/2014/main" id="{7FB5E234-3D66-3AB7-0398-A0A1D50BE194}"/>
              </a:ext>
            </a:extLst>
          </p:cNvPr>
          <p:cNvSpPr/>
          <p:nvPr/>
        </p:nvSpPr>
        <p:spPr>
          <a:xfrm>
            <a:off x="122682" y="1084071"/>
            <a:ext cx="4114800" cy="393700"/>
          </a:xfrm>
          <a:prstGeom prst="roundRect">
            <a:avLst>
              <a:gd name="adj" fmla="val 8696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pPr marL="171450" indent="-171450">
              <a:spcAft>
                <a:spcPts val="3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sz="1200" b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Start-up capital £25000</a:t>
            </a:r>
            <a:endParaRPr lang="en-US" sz="1200" b="1" dirty="0"/>
          </a:p>
          <a:p>
            <a:pPr marL="171450" indent="-171450">
              <a:spcAft>
                <a:spcPts val="300"/>
              </a:spcAft>
              <a:buSzPct val="100000"/>
              <a:buFont typeface="Wingdings" panose="05000000000000000000" pitchFamily="2" charset="2"/>
              <a:buChar char="Ø"/>
            </a:pPr>
            <a:endParaRPr lang="en-US" sz="120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65C0FF-2EA5-A297-E6C8-2F1D0199F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89FC93-20ED-11D0-589D-1FEFCA4BBC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9600"/>
            <a:ext cx="9144000" cy="4260574"/>
          </a:xfrm>
          <a:prstGeom prst="rect">
            <a:avLst/>
          </a:prstGeom>
        </p:spPr>
      </p:pic>
      <p:sp>
        <p:nvSpPr>
          <p:cNvPr id="6" name="Text 0">
            <a:extLst>
              <a:ext uri="{FF2B5EF4-FFF2-40B4-BE49-F238E27FC236}">
                <a16:creationId xmlns:a16="http://schemas.microsoft.com/office/drawing/2014/main" id="{A7834771-73B5-B5E4-FD81-5A81278215AC}"/>
              </a:ext>
            </a:extLst>
          </p:cNvPr>
          <p:cNvSpPr/>
          <p:nvPr/>
        </p:nvSpPr>
        <p:spPr>
          <a:xfrm>
            <a:off x="321034" y="4923183"/>
            <a:ext cx="8183880" cy="3144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latin typeface="+mj-lt"/>
                <a:ea typeface="+mj-ea"/>
                <a:cs typeface="+mj-cs"/>
              </a:rPr>
              <a:t>Cash-flow-chart</a:t>
            </a:r>
            <a:endParaRPr lang="en-US" sz="24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024318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812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1.8  SWOT Analysis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274320" y="896112"/>
            <a:ext cx="4160520" cy="1828800"/>
          </a:xfrm>
          <a:prstGeom prst="roundRect">
            <a:avLst>
              <a:gd name="adj" fmla="val 5000"/>
            </a:avLst>
          </a:prstGeom>
          <a:solidFill>
            <a:srgbClr val="1A6B3A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38912" y="987552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7FFFA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38912" y="1399032"/>
            <a:ext cx="38862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years' hands-on sector experience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Worker-focused culture drives retention &amp; quality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Enhanced training beyond SIA baseline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ethical brand positioning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 by someone who knows the product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4709160" y="896112"/>
            <a:ext cx="4160520" cy="1828800"/>
          </a:xfrm>
          <a:prstGeom prst="roundRect">
            <a:avLst>
              <a:gd name="adj" fmla="val 5000"/>
            </a:avLst>
          </a:prstGeom>
          <a:solidFill>
            <a:srgbClr val="6B1A1A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873752" y="987552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FB3B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WEAKNESSES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873752" y="1399032"/>
            <a:ext cx="38862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entrant with no established client base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initial capital for marketing spend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initial headcount constrains contract size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awareness at zero at launch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Dependent on founder's network early on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274320" y="2880360"/>
            <a:ext cx="4160520" cy="1828800"/>
          </a:xfrm>
          <a:prstGeom prst="roundRect">
            <a:avLst>
              <a:gd name="adj" fmla="val 5000"/>
            </a:avLst>
          </a:prstGeom>
          <a:solidFill>
            <a:srgbClr val="1A3A6B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38912" y="2971800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3C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OPPORTUNITIES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38912" y="3383280"/>
            <a:ext cx="38862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South Wales commercial property market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Underserved demand for ethical security provision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Events sector recovery post-pandemic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Potential public sector &amp; NHS framework contracts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ACS accreditation opens larger tender opportunities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709160" y="2880360"/>
            <a:ext cx="4160520" cy="1828800"/>
          </a:xfrm>
          <a:prstGeom prst="roundRect">
            <a:avLst>
              <a:gd name="adj" fmla="val 5000"/>
            </a:avLst>
          </a:prstGeom>
          <a:solidFill>
            <a:srgbClr val="5C4A00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73752" y="2971800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FE08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THREATS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873752" y="3383280"/>
            <a:ext cx="38862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Established competitors with existing relationships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SIA regulatory changes increasing compliance costs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Wage inflation affecting labour costs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 downturn reducing client security budgets</a:t>
            </a:r>
            <a:endParaRPr lang="en-US" sz="950" dirty="0"/>
          </a:p>
          <a:p>
            <a:pPr marL="342900" indent="-342900">
              <a:spcAft>
                <a:spcPts val="1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Officer poaching by larger competitors</a:t>
            </a:r>
            <a:endParaRPr lang="en-US" sz="95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F2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8122A"/>
          </a:solidFill>
          <a:ln w="12700">
            <a:solidFill>
              <a:srgbClr val="0812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64592"/>
            <a:ext cx="8229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1.9  Market Research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1051560"/>
            <a:ext cx="1965960" cy="1371600"/>
          </a:xfrm>
          <a:prstGeom prst="roundRect">
            <a:avLst>
              <a:gd name="adj" fmla="val 8000"/>
            </a:avLst>
          </a:prstGeom>
          <a:solidFill>
            <a:srgbClr val="08122A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274320" y="1143000"/>
            <a:ext cx="19659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£6.5bn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274320" y="1783080"/>
            <a:ext cx="19659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Private Security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Value (2024)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2450592" y="1051560"/>
            <a:ext cx="1965960" cy="1371600"/>
          </a:xfrm>
          <a:prstGeom prst="roundRect">
            <a:avLst>
              <a:gd name="adj" fmla="val 8000"/>
            </a:avLst>
          </a:prstGeom>
          <a:solidFill>
            <a:srgbClr val="08122A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450592" y="1143000"/>
            <a:ext cx="19659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3.8%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2450592" y="1783080"/>
            <a:ext cx="19659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Market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 Rate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4626864" y="1051560"/>
            <a:ext cx="1965960" cy="1371600"/>
          </a:xfrm>
          <a:prstGeom prst="roundRect">
            <a:avLst>
              <a:gd name="adj" fmla="val 8000"/>
            </a:avLst>
          </a:prstGeom>
          <a:solidFill>
            <a:srgbClr val="08122A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626864" y="1143000"/>
            <a:ext cx="19659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340k+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4626864" y="1783080"/>
            <a:ext cx="19659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SIA Licences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Currently Active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6803136" y="1051560"/>
            <a:ext cx="1965960" cy="1371600"/>
          </a:xfrm>
          <a:prstGeom prst="roundRect">
            <a:avLst>
              <a:gd name="adj" fmla="val 8000"/>
            </a:avLst>
          </a:prstGeom>
          <a:solidFill>
            <a:srgbClr val="08122A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03136" y="1143000"/>
            <a:ext cx="19659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£800m+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6803136" y="1783080"/>
            <a:ext cx="196596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Welsh Economy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Spend Est.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274320" y="2578608"/>
            <a:ext cx="41605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38912" y="2651760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Competitor Landscape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438912" y="2971800"/>
            <a:ext cx="3840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South Wales is served predominantly by large national contractors (G4S, Mitie, Securitas) and a handful of independent SMEs. No local operator positions on ethical/worker-first grounds — a clear gap.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4709160" y="2578608"/>
            <a:ext cx="41605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73752" y="2651760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Client Pain Points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4873752" y="2971800"/>
            <a:ext cx="3840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Facilities managers report dissatisfaction with officer inconsistency, poor communication, and inflexible contracts as the top three complaints against incumbent providers.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274320" y="3840480"/>
            <a:ext cx="41605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38912" y="3913632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Demand Drivers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438912" y="4233672"/>
            <a:ext cx="3840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Cardiff's growth in hospitality, retail, and mixed-use development is increasing demand for professional security across the city. Events at the Principality Stadium and Cardiff Bay generate year-round work.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4709160" y="3840480"/>
            <a:ext cx="4160520" cy="109728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873752" y="3913632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Pricing Intelligence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4873752" y="4233672"/>
            <a:ext cx="38404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rates range from £12–£18/hour for manned guarding. Premium positioning at £15–£17/hr is achievable with a demonstrably higher service standard.</a:t>
            </a:r>
            <a:endParaRPr lang="en-US" sz="95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8288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2.  Marketing Strategy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320040" y="960120"/>
            <a:ext cx="1417320" cy="777240"/>
          </a:xfrm>
          <a:prstGeom prst="roundRect">
            <a:avLst>
              <a:gd name="adj" fmla="val 9412"/>
            </a:avLst>
          </a:prstGeom>
          <a:solidFill>
            <a:srgbClr val="1A4DB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20040" y="960120"/>
            <a:ext cx="1417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(Months 1–3)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1920240" y="914400"/>
            <a:ext cx="6903720" cy="914400"/>
          </a:xfrm>
          <a:prstGeom prst="roundRect">
            <a:avLst>
              <a:gd name="adj" fmla="val 8000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084832" y="978408"/>
            <a:ext cx="658368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Brand Launch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2084832" y="1316736"/>
            <a:ext cx="65836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website, LinkedIn company page, and Google Business Profile established. Initial direct outreach to 50 targeted Cardiff businesses via </a:t>
            </a:r>
            <a:r>
              <a:rPr lang="en-US" sz="1050" dirty="0" err="1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ersonalised</a:t>
            </a: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email campaigns.  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20040" y="1984248"/>
            <a:ext cx="1417320" cy="777240"/>
          </a:xfrm>
          <a:prstGeom prst="roundRect">
            <a:avLst>
              <a:gd name="adj" fmla="val 9412"/>
            </a:avLst>
          </a:prstGeom>
          <a:solidFill>
            <a:srgbClr val="1A4DB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0040" y="1984248"/>
            <a:ext cx="1417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(Months 4–6)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1920240" y="1938528"/>
            <a:ext cx="6903720" cy="914400"/>
          </a:xfrm>
          <a:prstGeom prst="roundRect">
            <a:avLst>
              <a:gd name="adj" fmla="val 8000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084832" y="2002536"/>
            <a:ext cx="658368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Network &amp; Referral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2084832" y="2340864"/>
            <a:ext cx="65836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attendance at Cardiff Business Club and FSB Wales events. Launch a structured referral incentive programme offering discounts for client introductions.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20040" y="3008376"/>
            <a:ext cx="1417320" cy="777240"/>
          </a:xfrm>
          <a:prstGeom prst="roundRect">
            <a:avLst>
              <a:gd name="adj" fmla="val 9412"/>
            </a:avLst>
          </a:prstGeom>
          <a:solidFill>
            <a:srgbClr val="1A4DB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20040" y="3008376"/>
            <a:ext cx="1417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(Months 7–12)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1920240" y="2962656"/>
            <a:ext cx="6903720" cy="914400"/>
          </a:xfrm>
          <a:prstGeom prst="roundRect">
            <a:avLst>
              <a:gd name="adj" fmla="val 8000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084832" y="3026664"/>
            <a:ext cx="658368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&amp; PR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2084832" y="3364992"/>
            <a:ext cx="65836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 Google Ads campaign focusing on keywords around Cardiff security services. Press release to Business News Wales on company launch and ethical employer status.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320040" y="4032504"/>
            <a:ext cx="1417320" cy="777240"/>
          </a:xfrm>
          <a:prstGeom prst="roundRect">
            <a:avLst>
              <a:gd name="adj" fmla="val 9412"/>
            </a:avLst>
          </a:prstGeom>
          <a:solidFill>
            <a:srgbClr val="1A4DB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20040" y="4032504"/>
            <a:ext cx="1417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2+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1920240" y="3986784"/>
            <a:ext cx="6903720" cy="914400"/>
          </a:xfrm>
          <a:prstGeom prst="roundRect">
            <a:avLst>
              <a:gd name="adj" fmla="val 8000"/>
            </a:avLst>
          </a:prstGeom>
          <a:solidFill>
            <a:srgbClr val="0D1F45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2084832" y="4050792"/>
            <a:ext cx="658368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A7FD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Tenders &amp; Frameworks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2084832" y="4389120"/>
            <a:ext cx="65836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for public sector frameworks (Welsh Government, Cardiff Council). Pursue ACS accreditation to unlock larger contract opportunities across Wales.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8122A"/>
          </a:solidFill>
          <a:ln w="12700">
            <a:solidFill>
              <a:srgbClr val="0812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64592"/>
            <a:ext cx="8229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2.1  Marketing Examples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1097280"/>
            <a:ext cx="2697480" cy="16002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38912" y="1234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LinkedIn Company Page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38912" y="1600200"/>
            <a:ext cx="23774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Weekly posts covering industry news, officer spotlights, and client success stories. Targeted sponsored posts reaching facilities managers and event organisers in CF postcodes.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3246120" y="1097280"/>
            <a:ext cx="2697480" cy="16002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410712" y="1234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Google Business Profile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410712" y="1600200"/>
            <a:ext cx="23774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Fully optimised profile with photos, services, and client reviews. Aims to appear in the Local Pack for 'security company Cardiff' and related searches.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217920" y="1097280"/>
            <a:ext cx="2697480" cy="16002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82512" y="12344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Direct Outreach Campaign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382512" y="1600200"/>
            <a:ext cx="23774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emails to Cardiff's top 50 hospitality, retail, and events venues. Follow-up call sequence. Target: 10% response rate, 3% conversion to proposal stage.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274320" y="2926080"/>
            <a:ext cx="2697480" cy="16002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38912" y="30632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Referral Incentive Programme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38912" y="3429000"/>
            <a:ext cx="23774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clients receive a 5% discount on their next invoice for every qualified referral that converts to a signed contract.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3246120" y="2926080"/>
            <a:ext cx="2697480" cy="16002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410712" y="30632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Networking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410712" y="3429000"/>
            <a:ext cx="23774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attends Cardiff Business Club monthly lunches and FSB Wales quarterly events. Objective: establish 5 qualified leads per quarter from warm introductions.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217920" y="2926080"/>
            <a:ext cx="2697480" cy="16002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82512" y="3063240"/>
            <a:ext cx="2377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122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 — Business News Wales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382512" y="3429000"/>
            <a:ext cx="23774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3D4F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 press release on launch, ethical employer credentials, and Living Wage commitment. Positions Cambrian Shield as a responsible Welsh business story.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FBC032EC-96D2-25E6-0197-7260B2EE95BF}"/>
              </a:ext>
            </a:extLst>
          </p:cNvPr>
          <p:cNvSpPr txBox="1"/>
          <p:nvPr/>
        </p:nvSpPr>
        <p:spPr>
          <a:xfrm>
            <a:off x="731520" y="24345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kern="0" spc="3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3.0 Angel Investor Pitch</a:t>
            </a:r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B578B3-BC49-9314-7297-6735DBCD2E3C}"/>
              </a:ext>
            </a:extLst>
          </p:cNvPr>
          <p:cNvSpPr txBox="1"/>
          <p:nvPr/>
        </p:nvSpPr>
        <p:spPr>
          <a:xfrm>
            <a:off x="830579" y="706960"/>
            <a:ext cx="7086601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300"/>
              </a:spcAft>
              <a:buSzPct val="100000"/>
              <a:buFont typeface="Wingdings" panose="05000000000000000000" pitchFamily="2" charset="2"/>
              <a:buChar char="ü"/>
            </a:pPr>
            <a:r>
              <a:rPr lang="en-US" sz="1800" b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GB" sz="1600" b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Seeking investment for recruitment, marketing, and setup. Delivering sustainable growth</a:t>
            </a:r>
            <a:endParaRPr lang="en-US" sz="16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6624CB-652A-AA2D-2717-CB99A1B114A9}"/>
              </a:ext>
            </a:extLst>
          </p:cNvPr>
          <p:cNvSpPr txBox="1"/>
          <p:nvPr/>
        </p:nvSpPr>
        <p:spPr>
          <a:xfrm>
            <a:off x="914399" y="1717744"/>
            <a:ext cx="581406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b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3.1 Strengths. Ethical focus, local knowledge, full compliance.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363DEC-8332-D226-5623-0B7DD6DBEF1C}"/>
              </a:ext>
            </a:extLst>
          </p:cNvPr>
          <p:cNvSpPr txBox="1"/>
          <p:nvPr/>
        </p:nvSpPr>
        <p:spPr>
          <a:xfrm>
            <a:off x="830579" y="2728528"/>
            <a:ext cx="803909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b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3.2 Entrepreneurial traits. Resilience, leadership, problem solving, adaptability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B4BF172-2CD0-DDF1-5189-21172CAC2B09}"/>
              </a:ext>
            </a:extLst>
          </p:cNvPr>
          <p:cNvSpPr txBox="1"/>
          <p:nvPr/>
        </p:nvSpPr>
        <p:spPr>
          <a:xfrm>
            <a:off x="678179" y="3570035"/>
            <a:ext cx="80390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b="1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3.3 Experience and passion. Safety critical background. Community focus. Raise standards across South Wales.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CD9A53-0FA3-4ABB-C021-67BBE866D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4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5146785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883" y="832500"/>
            <a:ext cx="7646805" cy="3471926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Shape 0">
            <a:extLst>
              <a:ext uri="{FF2B5EF4-FFF2-40B4-BE49-F238E27FC236}">
                <a16:creationId xmlns:a16="http://schemas.microsoft.com/office/drawing/2014/main" id="{8EC9D338-1CAF-4FE3-5D13-49ABF69414D4}"/>
              </a:ext>
            </a:extLst>
          </p:cNvPr>
          <p:cNvSpPr/>
          <p:nvPr/>
        </p:nvSpPr>
        <p:spPr>
          <a:xfrm>
            <a:off x="1499156" y="977153"/>
            <a:ext cx="6141019" cy="15334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1"/>
                </a:solidFill>
                <a:highlight>
                  <a:srgbClr val="0000FF"/>
                </a:highlight>
                <a:latin typeface="+mj-lt"/>
                <a:ea typeface="+mj-ea"/>
                <a:cs typeface="+mj-cs"/>
              </a:rPr>
              <a:t>Ai Acknowledgment </a:t>
            </a:r>
            <a:endParaRPr lang="en-US" sz="3600" kern="1200">
              <a:solidFill>
                <a:schemeClr val="tx1"/>
              </a:solidFill>
              <a:highlight>
                <a:srgbClr val="0000FF"/>
              </a:highlight>
              <a:latin typeface="+mj-lt"/>
              <a:ea typeface="+mj-ea"/>
              <a:cs typeface="+mj-cs"/>
            </a:endParaRPr>
          </a:p>
        </p:txBody>
      </p:sp>
      <p:sp>
        <p:nvSpPr>
          <p:cNvPr id="21" name="Shape 0">
            <a:extLst>
              <a:ext uri="{FF2B5EF4-FFF2-40B4-BE49-F238E27FC236}">
                <a16:creationId xmlns:a16="http://schemas.microsoft.com/office/drawing/2014/main" id="{152B407E-DF98-98CC-3C48-8F895CE000C5}"/>
              </a:ext>
            </a:extLst>
          </p:cNvPr>
          <p:cNvSpPr/>
          <p:nvPr/>
        </p:nvSpPr>
        <p:spPr>
          <a:xfrm>
            <a:off x="1495230" y="2639427"/>
            <a:ext cx="6144633" cy="15427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I confirm that I have not presented any AI generated materials as my own work.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I confirm that I have copies of my drafts, notes and other resources I used, which I may be asked to provide in evidence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188360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C2B4A"/>
          </a:solidFill>
          <a:ln w="12700">
            <a:solidFill>
              <a:srgbClr val="1C2B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9144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320040" y="1005840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300"/>
              </a:spcAft>
              <a:buNone/>
            </a:pPr>
            <a:r>
              <a:rPr lang="en-US" sz="900" b="1" dirty="0">
                <a:solidFill>
                  <a:schemeClr val="accent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  </a:t>
            </a: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British Standards Institution (BSI), 2019. BS 7858:2019 Screening of individuals working in a secure environment – Code of practice. London: BSI.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2.   Cardiff Council, 2025. Cardiff Council Budget Consultation 2025/26 Main Report. Cardiff: Cardiff Partnership Portal.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3.   Companies House, 2025. Incorporation and Business Start-Up Guidance for Private Limited Companies. London: GOV.UK.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4.   Deloitte, 2025. UK Real Estate Crane Survey: Regional Growth Dynamics. London: Deloitte LLP.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5.   IBISWorld, 2025. Private Security Services in the UK: Market Research Report. London: IBISWorld.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6.   JLL Research, 2026. Cardiff Office Market Dynamics Q1 2026. London: Jones Lang LaSalle IP, Inc.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7.   Living Wage Foundation, 2025. The Real Living Wage Rates and Corporate Supply Chains. London: Living Wage Foundation.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8.   Low Pay Commission, 2025. National Minimum Wage and National Living Wage Report 2025. London: LPC.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9.   Savills Research, 2025. Market in Minutes: Cardiff Occupational Office Data Q3 2025. London: Savills plc.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10. Savills Research, 2026. Market in Minutes: Cardiff Occupational Office Data Q1 2026. London: Savills plc.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11. Security Industry Authority (SIA), 2025. SIA Licensed Workforce Statistics and Demographic Trends 2025. London: SIA.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12. Security Industry Authority (SIA), 2026. Approved Contractor Scheme (ACS) Delivery and Quality Terms. London: SIA.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13. Small Business Rate Relief Wales, 2025. Non-Domestic Rates Guidance for Small Businesses in the Cardiff Capital Region. Cardiff: Welsh Government.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14. Welsh Government, 2025. Economic Action Plan: Prosperity for All. Cardiff: Welsh Government Legislative Portal.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  <a:p>
            <a:pPr marL="0" indent="0" algn="l">
              <a:spcAft>
                <a:spcPts val="300"/>
              </a:spcAft>
              <a:buNone/>
            </a:pP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15. Welsh Government, 2026. </a:t>
            </a:r>
            <a:r>
              <a:rPr lang="en-US" sz="1300" b="1" dirty="0" err="1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Labour</a:t>
            </a:r>
            <a:r>
              <a:rPr lang="en-US" sz="1300" b="1" dirty="0">
                <a:solidFill>
                  <a:schemeClr val="accent1"/>
                </a:solidFill>
                <a:latin typeface="+mj-lt"/>
                <a:ea typeface="Calibri" pitchFamily="34" charset="-122"/>
                <a:cs typeface="Calibri" pitchFamily="34" charset="-120"/>
              </a:rPr>
              <a:t> Market Intelligence and Employer Skills Survey Research Brief. Cardiff: GOV.WALES.</a:t>
            </a:r>
            <a:endParaRPr lang="en-US" sz="1300" b="1" dirty="0">
              <a:solidFill>
                <a:schemeClr val="accent1"/>
              </a:solidFill>
              <a:latin typeface="+mj-l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22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D6BEBF-D3A6-CD93-89DA-C2D463D22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0" descr="preencoded.png">
            <a:extLst>
              <a:ext uri="{FF2B5EF4-FFF2-40B4-BE49-F238E27FC236}">
                <a16:creationId xmlns:a16="http://schemas.microsoft.com/office/drawing/2014/main" id="{DEB3C34C-6DE8-7870-B687-4C81538855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3700" y="374649"/>
            <a:ext cx="2505902" cy="2620379"/>
          </a:xfrm>
          <a:prstGeom prst="rect">
            <a:avLst/>
          </a:prstGeom>
        </p:spPr>
      </p:pic>
      <p:sp>
        <p:nvSpPr>
          <p:cNvPr id="6" name="Shape 3">
            <a:extLst>
              <a:ext uri="{FF2B5EF4-FFF2-40B4-BE49-F238E27FC236}">
                <a16:creationId xmlns:a16="http://schemas.microsoft.com/office/drawing/2014/main" id="{775C8B92-B95A-7E25-B950-E34805A3696B}"/>
              </a:ext>
            </a:extLst>
          </p:cNvPr>
          <p:cNvSpPr/>
          <p:nvPr/>
        </p:nvSpPr>
        <p:spPr>
          <a:xfrm>
            <a:off x="4160520" y="4572000"/>
            <a:ext cx="82296" cy="82296"/>
          </a:xfrm>
          <a:prstGeom prst="ellipse">
            <a:avLst/>
          </a:prstGeom>
          <a:solidFill>
            <a:srgbClr val="4A7FD4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7734B25D-1686-14D7-1CE8-77D18E0D248E}"/>
              </a:ext>
            </a:extLst>
          </p:cNvPr>
          <p:cNvSpPr/>
          <p:nvPr/>
        </p:nvSpPr>
        <p:spPr>
          <a:xfrm>
            <a:off x="4434840" y="4572000"/>
            <a:ext cx="82296" cy="82296"/>
          </a:xfrm>
          <a:prstGeom prst="ellipse">
            <a:avLst/>
          </a:prstGeom>
          <a:solidFill>
            <a:srgbClr val="4A7FD4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21F733B4-D4BF-A872-F23A-8568860CF25A}"/>
              </a:ext>
            </a:extLst>
          </p:cNvPr>
          <p:cNvSpPr/>
          <p:nvPr/>
        </p:nvSpPr>
        <p:spPr>
          <a:xfrm>
            <a:off x="4709160" y="4572000"/>
            <a:ext cx="82296" cy="82296"/>
          </a:xfrm>
          <a:prstGeom prst="ellipse">
            <a:avLst/>
          </a:prstGeom>
          <a:solidFill>
            <a:srgbClr val="4A7FD4"/>
          </a:solidFill>
          <a:ln w="12700">
            <a:solidFill>
              <a:srgbClr val="4A7F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CB5B2F-A605-B698-3144-4EC34A033904}"/>
              </a:ext>
            </a:extLst>
          </p:cNvPr>
          <p:cNvSpPr txBox="1"/>
          <p:nvPr/>
        </p:nvSpPr>
        <p:spPr>
          <a:xfrm>
            <a:off x="2189988" y="287068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800" b="1" kern="0" spc="3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GET IN TOUCH</a:t>
            </a:r>
            <a:endParaRPr lang="en-US" sz="1800" dirty="0"/>
          </a:p>
        </p:txBody>
      </p:sp>
      <p:sp>
        <p:nvSpPr>
          <p:cNvPr id="12" name="Text 3">
            <a:extLst>
              <a:ext uri="{FF2B5EF4-FFF2-40B4-BE49-F238E27FC236}">
                <a16:creationId xmlns:a16="http://schemas.microsoft.com/office/drawing/2014/main" id="{A66169CD-D36A-F4D3-4928-629F4948CEA6}"/>
              </a:ext>
            </a:extLst>
          </p:cNvPr>
          <p:cNvSpPr/>
          <p:nvPr/>
        </p:nvSpPr>
        <p:spPr>
          <a:xfrm>
            <a:off x="914400" y="3119374"/>
            <a:ext cx="7315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A8BFD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Ready to secure your business with professionals you can trust?</a:t>
            </a:r>
            <a:endParaRPr lang="en-US" sz="1400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012F3660-434D-A49D-812F-4A66333F0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40" y="3337560"/>
            <a:ext cx="411480" cy="411480"/>
          </a:xfrm>
          <a:prstGeom prst="rect">
            <a:avLst/>
          </a:prstGeom>
        </p:spPr>
      </p:pic>
      <p:pic>
        <p:nvPicPr>
          <p:cNvPr id="14" name="Image 2" descr="preencoded.png">
            <a:extLst>
              <a:ext uri="{FF2B5EF4-FFF2-40B4-BE49-F238E27FC236}">
                <a16:creationId xmlns:a16="http://schemas.microsoft.com/office/drawing/2014/main" id="{1EA9C345-D651-803F-026E-C4ABB1A4A7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5928" y="3488706"/>
            <a:ext cx="411480" cy="411480"/>
          </a:xfrm>
          <a:prstGeom prst="rect">
            <a:avLst/>
          </a:prstGeom>
        </p:spPr>
      </p:pic>
      <p:pic>
        <p:nvPicPr>
          <p:cNvPr id="15" name="Image 3" descr="preencoded.png">
            <a:extLst>
              <a:ext uri="{FF2B5EF4-FFF2-40B4-BE49-F238E27FC236}">
                <a16:creationId xmlns:a16="http://schemas.microsoft.com/office/drawing/2014/main" id="{41CBFF74-0C8F-A3C6-BDF4-2FA1515F76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960" y="3434207"/>
            <a:ext cx="411480" cy="41148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6D44BBE-193F-40CE-13D3-E18A8079704E}"/>
              </a:ext>
            </a:extLst>
          </p:cNvPr>
          <p:cNvSpPr txBox="1"/>
          <p:nvPr/>
        </p:nvSpPr>
        <p:spPr>
          <a:xfrm>
            <a:off x="-96012" y="376896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800" dirty="0">
                <a:solidFill>
                  <a:srgbClr val="D0D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07375393010</a:t>
            </a:r>
            <a:endParaRPr lang="en-US" sz="1800" dirty="0"/>
          </a:p>
        </p:txBody>
      </p:sp>
      <p:sp>
        <p:nvSpPr>
          <p:cNvPr id="22" name="Text 5">
            <a:extLst>
              <a:ext uri="{FF2B5EF4-FFF2-40B4-BE49-F238E27FC236}">
                <a16:creationId xmlns:a16="http://schemas.microsoft.com/office/drawing/2014/main" id="{7B614668-835A-0F2C-F2FF-F69D7CD26B96}"/>
              </a:ext>
            </a:extLst>
          </p:cNvPr>
          <p:cNvSpPr/>
          <p:nvPr/>
        </p:nvSpPr>
        <p:spPr>
          <a:xfrm>
            <a:off x="3520440" y="3840480"/>
            <a:ext cx="2286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D0D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info@cambrianshield.co.uk</a:t>
            </a:r>
            <a:endParaRPr lang="en-US" sz="1050" dirty="0"/>
          </a:p>
        </p:txBody>
      </p:sp>
      <p:sp>
        <p:nvSpPr>
          <p:cNvPr id="23" name="Text 6">
            <a:extLst>
              <a:ext uri="{FF2B5EF4-FFF2-40B4-BE49-F238E27FC236}">
                <a16:creationId xmlns:a16="http://schemas.microsoft.com/office/drawing/2014/main" id="{06994B72-7D70-130C-7FC0-A2096EE11193}"/>
              </a:ext>
            </a:extLst>
          </p:cNvPr>
          <p:cNvSpPr/>
          <p:nvPr/>
        </p:nvSpPr>
        <p:spPr>
          <a:xfrm>
            <a:off x="5943600" y="3840480"/>
            <a:ext cx="2286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D0DB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Cardiff, South Wales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137988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4F2A56-D665-F470-7174-3FCDC6571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DDD8C49-3845-94F5-9BA4-677B796CD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975810-DFA5-6DA9-8C75-BC5039996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999963" y="-1999641"/>
            <a:ext cx="51435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938F6E-AA3C-9309-F990-9146CEE1D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5143179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4966A5-6FBF-79FD-3FDF-301CA639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737118" y="-1264380"/>
            <a:ext cx="3670923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125,603 Thank You Sign Royalty-Free Images, Stock Photos &amp; Pictures |  Shutterstock">
            <a:extLst>
              <a:ext uri="{FF2B5EF4-FFF2-40B4-BE49-F238E27FC236}">
                <a16:creationId xmlns:a16="http://schemas.microsoft.com/office/drawing/2014/main" id="{C0F6C7E8-2F8B-F9AA-51FB-68ABFC946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18" y="342740"/>
            <a:ext cx="8371267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9768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1496</TotalTime>
  <Words>2035</Words>
  <Application>Microsoft Office PowerPoint</Application>
  <PresentationFormat>On-screen Show (16:9)</PresentationFormat>
  <Paragraphs>233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Cambria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Cambrian Shield Security Services – Business Plan</dc:title>
  <dc:subject>PptxGenJS Presentation</dc:subject>
  <dc:creator>PptxGenJS</dc:creator>
  <cp:lastModifiedBy>Abdullahi Haashi (2114800)</cp:lastModifiedBy>
  <cp:revision>24</cp:revision>
  <dcterms:created xsi:type="dcterms:W3CDTF">2026-06-21T07:33:50Z</dcterms:created>
  <dcterms:modified xsi:type="dcterms:W3CDTF">2026-06-22T08:55:36Z</dcterms:modified>
</cp:coreProperties>
</file>