
<file path=[Content_Types].xml><?xml version="1.0" encoding="utf-8"?>
<Types xmlns="http://schemas.openxmlformats.org/package/2006/content-types">
  <Default Extension="jpeg" ContentType="image/jpeg"/>
  <Default Extension="jp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 id="258" r:id="rId4"/>
    <p:sldId id="260" r:id="rId5"/>
    <p:sldId id="262" r:id="rId6"/>
    <p:sldId id="263" r:id="rId7"/>
    <p:sldId id="264" r:id="rId8"/>
    <p:sldId id="265" r:id="rId9"/>
    <p:sldId id="266" r:id="rId10"/>
    <p:sldId id="267" r:id="rId11"/>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00" autoAdjust="0"/>
    <p:restoredTop sz="94660"/>
  </p:normalViewPr>
  <p:slideViewPr>
    <p:cSldViewPr snapToGrid="0">
      <p:cViewPr varScale="1">
        <p:scale>
          <a:sx n="63" d="100"/>
          <a:sy n="63" d="100"/>
        </p:scale>
        <p:origin x="804" y="56"/>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417779" y="802298"/>
            <a:ext cx="8637073" cy="2541431"/>
          </a:xfrm>
        </p:spPr>
        <p:txBody>
          <a:bodyPr bIns="0" anchor="b">
            <a:normAutofit/>
          </a:bodyPr>
          <a:lstStyle>
            <a:lvl1pPr algn="l">
              <a:defRPr sz="6600"/>
            </a:lvl1pPr>
          </a:lstStyle>
          <a:p>
            <a:r>
              <a:rPr lang="en-US"/>
              <a:t>Click to edit Master title style</a:t>
            </a:r>
            <a:endParaRPr lang="en-US" dirty="0"/>
          </a:p>
        </p:txBody>
      </p:sp>
      <p:sp>
        <p:nvSpPr>
          <p:cNvPr id="3" name="Subtitle 2"/>
          <p:cNvSpPr>
            <a:spLocks noGrp="1"/>
          </p:cNvSpPr>
          <p:nvPr>
            <p:ph type="subTitle" idx="1"/>
          </p:nvPr>
        </p:nvSpPr>
        <p:spPr>
          <a:xfrm>
            <a:off x="2417780" y="3531204"/>
            <a:ext cx="8637072" cy="977621"/>
          </a:xfrm>
        </p:spPr>
        <p:txBody>
          <a:bodyPr tIns="91440" bIns="91440">
            <a:normAutofit/>
          </a:bodyPr>
          <a:lstStyle>
            <a:lvl1pPr marL="0" indent="0" algn="l">
              <a:buNone/>
              <a:defRPr sz="1800" b="0" cap="all" baseline="0">
                <a:solidFill>
                  <a:schemeClr val="tx1"/>
                </a:solidFill>
              </a:defRPr>
            </a:lvl1pPr>
            <a:lvl2pPr marL="457200" indent="0" algn="ctr">
              <a:buNone/>
              <a:defRPr sz="18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0F7C302A-4FD7-4FB0-A6AF-3DE1FE5FAB67}" type="datetimeFigureOut">
              <a:rPr lang="en-US" smtClean="0"/>
              <a:t>7/4/2022</a:t>
            </a:fld>
            <a:endParaRPr lang="en-US"/>
          </a:p>
        </p:txBody>
      </p:sp>
      <p:sp>
        <p:nvSpPr>
          <p:cNvPr id="5" name="Footer Placeholder 4"/>
          <p:cNvSpPr>
            <a:spLocks noGrp="1"/>
          </p:cNvSpPr>
          <p:nvPr>
            <p:ph type="ftr" sz="quarter" idx="11"/>
          </p:nvPr>
        </p:nvSpPr>
        <p:spPr>
          <a:xfrm>
            <a:off x="2416500" y="329307"/>
            <a:ext cx="4973915" cy="309201"/>
          </a:xfrm>
        </p:spPr>
        <p:txBody>
          <a:bodyPr/>
          <a:lstStyle/>
          <a:p>
            <a:endParaRPr lang="en-US"/>
          </a:p>
        </p:txBody>
      </p:sp>
      <p:sp>
        <p:nvSpPr>
          <p:cNvPr id="6" name="Slide Number Placeholder 5"/>
          <p:cNvSpPr>
            <a:spLocks noGrp="1"/>
          </p:cNvSpPr>
          <p:nvPr>
            <p:ph type="sldNum" sz="quarter" idx="12"/>
          </p:nvPr>
        </p:nvSpPr>
        <p:spPr>
          <a:xfrm>
            <a:off x="1437664" y="798973"/>
            <a:ext cx="811019" cy="503578"/>
          </a:xfrm>
        </p:spPr>
        <p:txBody>
          <a:bodyPr/>
          <a:lstStyle/>
          <a:p>
            <a:fld id="{85E7A93C-895F-4BFD-9E69-0458C77C251C}" type="slidenum">
              <a:rPr lang="en-US" smtClean="0"/>
              <a:t>‹#›</a:t>
            </a:fld>
            <a:endParaRPr lang="en-US"/>
          </a:p>
        </p:txBody>
      </p:sp>
      <p:cxnSp>
        <p:nvCxnSpPr>
          <p:cNvPr id="15" name="Straight Connector 14"/>
          <p:cNvCxnSpPr/>
          <p:nvPr/>
        </p:nvCxnSpPr>
        <p:spPr>
          <a:xfrm>
            <a:off x="2417780" y="3528542"/>
            <a:ext cx="863707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73008610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F7C302A-4FD7-4FB0-A6AF-3DE1FE5FAB67}" type="datetimeFigureOut">
              <a:rPr lang="en-US" smtClean="0"/>
              <a:t>7/4/2022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5E7A93C-895F-4BFD-9E69-0458C77C251C}" type="slidenum">
              <a:rPr lang="en-US" smtClean="0"/>
              <a:t>‹#›</a:t>
            </a:fld>
            <a:endParaRPr lang="en-US"/>
          </a:p>
        </p:txBody>
      </p:sp>
      <p:cxnSp>
        <p:nvCxnSpPr>
          <p:cNvPr id="33" name="Straight Connector 32"/>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79979962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454239" y="1756130"/>
            <a:ext cx="8643154" cy="1887950"/>
          </a:xfrm>
        </p:spPr>
        <p:txBody>
          <a:bodyPr anchor="b">
            <a:normAutofit/>
          </a:bodyPr>
          <a:lstStyle>
            <a:lvl1pPr algn="l">
              <a:defRPr sz="3600"/>
            </a:lvl1pPr>
          </a:lstStyle>
          <a:p>
            <a:r>
              <a:rPr lang="en-US"/>
              <a:t>Click to edit Master title style</a:t>
            </a:r>
            <a:endParaRPr lang="en-US" dirty="0"/>
          </a:p>
        </p:txBody>
      </p:sp>
      <p:sp>
        <p:nvSpPr>
          <p:cNvPr id="3" name="Text Placeholder 2"/>
          <p:cNvSpPr>
            <a:spLocks noGrp="1"/>
          </p:cNvSpPr>
          <p:nvPr>
            <p:ph type="body" idx="1"/>
          </p:nvPr>
        </p:nvSpPr>
        <p:spPr>
          <a:xfrm>
            <a:off x="1454239" y="3806195"/>
            <a:ext cx="8630446" cy="1012929"/>
          </a:xfrm>
        </p:spPr>
        <p:txBody>
          <a:bodyPr tIns="91440">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0F7C302A-4FD7-4FB0-A6AF-3DE1FE5FAB67}" type="datetimeFigureOut">
              <a:rPr lang="en-US" smtClean="0"/>
              <a:t>7/4/2022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5E7A93C-895F-4BFD-9E69-0458C77C251C}" type="slidenum">
              <a:rPr lang="en-US" smtClean="0"/>
              <a:t>‹#›</a:t>
            </a:fld>
            <a:endParaRPr lang="en-US"/>
          </a:p>
        </p:txBody>
      </p:sp>
      <p:cxnSp>
        <p:nvCxnSpPr>
          <p:cNvPr id="15" name="Straight Connector 14"/>
          <p:cNvCxnSpPr/>
          <p:nvPr/>
        </p:nvCxnSpPr>
        <p:spPr>
          <a:xfrm>
            <a:off x="1454239" y="3804985"/>
            <a:ext cx="8630446"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49272661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449217" y="804889"/>
            <a:ext cx="9605635" cy="1059305"/>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447331" y="2010878"/>
            <a:ext cx="4645152" cy="344859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413771" y="2017343"/>
            <a:ext cx="4645152" cy="344152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0F7C302A-4FD7-4FB0-A6AF-3DE1FE5FAB67}" type="datetimeFigureOut">
              <a:rPr lang="en-US" smtClean="0"/>
              <a:t>7/4/2022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85E7A93C-895F-4BFD-9E69-0458C77C251C}" type="slidenum">
              <a:rPr lang="en-US" smtClean="0"/>
              <a:t>‹#›</a:t>
            </a:fld>
            <a:endParaRPr lang="en-US"/>
          </a:p>
        </p:txBody>
      </p:sp>
      <p:cxnSp>
        <p:nvCxnSpPr>
          <p:cNvPr id="35" name="Straight Connector 34"/>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98450536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447191" y="804163"/>
            <a:ext cx="9607661" cy="1056319"/>
          </a:xfrm>
        </p:spPr>
        <p:txBody>
          <a:bodyPr/>
          <a:lstStyle/>
          <a:p>
            <a:r>
              <a:rPr lang="en-US"/>
              <a:t>Click to edit Master title style</a:t>
            </a:r>
            <a:endParaRPr lang="en-US" dirty="0"/>
          </a:p>
        </p:txBody>
      </p:sp>
      <p:sp>
        <p:nvSpPr>
          <p:cNvPr id="3" name="Text Placeholder 2"/>
          <p:cNvSpPr>
            <a:spLocks noGrp="1"/>
          </p:cNvSpPr>
          <p:nvPr>
            <p:ph type="body" idx="1"/>
          </p:nvPr>
        </p:nvSpPr>
        <p:spPr>
          <a:xfrm>
            <a:off x="1447191" y="2019549"/>
            <a:ext cx="4645152" cy="801943"/>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447191" y="2824269"/>
            <a:ext cx="4645152" cy="264445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12362" y="2023003"/>
            <a:ext cx="4645152" cy="802237"/>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412362" y="2821491"/>
            <a:ext cx="4645152" cy="263737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0F7C302A-4FD7-4FB0-A6AF-3DE1FE5FAB67}" type="datetimeFigureOut">
              <a:rPr lang="en-US" smtClean="0"/>
              <a:t>7/4/2022</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85E7A93C-895F-4BFD-9E69-0458C77C251C}" type="slidenum">
              <a:rPr lang="en-US" smtClean="0"/>
              <a:t>‹#›</a:t>
            </a:fld>
            <a:endParaRPr lang="en-US"/>
          </a:p>
        </p:txBody>
      </p:sp>
      <p:cxnSp>
        <p:nvCxnSpPr>
          <p:cNvPr id="29" name="Straight Connector 28"/>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50118305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0F7C302A-4FD7-4FB0-A6AF-3DE1FE5FAB67}" type="datetimeFigureOut">
              <a:rPr lang="en-US" smtClean="0"/>
              <a:t>7/4/2022</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85E7A93C-895F-4BFD-9E69-0458C77C251C}" type="slidenum">
              <a:rPr lang="en-US" smtClean="0"/>
              <a:t>‹#›</a:t>
            </a:fld>
            <a:endParaRPr lang="en-US"/>
          </a:p>
        </p:txBody>
      </p:sp>
      <p:cxnSp>
        <p:nvCxnSpPr>
          <p:cNvPr id="25" name="Straight Connector 24"/>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28112992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F7C302A-4FD7-4FB0-A6AF-3DE1FE5FAB67}" type="datetimeFigureOut">
              <a:rPr lang="en-US" smtClean="0"/>
              <a:t>7/4/2022</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85E7A93C-895F-4BFD-9E69-0458C77C251C}" type="slidenum">
              <a:rPr lang="en-US" smtClean="0"/>
              <a:t>‹#›</a:t>
            </a:fld>
            <a:endParaRPr lang="en-US"/>
          </a:p>
        </p:txBody>
      </p:sp>
    </p:spTree>
    <p:extLst>
      <p:ext uri="{BB962C8B-B14F-4D97-AF65-F5344CB8AC3E}">
        <p14:creationId xmlns:p14="http://schemas.microsoft.com/office/powerpoint/2010/main" val="365160061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4671" y="798973"/>
            <a:ext cx="3273099" cy="2247117"/>
          </a:xfrm>
        </p:spPr>
        <p:txBody>
          <a:bodyPr anchor="b">
            <a:normAutofit/>
          </a:bodyPr>
          <a:lstStyle>
            <a:lvl1pPr algn="l">
              <a:defRPr sz="2400"/>
            </a:lvl1pPr>
          </a:lstStyle>
          <a:p>
            <a:r>
              <a:rPr lang="en-US"/>
              <a:t>Click to edit Master title style</a:t>
            </a:r>
            <a:endParaRPr lang="en-US" dirty="0"/>
          </a:p>
        </p:txBody>
      </p:sp>
      <p:sp>
        <p:nvSpPr>
          <p:cNvPr id="3" name="Content Placeholder 2"/>
          <p:cNvSpPr>
            <a:spLocks noGrp="1"/>
          </p:cNvSpPr>
          <p:nvPr>
            <p:ph idx="1"/>
          </p:nvPr>
        </p:nvSpPr>
        <p:spPr>
          <a:xfrm>
            <a:off x="5043714" y="798974"/>
            <a:ext cx="6012470" cy="4658826"/>
          </a:xfrm>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444671" y="3205491"/>
            <a:ext cx="3275013" cy="2248181"/>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0F7C302A-4FD7-4FB0-A6AF-3DE1FE5FAB67}" type="datetimeFigureOut">
              <a:rPr lang="en-US" smtClean="0"/>
              <a:t>7/4/2022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85E7A93C-895F-4BFD-9E69-0458C77C251C}" type="slidenum">
              <a:rPr lang="en-US" smtClean="0"/>
              <a:t>‹#›</a:t>
            </a:fld>
            <a:endParaRPr lang="en-US"/>
          </a:p>
        </p:txBody>
      </p:sp>
      <p:cxnSp>
        <p:nvCxnSpPr>
          <p:cNvPr id="17" name="Straight Connector 16"/>
          <p:cNvCxnSpPr/>
          <p:nvPr/>
        </p:nvCxnSpPr>
        <p:spPr>
          <a:xfrm>
            <a:off x="1448280" y="3205491"/>
            <a:ext cx="3269490"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7419823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grpSp>
        <p:nvGrpSpPr>
          <p:cNvPr id="8" name="Group 7"/>
          <p:cNvGrpSpPr/>
          <p:nvPr/>
        </p:nvGrpSpPr>
        <p:grpSpPr>
          <a:xfrm>
            <a:off x="7477387" y="482170"/>
            <a:ext cx="4074533" cy="5149101"/>
            <a:chOff x="7477387" y="482170"/>
            <a:chExt cx="4074533" cy="5149101"/>
          </a:xfrm>
        </p:grpSpPr>
        <p:sp>
          <p:nvSpPr>
            <p:cNvPr id="18" name="Rectangle 17"/>
            <p:cNvSpPr/>
            <p:nvPr/>
          </p:nvSpPr>
          <p:spPr bwMode="black">
            <a:xfrm>
              <a:off x="7477387" y="482170"/>
              <a:ext cx="4074533" cy="5149101"/>
            </a:xfrm>
            <a:prstGeom prst="rect">
              <a:avLst/>
            </a:prstGeom>
            <a:gradFill>
              <a:gsLst>
                <a:gs pos="0">
                  <a:srgbClr val="000001"/>
                </a:gs>
                <a:gs pos="100000">
                  <a:srgbClr val="191919"/>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sp>
        <p:sp>
          <p:nvSpPr>
            <p:cNvPr id="19" name="Rectangle 18"/>
            <p:cNvSpPr/>
            <p:nvPr/>
          </p:nvSpPr>
          <p:spPr bwMode="blackWhite">
            <a:xfrm>
              <a:off x="7790446" y="812506"/>
              <a:ext cx="3450289" cy="4466452"/>
            </a:xfrm>
            <a:prstGeom prst="rect">
              <a:avLst/>
            </a:prstGeom>
            <a:gradFill>
              <a:gsLst>
                <a:gs pos="0">
                  <a:srgbClr val="DADADA"/>
                </a:gs>
                <a:gs pos="100000">
                  <a:srgbClr val="FFFFFE"/>
                </a:gs>
              </a:gsLst>
              <a:lin ang="16200000" scaled="0"/>
            </a:gradFill>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title"/>
          </p:nvPr>
        </p:nvSpPr>
        <p:spPr>
          <a:xfrm>
            <a:off x="1451206" y="1129513"/>
            <a:ext cx="5532328" cy="1830584"/>
          </a:xfrm>
        </p:spPr>
        <p:txBody>
          <a:bodyPr anchor="b">
            <a:normAutofit/>
          </a:bodyPr>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8124389" y="1122542"/>
            <a:ext cx="2791171" cy="3866327"/>
          </a:xfrm>
          <a:solidFill>
            <a:schemeClr val="bg1">
              <a:lumMod val="85000"/>
            </a:schemeClr>
          </a:solidFill>
          <a:ln w="9525" cap="sq">
            <a:noFill/>
            <a:miter lim="800000"/>
          </a:ln>
          <a:effectLst/>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1450329" y="3145992"/>
            <a:ext cx="5524404" cy="2003742"/>
          </a:xfrm>
        </p:spPr>
        <p:txBody>
          <a:bodyPr>
            <a:normAutofit/>
          </a:bodyPr>
          <a:lstStyle>
            <a:lvl1pPr marL="0" indent="0" algn="l">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1447382" y="5469856"/>
            <a:ext cx="5527351" cy="320123"/>
          </a:xfrm>
        </p:spPr>
        <p:txBody>
          <a:bodyPr/>
          <a:lstStyle>
            <a:lvl1pPr algn="l">
              <a:defRPr/>
            </a:lvl1pPr>
          </a:lstStyle>
          <a:p>
            <a:fld id="{0F7C302A-4FD7-4FB0-A6AF-3DE1FE5FAB67}" type="datetimeFigureOut">
              <a:rPr lang="en-US" smtClean="0"/>
              <a:t>7/4/2022</a:t>
            </a:fld>
            <a:endParaRPr lang="en-US"/>
          </a:p>
        </p:txBody>
      </p:sp>
      <p:sp>
        <p:nvSpPr>
          <p:cNvPr id="6" name="Footer Placeholder 5"/>
          <p:cNvSpPr>
            <a:spLocks noGrp="1"/>
          </p:cNvSpPr>
          <p:nvPr>
            <p:ph type="ftr" sz="quarter" idx="11"/>
          </p:nvPr>
        </p:nvSpPr>
        <p:spPr>
          <a:xfrm>
            <a:off x="1447382" y="318640"/>
            <a:ext cx="5541004" cy="320931"/>
          </a:xfrm>
        </p:spPr>
        <p:txBody>
          <a:bodyPr/>
          <a:lstStyle/>
          <a:p>
            <a:endParaRPr lang="en-US"/>
          </a:p>
        </p:txBody>
      </p:sp>
      <p:sp>
        <p:nvSpPr>
          <p:cNvPr id="7" name="Slide Number Placeholder 6"/>
          <p:cNvSpPr>
            <a:spLocks noGrp="1"/>
          </p:cNvSpPr>
          <p:nvPr>
            <p:ph type="sldNum" sz="quarter" idx="12"/>
          </p:nvPr>
        </p:nvSpPr>
        <p:spPr/>
        <p:txBody>
          <a:bodyPr/>
          <a:lstStyle/>
          <a:p>
            <a:fld id="{85E7A93C-895F-4BFD-9E69-0458C77C251C}" type="slidenum">
              <a:rPr lang="en-US" smtClean="0"/>
              <a:t>‹#›</a:t>
            </a:fld>
            <a:endParaRPr lang="en-US"/>
          </a:p>
        </p:txBody>
      </p:sp>
      <p:cxnSp>
        <p:nvCxnSpPr>
          <p:cNvPr id="31" name="Straight Connector 30"/>
          <p:cNvCxnSpPr/>
          <p:nvPr/>
        </p:nvCxnSpPr>
        <p:spPr>
          <a:xfrm>
            <a:off x="1447382" y="3143605"/>
            <a:ext cx="5527351"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95971433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F7C302A-4FD7-4FB0-A6AF-3DE1FE5FAB67}" type="datetimeFigureOut">
              <a:rPr lang="en-US" smtClean="0"/>
              <a:t>7/4/2022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5E7A93C-895F-4BFD-9E69-0458C77C251C}" type="slidenum">
              <a:rPr lang="en-US" smtClean="0"/>
              <a:t>‹#›</a:t>
            </a:fld>
            <a:endParaRPr lang="en-US"/>
          </a:p>
        </p:txBody>
      </p:sp>
      <p:cxnSp>
        <p:nvCxnSpPr>
          <p:cNvPr id="26" name="Straight Connector 25"/>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84394865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439111" y="798973"/>
            <a:ext cx="1615742" cy="4659889"/>
          </a:xfrm>
        </p:spPr>
        <p:txBody>
          <a:bodyPr vert="eaVert"/>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1444672" y="798973"/>
            <a:ext cx="7828830" cy="4659889"/>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F7C302A-4FD7-4FB0-A6AF-3DE1FE5FAB67}" type="datetimeFigureOut">
              <a:rPr lang="en-US" smtClean="0"/>
              <a:t>7/4/2022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5E7A93C-895F-4BFD-9E69-0458C77C251C}" type="slidenum">
              <a:rPr lang="en-US" smtClean="0"/>
              <a:t>‹#›</a:t>
            </a:fld>
            <a:endParaRPr lang="en-US"/>
          </a:p>
        </p:txBody>
      </p:sp>
      <p:cxnSp>
        <p:nvCxnSpPr>
          <p:cNvPr id="15" name="Straight Connector 14"/>
          <p:cNvCxnSpPr/>
          <p:nvPr/>
        </p:nvCxnSpPr>
        <p:spPr>
          <a:xfrm>
            <a:off x="9439111" y="798973"/>
            <a:ext cx="0" cy="4659889"/>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35294083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8" name="Rectangle 7"/>
          <p:cNvSpPr/>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sp>
      <p:pic>
        <p:nvPicPr>
          <p:cNvPr id="7" name="Picture 6"/>
          <p:cNvPicPr>
            <a:picLocks noChangeAspect="1"/>
          </p:cNvPicPr>
          <p:nvPr/>
        </p:nvPicPr>
        <p:blipFill rotWithShape="1">
          <a:blip r:embed="rId13">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sp>
        <p:nvSpPr>
          <p:cNvPr id="2" name="Title Placeholder 1"/>
          <p:cNvSpPr>
            <a:spLocks noGrp="1"/>
          </p:cNvSpPr>
          <p:nvPr>
            <p:ph type="title"/>
          </p:nvPr>
        </p:nvSpPr>
        <p:spPr>
          <a:xfrm>
            <a:off x="1451579" y="804519"/>
            <a:ext cx="9603275" cy="1049235"/>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1451579" y="2015732"/>
            <a:ext cx="9603275" cy="345061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554138" y="330370"/>
            <a:ext cx="3500715" cy="309201"/>
          </a:xfrm>
          <a:prstGeom prst="rect">
            <a:avLst/>
          </a:prstGeom>
        </p:spPr>
        <p:txBody>
          <a:bodyPr vert="horz" lIns="91440" tIns="45720" rIns="91440" bIns="45720" rtlCol="0" anchor="ctr"/>
          <a:lstStyle>
            <a:lvl1pPr algn="r">
              <a:defRPr sz="1000">
                <a:solidFill>
                  <a:schemeClr val="tx1">
                    <a:tint val="75000"/>
                  </a:schemeClr>
                </a:solidFill>
              </a:defRPr>
            </a:lvl1pPr>
          </a:lstStyle>
          <a:p>
            <a:fld id="{0F7C302A-4FD7-4FB0-A6AF-3DE1FE5FAB67}" type="datetimeFigureOut">
              <a:rPr lang="en-US" smtClean="0"/>
              <a:t>7/4/2022</a:t>
            </a:fld>
            <a:endParaRPr lang="en-US"/>
          </a:p>
        </p:txBody>
      </p:sp>
      <p:sp>
        <p:nvSpPr>
          <p:cNvPr id="5" name="Footer Placeholder 4"/>
          <p:cNvSpPr>
            <a:spLocks noGrp="1"/>
          </p:cNvSpPr>
          <p:nvPr>
            <p:ph type="ftr" sz="quarter" idx="3"/>
          </p:nvPr>
        </p:nvSpPr>
        <p:spPr>
          <a:xfrm>
            <a:off x="1451579" y="329307"/>
            <a:ext cx="5938836" cy="309201"/>
          </a:xfrm>
          <a:prstGeom prst="rect">
            <a:avLst/>
          </a:prstGeom>
        </p:spPr>
        <p:txBody>
          <a:bodyPr vert="horz" lIns="91440" tIns="45720" rIns="91440" bIns="45720" rtlCol="0" anchor="ctr"/>
          <a:lstStyle>
            <a:lvl1pPr algn="l">
              <a:defRPr sz="10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480060" y="798973"/>
            <a:ext cx="811019" cy="503578"/>
          </a:xfrm>
          <a:prstGeom prst="rect">
            <a:avLst/>
          </a:prstGeom>
        </p:spPr>
        <p:txBody>
          <a:bodyPr vert="horz" lIns="91440" tIns="45720" rIns="91440" bIns="45720" rtlCol="0" anchor="t"/>
          <a:lstStyle>
            <a:lvl1pPr algn="r">
              <a:defRPr sz="2800">
                <a:solidFill>
                  <a:schemeClr val="accent1"/>
                </a:solidFill>
              </a:defRPr>
            </a:lvl1pPr>
          </a:lstStyle>
          <a:p>
            <a:fld id="{85E7A93C-895F-4BFD-9E69-0458C77C251C}" type="slidenum">
              <a:rPr lang="en-US" smtClean="0"/>
              <a:t>‹#›</a:t>
            </a:fld>
            <a:endParaRPr lang="en-US"/>
          </a:p>
        </p:txBody>
      </p:sp>
      <p:cxnSp>
        <p:nvCxnSpPr>
          <p:cNvPr id="10" name="Straight Connector 9"/>
          <p:cNvCxnSpPr/>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944574074"/>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3200" b="0" i="0" kern="1200" cap="all">
          <a:solidFill>
            <a:schemeClr val="tx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accent1"/>
        </a:buClr>
        <a:buSzPct val="100000"/>
        <a:buFont typeface="Arial" panose="020B0604020202020204" pitchFamily="34" charset="0"/>
        <a:buChar char="•"/>
        <a:defRPr sz="2000" kern="120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800" kern="1200" cap="none"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600" kern="120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400" kern="1200" cap="none"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CB56FB-5198-FB17-E918-83E5A76395B5}"/>
              </a:ext>
            </a:extLst>
          </p:cNvPr>
          <p:cNvSpPr>
            <a:spLocks noGrp="1"/>
          </p:cNvSpPr>
          <p:nvPr>
            <p:ph type="ctrTitle"/>
          </p:nvPr>
        </p:nvSpPr>
        <p:spPr>
          <a:xfrm>
            <a:off x="1524000" y="1122363"/>
            <a:ext cx="9144000" cy="1049337"/>
          </a:xfrm>
        </p:spPr>
        <p:txBody>
          <a:bodyPr>
            <a:normAutofit fontScale="90000"/>
          </a:bodyPr>
          <a:lstStyle/>
          <a:p>
            <a:r>
              <a:rPr lang="en-US" sz="1800" dirty="0">
                <a:effectLst/>
                <a:latin typeface="Times New Roman" panose="02020603050405020304" pitchFamily="18" charset="0"/>
                <a:ea typeface="Calibri" panose="020F0502020204030204" pitchFamily="34" charset="0"/>
                <a:cs typeface="Times New Roman" panose="02020603050405020304" pitchFamily="18" charset="0"/>
              </a:rPr>
              <a:t>Assessment Component 1 </a:t>
            </a:r>
            <a:br>
              <a:rPr lang="en-US" sz="1800" dirty="0">
                <a:effectLst/>
                <a:latin typeface="Calibri" panose="020F0502020204030204" pitchFamily="34" charset="0"/>
                <a:ea typeface="Calibri" panose="020F0502020204030204" pitchFamily="34" charset="0"/>
                <a:cs typeface="Times New Roman" panose="02020603050405020304" pitchFamily="18" charset="0"/>
              </a:rPr>
            </a:br>
            <a:endParaRPr lang="en-US" dirty="0"/>
          </a:p>
        </p:txBody>
      </p:sp>
      <p:sp>
        <p:nvSpPr>
          <p:cNvPr id="3" name="Subtitle 2">
            <a:extLst>
              <a:ext uri="{FF2B5EF4-FFF2-40B4-BE49-F238E27FC236}">
                <a16:creationId xmlns:a16="http://schemas.microsoft.com/office/drawing/2014/main" id="{BFCFF258-1083-EF89-7A08-2B5273FC2371}"/>
              </a:ext>
            </a:extLst>
          </p:cNvPr>
          <p:cNvSpPr>
            <a:spLocks noGrp="1"/>
          </p:cNvSpPr>
          <p:nvPr>
            <p:ph type="subTitle" idx="1"/>
          </p:nvPr>
        </p:nvSpPr>
        <p:spPr>
          <a:xfrm>
            <a:off x="1524000" y="2171700"/>
            <a:ext cx="9144000" cy="3086100"/>
          </a:xfrm>
        </p:spPr>
        <p:txBody>
          <a:bodyPr>
            <a:normAutofit fontScale="92500" lnSpcReduction="10000"/>
          </a:bodyPr>
          <a:lstStyle/>
          <a:p>
            <a:pPr marL="0" marR="0">
              <a:lnSpc>
                <a:spcPct val="200000"/>
              </a:lnSpc>
              <a:spcBef>
                <a:spcPts val="0"/>
              </a:spcBef>
              <a:spcAft>
                <a:spcPts val="800"/>
              </a:spcAft>
            </a:pPr>
            <a:r>
              <a:rPr lang="en-US" dirty="0">
                <a:latin typeface="Times New Roman" panose="02020603050405020304" pitchFamily="18" charset="0"/>
                <a:ea typeface="Calibri" panose="020F0502020204030204" pitchFamily="34" charset="0"/>
                <a:cs typeface="Times New Roman" panose="02020603050405020304" pitchFamily="18" charset="0"/>
              </a:rPr>
              <a:t>Adelina Victoria </a:t>
            </a:r>
            <a:r>
              <a:rPr lang="en-US" dirty="0" err="1">
                <a:latin typeface="Times New Roman" panose="02020603050405020304" pitchFamily="18" charset="0"/>
                <a:ea typeface="Calibri" panose="020F0502020204030204" pitchFamily="34" charset="0"/>
                <a:cs typeface="Times New Roman" panose="02020603050405020304" pitchFamily="18" charset="0"/>
              </a:rPr>
              <a:t>dumitru</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pPr marL="0" marR="0">
              <a:lnSpc>
                <a:spcPct val="200000"/>
              </a:lnSpc>
              <a:spcBef>
                <a:spcPts val="0"/>
              </a:spcBef>
              <a:spcAft>
                <a:spcPts val="800"/>
              </a:spcAft>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Course title : Managing people </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pPr marL="0" marR="0">
              <a:lnSpc>
                <a:spcPct val="200000"/>
              </a:lnSpc>
              <a:spcBef>
                <a:spcPts val="0"/>
              </a:spcBef>
              <a:spcAft>
                <a:spcPts val="800"/>
              </a:spcAft>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Course instructor : </a:t>
            </a:r>
            <a:r>
              <a:rPr lang="en-US" sz="1800" dirty="0" err="1">
                <a:effectLst/>
                <a:latin typeface="Times New Roman" panose="02020603050405020304" pitchFamily="18" charset="0"/>
                <a:ea typeface="Calibri" panose="020F0502020204030204" pitchFamily="34" charset="0"/>
                <a:cs typeface="Times New Roman" panose="02020603050405020304" pitchFamily="18" charset="0"/>
              </a:rPr>
              <a:t>efua</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Adams </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pPr marL="0" marR="0">
              <a:lnSpc>
                <a:spcPct val="200000"/>
              </a:lnSpc>
              <a:spcBef>
                <a:spcPts val="0"/>
              </a:spcBef>
              <a:spcAft>
                <a:spcPts val="800"/>
              </a:spcAft>
            </a:pP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pPr marL="0" marR="0">
              <a:lnSpc>
                <a:spcPct val="200000"/>
              </a:lnSpc>
              <a:spcBef>
                <a:spcPts val="0"/>
              </a:spcBef>
              <a:spcAft>
                <a:spcPts val="800"/>
              </a:spcAft>
            </a:pPr>
            <a:r>
              <a:rPr lang="en-US" sz="1800">
                <a:effectLst/>
                <a:latin typeface="Times New Roman" panose="02020603050405020304" pitchFamily="18" charset="0"/>
                <a:ea typeface="Calibri" panose="020F0502020204030204" pitchFamily="34" charset="0"/>
                <a:cs typeface="Times New Roman" panose="02020603050405020304" pitchFamily="18" charset="0"/>
              </a:rPr>
              <a:t>Dates </a:t>
            </a:r>
            <a:r>
              <a:rPr lang="en-US">
                <a:latin typeface="Times New Roman" panose="02020603050405020304" pitchFamily="18" charset="0"/>
                <a:ea typeface="Calibri" panose="020F0502020204030204" pitchFamily="34" charset="0"/>
                <a:cs typeface="Times New Roman" panose="02020603050405020304" pitchFamily="18" charset="0"/>
              </a:rPr>
              <a:t>02/07/22</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150049528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23A33A-594A-0B08-3E44-A2CD2C5013E7}"/>
              </a:ext>
            </a:extLst>
          </p:cNvPr>
          <p:cNvSpPr>
            <a:spLocks noGrp="1"/>
          </p:cNvSpPr>
          <p:nvPr>
            <p:ph type="title"/>
          </p:nvPr>
        </p:nvSpPr>
        <p:spPr>
          <a:xfrm>
            <a:off x="1451579" y="485865"/>
            <a:ext cx="9603275" cy="580936"/>
          </a:xfrm>
        </p:spPr>
        <p:txBody>
          <a:bodyPr>
            <a:normAutofit fontScale="90000"/>
          </a:bodyPr>
          <a:lstStyle/>
          <a:p>
            <a:pPr algn="ctr"/>
            <a:r>
              <a:rPr lang="en-US" dirty="0">
                <a:effectLst/>
                <a:latin typeface="Times New Roman" panose="02020603050405020304" pitchFamily="18" charset="0"/>
                <a:ea typeface="Calibri" panose="020F0502020204030204" pitchFamily="34" charset="0"/>
                <a:cs typeface="Times New Roman" panose="02020603050405020304" pitchFamily="18" charset="0"/>
              </a:rPr>
              <a:t>Introduction </a:t>
            </a:r>
            <a:br>
              <a:rPr lang="en-US" sz="1800" dirty="0">
                <a:effectLst/>
                <a:latin typeface="Calibri" panose="020F0502020204030204" pitchFamily="34" charset="0"/>
                <a:ea typeface="Calibri" panose="020F0502020204030204" pitchFamily="34" charset="0"/>
                <a:cs typeface="Times New Roman" panose="02020603050405020304" pitchFamily="18" charset="0"/>
              </a:rPr>
            </a:br>
            <a:endParaRPr lang="en-US" dirty="0"/>
          </a:p>
        </p:txBody>
      </p:sp>
      <p:sp>
        <p:nvSpPr>
          <p:cNvPr id="3" name="Content Placeholder 2">
            <a:extLst>
              <a:ext uri="{FF2B5EF4-FFF2-40B4-BE49-F238E27FC236}">
                <a16:creationId xmlns:a16="http://schemas.microsoft.com/office/drawing/2014/main" id="{2B99364F-B00D-40FF-1307-3E6FC7EA44B0}"/>
              </a:ext>
            </a:extLst>
          </p:cNvPr>
          <p:cNvSpPr>
            <a:spLocks noGrp="1"/>
          </p:cNvSpPr>
          <p:nvPr>
            <p:ph idx="1"/>
          </p:nvPr>
        </p:nvSpPr>
        <p:spPr>
          <a:xfrm>
            <a:off x="1451579" y="1703693"/>
            <a:ext cx="9603275" cy="3450613"/>
          </a:xfrm>
        </p:spPr>
        <p:txBody>
          <a:bodyPr>
            <a:normAutofit fontScale="25000" lnSpcReduction="20000"/>
          </a:bodyPr>
          <a:lstStyle/>
          <a:p>
            <a:pPr marL="0" marR="0">
              <a:lnSpc>
                <a:spcPct val="200000"/>
              </a:lnSpc>
              <a:spcBef>
                <a:spcPts val="0"/>
              </a:spcBef>
              <a:spcAft>
                <a:spcPts val="800"/>
              </a:spcAft>
            </a:pPr>
            <a:r>
              <a:rPr lang="en-US" sz="4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Recruiting is the process through which a business recruits a pool of individuals promptly, in sufficient numbers, and with the necessary skills and qualities. When they see open employment in the organization, it encourages them to apply.</a:t>
            </a:r>
          </a:p>
          <a:p>
            <a:pPr marL="0" marR="0">
              <a:lnSpc>
                <a:spcPct val="200000"/>
              </a:lnSpc>
              <a:spcBef>
                <a:spcPts val="0"/>
              </a:spcBef>
              <a:spcAft>
                <a:spcPts val="800"/>
              </a:spcAft>
            </a:pPr>
            <a:r>
              <a:rPr lang="en-US" sz="4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For the most part, the goal of recruitment is to pique applicants' interest in the company and specific positions within it so they can apply for the aforementioned position (</a:t>
            </a:r>
            <a:r>
              <a:rPr lang="en-US" sz="4800" dirty="0" err="1">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Chungyalpa</a:t>
            </a:r>
            <a:r>
              <a:rPr lang="en-US" sz="48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and Karishma 2016)</a:t>
            </a:r>
            <a:r>
              <a:rPr lang="en-US" sz="4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a:t>
            </a:r>
            <a:endParaRPr lang="en-US" sz="4800" dirty="0">
              <a:effectLst/>
              <a:latin typeface="Calibri" panose="020F0502020204030204" pitchFamily="34" charset="0"/>
              <a:ea typeface="Calibri" panose="020F0502020204030204" pitchFamily="34" charset="0"/>
              <a:cs typeface="Times New Roman" panose="02020603050405020304" pitchFamily="18" charset="0"/>
            </a:endParaRPr>
          </a:p>
          <a:p>
            <a:pPr marL="0" marR="0">
              <a:lnSpc>
                <a:spcPct val="200000"/>
              </a:lnSpc>
              <a:spcBef>
                <a:spcPts val="0"/>
              </a:spcBef>
              <a:spcAft>
                <a:spcPts val="800"/>
              </a:spcAft>
            </a:pPr>
            <a:r>
              <a:rPr lang="en-US" sz="4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When choosing a new employee, selection refers to the steps involved in identifying, interviewing, and selecting an individual from a pool of applicants. An evaluation procedure determines the applicants most likely to succeed and those most likely to be eliminated. </a:t>
            </a:r>
            <a:endParaRPr lang="en-US" sz="4800" dirty="0">
              <a:effectLst/>
              <a:latin typeface="Calibri" panose="020F0502020204030204" pitchFamily="34" charset="0"/>
              <a:ea typeface="Calibri" panose="020F0502020204030204" pitchFamily="34" charset="0"/>
              <a:cs typeface="Times New Roman" panose="02020603050405020304" pitchFamily="18" charset="0"/>
            </a:endParaRPr>
          </a:p>
          <a:p>
            <a:pPr marL="0" marR="0">
              <a:lnSpc>
                <a:spcPct val="200000"/>
              </a:lnSpc>
              <a:spcBef>
                <a:spcPts val="0"/>
              </a:spcBef>
              <a:spcAft>
                <a:spcPts val="800"/>
              </a:spcAft>
            </a:pPr>
            <a:r>
              <a:rPr lang="en-US" sz="4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An important part of human resources management is recruiting and selecting the right people for the job.  An organization's success and competence are directly related to the composition of its human resources; organizations such as Unilever aim to maintain a competitive selection and recruitment process to acquire, retain, and motivate competent employees. </a:t>
            </a:r>
          </a:p>
          <a:p>
            <a:pPr marL="0" marR="0">
              <a:lnSpc>
                <a:spcPct val="200000"/>
              </a:lnSpc>
              <a:spcBef>
                <a:spcPts val="0"/>
              </a:spcBef>
              <a:spcAft>
                <a:spcPts val="800"/>
              </a:spcAft>
            </a:pPr>
            <a:r>
              <a:rPr lang="en-US" sz="4800" dirty="0">
                <a:solidFill>
                  <a:srgbClr val="494949"/>
                </a:solidFill>
                <a:effectLst/>
                <a:latin typeface="Times New Roman" panose="02020603050405020304" pitchFamily="18" charset="0"/>
                <a:ea typeface="Calibri" panose="020F0502020204030204" pitchFamily="34" charset="0"/>
                <a:cs typeface="Times New Roman" panose="02020603050405020304" pitchFamily="18" charset="0"/>
              </a:rPr>
              <a:t>This presentation will be covering the recruitment and section process.  </a:t>
            </a:r>
            <a:endParaRPr lang="en-US" sz="4800" dirty="0">
              <a:effectLst/>
              <a:latin typeface="Calibri" panose="020F0502020204030204" pitchFamily="34" charset="0"/>
              <a:ea typeface="Calibri" panose="020F0502020204030204" pitchFamily="34" charset="0"/>
              <a:cs typeface="Times New Roman" panose="02020603050405020304" pitchFamily="18" charset="0"/>
            </a:endParaRPr>
          </a:p>
          <a:p>
            <a:endParaRPr lang="en-US" dirty="0"/>
          </a:p>
        </p:txBody>
      </p:sp>
    </p:spTree>
    <p:extLst>
      <p:ext uri="{BB962C8B-B14F-4D97-AF65-F5344CB8AC3E}">
        <p14:creationId xmlns:p14="http://schemas.microsoft.com/office/powerpoint/2010/main" val="218477402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F2D63A-B8D4-60C1-EC30-5169BFF61371}"/>
              </a:ext>
            </a:extLst>
          </p:cNvPr>
          <p:cNvSpPr>
            <a:spLocks noGrp="1"/>
          </p:cNvSpPr>
          <p:nvPr>
            <p:ph type="title"/>
          </p:nvPr>
        </p:nvSpPr>
        <p:spPr/>
        <p:txBody>
          <a:bodyPr/>
          <a:lstStyle/>
          <a:p>
            <a:pPr fontAlgn="base"/>
            <a:r>
              <a:rPr lang="en-US" b="1" i="0" u="none" strike="noStrike" dirty="0">
                <a:effectLst/>
                <a:latin typeface="Work Sans" pitchFamily="2" charset="0"/>
              </a:rPr>
              <a:t>Steps in the recruitment and selection process</a:t>
            </a:r>
          </a:p>
        </p:txBody>
      </p:sp>
      <p:sp>
        <p:nvSpPr>
          <p:cNvPr id="3" name="Content Placeholder 2">
            <a:extLst>
              <a:ext uri="{FF2B5EF4-FFF2-40B4-BE49-F238E27FC236}">
                <a16:creationId xmlns:a16="http://schemas.microsoft.com/office/drawing/2014/main" id="{F675FB10-1264-8E21-5143-623C67A4492D}"/>
              </a:ext>
            </a:extLst>
          </p:cNvPr>
          <p:cNvSpPr>
            <a:spLocks noGrp="1"/>
          </p:cNvSpPr>
          <p:nvPr>
            <p:ph idx="1"/>
          </p:nvPr>
        </p:nvSpPr>
        <p:spPr/>
        <p:txBody>
          <a:bodyPr>
            <a:normAutofit fontScale="40000" lnSpcReduction="20000"/>
          </a:bodyPr>
          <a:lstStyle/>
          <a:p>
            <a:pPr marL="0" marR="0" indent="0">
              <a:lnSpc>
                <a:spcPct val="200000"/>
              </a:lnSpc>
              <a:spcBef>
                <a:spcPts val="0"/>
              </a:spcBef>
              <a:spcAft>
                <a:spcPts val="800"/>
              </a:spcAft>
              <a:buNone/>
            </a:pPr>
            <a:r>
              <a:rPr lang="en-US" sz="1800" b="1"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Participate in Planning and Development</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pPr marL="0" marR="0">
              <a:lnSpc>
                <a:spcPct val="200000"/>
              </a:lnSpc>
              <a:spcBef>
                <a:spcPts val="0"/>
              </a:spcBef>
              <a:spcAft>
                <a:spcPts val="1500"/>
              </a:spcAft>
            </a:pPr>
            <a:r>
              <a:rPr lang="en-US" sz="1800" dirty="0">
                <a:solidFill>
                  <a:srgbClr val="494949"/>
                </a:solidFill>
                <a:effectLst/>
                <a:latin typeface="Times New Roman" panose="02020603050405020304" pitchFamily="18" charset="0"/>
                <a:ea typeface="Times New Roman" panose="02020603050405020304" pitchFamily="18" charset="0"/>
                <a:cs typeface="Times New Roman" panose="02020603050405020304" pitchFamily="18" charset="0"/>
              </a:rPr>
              <a:t>Human resource executives are involved in identifying, developing, and implementing the company's goals.</a:t>
            </a:r>
          </a:p>
          <a:p>
            <a:pPr marL="0" marR="0">
              <a:lnSpc>
                <a:spcPct val="200000"/>
              </a:lnSpc>
              <a:spcBef>
                <a:spcPts val="0"/>
              </a:spcBef>
              <a:spcAft>
                <a:spcPts val="1500"/>
              </a:spcAft>
            </a:pPr>
            <a:r>
              <a:rPr lang="en-US" sz="1800" dirty="0">
                <a:solidFill>
                  <a:srgbClr val="494949"/>
                </a:solidFill>
                <a:effectLst/>
                <a:latin typeface="Times New Roman" panose="02020603050405020304" pitchFamily="18" charset="0"/>
                <a:ea typeface="Times New Roman" panose="02020603050405020304" pitchFamily="18" charset="0"/>
                <a:cs typeface="Times New Roman" panose="02020603050405020304" pitchFamily="18" charset="0"/>
              </a:rPr>
              <a:t> They are responsible for ensuring that the work of their business unit is aligned with the overall objectives.</a:t>
            </a:r>
          </a:p>
          <a:p>
            <a:pPr marL="0" marR="0">
              <a:lnSpc>
                <a:spcPct val="200000"/>
              </a:lnSpc>
              <a:spcBef>
                <a:spcPts val="0"/>
              </a:spcBef>
              <a:spcAft>
                <a:spcPts val="1500"/>
              </a:spcAft>
            </a:pPr>
            <a:r>
              <a:rPr lang="en-US" sz="1800" dirty="0">
                <a:solidFill>
                  <a:srgbClr val="494949"/>
                </a:solidFill>
                <a:effectLst/>
                <a:latin typeface="Times New Roman" panose="02020603050405020304" pitchFamily="18" charset="0"/>
                <a:ea typeface="Times New Roman" panose="02020603050405020304" pitchFamily="18" charset="0"/>
                <a:cs typeface="Times New Roman" panose="02020603050405020304" pitchFamily="18" charset="0"/>
              </a:rPr>
              <a:t> Human resource managers are more aware of the organizational actions required to help the company grow sustainably </a:t>
            </a:r>
            <a:r>
              <a:rPr lang="en-US" sz="1800" dirty="0">
                <a:solidFill>
                  <a:srgbClr val="494949"/>
                </a:solidFill>
                <a:effectLst/>
                <a:latin typeface="Times New Roman" panose="02020603050405020304" pitchFamily="18" charset="0"/>
                <a:ea typeface="Calibri" panose="020F0502020204030204" pitchFamily="34" charset="0"/>
                <a:cs typeface="Times New Roman" panose="02020603050405020304" pitchFamily="18" charset="0"/>
              </a:rPr>
              <a:t>(</a:t>
            </a:r>
            <a:r>
              <a:rPr lang="en-US" sz="18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Lee and Mao 2020)</a:t>
            </a:r>
            <a:r>
              <a:rPr lang="en-US" sz="1800" dirty="0">
                <a:solidFill>
                  <a:srgbClr val="494949"/>
                </a:solidFill>
                <a:effectLst/>
                <a:latin typeface="Times New Roman" panose="02020603050405020304" pitchFamily="18" charset="0"/>
                <a:ea typeface="Times New Roman" panose="02020603050405020304" pitchFamily="18" charset="0"/>
                <a:cs typeface="Times New Roman" panose="02020603050405020304" pitchFamily="18" charset="0"/>
              </a:rPr>
              <a:t>.</a:t>
            </a:r>
          </a:p>
          <a:p>
            <a:pPr marL="0" marR="0" indent="0">
              <a:lnSpc>
                <a:spcPct val="200000"/>
              </a:lnSpc>
              <a:spcBef>
                <a:spcPts val="0"/>
              </a:spcBef>
              <a:spcAft>
                <a:spcPts val="1500"/>
              </a:spcAft>
              <a:buNone/>
            </a:pPr>
            <a:r>
              <a:rPr lang="en-US" sz="1900" b="1" dirty="0">
                <a:solidFill>
                  <a:srgbClr val="000000"/>
                </a:solidFill>
                <a:effectLst/>
                <a:latin typeface="Times New Roman" panose="02020603050405020304" pitchFamily="18" charset="0"/>
                <a:ea typeface="Times New Roman" panose="02020603050405020304" pitchFamily="18" charset="0"/>
              </a:rPr>
              <a:t>Provide Employees with Career Assistance</a:t>
            </a:r>
          </a:p>
          <a:p>
            <a:pPr>
              <a:lnSpc>
                <a:spcPct val="200000"/>
              </a:lnSpc>
              <a:spcBef>
                <a:spcPts val="0"/>
              </a:spcBef>
              <a:spcAft>
                <a:spcPts val="1500"/>
              </a:spcAft>
            </a:pPr>
            <a:r>
              <a:rPr lang="en-US" sz="2000" dirty="0">
                <a:solidFill>
                  <a:srgbClr val="494949"/>
                </a:solidFill>
                <a:effectLst/>
                <a:latin typeface="Times New Roman" panose="02020603050405020304" pitchFamily="18" charset="0"/>
                <a:ea typeface="Times New Roman" panose="02020603050405020304" pitchFamily="18" charset="0"/>
              </a:rPr>
              <a:t>In today's workplace, HR professionals place a high value on employee progression. </a:t>
            </a:r>
          </a:p>
          <a:p>
            <a:pPr>
              <a:lnSpc>
                <a:spcPct val="200000"/>
              </a:lnSpc>
              <a:spcBef>
                <a:spcPts val="0"/>
              </a:spcBef>
              <a:spcAft>
                <a:spcPts val="1500"/>
              </a:spcAft>
            </a:pPr>
            <a:r>
              <a:rPr lang="en-US" sz="2000" dirty="0">
                <a:solidFill>
                  <a:srgbClr val="494949"/>
                </a:solidFill>
                <a:effectLst/>
                <a:latin typeface="Times New Roman" panose="02020603050405020304" pitchFamily="18" charset="0"/>
                <a:ea typeface="Times New Roman" panose="02020603050405020304" pitchFamily="18" charset="0"/>
              </a:rPr>
              <a:t>Modern HR practitioners help employees discover areas for growth and devise concrete measures for achieving those goals. </a:t>
            </a:r>
          </a:p>
          <a:p>
            <a:pPr>
              <a:lnSpc>
                <a:spcPct val="200000"/>
              </a:lnSpc>
              <a:spcBef>
                <a:spcPts val="0"/>
              </a:spcBef>
              <a:spcAft>
                <a:spcPts val="1500"/>
              </a:spcAft>
            </a:pPr>
            <a:r>
              <a:rPr lang="en-US" sz="2000" dirty="0">
                <a:solidFill>
                  <a:srgbClr val="494949"/>
                </a:solidFill>
                <a:effectLst/>
                <a:latin typeface="Times New Roman" panose="02020603050405020304" pitchFamily="18" charset="0"/>
                <a:ea typeface="Times New Roman" panose="02020603050405020304" pitchFamily="18" charset="0"/>
              </a:rPr>
              <a:t>Filling future roles and meeting market expectations becomes more accessible thanks to an employee-centric HR strategy (</a:t>
            </a:r>
            <a:r>
              <a:rPr lang="en-US" sz="2000" dirty="0">
                <a:solidFill>
                  <a:srgbClr val="222222"/>
                </a:solidFill>
                <a:effectLst/>
                <a:latin typeface="Times New Roman" panose="02020603050405020304" pitchFamily="18" charset="0"/>
                <a:ea typeface="Times New Roman" panose="02020603050405020304" pitchFamily="18" charset="0"/>
              </a:rPr>
              <a:t>Karim et al.  2021)</a:t>
            </a:r>
            <a:r>
              <a:rPr lang="en-US" sz="2000" dirty="0">
                <a:solidFill>
                  <a:srgbClr val="494949"/>
                </a:solidFill>
                <a:effectLst/>
                <a:latin typeface="Times New Roman" panose="02020603050405020304" pitchFamily="18" charset="0"/>
                <a:ea typeface="Times New Roman" panose="02020603050405020304" pitchFamily="18" charset="0"/>
              </a:rPr>
              <a:t>.</a:t>
            </a:r>
            <a:endParaRPr lang="en-US" sz="2000" dirty="0">
              <a:effectLst/>
              <a:latin typeface="Times New Roman" panose="02020603050405020304" pitchFamily="18" charset="0"/>
              <a:ea typeface="Times New Roman" panose="02020603050405020304" pitchFamily="18" charset="0"/>
            </a:endParaRPr>
          </a:p>
          <a:p>
            <a:pPr marL="0" marR="0" indent="0">
              <a:lnSpc>
                <a:spcPct val="200000"/>
              </a:lnSpc>
              <a:spcBef>
                <a:spcPts val="0"/>
              </a:spcBef>
              <a:spcAft>
                <a:spcPts val="1500"/>
              </a:spcAft>
              <a:buNone/>
            </a:pPr>
            <a:endParaRPr lang="en-US" sz="1900" b="1" dirty="0">
              <a:solidFill>
                <a:srgbClr val="000000"/>
              </a:solidFill>
              <a:effectLst/>
              <a:latin typeface="Times New Roman" panose="02020603050405020304" pitchFamily="18" charset="0"/>
              <a:ea typeface="Times New Roman" panose="02020603050405020304" pitchFamily="18" charset="0"/>
            </a:endParaRPr>
          </a:p>
          <a:p>
            <a:pPr marL="0" marR="0" indent="0">
              <a:lnSpc>
                <a:spcPct val="200000"/>
              </a:lnSpc>
              <a:spcBef>
                <a:spcPts val="0"/>
              </a:spcBef>
              <a:spcAft>
                <a:spcPts val="1500"/>
              </a:spcAft>
              <a:buNone/>
            </a:pPr>
            <a:endParaRPr lang="en-US" sz="1900" b="1" dirty="0">
              <a:solidFill>
                <a:srgbClr val="000000"/>
              </a:solidFill>
              <a:effectLst/>
              <a:latin typeface="Times New Roman" panose="02020603050405020304" pitchFamily="18" charset="0"/>
              <a:ea typeface="Times New Roman" panose="02020603050405020304" pitchFamily="18" charset="0"/>
            </a:endParaRPr>
          </a:p>
          <a:p>
            <a:pPr marL="0" marR="0" indent="0">
              <a:lnSpc>
                <a:spcPct val="200000"/>
              </a:lnSpc>
              <a:spcBef>
                <a:spcPts val="0"/>
              </a:spcBef>
              <a:spcAft>
                <a:spcPts val="1500"/>
              </a:spcAft>
              <a:buNone/>
            </a:pP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US" dirty="0"/>
          </a:p>
        </p:txBody>
      </p:sp>
    </p:spTree>
    <p:extLst>
      <p:ext uri="{BB962C8B-B14F-4D97-AF65-F5344CB8AC3E}">
        <p14:creationId xmlns:p14="http://schemas.microsoft.com/office/powerpoint/2010/main" val="45632156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D77B7B-2E05-6EC5-BA57-27FBF56AC5A3}"/>
              </a:ext>
            </a:extLst>
          </p:cNvPr>
          <p:cNvSpPr>
            <a:spLocks noGrp="1"/>
          </p:cNvSpPr>
          <p:nvPr>
            <p:ph type="title"/>
          </p:nvPr>
        </p:nvSpPr>
        <p:spPr/>
        <p:txBody>
          <a:bodyPr>
            <a:normAutofit/>
          </a:bodyPr>
          <a:lstStyle/>
          <a:p>
            <a:pPr algn="ctr"/>
            <a:br>
              <a:rPr lang="en-US" sz="1800" b="1" dirty="0">
                <a:effectLst/>
                <a:latin typeface="Times New Roman" panose="02020603050405020304" pitchFamily="18" charset="0"/>
                <a:ea typeface="Times New Roman" panose="02020603050405020304" pitchFamily="18" charset="0"/>
              </a:rPr>
            </a:br>
            <a:r>
              <a:rPr lang="en-US" sz="2200" b="1" i="0" u="none" strike="noStrike" dirty="0">
                <a:effectLst/>
                <a:latin typeface="Work Sans" pitchFamily="2" charset="0"/>
              </a:rPr>
              <a:t>Steps in the recruitment and selection process</a:t>
            </a:r>
            <a:endParaRPr lang="en-US" sz="2200" dirty="0"/>
          </a:p>
        </p:txBody>
      </p:sp>
      <p:sp>
        <p:nvSpPr>
          <p:cNvPr id="3" name="Content Placeholder 2">
            <a:extLst>
              <a:ext uri="{FF2B5EF4-FFF2-40B4-BE49-F238E27FC236}">
                <a16:creationId xmlns:a16="http://schemas.microsoft.com/office/drawing/2014/main" id="{A9AAB3F9-7FDE-B59E-FA2B-C2B2AA3A8069}"/>
              </a:ext>
            </a:extLst>
          </p:cNvPr>
          <p:cNvSpPr>
            <a:spLocks noGrp="1"/>
          </p:cNvSpPr>
          <p:nvPr>
            <p:ph idx="1"/>
          </p:nvPr>
        </p:nvSpPr>
        <p:spPr/>
        <p:txBody>
          <a:bodyPr>
            <a:normAutofit fontScale="85000" lnSpcReduction="10000"/>
          </a:bodyPr>
          <a:lstStyle/>
          <a:p>
            <a:pPr marL="0" indent="0">
              <a:buNone/>
            </a:pPr>
            <a:r>
              <a:rPr lang="en-US" sz="1800" b="1" dirty="0">
                <a:solidFill>
                  <a:srgbClr val="000000"/>
                </a:solidFill>
                <a:effectLst/>
                <a:latin typeface="Times New Roman" panose="02020603050405020304" pitchFamily="18" charset="0"/>
                <a:ea typeface="Times New Roman" panose="02020603050405020304" pitchFamily="18" charset="0"/>
              </a:rPr>
              <a:t>Find and Recruit Employees That Advance Company Objectives</a:t>
            </a:r>
            <a:endParaRPr lang="en-US" sz="1800" dirty="0">
              <a:solidFill>
                <a:srgbClr val="494949"/>
              </a:solidFill>
              <a:effectLst/>
              <a:latin typeface="Times New Roman" panose="02020603050405020304" pitchFamily="18" charset="0"/>
              <a:ea typeface="Times New Roman" panose="02020603050405020304" pitchFamily="18" charset="0"/>
            </a:endParaRPr>
          </a:p>
          <a:p>
            <a:r>
              <a:rPr lang="en-US" sz="1800" dirty="0">
                <a:solidFill>
                  <a:srgbClr val="494949"/>
                </a:solidFill>
                <a:effectLst/>
                <a:latin typeface="Times New Roman" panose="02020603050405020304" pitchFamily="18" charset="0"/>
                <a:ea typeface="Times New Roman" panose="02020603050405020304" pitchFamily="18" charset="0"/>
              </a:rPr>
              <a:t>The modern HR executive is responsible for creating a brand for the company that attracts the right employees. </a:t>
            </a:r>
          </a:p>
          <a:p>
            <a:r>
              <a:rPr lang="en-US" sz="1800" dirty="0">
                <a:solidFill>
                  <a:srgbClr val="494949"/>
                </a:solidFill>
                <a:effectLst/>
                <a:latin typeface="Times New Roman" panose="02020603050405020304" pitchFamily="18" charset="0"/>
                <a:ea typeface="Times New Roman" panose="02020603050405020304" pitchFamily="18" charset="0"/>
              </a:rPr>
              <a:t>Human resources professionals receive this type of recognition for attracting and retaining the best employees.</a:t>
            </a:r>
          </a:p>
          <a:p>
            <a:r>
              <a:rPr lang="en-US" sz="1800" dirty="0">
                <a:solidFill>
                  <a:srgbClr val="494949"/>
                </a:solidFill>
                <a:effectLst/>
                <a:latin typeface="Times New Roman" panose="02020603050405020304" pitchFamily="18" charset="0"/>
                <a:ea typeface="Times New Roman" panose="02020603050405020304" pitchFamily="18" charset="0"/>
              </a:rPr>
              <a:t> They are also responsible for fostering a positive corporate culture and offering competitive salaries and benefits.</a:t>
            </a:r>
            <a:endParaRPr lang="en-US" sz="1800" dirty="0">
              <a:effectLst/>
              <a:latin typeface="Times New Roman" panose="02020603050405020304" pitchFamily="18" charset="0"/>
              <a:ea typeface="Times New Roman" panose="02020603050405020304" pitchFamily="18" charset="0"/>
            </a:endParaRPr>
          </a:p>
          <a:p>
            <a:pPr marL="0" indent="0">
              <a:buNone/>
            </a:pPr>
            <a:r>
              <a:rPr lang="en-US" sz="1800" b="1" dirty="0">
                <a:solidFill>
                  <a:srgbClr val="000000"/>
                </a:solidFill>
                <a:effectLst/>
                <a:latin typeface="Times New Roman" panose="02020603050405020304" pitchFamily="18" charset="0"/>
                <a:ea typeface="Times New Roman" panose="02020603050405020304" pitchFamily="18" charset="0"/>
              </a:rPr>
              <a:t>Serve as Leaders of Change</a:t>
            </a:r>
          </a:p>
          <a:p>
            <a:r>
              <a:rPr lang="en-US" sz="1800" dirty="0">
                <a:solidFill>
                  <a:srgbClr val="494949"/>
                </a:solidFill>
                <a:effectLst/>
                <a:latin typeface="Times New Roman" panose="02020603050405020304" pitchFamily="18" charset="0"/>
                <a:ea typeface="Times New Roman" panose="02020603050405020304" pitchFamily="18" charset="0"/>
              </a:rPr>
              <a:t>HR professionals have an impressive set of project management abilities at their disposal. </a:t>
            </a:r>
          </a:p>
          <a:p>
            <a:r>
              <a:rPr lang="en-US" sz="1800" dirty="0">
                <a:solidFill>
                  <a:srgbClr val="494949"/>
                </a:solidFill>
                <a:effectLst/>
                <a:latin typeface="Times New Roman" panose="02020603050405020304" pitchFamily="18" charset="0"/>
                <a:ea typeface="Times New Roman" panose="02020603050405020304" pitchFamily="18" charset="0"/>
              </a:rPr>
              <a:t>Organizational stakeholders benefit from the expertise of HR specialists who help them tie change initiatives to strategic requirements. </a:t>
            </a:r>
          </a:p>
          <a:p>
            <a:r>
              <a:rPr lang="en-US" sz="1800" dirty="0">
                <a:solidFill>
                  <a:srgbClr val="494949"/>
                </a:solidFill>
                <a:effectLst/>
                <a:latin typeface="Times New Roman" panose="02020603050405020304" pitchFamily="18" charset="0"/>
                <a:ea typeface="Times New Roman" panose="02020603050405020304" pitchFamily="18" charset="0"/>
              </a:rPr>
              <a:t>This helps reduce opposition and employee dissatisfaction, reducing turnover and job losses (</a:t>
            </a:r>
            <a:r>
              <a:rPr lang="en-US" sz="1800" dirty="0">
                <a:solidFill>
                  <a:srgbClr val="222222"/>
                </a:solidFill>
                <a:effectLst/>
                <a:latin typeface="Times New Roman" panose="02020603050405020304" pitchFamily="18" charset="0"/>
                <a:ea typeface="Times New Roman" panose="02020603050405020304" pitchFamily="18" charset="0"/>
              </a:rPr>
              <a:t>Lee and Mao 2020)</a:t>
            </a:r>
            <a:r>
              <a:rPr lang="en-US" sz="1800" dirty="0">
                <a:solidFill>
                  <a:srgbClr val="494949"/>
                </a:solidFill>
                <a:effectLst/>
                <a:latin typeface="Times New Roman" panose="02020603050405020304" pitchFamily="18" charset="0"/>
                <a:ea typeface="Times New Roman" panose="02020603050405020304" pitchFamily="18" charset="0"/>
              </a:rPr>
              <a:t>.</a:t>
            </a:r>
            <a:endParaRPr lang="en-US" sz="1800" dirty="0">
              <a:effectLst/>
              <a:latin typeface="Times New Roman" panose="02020603050405020304" pitchFamily="18" charset="0"/>
              <a:ea typeface="Times New Roman" panose="02020603050405020304" pitchFamily="18" charset="0"/>
            </a:endParaRPr>
          </a:p>
          <a:p>
            <a:endParaRPr lang="en-US" dirty="0"/>
          </a:p>
        </p:txBody>
      </p:sp>
    </p:spTree>
    <p:extLst>
      <p:ext uri="{BB962C8B-B14F-4D97-AF65-F5344CB8AC3E}">
        <p14:creationId xmlns:p14="http://schemas.microsoft.com/office/powerpoint/2010/main" val="118649388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B1F68D-E9B0-CFE3-FF1F-9543F065586E}"/>
              </a:ext>
            </a:extLst>
          </p:cNvPr>
          <p:cNvSpPr>
            <a:spLocks noGrp="1"/>
          </p:cNvSpPr>
          <p:nvPr>
            <p:ph type="title"/>
          </p:nvPr>
        </p:nvSpPr>
        <p:spPr/>
        <p:txBody>
          <a:bodyPr/>
          <a:lstStyle/>
          <a:p>
            <a:pPr algn="ctr"/>
            <a:r>
              <a:rPr lang="en-US" sz="1800" b="1" i="0" u="none" strike="noStrike" dirty="0">
                <a:effectLst/>
                <a:latin typeface="Work Sans" pitchFamily="2" charset="0"/>
              </a:rPr>
              <a:t>Steps in the recruitment and selection process</a:t>
            </a:r>
            <a:br>
              <a:rPr lang="en-US" sz="1800" b="1" dirty="0">
                <a:effectLst/>
                <a:latin typeface="Times New Roman" panose="02020603050405020304" pitchFamily="18" charset="0"/>
                <a:ea typeface="Times New Roman" panose="02020603050405020304" pitchFamily="18" charset="0"/>
              </a:rPr>
            </a:br>
            <a:endParaRPr lang="en-US" dirty="0"/>
          </a:p>
        </p:txBody>
      </p:sp>
      <p:sp>
        <p:nvSpPr>
          <p:cNvPr id="3" name="Content Placeholder 2">
            <a:extLst>
              <a:ext uri="{FF2B5EF4-FFF2-40B4-BE49-F238E27FC236}">
                <a16:creationId xmlns:a16="http://schemas.microsoft.com/office/drawing/2014/main" id="{33B49585-928E-5EC6-42C4-95C6BCFF5A1C}"/>
              </a:ext>
            </a:extLst>
          </p:cNvPr>
          <p:cNvSpPr>
            <a:spLocks noGrp="1"/>
          </p:cNvSpPr>
          <p:nvPr>
            <p:ph idx="1"/>
          </p:nvPr>
        </p:nvSpPr>
        <p:spPr/>
        <p:txBody>
          <a:bodyPr/>
          <a:lstStyle/>
          <a:p>
            <a:pPr marL="0" indent="0">
              <a:buNone/>
            </a:pPr>
            <a:r>
              <a:rPr lang="en-US" sz="1800" b="1" dirty="0">
                <a:solidFill>
                  <a:srgbClr val="000000"/>
                </a:solidFill>
                <a:effectLst/>
                <a:latin typeface="Times New Roman" panose="02020603050405020304" pitchFamily="18" charset="0"/>
                <a:ea typeface="Times New Roman" panose="02020603050405020304" pitchFamily="18" charset="0"/>
              </a:rPr>
              <a:t>Advocate for Employees</a:t>
            </a:r>
            <a:endParaRPr lang="en-US" sz="1800" dirty="0">
              <a:solidFill>
                <a:srgbClr val="494949"/>
              </a:solidFill>
              <a:effectLst/>
              <a:latin typeface="Times New Roman" panose="02020603050405020304" pitchFamily="18" charset="0"/>
              <a:ea typeface="Times New Roman" panose="02020603050405020304" pitchFamily="18" charset="0"/>
            </a:endParaRPr>
          </a:p>
          <a:p>
            <a:r>
              <a:rPr lang="en-US" sz="1800" dirty="0">
                <a:solidFill>
                  <a:srgbClr val="494949"/>
                </a:solidFill>
                <a:effectLst/>
                <a:latin typeface="Times New Roman" panose="02020603050405020304" pitchFamily="18" charset="0"/>
                <a:ea typeface="Times New Roman" panose="02020603050405020304" pitchFamily="18" charset="0"/>
              </a:rPr>
              <a:t>HR professionals have a critical role to play in the success of their organizations. </a:t>
            </a:r>
          </a:p>
          <a:p>
            <a:r>
              <a:rPr lang="en-US" sz="1800" dirty="0">
                <a:solidFill>
                  <a:srgbClr val="494949"/>
                </a:solidFill>
                <a:effectLst/>
                <a:latin typeface="Times New Roman" panose="02020603050405020304" pitchFamily="18" charset="0"/>
                <a:ea typeface="Times New Roman" panose="02020603050405020304" pitchFamily="18" charset="0"/>
              </a:rPr>
              <a:t>They help spread the company's employees' vision, values, and mission. </a:t>
            </a:r>
          </a:p>
          <a:p>
            <a:r>
              <a:rPr lang="en-US" sz="1800" dirty="0">
                <a:solidFill>
                  <a:srgbClr val="494949"/>
                </a:solidFill>
                <a:effectLst/>
                <a:latin typeface="Times New Roman" panose="02020603050405020304" pitchFamily="18" charset="0"/>
                <a:ea typeface="Times New Roman" panose="02020603050405020304" pitchFamily="18" charset="0"/>
              </a:rPr>
              <a:t>Effective HR techniques such as employee empowerment can lead to a healthy culture at work.</a:t>
            </a:r>
          </a:p>
          <a:p>
            <a:r>
              <a:rPr lang="en-US" sz="1800" dirty="0">
                <a:solidFill>
                  <a:srgbClr val="494949"/>
                </a:solidFill>
                <a:effectLst/>
                <a:latin typeface="Times New Roman" panose="02020603050405020304" pitchFamily="18" charset="0"/>
                <a:ea typeface="Times New Roman" panose="02020603050405020304" pitchFamily="18" charset="0"/>
              </a:rPr>
              <a:t> The specialists also keep an eye on and adjust the organization's operations (</a:t>
            </a:r>
            <a:r>
              <a:rPr lang="en-US" sz="1800" dirty="0">
                <a:solidFill>
                  <a:srgbClr val="222222"/>
                </a:solidFill>
                <a:effectLst/>
                <a:latin typeface="Times New Roman" panose="02020603050405020304" pitchFamily="18" charset="0"/>
                <a:ea typeface="Times New Roman" panose="02020603050405020304" pitchFamily="18" charset="0"/>
              </a:rPr>
              <a:t>Nikolaou 2021)</a:t>
            </a:r>
            <a:r>
              <a:rPr lang="en-US" sz="1800" dirty="0">
                <a:solidFill>
                  <a:srgbClr val="494949"/>
                </a:solidFill>
                <a:effectLst/>
                <a:latin typeface="Times New Roman" panose="02020603050405020304" pitchFamily="18" charset="0"/>
                <a:ea typeface="Times New Roman" panose="02020603050405020304" pitchFamily="18" charset="0"/>
              </a:rPr>
              <a:t>.</a:t>
            </a:r>
            <a:endParaRPr lang="en-US" sz="1800" dirty="0">
              <a:effectLst/>
              <a:latin typeface="Times New Roman" panose="02020603050405020304" pitchFamily="18" charset="0"/>
              <a:ea typeface="Times New Roman" panose="02020603050405020304" pitchFamily="18" charset="0"/>
            </a:endParaRPr>
          </a:p>
          <a:p>
            <a:endParaRPr lang="en-US" dirty="0"/>
          </a:p>
        </p:txBody>
      </p:sp>
    </p:spTree>
    <p:extLst>
      <p:ext uri="{BB962C8B-B14F-4D97-AF65-F5344CB8AC3E}">
        <p14:creationId xmlns:p14="http://schemas.microsoft.com/office/powerpoint/2010/main" val="350329334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641F24-B205-1402-34B0-A3097F2E4902}"/>
              </a:ext>
            </a:extLst>
          </p:cNvPr>
          <p:cNvSpPr>
            <a:spLocks noGrp="1"/>
          </p:cNvSpPr>
          <p:nvPr>
            <p:ph type="title"/>
          </p:nvPr>
        </p:nvSpPr>
        <p:spPr>
          <a:xfrm>
            <a:off x="1451579" y="485864"/>
            <a:ext cx="9603275" cy="1049235"/>
          </a:xfrm>
        </p:spPr>
        <p:txBody>
          <a:bodyPr/>
          <a:lstStyle/>
          <a:p>
            <a:pPr algn="ctr"/>
            <a:r>
              <a:rPr lang="en-US" sz="1800" b="1" dirty="0">
                <a:solidFill>
                  <a:srgbClr val="000000"/>
                </a:solidFill>
                <a:effectLst/>
                <a:latin typeface="Times New Roman" panose="02020603050405020304" pitchFamily="18" charset="0"/>
                <a:ea typeface="Times New Roman" panose="02020603050405020304" pitchFamily="18" charset="0"/>
              </a:rPr>
              <a:t>The recruitment and selection process within the Unilever</a:t>
            </a:r>
            <a:br>
              <a:rPr lang="en-US" sz="1800" dirty="0">
                <a:effectLst/>
                <a:latin typeface="Times New Roman" panose="02020603050405020304" pitchFamily="18" charset="0"/>
                <a:ea typeface="Times New Roman" panose="02020603050405020304" pitchFamily="18" charset="0"/>
              </a:rPr>
            </a:br>
            <a:endParaRPr lang="en-US" dirty="0"/>
          </a:p>
        </p:txBody>
      </p:sp>
      <p:sp>
        <p:nvSpPr>
          <p:cNvPr id="3" name="Content Placeholder 2">
            <a:extLst>
              <a:ext uri="{FF2B5EF4-FFF2-40B4-BE49-F238E27FC236}">
                <a16:creationId xmlns:a16="http://schemas.microsoft.com/office/drawing/2014/main" id="{A2D56604-E3BD-1169-0E2A-63610C7742B3}"/>
              </a:ext>
            </a:extLst>
          </p:cNvPr>
          <p:cNvSpPr>
            <a:spLocks noGrp="1"/>
          </p:cNvSpPr>
          <p:nvPr>
            <p:ph idx="1"/>
          </p:nvPr>
        </p:nvSpPr>
        <p:spPr>
          <a:xfrm>
            <a:off x="1451579" y="1703693"/>
            <a:ext cx="9603275" cy="3450613"/>
          </a:xfrm>
        </p:spPr>
        <p:txBody>
          <a:bodyPr>
            <a:normAutofit fontScale="25000" lnSpcReduction="20000"/>
          </a:bodyPr>
          <a:lstStyle/>
          <a:p>
            <a:pPr marL="0" marR="0" indent="0">
              <a:lnSpc>
                <a:spcPct val="200000"/>
              </a:lnSpc>
              <a:spcBef>
                <a:spcPts val="0"/>
              </a:spcBef>
              <a:spcAft>
                <a:spcPts val="1500"/>
              </a:spcAft>
              <a:buNone/>
            </a:pPr>
            <a:r>
              <a:rPr lang="en-US" sz="4800" b="1" dirty="0">
                <a:solidFill>
                  <a:srgbClr val="000000"/>
                </a:solidFill>
                <a:effectLst/>
                <a:latin typeface="Times New Roman" panose="02020603050405020304" pitchFamily="18" charset="0"/>
                <a:ea typeface="Times New Roman" panose="02020603050405020304" pitchFamily="18" charset="0"/>
              </a:rPr>
              <a:t>The first stage </a:t>
            </a:r>
          </a:p>
          <a:p>
            <a:pPr marL="0" marR="0">
              <a:lnSpc>
                <a:spcPct val="200000"/>
              </a:lnSpc>
              <a:spcBef>
                <a:spcPts val="0"/>
              </a:spcBef>
              <a:spcAft>
                <a:spcPts val="1500"/>
              </a:spcAft>
            </a:pPr>
            <a:r>
              <a:rPr lang="en-US" sz="4800" dirty="0">
                <a:solidFill>
                  <a:srgbClr val="000000"/>
                </a:solidFill>
                <a:effectLst/>
                <a:latin typeface="Times New Roman" panose="02020603050405020304" pitchFamily="18" charset="0"/>
                <a:ea typeface="Times New Roman" panose="02020603050405020304" pitchFamily="18" charset="0"/>
              </a:rPr>
              <a:t>In Unilever Kenya, the recruitment and selection process is conducted per standard hiring practices.  Requirements are the initial step in a project's development process.  Recruitment and selection are guided by developing a job description and specification.  This procedure generates the requisite personnel in terms of both quantity and diversity (</a:t>
            </a:r>
            <a:r>
              <a:rPr lang="en-US" sz="4800" dirty="0">
                <a:solidFill>
                  <a:srgbClr val="222222"/>
                </a:solidFill>
                <a:effectLst/>
                <a:latin typeface="Times New Roman" panose="02020603050405020304" pitchFamily="18" charset="0"/>
                <a:ea typeface="Times New Roman" panose="02020603050405020304" pitchFamily="18" charset="0"/>
              </a:rPr>
              <a:t>Jha et al. 2020)</a:t>
            </a:r>
            <a:r>
              <a:rPr lang="en-US" sz="4800" dirty="0">
                <a:solidFill>
                  <a:srgbClr val="000000"/>
                </a:solidFill>
                <a:effectLst/>
                <a:latin typeface="Times New Roman" panose="02020603050405020304" pitchFamily="18" charset="0"/>
                <a:ea typeface="Times New Roman" panose="02020603050405020304" pitchFamily="18" charset="0"/>
              </a:rPr>
              <a:t>. </a:t>
            </a:r>
            <a:endParaRPr lang="en-US" sz="4800" dirty="0">
              <a:effectLst/>
              <a:latin typeface="Times New Roman" panose="02020603050405020304" pitchFamily="18" charset="0"/>
              <a:ea typeface="Times New Roman" panose="02020603050405020304" pitchFamily="18" charset="0"/>
            </a:endParaRPr>
          </a:p>
          <a:p>
            <a:pPr marL="0" marR="0" indent="0">
              <a:lnSpc>
                <a:spcPct val="200000"/>
              </a:lnSpc>
              <a:spcBef>
                <a:spcPts val="0"/>
              </a:spcBef>
              <a:spcAft>
                <a:spcPts val="1500"/>
              </a:spcAft>
              <a:buNone/>
            </a:pPr>
            <a:r>
              <a:rPr lang="en-US" sz="4800" b="1" dirty="0">
                <a:solidFill>
                  <a:srgbClr val="000000"/>
                </a:solidFill>
                <a:effectLst/>
                <a:latin typeface="Times New Roman" panose="02020603050405020304" pitchFamily="18" charset="0"/>
                <a:ea typeface="Times New Roman" panose="02020603050405020304" pitchFamily="18" charset="0"/>
              </a:rPr>
              <a:t>The next stage entails attracting candidates</a:t>
            </a:r>
            <a:endParaRPr lang="en-US" sz="4800" b="1" dirty="0">
              <a:effectLst/>
              <a:latin typeface="Times New Roman" panose="02020603050405020304" pitchFamily="18" charset="0"/>
              <a:ea typeface="Times New Roman" panose="02020603050405020304" pitchFamily="18" charset="0"/>
            </a:endParaRPr>
          </a:p>
          <a:p>
            <a:pPr marL="0" marR="0">
              <a:lnSpc>
                <a:spcPct val="200000"/>
              </a:lnSpc>
              <a:spcBef>
                <a:spcPts val="0"/>
              </a:spcBef>
              <a:spcAft>
                <a:spcPts val="1500"/>
              </a:spcAft>
            </a:pPr>
            <a:r>
              <a:rPr lang="en-US" sz="4800" dirty="0">
                <a:solidFill>
                  <a:srgbClr val="000000"/>
                </a:solidFill>
                <a:effectLst/>
                <a:latin typeface="Times New Roman" panose="02020603050405020304" pitchFamily="18" charset="0"/>
                <a:ea typeface="Times New Roman" panose="02020603050405020304" pitchFamily="18" charset="0"/>
              </a:rPr>
              <a:t>Most of Unilever's internal hiring is done via job postings and adverts. The company's e-mail and website are used to recruit additional employees. When a business hires internally, it saves money, keeps its best workers, and allows it to put its training dollars to good use. </a:t>
            </a:r>
            <a:endParaRPr lang="en-US" sz="4800" dirty="0">
              <a:effectLst/>
              <a:latin typeface="Times New Roman" panose="02020603050405020304" pitchFamily="18" charset="0"/>
              <a:ea typeface="Times New Roman" panose="02020603050405020304" pitchFamily="18" charset="0"/>
            </a:endParaRPr>
          </a:p>
          <a:p>
            <a:pPr marL="0" marR="0">
              <a:lnSpc>
                <a:spcPct val="200000"/>
              </a:lnSpc>
              <a:spcBef>
                <a:spcPts val="0"/>
              </a:spcBef>
              <a:spcAft>
                <a:spcPts val="1500"/>
              </a:spcAft>
            </a:pPr>
            <a:r>
              <a:rPr lang="en-US" sz="4800" dirty="0">
                <a:solidFill>
                  <a:srgbClr val="000000"/>
                </a:solidFill>
                <a:effectLst/>
                <a:latin typeface="Times New Roman" panose="02020603050405020304" pitchFamily="18" charset="0"/>
                <a:ea typeface="Times New Roman" panose="02020603050405020304" pitchFamily="18" charset="0"/>
              </a:rPr>
              <a:t>Recruitment within Unilever is also feasible via advertisements, primarily found in newspapers and professional publications like the Economist and other magazines of the Financial Times. Many applicants must be combed through before the most qualified are selected, making campus recruitment time- and money-consuming (</a:t>
            </a:r>
            <a:r>
              <a:rPr lang="en-US" sz="4800" dirty="0">
                <a:solidFill>
                  <a:srgbClr val="222222"/>
                </a:solidFill>
                <a:effectLst/>
                <a:latin typeface="Times New Roman" panose="02020603050405020304" pitchFamily="18" charset="0"/>
                <a:ea typeface="Times New Roman" panose="02020603050405020304" pitchFamily="18" charset="0"/>
              </a:rPr>
              <a:t>Albert 2019)</a:t>
            </a:r>
            <a:r>
              <a:rPr lang="en-US" sz="4800" dirty="0">
                <a:solidFill>
                  <a:srgbClr val="000000"/>
                </a:solidFill>
                <a:effectLst/>
                <a:latin typeface="Times New Roman" panose="02020603050405020304" pitchFamily="18" charset="0"/>
                <a:ea typeface="Times New Roman" panose="02020603050405020304" pitchFamily="18" charset="0"/>
              </a:rPr>
              <a:t>. </a:t>
            </a:r>
            <a:endParaRPr lang="en-US" sz="4800" dirty="0">
              <a:effectLst/>
              <a:latin typeface="Times New Roman" panose="02020603050405020304" pitchFamily="18" charset="0"/>
              <a:ea typeface="Times New Roman" panose="02020603050405020304" pitchFamily="18" charset="0"/>
            </a:endParaRPr>
          </a:p>
          <a:p>
            <a:endParaRPr lang="en-US" dirty="0"/>
          </a:p>
        </p:txBody>
      </p:sp>
    </p:spTree>
    <p:extLst>
      <p:ext uri="{BB962C8B-B14F-4D97-AF65-F5344CB8AC3E}">
        <p14:creationId xmlns:p14="http://schemas.microsoft.com/office/powerpoint/2010/main" val="44760882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B0D0DE-9770-4B84-F3C3-E480F0C11406}"/>
              </a:ext>
            </a:extLst>
          </p:cNvPr>
          <p:cNvSpPr>
            <a:spLocks noGrp="1"/>
          </p:cNvSpPr>
          <p:nvPr>
            <p:ph type="title"/>
          </p:nvPr>
        </p:nvSpPr>
        <p:spPr>
          <a:xfrm>
            <a:off x="1451579" y="555137"/>
            <a:ext cx="9603275" cy="1049235"/>
          </a:xfrm>
        </p:spPr>
        <p:txBody>
          <a:bodyPr/>
          <a:lstStyle/>
          <a:p>
            <a:pPr algn="ctr"/>
            <a:r>
              <a:rPr lang="en-US" sz="1800" b="1" dirty="0">
                <a:solidFill>
                  <a:srgbClr val="000000"/>
                </a:solidFill>
                <a:effectLst/>
                <a:latin typeface="Times New Roman" panose="02020603050405020304" pitchFamily="18" charset="0"/>
                <a:ea typeface="Calibri" panose="020F0502020204030204" pitchFamily="34" charset="0"/>
              </a:rPr>
              <a:t>The selection process</a:t>
            </a:r>
            <a:endParaRPr lang="en-US" dirty="0"/>
          </a:p>
        </p:txBody>
      </p:sp>
      <p:sp>
        <p:nvSpPr>
          <p:cNvPr id="3" name="Content Placeholder 2">
            <a:extLst>
              <a:ext uri="{FF2B5EF4-FFF2-40B4-BE49-F238E27FC236}">
                <a16:creationId xmlns:a16="http://schemas.microsoft.com/office/drawing/2014/main" id="{C1ADBD36-471B-226C-8C1A-96D2161C3B18}"/>
              </a:ext>
            </a:extLst>
          </p:cNvPr>
          <p:cNvSpPr>
            <a:spLocks noGrp="1"/>
          </p:cNvSpPr>
          <p:nvPr>
            <p:ph idx="1"/>
          </p:nvPr>
        </p:nvSpPr>
        <p:spPr>
          <a:xfrm>
            <a:off x="1451579" y="1703693"/>
            <a:ext cx="9603275" cy="3450613"/>
          </a:xfrm>
        </p:spPr>
        <p:txBody>
          <a:bodyPr>
            <a:normAutofit fontScale="25000" lnSpcReduction="20000"/>
          </a:bodyPr>
          <a:lstStyle/>
          <a:p>
            <a:pPr marL="0" marR="0">
              <a:lnSpc>
                <a:spcPct val="200000"/>
              </a:lnSpc>
              <a:spcBef>
                <a:spcPts val="0"/>
              </a:spcBef>
              <a:spcAft>
                <a:spcPts val="1500"/>
              </a:spcAft>
            </a:pPr>
            <a:r>
              <a:rPr lang="en-US" sz="5600" dirty="0">
                <a:solidFill>
                  <a:srgbClr val="000000"/>
                </a:solidFill>
                <a:effectLst/>
                <a:latin typeface="Times New Roman" panose="02020603050405020304" pitchFamily="18" charset="0"/>
                <a:ea typeface="Times New Roman" panose="02020603050405020304" pitchFamily="18" charset="0"/>
              </a:rPr>
              <a:t>The hiring process at Unilever is comprehensive. The application form is beneficial since it summarizes the necessary information, making it easier to analyze.  Additionally, it makes it simple to determine immediately whether an applicant possesses the qualifications required.</a:t>
            </a:r>
            <a:endParaRPr lang="en-US" sz="5600" dirty="0">
              <a:effectLst/>
              <a:latin typeface="Times New Roman" panose="02020603050405020304" pitchFamily="18" charset="0"/>
              <a:ea typeface="Times New Roman" panose="02020603050405020304" pitchFamily="18" charset="0"/>
            </a:endParaRPr>
          </a:p>
          <a:p>
            <a:pPr marL="0" marR="0">
              <a:lnSpc>
                <a:spcPct val="200000"/>
              </a:lnSpc>
              <a:spcBef>
                <a:spcPts val="0"/>
              </a:spcBef>
              <a:spcAft>
                <a:spcPts val="1500"/>
              </a:spcAft>
            </a:pPr>
            <a:r>
              <a:rPr lang="en-US" sz="5600" dirty="0">
                <a:solidFill>
                  <a:srgbClr val="000000"/>
                </a:solidFill>
                <a:effectLst/>
                <a:latin typeface="Times New Roman" panose="02020603050405020304" pitchFamily="18" charset="0"/>
                <a:ea typeface="Times New Roman" panose="02020603050405020304" pitchFamily="18" charset="0"/>
              </a:rPr>
              <a:t>To gauge a person's potential for growth and intelligence, aptitude and psychometric tests are administered. A candidate's cerebral, emotional, and physical qualities are assessed through standardized tests. </a:t>
            </a:r>
          </a:p>
          <a:p>
            <a:pPr marL="0" marR="0">
              <a:lnSpc>
                <a:spcPct val="200000"/>
              </a:lnSpc>
              <a:spcBef>
                <a:spcPts val="0"/>
              </a:spcBef>
              <a:spcAft>
                <a:spcPts val="1500"/>
              </a:spcAft>
            </a:pPr>
            <a:r>
              <a:rPr lang="en-US" sz="5600" dirty="0">
                <a:solidFill>
                  <a:srgbClr val="000000"/>
                </a:solidFill>
                <a:effectLst/>
                <a:latin typeface="Times New Roman" panose="02020603050405020304" pitchFamily="18" charset="0"/>
                <a:ea typeface="Times New Roman" panose="02020603050405020304" pitchFamily="18" charset="0"/>
              </a:rPr>
              <a:t>There is no doubt in the selectors' minds as to whether an applicant will succeed or fail (</a:t>
            </a:r>
            <a:r>
              <a:rPr lang="en-US" sz="5600" dirty="0">
                <a:solidFill>
                  <a:srgbClr val="222222"/>
                </a:solidFill>
                <a:effectLst/>
                <a:latin typeface="Times New Roman" panose="02020603050405020304" pitchFamily="18" charset="0"/>
                <a:ea typeface="Times New Roman" panose="02020603050405020304" pitchFamily="18" charset="0"/>
              </a:rPr>
              <a:t>Albert  2019)</a:t>
            </a:r>
            <a:r>
              <a:rPr lang="en-US" sz="5600" dirty="0">
                <a:solidFill>
                  <a:srgbClr val="000000"/>
                </a:solidFill>
                <a:effectLst/>
                <a:latin typeface="Times New Roman" panose="02020603050405020304" pitchFamily="18" charset="0"/>
                <a:ea typeface="Times New Roman" panose="02020603050405020304" pitchFamily="18" charset="0"/>
              </a:rPr>
              <a:t>. </a:t>
            </a:r>
            <a:r>
              <a:rPr lang="en-US" sz="5600" dirty="0">
                <a:latin typeface="Times New Roman" panose="02020603050405020304" pitchFamily="18" charset="0"/>
                <a:ea typeface="Times New Roman" panose="02020603050405020304" pitchFamily="18" charset="0"/>
              </a:rPr>
              <a:t> </a:t>
            </a:r>
            <a:r>
              <a:rPr lang="en-US" sz="5600" dirty="0">
                <a:solidFill>
                  <a:srgbClr val="000000"/>
                </a:solidFill>
                <a:effectLst/>
                <a:latin typeface="Times New Roman" panose="02020603050405020304" pitchFamily="18" charset="0"/>
                <a:ea typeface="Times New Roman" panose="02020603050405020304" pitchFamily="18" charset="0"/>
              </a:rPr>
              <a:t>Selectors interview candidates who have passed the test. </a:t>
            </a:r>
          </a:p>
          <a:p>
            <a:pPr marL="0" marR="0">
              <a:lnSpc>
                <a:spcPct val="200000"/>
              </a:lnSpc>
              <a:spcBef>
                <a:spcPts val="0"/>
              </a:spcBef>
              <a:spcAft>
                <a:spcPts val="1500"/>
              </a:spcAft>
            </a:pPr>
            <a:r>
              <a:rPr lang="en-US" sz="5600" dirty="0">
                <a:solidFill>
                  <a:srgbClr val="000000"/>
                </a:solidFill>
                <a:effectLst/>
                <a:latin typeface="Times New Roman" panose="02020603050405020304" pitchFamily="18" charset="0"/>
                <a:ea typeface="Times New Roman" panose="02020603050405020304" pitchFamily="18" charset="0"/>
              </a:rPr>
              <a:t>When a candidate is interviewed in their home country, it typically takes around an hour. It's an opportunity to meet the employer face-to-face for the first time and build a rapport with them. </a:t>
            </a:r>
            <a:endParaRPr lang="en-US" sz="5600" dirty="0">
              <a:effectLst/>
              <a:latin typeface="Times New Roman" panose="02020603050405020304" pitchFamily="18" charset="0"/>
              <a:ea typeface="Times New Roman" panose="02020603050405020304" pitchFamily="18" charset="0"/>
            </a:endParaRPr>
          </a:p>
          <a:p>
            <a:endParaRPr lang="en-US" dirty="0"/>
          </a:p>
        </p:txBody>
      </p:sp>
    </p:spTree>
    <p:extLst>
      <p:ext uri="{BB962C8B-B14F-4D97-AF65-F5344CB8AC3E}">
        <p14:creationId xmlns:p14="http://schemas.microsoft.com/office/powerpoint/2010/main" val="68447258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EAAB3A-597A-6787-BBBE-C05BBE27913E}"/>
              </a:ext>
            </a:extLst>
          </p:cNvPr>
          <p:cNvSpPr>
            <a:spLocks noGrp="1"/>
          </p:cNvSpPr>
          <p:nvPr>
            <p:ph type="title"/>
          </p:nvPr>
        </p:nvSpPr>
        <p:spPr>
          <a:xfrm>
            <a:off x="1451579" y="439402"/>
            <a:ext cx="9603275" cy="1049235"/>
          </a:xfrm>
        </p:spPr>
        <p:txBody>
          <a:bodyPr/>
          <a:lstStyle/>
          <a:p>
            <a:pPr algn="ctr"/>
            <a:r>
              <a:rPr lang="en-US" sz="1800" b="1" dirty="0">
                <a:solidFill>
                  <a:srgbClr val="000000"/>
                </a:solidFill>
                <a:effectLst/>
                <a:latin typeface="Times New Roman" panose="02020603050405020304" pitchFamily="18" charset="0"/>
                <a:ea typeface="Times New Roman" panose="02020603050405020304" pitchFamily="18" charset="0"/>
              </a:rPr>
              <a:t>Recruitment and selection process evolution</a:t>
            </a:r>
            <a:br>
              <a:rPr lang="en-US" sz="1800" dirty="0">
                <a:effectLst/>
                <a:latin typeface="Times New Roman" panose="02020603050405020304" pitchFamily="18" charset="0"/>
                <a:ea typeface="Times New Roman" panose="02020603050405020304" pitchFamily="18" charset="0"/>
              </a:rPr>
            </a:br>
            <a:endParaRPr lang="en-US" dirty="0"/>
          </a:p>
        </p:txBody>
      </p:sp>
      <p:sp>
        <p:nvSpPr>
          <p:cNvPr id="3" name="Content Placeholder 2">
            <a:extLst>
              <a:ext uri="{FF2B5EF4-FFF2-40B4-BE49-F238E27FC236}">
                <a16:creationId xmlns:a16="http://schemas.microsoft.com/office/drawing/2014/main" id="{C9B49F82-68B4-23E8-74AA-25019E7AF4CC}"/>
              </a:ext>
            </a:extLst>
          </p:cNvPr>
          <p:cNvSpPr>
            <a:spLocks noGrp="1"/>
          </p:cNvSpPr>
          <p:nvPr>
            <p:ph idx="1"/>
          </p:nvPr>
        </p:nvSpPr>
        <p:spPr>
          <a:xfrm>
            <a:off x="1562416" y="1703693"/>
            <a:ext cx="9603275" cy="3450613"/>
          </a:xfrm>
        </p:spPr>
        <p:txBody>
          <a:bodyPr>
            <a:normAutofit fontScale="25000" lnSpcReduction="20000"/>
          </a:bodyPr>
          <a:lstStyle/>
          <a:p>
            <a:pPr marL="0" marR="0">
              <a:lnSpc>
                <a:spcPct val="200000"/>
              </a:lnSpc>
              <a:spcBef>
                <a:spcPts val="0"/>
              </a:spcBef>
              <a:spcAft>
                <a:spcPts val="800"/>
              </a:spcAft>
            </a:pPr>
            <a:r>
              <a:rPr lang="en-US" sz="4800" dirty="0">
                <a:solidFill>
                  <a:srgbClr val="202124"/>
                </a:solidFill>
                <a:effectLst/>
                <a:latin typeface="Times New Roman" panose="02020603050405020304" pitchFamily="18" charset="0"/>
                <a:ea typeface="Times New Roman" panose="02020603050405020304" pitchFamily="18" charset="0"/>
                <a:cs typeface="Times New Roman" panose="02020603050405020304" pitchFamily="18" charset="0"/>
              </a:rPr>
              <a:t>Successful businesses like Unilever rely on recruitment to help recent graduates find work matching their education and experience. Over the years, the recruitment process has improved to reflect both sides of today's job market (</a:t>
            </a:r>
            <a:r>
              <a:rPr lang="en-US" sz="48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Anna 2019)</a:t>
            </a:r>
            <a:r>
              <a:rPr lang="en-US" sz="4800" dirty="0">
                <a:solidFill>
                  <a:srgbClr val="202124"/>
                </a:solidFill>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US" sz="4800" dirty="0">
              <a:effectLst/>
              <a:latin typeface="Calibri" panose="020F0502020204030204" pitchFamily="34" charset="0"/>
              <a:ea typeface="Calibri" panose="020F0502020204030204" pitchFamily="34" charset="0"/>
              <a:cs typeface="Times New Roman" panose="02020603050405020304" pitchFamily="18" charset="0"/>
            </a:endParaRPr>
          </a:p>
          <a:p>
            <a:pPr marL="0" marR="0">
              <a:lnSpc>
                <a:spcPct val="200000"/>
              </a:lnSpc>
              <a:spcBef>
                <a:spcPts val="0"/>
              </a:spcBef>
              <a:spcAft>
                <a:spcPts val="800"/>
              </a:spcAft>
            </a:pPr>
            <a:r>
              <a:rPr lang="en-US" sz="4800" dirty="0">
                <a:effectLst/>
                <a:latin typeface="Times New Roman" panose="02020603050405020304" pitchFamily="18" charset="0"/>
                <a:ea typeface="Calibri" panose="020F0502020204030204" pitchFamily="34" charset="0"/>
                <a:cs typeface="Times New Roman" panose="02020603050405020304" pitchFamily="18" charset="0"/>
              </a:rPr>
              <a:t>Online job-hunting has grown in prominence in recent years. A larger company like Unilever may want to reach a wider audience </a:t>
            </a:r>
            <a:r>
              <a:rPr lang="en-US" sz="4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a:t>
            </a:r>
            <a:r>
              <a:rPr lang="en-US" sz="48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Albert  2019)</a:t>
            </a:r>
            <a:r>
              <a:rPr lang="en-US" sz="4800" dirty="0">
                <a:effectLst/>
                <a:latin typeface="Times New Roman" panose="02020603050405020304" pitchFamily="18" charset="0"/>
                <a:ea typeface="Calibri" panose="020F0502020204030204" pitchFamily="34" charset="0"/>
                <a:cs typeface="Times New Roman" panose="02020603050405020304" pitchFamily="18" charset="0"/>
              </a:rPr>
              <a:t>. </a:t>
            </a:r>
            <a:endParaRPr lang="en-US" sz="4800" dirty="0">
              <a:effectLst/>
              <a:latin typeface="Calibri" panose="020F0502020204030204" pitchFamily="34" charset="0"/>
              <a:ea typeface="Calibri" panose="020F0502020204030204" pitchFamily="34" charset="0"/>
              <a:cs typeface="Times New Roman" panose="02020603050405020304" pitchFamily="18" charset="0"/>
            </a:endParaRPr>
          </a:p>
          <a:p>
            <a:pPr marL="0" marR="0">
              <a:lnSpc>
                <a:spcPct val="200000"/>
              </a:lnSpc>
              <a:spcBef>
                <a:spcPts val="0"/>
              </a:spcBef>
              <a:spcAft>
                <a:spcPts val="800"/>
              </a:spcAft>
            </a:pPr>
            <a:r>
              <a:rPr lang="en-US" sz="4800" dirty="0">
                <a:effectLst/>
                <a:latin typeface="Times New Roman" panose="02020603050405020304" pitchFamily="18" charset="0"/>
                <a:ea typeface="Calibri" panose="020F0502020204030204" pitchFamily="34" charset="0"/>
                <a:cs typeface="Times New Roman" panose="02020603050405020304" pitchFamily="18" charset="0"/>
              </a:rPr>
              <a:t>We live in a time where recruitment has had to shift and adapt to fit our current lifestyles. This strategy is especially well-suited to today's rapidly expanding market for mobile devices. A vast database allows job seekers and firms searching for the right employees to access information as it becomes available </a:t>
            </a:r>
            <a:r>
              <a:rPr lang="en-US" sz="4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a:t>
            </a:r>
            <a:r>
              <a:rPr lang="en-US" sz="48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Albert  2019)</a:t>
            </a:r>
            <a:r>
              <a:rPr lang="en-US" sz="4800" dirty="0">
                <a:effectLst/>
                <a:latin typeface="Times New Roman" panose="02020603050405020304" pitchFamily="18" charset="0"/>
                <a:ea typeface="Calibri" panose="020F0502020204030204" pitchFamily="34" charset="0"/>
                <a:cs typeface="Times New Roman" panose="02020603050405020304" pitchFamily="18" charset="0"/>
              </a:rPr>
              <a:t>. </a:t>
            </a:r>
            <a:endParaRPr lang="en-US" sz="4800" dirty="0">
              <a:effectLst/>
              <a:latin typeface="Calibri" panose="020F0502020204030204" pitchFamily="34" charset="0"/>
              <a:ea typeface="Calibri" panose="020F0502020204030204" pitchFamily="34" charset="0"/>
              <a:cs typeface="Times New Roman" panose="02020603050405020304" pitchFamily="18" charset="0"/>
            </a:endParaRPr>
          </a:p>
          <a:p>
            <a:pPr marL="0" marR="0">
              <a:lnSpc>
                <a:spcPct val="200000"/>
              </a:lnSpc>
              <a:spcBef>
                <a:spcPts val="0"/>
              </a:spcBef>
              <a:spcAft>
                <a:spcPts val="800"/>
              </a:spcAft>
            </a:pPr>
            <a:r>
              <a:rPr lang="en-US" sz="4800" dirty="0">
                <a:effectLst/>
                <a:latin typeface="Times New Roman" panose="02020603050405020304" pitchFamily="18" charset="0"/>
                <a:ea typeface="Calibri" panose="020F0502020204030204" pitchFamily="34" charset="0"/>
                <a:cs typeface="Times New Roman" panose="02020603050405020304" pitchFamily="18" charset="0"/>
              </a:rPr>
              <a:t>There is still much more to identifying the right job or the best candidate than merely looking at an online CV, no matter how much new technology impacts and transforms recruitment. A human factor will always play a significant role in achieving the greatest possible outcomes for everyone involved.</a:t>
            </a:r>
          </a:p>
          <a:p>
            <a:pPr marL="0" marR="0">
              <a:lnSpc>
                <a:spcPct val="200000"/>
              </a:lnSpc>
              <a:spcBef>
                <a:spcPts val="0"/>
              </a:spcBef>
              <a:spcAft>
                <a:spcPts val="800"/>
              </a:spcAft>
            </a:pPr>
            <a:r>
              <a:rPr lang="en-US" sz="4800" dirty="0">
                <a:effectLst/>
                <a:latin typeface="Times New Roman" panose="02020603050405020304" pitchFamily="18" charset="0"/>
                <a:ea typeface="Calibri" panose="020F0502020204030204" pitchFamily="34" charset="0"/>
                <a:cs typeface="Times New Roman" panose="02020603050405020304" pitchFamily="18" charset="0"/>
              </a:rPr>
              <a:t> This implies that personality, skills, objectives and expectations must match experience, talents, work demands and potential. You may learn more about how to attract graduate employees by speaking with Discovery Graduates if you're an employer (</a:t>
            </a:r>
            <a:r>
              <a:rPr lang="en-US" sz="4800" dirty="0" err="1">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Afroze</a:t>
            </a:r>
            <a:r>
              <a:rPr lang="en-US" sz="48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2019)</a:t>
            </a:r>
            <a:r>
              <a:rPr lang="en-US" sz="4800" dirty="0">
                <a:effectLst/>
                <a:latin typeface="Times New Roman" panose="02020603050405020304" pitchFamily="18" charset="0"/>
                <a:ea typeface="Calibri" panose="020F0502020204030204" pitchFamily="34" charset="0"/>
                <a:cs typeface="Times New Roman" panose="02020603050405020304" pitchFamily="18" charset="0"/>
              </a:rPr>
              <a:t>. </a:t>
            </a:r>
            <a:endParaRPr lang="en-US" sz="4800" dirty="0">
              <a:effectLst/>
              <a:latin typeface="Calibri" panose="020F0502020204030204" pitchFamily="34" charset="0"/>
              <a:ea typeface="Calibri" panose="020F0502020204030204" pitchFamily="34" charset="0"/>
              <a:cs typeface="Times New Roman" panose="02020603050405020304" pitchFamily="18" charset="0"/>
            </a:endParaRPr>
          </a:p>
          <a:p>
            <a:endParaRPr lang="en-US" dirty="0"/>
          </a:p>
        </p:txBody>
      </p:sp>
    </p:spTree>
    <p:extLst>
      <p:ext uri="{BB962C8B-B14F-4D97-AF65-F5344CB8AC3E}">
        <p14:creationId xmlns:p14="http://schemas.microsoft.com/office/powerpoint/2010/main" val="85499037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45EE73-A111-B5CF-C3B7-1F465941A12C}"/>
              </a:ext>
            </a:extLst>
          </p:cNvPr>
          <p:cNvSpPr>
            <a:spLocks noGrp="1"/>
          </p:cNvSpPr>
          <p:nvPr>
            <p:ph type="title"/>
          </p:nvPr>
        </p:nvSpPr>
        <p:spPr/>
        <p:txBody>
          <a:bodyPr/>
          <a:lstStyle/>
          <a:p>
            <a:pPr algn="ctr"/>
            <a:r>
              <a:rPr lang="en-US" sz="1800" b="1" dirty="0">
                <a:effectLst/>
                <a:latin typeface="Times New Roman" panose="02020603050405020304" pitchFamily="18" charset="0"/>
                <a:ea typeface="Calibri" panose="020F0502020204030204" pitchFamily="34" charset="0"/>
                <a:cs typeface="Times New Roman" panose="02020603050405020304" pitchFamily="18" charset="0"/>
              </a:rPr>
              <a:t>Conclusion </a:t>
            </a:r>
            <a:br>
              <a:rPr lang="en-US" sz="1800" dirty="0">
                <a:effectLst/>
                <a:latin typeface="Calibri" panose="020F0502020204030204" pitchFamily="34" charset="0"/>
                <a:ea typeface="Calibri" panose="020F0502020204030204" pitchFamily="34" charset="0"/>
                <a:cs typeface="Times New Roman" panose="02020603050405020304" pitchFamily="18" charset="0"/>
              </a:rPr>
            </a:br>
            <a:endParaRPr lang="en-US" dirty="0"/>
          </a:p>
        </p:txBody>
      </p:sp>
      <p:sp>
        <p:nvSpPr>
          <p:cNvPr id="3" name="Content Placeholder 2">
            <a:extLst>
              <a:ext uri="{FF2B5EF4-FFF2-40B4-BE49-F238E27FC236}">
                <a16:creationId xmlns:a16="http://schemas.microsoft.com/office/drawing/2014/main" id="{45877D05-050E-7910-669B-03DA88DEA401}"/>
              </a:ext>
            </a:extLst>
          </p:cNvPr>
          <p:cNvSpPr>
            <a:spLocks noGrp="1"/>
          </p:cNvSpPr>
          <p:nvPr>
            <p:ph idx="1"/>
          </p:nvPr>
        </p:nvSpPr>
        <p:spPr/>
        <p:txBody>
          <a:bodyPr>
            <a:normAutofit fontScale="77500" lnSpcReduction="20000"/>
          </a:bodyPr>
          <a:lstStyle/>
          <a:p>
            <a:r>
              <a:rPr lang="en-US" sz="1800" dirty="0">
                <a:solidFill>
                  <a:srgbClr val="000000"/>
                </a:solidFill>
                <a:effectLst/>
                <a:latin typeface="Times New Roman" panose="02020603050405020304" pitchFamily="18" charset="0"/>
                <a:ea typeface="Times New Roman" panose="02020603050405020304" pitchFamily="18" charset="0"/>
              </a:rPr>
              <a:t>Recruiting is the process through which a business recruits a pool of individuals promptly, in sufficient numbers, and with the necessary skills and qualities. </a:t>
            </a:r>
          </a:p>
          <a:p>
            <a:r>
              <a:rPr lang="en-US" sz="1800" dirty="0">
                <a:solidFill>
                  <a:srgbClr val="000000"/>
                </a:solidFill>
                <a:effectLst/>
                <a:latin typeface="Times New Roman" panose="02020603050405020304" pitchFamily="18" charset="0"/>
                <a:ea typeface="Times New Roman" panose="02020603050405020304" pitchFamily="18" charset="0"/>
              </a:rPr>
              <a:t>Human resources executives are involved in identifying, developing, and implementing the company's goals.</a:t>
            </a:r>
          </a:p>
          <a:p>
            <a:r>
              <a:rPr lang="en-US" sz="1800" dirty="0">
                <a:solidFill>
                  <a:srgbClr val="000000"/>
                </a:solidFill>
                <a:effectLst/>
                <a:latin typeface="Times New Roman" panose="02020603050405020304" pitchFamily="18" charset="0"/>
                <a:ea typeface="Times New Roman" panose="02020603050405020304" pitchFamily="18" charset="0"/>
              </a:rPr>
              <a:t> They are responsible for ensuring that the work of their business unit is aligned with the overall objectives.</a:t>
            </a:r>
          </a:p>
          <a:p>
            <a:r>
              <a:rPr lang="en-US" sz="1800" dirty="0">
                <a:solidFill>
                  <a:srgbClr val="000000"/>
                </a:solidFill>
                <a:effectLst/>
                <a:latin typeface="Times New Roman" panose="02020603050405020304" pitchFamily="18" charset="0"/>
                <a:ea typeface="Times New Roman" panose="02020603050405020304" pitchFamily="18" charset="0"/>
              </a:rPr>
              <a:t> Recruitment and selection are guided by developing a job description and specification. Most of Unilever's internal hiring is done via job postings and adverts. </a:t>
            </a:r>
          </a:p>
          <a:p>
            <a:r>
              <a:rPr lang="en-US" sz="1800" dirty="0">
                <a:solidFill>
                  <a:srgbClr val="000000"/>
                </a:solidFill>
                <a:effectLst/>
                <a:latin typeface="Times New Roman" panose="02020603050405020304" pitchFamily="18" charset="0"/>
                <a:ea typeface="Times New Roman" panose="02020603050405020304" pitchFamily="18" charset="0"/>
              </a:rPr>
              <a:t>When a business hires internally, it saves money, keeps its best workers, and puts training dollars to good use.</a:t>
            </a:r>
          </a:p>
          <a:p>
            <a:r>
              <a:rPr lang="en-US" sz="1800" dirty="0">
                <a:solidFill>
                  <a:srgbClr val="000000"/>
                </a:solidFill>
                <a:effectLst/>
                <a:latin typeface="Times New Roman" panose="02020603050405020304" pitchFamily="18" charset="0"/>
                <a:ea typeface="Times New Roman" panose="02020603050405020304" pitchFamily="18" charset="0"/>
              </a:rPr>
              <a:t> The recruitment process has evolved to reflect both sides of today's job market. </a:t>
            </a:r>
          </a:p>
          <a:p>
            <a:r>
              <a:rPr lang="en-US" sz="1800" dirty="0">
                <a:solidFill>
                  <a:srgbClr val="000000"/>
                </a:solidFill>
                <a:effectLst/>
                <a:latin typeface="Times New Roman" panose="02020603050405020304" pitchFamily="18" charset="0"/>
                <a:ea typeface="Times New Roman" panose="02020603050405020304" pitchFamily="18" charset="0"/>
              </a:rPr>
              <a:t>Interviews are an opportunity to meet the employer face-to-face for the first time. </a:t>
            </a:r>
          </a:p>
          <a:p>
            <a:r>
              <a:rPr lang="en-US" sz="1800" dirty="0">
                <a:solidFill>
                  <a:srgbClr val="000000"/>
                </a:solidFill>
                <a:effectLst/>
                <a:latin typeface="Times New Roman" panose="02020603050405020304" pitchFamily="18" charset="0"/>
                <a:ea typeface="Times New Roman" panose="02020603050405020304" pitchFamily="18" charset="0"/>
              </a:rPr>
              <a:t>A vast database allows job seekers and firms searching for the right employees to access information as it becomes available.</a:t>
            </a:r>
            <a:endParaRPr lang="en-US" sz="1800" dirty="0">
              <a:effectLst/>
              <a:latin typeface="Times New Roman" panose="02020603050405020304" pitchFamily="18" charset="0"/>
              <a:ea typeface="Times New Roman" panose="02020603050405020304" pitchFamily="18" charset="0"/>
            </a:endParaRPr>
          </a:p>
          <a:p>
            <a:endParaRPr lang="en-US" dirty="0"/>
          </a:p>
        </p:txBody>
      </p:sp>
    </p:spTree>
    <p:extLst>
      <p:ext uri="{BB962C8B-B14F-4D97-AF65-F5344CB8AC3E}">
        <p14:creationId xmlns:p14="http://schemas.microsoft.com/office/powerpoint/2010/main" val="315357085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8F6D5B-D207-C31F-8638-8D213ABFF1A6}"/>
              </a:ext>
            </a:extLst>
          </p:cNvPr>
          <p:cNvSpPr>
            <a:spLocks noGrp="1"/>
          </p:cNvSpPr>
          <p:nvPr>
            <p:ph type="title"/>
          </p:nvPr>
        </p:nvSpPr>
        <p:spPr>
          <a:xfrm>
            <a:off x="1576270" y="342420"/>
            <a:ext cx="9603275" cy="1049235"/>
          </a:xfrm>
        </p:spPr>
        <p:txBody>
          <a:bodyPr/>
          <a:lstStyle/>
          <a:p>
            <a:pPr algn="ctr"/>
            <a:r>
              <a:rPr lang="en-US" dirty="0"/>
              <a:t>References </a:t>
            </a:r>
          </a:p>
        </p:txBody>
      </p:sp>
      <p:sp>
        <p:nvSpPr>
          <p:cNvPr id="3" name="Content Placeholder 2">
            <a:extLst>
              <a:ext uri="{FF2B5EF4-FFF2-40B4-BE49-F238E27FC236}">
                <a16:creationId xmlns:a16="http://schemas.microsoft.com/office/drawing/2014/main" id="{8B04EBAC-CE38-EC0C-5C25-2DC0A6C590C7}"/>
              </a:ext>
            </a:extLst>
          </p:cNvPr>
          <p:cNvSpPr>
            <a:spLocks noGrp="1"/>
          </p:cNvSpPr>
          <p:nvPr>
            <p:ph idx="1"/>
          </p:nvPr>
        </p:nvSpPr>
        <p:spPr>
          <a:xfrm>
            <a:off x="1576270" y="989873"/>
            <a:ext cx="9603275" cy="3450613"/>
          </a:xfrm>
        </p:spPr>
        <p:txBody>
          <a:bodyPr>
            <a:noAutofit/>
          </a:bodyPr>
          <a:lstStyle/>
          <a:p>
            <a:pPr marL="0" marR="0">
              <a:lnSpc>
                <a:spcPct val="200000"/>
              </a:lnSpc>
              <a:spcBef>
                <a:spcPts val="0"/>
              </a:spcBef>
              <a:spcAft>
                <a:spcPts val="800"/>
              </a:spcAft>
            </a:pPr>
            <a:r>
              <a:rPr lang="en-US" sz="1050" dirty="0" err="1">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Afroze</a:t>
            </a:r>
            <a:r>
              <a:rPr lang="en-US" sz="105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R., 2019. </a:t>
            </a:r>
            <a:r>
              <a:rPr lang="en-US" sz="1050" i="1" dirty="0">
                <a:effectLst/>
                <a:latin typeface="Calibri" panose="020F0502020204030204" pitchFamily="34" charset="0"/>
                <a:ea typeface="Calibri" panose="020F0502020204030204" pitchFamily="34" charset="0"/>
                <a:cs typeface="Times New Roman" panose="02020603050405020304" pitchFamily="18" charset="0"/>
              </a:rPr>
              <a:t>A Study on the Effectiveness of Recruitment and Selection Process of Entry Level Managers of Selected Enterprises in Bangladesh</a:t>
            </a:r>
            <a:r>
              <a:rPr lang="en-US" sz="1050" dirty="0">
                <a:effectLst/>
                <a:latin typeface="Calibri" panose="020F0502020204030204" pitchFamily="34" charset="0"/>
                <a:ea typeface="Calibri" panose="020F0502020204030204" pitchFamily="34" charset="0"/>
                <a:cs typeface="Times New Roman" panose="02020603050405020304" pitchFamily="18" charset="0"/>
              </a:rPr>
              <a:t> (Doctoral dissertation, University of Dhaka).</a:t>
            </a:r>
          </a:p>
          <a:p>
            <a:pPr marL="0" marR="0">
              <a:lnSpc>
                <a:spcPct val="200000"/>
              </a:lnSpc>
              <a:spcBef>
                <a:spcPts val="0"/>
              </a:spcBef>
              <a:spcAft>
                <a:spcPts val="1500"/>
              </a:spcAft>
            </a:pPr>
            <a:r>
              <a:rPr lang="en-US" sz="1050" dirty="0">
                <a:solidFill>
                  <a:srgbClr val="222222"/>
                </a:solidFill>
                <a:effectLst/>
                <a:latin typeface="Times New Roman" panose="02020603050405020304" pitchFamily="18" charset="0"/>
                <a:ea typeface="Times New Roman" panose="02020603050405020304" pitchFamily="18" charset="0"/>
              </a:rPr>
              <a:t>Albert, E.T., 2019. AI in talent acquisition: a review of AI-applications used in recruitment and selection. </a:t>
            </a:r>
            <a:r>
              <a:rPr lang="en-US" sz="1050" i="1" dirty="0">
                <a:effectLst/>
                <a:latin typeface="Times New Roman" panose="02020603050405020304" pitchFamily="18" charset="0"/>
                <a:ea typeface="Times New Roman" panose="02020603050405020304" pitchFamily="18" charset="0"/>
              </a:rPr>
              <a:t>Strategic HR Review</a:t>
            </a:r>
            <a:r>
              <a:rPr lang="en-US" sz="1050" dirty="0">
                <a:effectLst/>
                <a:latin typeface="Times New Roman" panose="02020603050405020304" pitchFamily="18" charset="0"/>
                <a:ea typeface="Times New Roman" panose="02020603050405020304" pitchFamily="18" charset="0"/>
              </a:rPr>
              <a:t>.</a:t>
            </a:r>
          </a:p>
          <a:p>
            <a:pPr marL="0" marR="0">
              <a:lnSpc>
                <a:spcPct val="200000"/>
              </a:lnSpc>
              <a:spcBef>
                <a:spcPts val="0"/>
              </a:spcBef>
              <a:spcAft>
                <a:spcPts val="1500"/>
              </a:spcAft>
            </a:pPr>
            <a:r>
              <a:rPr lang="en-US" sz="1050" dirty="0">
                <a:solidFill>
                  <a:srgbClr val="222222"/>
                </a:solidFill>
                <a:effectLst/>
                <a:latin typeface="Times New Roman" panose="02020603050405020304" pitchFamily="18" charset="0"/>
                <a:ea typeface="Times New Roman" panose="02020603050405020304" pitchFamily="18" charset="0"/>
              </a:rPr>
              <a:t>Anna, S.S., 2019. An effective study on the recruitment and selection process of SQUARE Toiletries Ltd.</a:t>
            </a:r>
            <a:endParaRPr lang="en-US" sz="1050" dirty="0">
              <a:effectLst/>
              <a:latin typeface="Times New Roman" panose="02020603050405020304" pitchFamily="18" charset="0"/>
              <a:ea typeface="Times New Roman" panose="02020603050405020304" pitchFamily="18" charset="0"/>
            </a:endParaRPr>
          </a:p>
          <a:p>
            <a:pPr marL="0" marR="0">
              <a:lnSpc>
                <a:spcPct val="200000"/>
              </a:lnSpc>
              <a:spcBef>
                <a:spcPts val="0"/>
              </a:spcBef>
              <a:spcAft>
                <a:spcPts val="800"/>
              </a:spcAft>
            </a:pPr>
            <a:r>
              <a:rPr lang="en-US" sz="1050" dirty="0" err="1">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Chungyalpa</a:t>
            </a:r>
            <a:r>
              <a:rPr lang="en-US" sz="105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W. and Karishma, T., 2016. Best practices and emerging trends in recruitment and selection. </a:t>
            </a:r>
            <a:r>
              <a:rPr lang="en-US" sz="1050" i="1" dirty="0">
                <a:effectLst/>
                <a:latin typeface="Calibri" panose="020F0502020204030204" pitchFamily="34" charset="0"/>
                <a:ea typeface="Calibri" panose="020F0502020204030204" pitchFamily="34" charset="0"/>
                <a:cs typeface="Times New Roman" panose="02020603050405020304" pitchFamily="18" charset="0"/>
              </a:rPr>
              <a:t>Journal of Entrepreneurship &amp; Organization Management</a:t>
            </a:r>
            <a:r>
              <a:rPr lang="en-US" sz="1050" dirty="0">
                <a:effectLst/>
                <a:latin typeface="Calibri" panose="020F0502020204030204" pitchFamily="34" charset="0"/>
                <a:ea typeface="Calibri" panose="020F0502020204030204" pitchFamily="34" charset="0"/>
                <a:cs typeface="Times New Roman" panose="02020603050405020304" pitchFamily="18" charset="0"/>
              </a:rPr>
              <a:t>, </a:t>
            </a:r>
            <a:r>
              <a:rPr lang="en-US" sz="1050" i="1" dirty="0">
                <a:effectLst/>
                <a:latin typeface="Calibri" panose="020F0502020204030204" pitchFamily="34" charset="0"/>
                <a:ea typeface="Calibri" panose="020F0502020204030204" pitchFamily="34" charset="0"/>
                <a:cs typeface="Times New Roman" panose="02020603050405020304" pitchFamily="18" charset="0"/>
              </a:rPr>
              <a:t>5</a:t>
            </a:r>
            <a:r>
              <a:rPr lang="en-US" sz="1050" dirty="0">
                <a:effectLst/>
                <a:latin typeface="Calibri" panose="020F0502020204030204" pitchFamily="34" charset="0"/>
                <a:ea typeface="Calibri" panose="020F0502020204030204" pitchFamily="34" charset="0"/>
                <a:cs typeface="Times New Roman" panose="02020603050405020304" pitchFamily="18" charset="0"/>
              </a:rPr>
              <a:t>(2), pp.1-5.</a:t>
            </a:r>
          </a:p>
          <a:p>
            <a:pPr marL="0" marR="0">
              <a:lnSpc>
                <a:spcPct val="200000"/>
              </a:lnSpc>
              <a:spcBef>
                <a:spcPts val="0"/>
              </a:spcBef>
              <a:spcAft>
                <a:spcPts val="1500"/>
              </a:spcAft>
            </a:pPr>
            <a:r>
              <a:rPr lang="en-US" sz="1050" dirty="0">
                <a:solidFill>
                  <a:srgbClr val="222222"/>
                </a:solidFill>
                <a:effectLst/>
                <a:latin typeface="Times New Roman" panose="02020603050405020304" pitchFamily="18" charset="0"/>
                <a:ea typeface="Times New Roman" panose="02020603050405020304" pitchFamily="18" charset="0"/>
              </a:rPr>
              <a:t>Jha, S.K., Jha, S. and Gupta, M.K., 2020. Leveraging artificial intelligence for effective recruitment and selection processes. In </a:t>
            </a:r>
            <a:r>
              <a:rPr lang="en-US" sz="1050" i="1" dirty="0">
                <a:effectLst/>
                <a:latin typeface="Times New Roman" panose="02020603050405020304" pitchFamily="18" charset="0"/>
                <a:ea typeface="Times New Roman" panose="02020603050405020304" pitchFamily="18" charset="0"/>
              </a:rPr>
              <a:t>International conference on communication, computing and electronics systems</a:t>
            </a:r>
            <a:r>
              <a:rPr lang="en-US" sz="1050" dirty="0">
                <a:effectLst/>
                <a:latin typeface="Times New Roman" panose="02020603050405020304" pitchFamily="18" charset="0"/>
                <a:ea typeface="Times New Roman" panose="02020603050405020304" pitchFamily="18" charset="0"/>
              </a:rPr>
              <a:t> (pp. 287-293). Springer, Singapore.</a:t>
            </a:r>
          </a:p>
          <a:p>
            <a:pPr marL="0" marR="0">
              <a:lnSpc>
                <a:spcPct val="200000"/>
              </a:lnSpc>
              <a:spcBef>
                <a:spcPts val="0"/>
              </a:spcBef>
              <a:spcAft>
                <a:spcPts val="800"/>
              </a:spcAft>
            </a:pPr>
            <a:r>
              <a:rPr lang="en-US" sz="105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Karim, M.M., Bhuiyan, M.Y.A., Nath, S.K.D. and Latif, W.B., 2021. Conceptual Framework of Recruitment and Selection Process. </a:t>
            </a:r>
            <a:r>
              <a:rPr lang="en-US" sz="1050" i="1" dirty="0">
                <a:effectLst/>
                <a:latin typeface="Calibri" panose="020F0502020204030204" pitchFamily="34" charset="0"/>
                <a:ea typeface="Calibri" panose="020F0502020204030204" pitchFamily="34" charset="0"/>
                <a:cs typeface="Times New Roman" panose="02020603050405020304" pitchFamily="18" charset="0"/>
              </a:rPr>
              <a:t>International Journal of Business and Social Research</a:t>
            </a:r>
            <a:r>
              <a:rPr lang="en-US" sz="1050" dirty="0">
                <a:effectLst/>
                <a:latin typeface="Calibri" panose="020F0502020204030204" pitchFamily="34" charset="0"/>
                <a:ea typeface="Calibri" panose="020F0502020204030204" pitchFamily="34" charset="0"/>
                <a:cs typeface="Times New Roman" panose="02020603050405020304" pitchFamily="18" charset="0"/>
              </a:rPr>
              <a:t>, </a:t>
            </a:r>
            <a:r>
              <a:rPr lang="en-US" sz="1050" i="1" dirty="0">
                <a:effectLst/>
                <a:latin typeface="Calibri" panose="020F0502020204030204" pitchFamily="34" charset="0"/>
                <a:ea typeface="Calibri" panose="020F0502020204030204" pitchFamily="34" charset="0"/>
                <a:cs typeface="Times New Roman" panose="02020603050405020304" pitchFamily="18" charset="0"/>
              </a:rPr>
              <a:t>11</a:t>
            </a:r>
            <a:r>
              <a:rPr lang="en-US" sz="1050" dirty="0">
                <a:effectLst/>
                <a:latin typeface="Calibri" panose="020F0502020204030204" pitchFamily="34" charset="0"/>
                <a:ea typeface="Calibri" panose="020F0502020204030204" pitchFamily="34" charset="0"/>
                <a:cs typeface="Times New Roman" panose="02020603050405020304" pitchFamily="18" charset="0"/>
              </a:rPr>
              <a:t>(02), pp.18-25.</a:t>
            </a:r>
          </a:p>
          <a:p>
            <a:pPr marL="0" marR="0">
              <a:lnSpc>
                <a:spcPct val="200000"/>
              </a:lnSpc>
              <a:spcBef>
                <a:spcPts val="0"/>
              </a:spcBef>
              <a:spcAft>
                <a:spcPts val="800"/>
              </a:spcAft>
            </a:pPr>
            <a:r>
              <a:rPr lang="en-US" sz="105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Lee, S.W. and Mao, X., 2020. Recruitment and selection of principals: A systematic review. </a:t>
            </a:r>
            <a:r>
              <a:rPr lang="en-US" sz="1050" i="1" dirty="0">
                <a:effectLst/>
                <a:latin typeface="Calibri" panose="020F0502020204030204" pitchFamily="34" charset="0"/>
                <a:ea typeface="Calibri" panose="020F0502020204030204" pitchFamily="34" charset="0"/>
                <a:cs typeface="Times New Roman" panose="02020603050405020304" pitchFamily="18" charset="0"/>
              </a:rPr>
              <a:t>Educational Management Administration &amp; Leadership</a:t>
            </a:r>
            <a:r>
              <a:rPr lang="en-US" sz="1050" dirty="0">
                <a:effectLst/>
                <a:latin typeface="Calibri" panose="020F0502020204030204" pitchFamily="34" charset="0"/>
                <a:ea typeface="Calibri" panose="020F0502020204030204" pitchFamily="34" charset="0"/>
                <a:cs typeface="Times New Roman" panose="02020603050405020304" pitchFamily="18" charset="0"/>
              </a:rPr>
              <a:t>, p.1741143220969694.</a:t>
            </a:r>
          </a:p>
          <a:p>
            <a:pPr marL="0" marR="0">
              <a:lnSpc>
                <a:spcPct val="200000"/>
              </a:lnSpc>
              <a:spcBef>
                <a:spcPts val="0"/>
              </a:spcBef>
              <a:spcAft>
                <a:spcPts val="800"/>
              </a:spcAft>
            </a:pPr>
            <a:r>
              <a:rPr lang="en-US" sz="105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Nikolaou, I., 2021. What is the Role of Technology in Recruitment and Selection?. </a:t>
            </a:r>
            <a:r>
              <a:rPr lang="en-US" sz="1050" i="1" dirty="0">
                <a:effectLst/>
                <a:latin typeface="Calibri" panose="020F0502020204030204" pitchFamily="34" charset="0"/>
                <a:ea typeface="Calibri" panose="020F0502020204030204" pitchFamily="34" charset="0"/>
                <a:cs typeface="Times New Roman" panose="02020603050405020304" pitchFamily="18" charset="0"/>
              </a:rPr>
              <a:t>The Spanish journal of psychology</a:t>
            </a:r>
            <a:r>
              <a:rPr lang="en-US" sz="1050" dirty="0">
                <a:effectLst/>
                <a:latin typeface="Calibri" panose="020F0502020204030204" pitchFamily="34" charset="0"/>
                <a:ea typeface="Calibri" panose="020F0502020204030204" pitchFamily="34" charset="0"/>
                <a:cs typeface="Times New Roman" panose="02020603050405020304" pitchFamily="18" charset="0"/>
              </a:rPr>
              <a:t>, </a:t>
            </a:r>
            <a:r>
              <a:rPr lang="en-US" sz="1050" i="1" dirty="0">
                <a:effectLst/>
                <a:latin typeface="Calibri" panose="020F0502020204030204" pitchFamily="34" charset="0"/>
                <a:ea typeface="Calibri" panose="020F0502020204030204" pitchFamily="34" charset="0"/>
                <a:cs typeface="Times New Roman" panose="02020603050405020304" pitchFamily="18" charset="0"/>
              </a:rPr>
              <a:t>24</a:t>
            </a:r>
            <a:r>
              <a:rPr lang="en-US" sz="1050" dirty="0">
                <a:effectLst/>
                <a:latin typeface="Calibri" panose="020F0502020204030204" pitchFamily="34" charset="0"/>
                <a:ea typeface="Calibri" panose="020F0502020204030204" pitchFamily="34" charset="0"/>
                <a:cs typeface="Times New Roman" panose="02020603050405020304" pitchFamily="18" charset="0"/>
              </a:rPr>
              <a:t>.</a:t>
            </a:r>
          </a:p>
        </p:txBody>
      </p:sp>
    </p:spTree>
    <p:extLst>
      <p:ext uri="{BB962C8B-B14F-4D97-AF65-F5344CB8AC3E}">
        <p14:creationId xmlns:p14="http://schemas.microsoft.com/office/powerpoint/2010/main" val="3283774296"/>
      </p:ext>
    </p:extLst>
  </p:cSld>
  <p:clrMapOvr>
    <a:masterClrMapping/>
  </p:clrMapOvr>
</p:sld>
</file>

<file path=ppt/theme/theme1.xml><?xml version="1.0" encoding="utf-8"?>
<a:theme xmlns:a="http://schemas.openxmlformats.org/drawingml/2006/main" name="Gallery">
  <a:themeElements>
    <a:clrScheme name="Gallery">
      <a:dk1>
        <a:sysClr val="windowText" lastClr="000000"/>
      </a:dk1>
      <a:lt1>
        <a:sysClr val="window" lastClr="FFFFFF"/>
      </a:lt1>
      <a:dk2>
        <a:srgbClr val="454545"/>
      </a:dk2>
      <a:lt2>
        <a:srgbClr val="DFDBD5"/>
      </a:lt2>
      <a:accent1>
        <a:srgbClr val="B71E42"/>
      </a:accent1>
      <a:accent2>
        <a:srgbClr val="DE478E"/>
      </a:accent2>
      <a:accent3>
        <a:srgbClr val="BC72F0"/>
      </a:accent3>
      <a:accent4>
        <a:srgbClr val="795FAF"/>
      </a:accent4>
      <a:accent5>
        <a:srgbClr val="586EA6"/>
      </a:accent5>
      <a:accent6>
        <a:srgbClr val="6892A0"/>
      </a:accent6>
      <a:hlink>
        <a:srgbClr val="FA2B5C"/>
      </a:hlink>
      <a:folHlink>
        <a:srgbClr val="BC658E"/>
      </a:folHlink>
    </a:clrScheme>
    <a:fontScheme name="Gallery">
      <a:majorFont>
        <a:latin typeface="Gill Sans MT" panose="020B0502020104020203"/>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Gill Sans MT" panose="020B0502020104020203"/>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Gallery">
      <a:fillStyleLst>
        <a:solidFill>
          <a:schemeClr val="phClr"/>
        </a:solidFill>
        <a:gradFill rotWithShape="1">
          <a:gsLst>
            <a:gs pos="0">
              <a:schemeClr val="phClr">
                <a:tint val="54000"/>
                <a:alpha val="100000"/>
                <a:satMod val="105000"/>
                <a:lumMod val="110000"/>
              </a:schemeClr>
            </a:gs>
            <a:gs pos="100000">
              <a:schemeClr val="phClr">
                <a:tint val="78000"/>
                <a:alpha val="92000"/>
                <a:satMod val="109000"/>
                <a:lumMod val="100000"/>
              </a:schemeClr>
            </a:gs>
          </a:gsLst>
          <a:lin ang="5400000" scaled="0"/>
        </a:gradFill>
        <a:gradFill rotWithShape="1">
          <a:gsLst>
            <a:gs pos="0">
              <a:schemeClr val="phClr">
                <a:tint val="98000"/>
                <a:satMod val="110000"/>
                <a:lumMod val="104000"/>
              </a:schemeClr>
            </a:gs>
            <a:gs pos="69000">
              <a:schemeClr val="phClr">
                <a:shade val="88000"/>
                <a:satMod val="130000"/>
                <a:lumMod val="92000"/>
              </a:schemeClr>
            </a:gs>
            <a:gs pos="100000">
              <a:schemeClr val="phClr">
                <a:shade val="78000"/>
                <a:satMod val="130000"/>
                <a:lumMod val="92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outerShdw blurRad="50800" dist="50800" dir="5400000" sx="96000" sy="96000" rotWithShape="0">
              <a:srgbClr val="000000">
                <a:alpha val="48000"/>
              </a:srgbClr>
            </a:outerShdw>
          </a:effectLst>
          <a:scene3d>
            <a:camera prst="orthographicFront">
              <a:rot lat="0" lon="0" rev="0"/>
            </a:camera>
            <a:lightRig rig="balanced" dir="t">
              <a:rot lat="0" lon="0" rev="1080000"/>
            </a:lightRig>
          </a:scene3d>
          <a:sp3d>
            <a:bevelT w="38100" h="12700" prst="softRound"/>
          </a:sp3d>
        </a:effectStyle>
      </a:effectStyleLst>
      <a:bgFillStyleLst>
        <a:solidFill>
          <a:schemeClr val="phClr"/>
        </a:solidFill>
        <a:solidFill>
          <a:schemeClr val="phClr"/>
        </a:solidFill>
        <a:gradFill rotWithShape="1">
          <a:gsLst>
            <a:gs pos="0">
              <a:schemeClr val="phClr">
                <a:tint val="94000"/>
                <a:satMod val="80000"/>
                <a:lumMod val="106000"/>
              </a:schemeClr>
            </a:gs>
            <a:gs pos="100000">
              <a:schemeClr val="phClr">
                <a:shade val="80000"/>
              </a:schemeClr>
            </a:gs>
          </a:gsLst>
          <a:path path="circle">
            <a:fillToRect l="43000" r="43000" b="100000"/>
          </a:path>
        </a:gradFill>
      </a:bgFillStyleLst>
    </a:fmtScheme>
  </a:themeElements>
  <a:objectDefaults/>
  <a:extraClrSchemeLst/>
  <a:extLst>
    <a:ext uri="{05A4C25C-085E-4340-85A3-A5531E510DB2}">
      <thm15:themeFamily xmlns:thm15="http://schemas.microsoft.com/office/thememl/2012/main" name="Gallery" id="{BBFCD31E-59A1-489D-B089-A3EAD7CAE12E}" vid="{F5E91637-A7B6-4E27-B710-77DA7014EE1E}"/>
    </a:ext>
  </a:extLst>
</a:theme>
</file>

<file path=docProps/app.xml><?xml version="1.0" encoding="utf-8"?>
<Properties xmlns="http://schemas.openxmlformats.org/officeDocument/2006/extended-properties" xmlns:vt="http://schemas.openxmlformats.org/officeDocument/2006/docPropsVTypes">
  <Template>Gallery</Template>
  <TotalTime>26</TotalTime>
  <Words>1538</Words>
  <Application>Microsoft Office PowerPoint</Application>
  <PresentationFormat>Widescreen</PresentationFormat>
  <Paragraphs>73</Paragraphs>
  <Slides>10</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10</vt:i4>
      </vt:variant>
    </vt:vector>
  </HeadingPairs>
  <TitlesOfParts>
    <vt:vector size="16" baseType="lpstr">
      <vt:lpstr>Arial</vt:lpstr>
      <vt:lpstr>Calibri</vt:lpstr>
      <vt:lpstr>Gill Sans MT</vt:lpstr>
      <vt:lpstr>Times New Roman</vt:lpstr>
      <vt:lpstr>Work Sans</vt:lpstr>
      <vt:lpstr>Gallery</vt:lpstr>
      <vt:lpstr>Assessment Component 1  </vt:lpstr>
      <vt:lpstr>Introduction  </vt:lpstr>
      <vt:lpstr>Steps in the recruitment and selection process</vt:lpstr>
      <vt:lpstr> Steps in the recruitment and selection process</vt:lpstr>
      <vt:lpstr>Steps in the recruitment and selection process </vt:lpstr>
      <vt:lpstr>The recruitment and selection process within the Unilever </vt:lpstr>
      <vt:lpstr>The selection process</vt:lpstr>
      <vt:lpstr>Recruitment and selection process evolution </vt:lpstr>
      <vt:lpstr>Conclusion  </vt:lpstr>
      <vt:lpstr>References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Assessment Component 1</dc:title>
  <dc:creator>Doreen Nkonge</dc:creator>
  <cp:lastModifiedBy>anamaria duman</cp:lastModifiedBy>
  <cp:revision>14</cp:revision>
  <dcterms:created xsi:type="dcterms:W3CDTF">2022-07-03T08:34:07Z</dcterms:created>
  <dcterms:modified xsi:type="dcterms:W3CDTF">2022-07-04T11:20:07Z</dcterms:modified>
</cp:coreProperties>
</file>