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9" r:id="rId7"/>
    <p:sldId id="268" r:id="rId8"/>
    <p:sldId id="267" r:id="rId9"/>
    <p:sldId id="266" r:id="rId10"/>
    <p:sldId id="265" r:id="rId11"/>
    <p:sldId id="264" r:id="rId12"/>
    <p:sldId id="261" r:id="rId13"/>
    <p:sldId id="263" r:id="rId14"/>
    <p:sldId id="262" r:id="rId15"/>
    <p:sldId id="272" r:id="rId16"/>
    <p:sldId id="271"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00" y="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59CD03-8B76-4F16-B4BD-AD2B421E4E4F}" type="datetimeFigureOut">
              <a:rPr lang="en-US" smtClean="0"/>
              <a:t>12/11/2019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E31437E-51BD-42C5-9DB1-31C7D893CB3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At this study, different insights regarding research methods and digital skills will be evaluated. For doing this, background information regarding Tesco will be presented as it is the study. Moreover, challenges that might be faced by organisations and individuals before the introduction of e-commerce will be described. Lastly, impact of e-commerce and some general insight will be evaluated.</a:t>
            </a:r>
            <a:endParaRPr lang="en-US" sz="1200" kern="1200" dirty="0">
              <a:solidFill>
                <a:schemeClr val="tx1"/>
              </a:solidFill>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Tesco is actually a UK based supermarket retailer that has been known as one of the most successful retailer of recent times. The organisation has both online and offline presence as they serve more than one million consumer every week. The organisation Tesco was initially founded back at 1919.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At the current context, the organisation has more than 4,50,000 employees. Since the organisation is a multinational organisation, the organisation has stores at 7000 different locations at greater extension. In addition to that, the organisation has 3,961 stores at UK.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Moreover, it has been observed that the organisation is able to earn an extensive amount of money due to the introduction of their online presence at greater extension. At the current financial year of 2019, it has been observed that the organisation was able to earn total revenue of $84.22 billion, which about 11.71% increment compared with the previous year earning (</a:t>
            </a:r>
            <a:r>
              <a:rPr lang="en-US" sz="1200" kern="1200" dirty="0">
                <a:solidFill>
                  <a:schemeClr val="tx1"/>
                </a:solidFill>
                <a:latin typeface="+mn-lt"/>
                <a:ea typeface="+mn-ea"/>
                <a:cs typeface="+mn-cs"/>
              </a:rPr>
              <a:t>macrotrends.net, 2019</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before the introduction of e-commerce at recent day organisations, they face enormous amount of challenges</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an instance, people needed to visit different stores and other physical location of diverse storefront before making purchasing decision (</a:t>
            </a:r>
            <a:r>
              <a:rPr lang="en-GB" sz="1200" kern="1200" dirty="0" err="1">
                <a:solidFill>
                  <a:schemeClr val="tx1"/>
                </a:solidFill>
                <a:latin typeface="+mn-lt"/>
                <a:ea typeface="+mn-ea"/>
                <a:cs typeface="+mn-cs"/>
              </a:rPr>
              <a:t>Laudon</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Traver</a:t>
            </a:r>
            <a:r>
              <a:rPr lang="en-GB" sz="1200" kern="1200" dirty="0">
                <a:solidFill>
                  <a:schemeClr val="tx1"/>
                </a:solidFill>
                <a:latin typeface="+mn-lt"/>
                <a:ea typeface="+mn-ea"/>
                <a:cs typeface="+mn-cs"/>
              </a:rPr>
              <a:t>, 2016). Prior to the introduction of e-commerce websites, consumers have to waste an extensive amount of their free time for buying their desired products as well as services.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Moreover, the waiting time of paying for products was also quite high before the emergence of e-commerce at greater extension, which was a brief challenge at that time. In addition to that, before the emergence of e-commerce, it was quite difficult for different normal organisations to make extrinsic marketing activity for reaching towards a broader consumer base.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E-commerce can be described as the process of selling and buying different products through the overall transformation of service and goods. It is also about transmitting different forms and substances of data through the help of electronic network, which are actually internet services at greater extension (Rutherford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2016). Transmutation or transmission of data and other similar aspects can easily be occurring at both B2B and B2C context.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Hence, it can be described that modern day e-commerce can be the part of different business related process and procedure due to the backup possibility of current organisations at further instances. Moreover, it has been observed that basic www (</a:t>
            </a:r>
            <a:r>
              <a:rPr lang="en-GB" sz="1200" b="1" i="1" kern="1200" dirty="0">
                <a:solidFill>
                  <a:schemeClr val="tx1"/>
                </a:solidFill>
                <a:latin typeface="+mn-lt"/>
                <a:ea typeface="+mn-ea"/>
                <a:cs typeface="+mn-cs"/>
              </a:rPr>
              <a:t>World Wide Web) </a:t>
            </a:r>
            <a:r>
              <a:rPr lang="en-GB" sz="1200" kern="1200" dirty="0">
                <a:solidFill>
                  <a:schemeClr val="tx1"/>
                </a:solidFill>
                <a:latin typeface="+mn-lt"/>
                <a:ea typeface="+mn-ea"/>
                <a:cs typeface="+mn-cs"/>
              </a:rPr>
              <a:t>provide effective and efficient opportunity of making fundamental change at contemporary selling process and procedures at greatest extension.</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addition to that, it has also been observed that the setting of e-commerce can also be described as the process of making online money transfer. Consumers can have greater amount of advantages due to the introduction and current remembrance of e-commerce related websites at greater extension (Chaffey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2015). Consumers can buy or even sell their associated product through the help of  adequate and effective e-commerce related services at greater extension. In addition to that, electronic commerce has also been used for different varieties and viabilities in recent day context. As an instance, e-commerce provide the basic key opportunity of both buying and selling perspective, where it can also be seen as a fundamental aspect of recent day advantages at greater extension.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basic key impact of e-commerce is it can radically decrease the overall cost and time needed for buying and selling various aspects (Oliveira </a:t>
            </a:r>
            <a:r>
              <a:rPr lang="en-GB" sz="1200" i="1" kern="1200" dirty="0">
                <a:solidFill>
                  <a:schemeClr val="tx1"/>
                </a:solidFill>
                <a:latin typeface="+mn-lt"/>
                <a:ea typeface="+mn-ea"/>
                <a:cs typeface="+mn-cs"/>
              </a:rPr>
              <a:t>et al.,</a:t>
            </a:r>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2017). In addition to that, it has also been observed that e-commerce has the basic and fundamental ability of assessing diverse aspects of the transaction process of various goods, services and even monetary support. The consumer insights can be assessed quite easily through the help of modern day e-commerce at greater extension. </a:t>
            </a:r>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basic key impact of e-commerce is it can radically decrease the overall cost and time needed for buying and selling various aspects (Oliveira </a:t>
            </a:r>
            <a:r>
              <a:rPr lang="en-GB" sz="1200" i="1" kern="1200" dirty="0">
                <a:solidFill>
                  <a:schemeClr val="tx1"/>
                </a:solidFill>
                <a:latin typeface="+mn-lt"/>
                <a:ea typeface="+mn-ea"/>
                <a:cs typeface="+mn-cs"/>
              </a:rPr>
              <a:t>et al.,</a:t>
            </a:r>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2017). In addition to that, it has also been observed that e-commerce has the basic and fundamental ability of assessing diverse aspects of the transaction process of various goods, services and even monetary support. The consumer insights can be assessed quite easily through the help of modern day e-commerce at greater extension. Diverse business related activities can also be and changed due to the introduction of e-commerce websites at recent instance. The overall resilience regarding diverse business activities can also be completed through the help of modern e-commerce services in recent instance (</a:t>
            </a:r>
            <a:r>
              <a:rPr lang="en-GB" sz="1200" kern="1200" dirty="0" err="1">
                <a:solidFill>
                  <a:schemeClr val="tx1"/>
                </a:solidFill>
                <a:latin typeface="+mn-lt"/>
                <a:ea typeface="+mn-ea"/>
                <a:cs typeface="+mn-cs"/>
              </a:rPr>
              <a:t>Kimchi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2019).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Consumers can easily explore different types and forms of business execution through the help of the application of e-commerce. The capital service and other similar aspects of consumer buying proposition can also be described as the process of fundamental and effective e-commerce in recent circumstances. A positive business related attitude can also be made through the help of e-commerce services at greater extension. The entire and overall marketing process can also be minimised through the help of proper and compact e-commerce services in recent instance (Wang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2016). In addition to that, it has also been observed that seller perception can be implemented through the help of the introduction of recent e-commerce websites. In addition to that, marketing capability and credibility can be improved through the help of e-commerce services and models.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Several different aspects can easily be learned through the help of this particular study, as it has been observed that the current circumstance of buying and selling diverse aspects has been fundamentally changed due to e-commerce. In addition to that, different information about product and service quality that can be gained due to the introduction of e-commerce could also be gathered. Moreover, marketing and how it is affected by recent variables of e-commerce websites has also been conducted at the lesson.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From the overall study, it can be concluded that e-commerce is the fundamental and basic approach of selling and buying various aspects from online platforms. In addition to that, it can also conclude that the introduction of e-commerce websites has the possibility of measuring fundamental gaps and advantages at product buying and selling in recent circumstances.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E31437E-51BD-42C5-9DB1-31C7D893CB30}"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2F294FF-F8B2-4174-B20C-6B80FE0E50ED}" type="datetimeFigureOut">
              <a:rPr lang="en-US" smtClean="0"/>
              <a:t>12/11/2019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D8DD935-1875-4808-B407-55AFB09EDD70}"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2F294FF-F8B2-4174-B20C-6B80FE0E50ED}" type="datetimeFigureOut">
              <a:rPr lang="en-US" smtClean="0"/>
              <a:t>12/11/2019</a:t>
            </a:fld>
            <a:endParaRPr lang="en-US"/>
          </a:p>
        </p:txBody>
      </p:sp>
      <p:sp>
        <p:nvSpPr>
          <p:cNvPr id="9" name="Slide Number Placeholder 8"/>
          <p:cNvSpPr>
            <a:spLocks noGrp="1"/>
          </p:cNvSpPr>
          <p:nvPr>
            <p:ph type="sldNum" sz="quarter" idx="15"/>
          </p:nvPr>
        </p:nvSpPr>
        <p:spPr/>
        <p:txBody>
          <a:bodyPr rtlCol="0"/>
          <a:lstStyle/>
          <a:p>
            <a:fld id="{3D8DD935-1875-4808-B407-55AFB09EDD70}"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2F294FF-F8B2-4174-B20C-6B80FE0E50ED}" type="datetimeFigureOut">
              <a:rPr lang="en-US" smtClean="0"/>
              <a:t>12/11/2019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D8DD935-1875-4808-B407-55AFB09EDD70}"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2F294FF-F8B2-4174-B20C-6B80FE0E50ED}" type="datetimeFigureOut">
              <a:rPr lang="en-US" smtClean="0"/>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D8DD935-1875-4808-B407-55AFB09EDD70}" type="slidenum">
              <a:rPr lang="en-US" smtClean="0"/>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2F294FF-F8B2-4174-B20C-6B80FE0E50ED}" type="datetimeFigureOut">
              <a:rPr lang="en-US" smtClean="0"/>
              <a:t>12/11/2019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D8DD935-1875-4808-B407-55AFB09EDD70}" type="slidenum">
              <a:rPr lang="en-US" smtClean="0"/>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2F294FF-F8B2-4174-B20C-6B80FE0E50ED}" type="datetimeFigureOut">
              <a:rPr lang="en-US" smtClean="0"/>
              <a:t>12/11/2019</a:t>
            </a:fld>
            <a:endParaRPr lang="en-US"/>
          </a:p>
        </p:txBody>
      </p:sp>
      <p:sp>
        <p:nvSpPr>
          <p:cNvPr id="7" name="Slide Number Placeholder 6"/>
          <p:cNvSpPr>
            <a:spLocks noGrp="1"/>
          </p:cNvSpPr>
          <p:nvPr>
            <p:ph type="sldNum" sz="quarter" idx="11"/>
          </p:nvPr>
        </p:nvSpPr>
        <p:spPr/>
        <p:txBody>
          <a:bodyPr rtlCol="0"/>
          <a:lstStyle/>
          <a:p>
            <a:fld id="{3D8DD935-1875-4808-B407-55AFB09EDD70}"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F294FF-F8B2-4174-B20C-6B80FE0E50ED}" type="datetimeFigureOut">
              <a:rPr lang="en-US" smtClean="0"/>
              <a:t>12/11/2019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D8DD935-1875-4808-B407-55AFB09EDD7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2F294FF-F8B2-4174-B20C-6B80FE0E50ED}" type="datetimeFigureOut">
              <a:rPr lang="en-US" smtClean="0"/>
              <a:t>12/11/2019</a:t>
            </a:fld>
            <a:endParaRPr lang="en-US"/>
          </a:p>
        </p:txBody>
      </p:sp>
      <p:sp>
        <p:nvSpPr>
          <p:cNvPr id="22" name="Slide Number Placeholder 21"/>
          <p:cNvSpPr>
            <a:spLocks noGrp="1"/>
          </p:cNvSpPr>
          <p:nvPr>
            <p:ph type="sldNum" sz="quarter" idx="15"/>
          </p:nvPr>
        </p:nvSpPr>
        <p:spPr/>
        <p:txBody>
          <a:bodyPr rtlCol="0"/>
          <a:lstStyle/>
          <a:p>
            <a:fld id="{3D8DD935-1875-4808-B407-55AFB09EDD70}"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2F294FF-F8B2-4174-B20C-6B80FE0E50ED}" type="datetimeFigureOut">
              <a:rPr lang="en-US" smtClean="0"/>
              <a:t>12/11/2019</a:t>
            </a:fld>
            <a:endParaRPr lang="en-US"/>
          </a:p>
        </p:txBody>
      </p:sp>
      <p:sp>
        <p:nvSpPr>
          <p:cNvPr id="18" name="Slide Number Placeholder 17"/>
          <p:cNvSpPr>
            <a:spLocks noGrp="1"/>
          </p:cNvSpPr>
          <p:nvPr>
            <p:ph type="sldNum" sz="quarter" idx="11"/>
          </p:nvPr>
        </p:nvSpPr>
        <p:spPr/>
        <p:txBody>
          <a:bodyPr rtlCol="0"/>
          <a:lstStyle/>
          <a:p>
            <a:fld id="{3D8DD935-1875-4808-B407-55AFB09EDD70}"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2F294FF-F8B2-4174-B20C-6B80FE0E50ED}" type="datetimeFigureOut">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8DD935-1875-4808-B407-55AFB09EDD7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2F294FF-F8B2-4174-B20C-6B80FE0E50ED}" type="datetimeFigureOut">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D8DD935-1875-4808-B407-55AFB09EDD7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2F294FF-F8B2-4174-B20C-6B80FE0E50ED}" type="datetimeFigureOut">
              <a:rPr lang="en-US" smtClean="0"/>
              <a:t>12/11/2019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D8DD935-1875-4808-B407-55AFB09EDD7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219200" y="2819400"/>
            <a:ext cx="7848600" cy="1066800"/>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600" b="1" i="0" u="none" strike="noStrike" kern="1200" cap="none" spc="0" normalizeH="0" baseline="0" noProof="0" dirty="0">
                <a:ln>
                  <a:noFill/>
                </a:ln>
                <a:effectLst/>
                <a:uLnTx/>
                <a:uFillTx/>
                <a:latin typeface="Times New Roman" pitchFamily="18" charset="0"/>
                <a:cs typeface="Times New Roman" pitchFamily="18" charset="0"/>
              </a:rPr>
              <a:t>Digital skills and Research Methods</a:t>
            </a:r>
          </a:p>
        </p:txBody>
      </p:sp>
      <p:pic>
        <p:nvPicPr>
          <p:cNvPr id="15362" name="Picture 2" descr="Image result for e commerce"/>
          <p:cNvPicPr>
            <a:picLocks noChangeAspect="1" noChangeArrowheads="1"/>
          </p:cNvPicPr>
          <p:nvPr/>
        </p:nvPicPr>
        <p:blipFill>
          <a:blip r:embed="rId2" cstate="print"/>
          <a:srcRect/>
          <a:stretch>
            <a:fillRect/>
          </a:stretch>
        </p:blipFill>
        <p:spPr bwMode="auto">
          <a:xfrm>
            <a:off x="6477000" y="5100085"/>
            <a:ext cx="2667000" cy="175791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Table of contents</a:t>
            </a:r>
          </a:p>
        </p:txBody>
      </p:sp>
      <p:sp>
        <p:nvSpPr>
          <p:cNvPr id="3" name="Content Placeholder 2"/>
          <p:cNvSpPr>
            <a:spLocks noGrp="1"/>
          </p:cNvSpPr>
          <p:nvPr>
            <p:ph sz="quarter" idx="1"/>
          </p:nvPr>
        </p:nvSpPr>
        <p:spPr/>
        <p:txBody>
          <a:bodyPr>
            <a:normAutofit fontScale="55000" lnSpcReduction="20000"/>
          </a:bodyPr>
          <a:lstStyle/>
          <a:p>
            <a:r>
              <a:rPr lang="en-US" sz="4000" dirty="0">
                <a:latin typeface="Times New Roman" pitchFamily="18" charset="0"/>
                <a:cs typeface="Times New Roman" pitchFamily="18" charset="0"/>
              </a:rPr>
              <a:t>Slide 3 – Introduction –Daniela Ciornea 1907166</a:t>
            </a:r>
          </a:p>
          <a:p>
            <a:r>
              <a:rPr lang="en-US" sz="4000" dirty="0">
                <a:latin typeface="Times New Roman" pitchFamily="18" charset="0"/>
                <a:cs typeface="Times New Roman" pitchFamily="18" charset="0"/>
              </a:rPr>
              <a:t>Slide 4  to 6 - </a:t>
            </a:r>
            <a:r>
              <a:rPr lang="en-GB" sz="4000" dirty="0">
                <a:latin typeface="Times New Roman" pitchFamily="18" charset="0"/>
                <a:cs typeface="Times New Roman" pitchFamily="18" charset="0"/>
              </a:rPr>
              <a:t>Background of the organisation – Thierry </a:t>
            </a:r>
            <a:r>
              <a:rPr lang="en-GB" sz="4000" dirty="0" err="1">
                <a:latin typeface="Times New Roman" pitchFamily="18" charset="0"/>
                <a:cs typeface="Times New Roman" pitchFamily="18" charset="0"/>
              </a:rPr>
              <a:t>Kabongo</a:t>
            </a:r>
            <a:r>
              <a:rPr lang="en-GB" sz="4000" dirty="0">
                <a:latin typeface="Times New Roman" pitchFamily="18" charset="0"/>
                <a:cs typeface="Times New Roman" pitchFamily="18" charset="0"/>
              </a:rPr>
              <a:t> 1909473</a:t>
            </a:r>
          </a:p>
          <a:p>
            <a:r>
              <a:rPr lang="en-GB" sz="4000" dirty="0">
                <a:latin typeface="Times New Roman" pitchFamily="18" charset="0"/>
                <a:cs typeface="Times New Roman" pitchFamily="18" charset="0"/>
              </a:rPr>
              <a:t>Slide 7 to 9 </a:t>
            </a:r>
            <a:r>
              <a:rPr lang="en-GB" sz="4000" b="1" dirty="0">
                <a:latin typeface="Times New Roman" pitchFamily="18" charset="0"/>
                <a:cs typeface="Times New Roman" pitchFamily="18" charset="0"/>
              </a:rPr>
              <a:t>- </a:t>
            </a:r>
            <a:r>
              <a:rPr lang="en-GB" sz="4000" dirty="0">
                <a:latin typeface="Times New Roman" pitchFamily="18" charset="0"/>
                <a:cs typeface="Times New Roman" pitchFamily="18" charset="0"/>
              </a:rPr>
              <a:t>The challenges before the introduction of e-commerce – Mohammed Ali Khan 1908674</a:t>
            </a:r>
          </a:p>
          <a:p>
            <a:r>
              <a:rPr lang="en-GB" sz="4000" dirty="0">
                <a:latin typeface="Times New Roman" pitchFamily="18" charset="0"/>
                <a:cs typeface="Times New Roman" pitchFamily="18" charset="0"/>
              </a:rPr>
              <a:t>Slide 10 to 12 - The challenges before the introduction of e-commerce – Mohammed Ali Khan  1908674</a:t>
            </a:r>
          </a:p>
          <a:p>
            <a:r>
              <a:rPr lang="en-GB" sz="4000" dirty="0">
                <a:latin typeface="Times New Roman" pitchFamily="18" charset="0"/>
                <a:cs typeface="Times New Roman" pitchFamily="18" charset="0"/>
              </a:rPr>
              <a:t>Slide 13 to 15 - Impact of the modern e-commerce – Julia Martins </a:t>
            </a:r>
            <a:r>
              <a:rPr lang="en-GB" sz="4000" dirty="0" err="1">
                <a:latin typeface="Times New Roman" pitchFamily="18" charset="0"/>
                <a:cs typeface="Times New Roman" pitchFamily="18" charset="0"/>
              </a:rPr>
              <a:t>Moraes</a:t>
            </a:r>
            <a:r>
              <a:rPr lang="en-GB" sz="4000">
                <a:latin typeface="Times New Roman" pitchFamily="18" charset="0"/>
                <a:cs typeface="Times New Roman" pitchFamily="18" charset="0"/>
              </a:rPr>
              <a:t> 1908211</a:t>
            </a:r>
            <a:endParaRPr lang="en-GB" sz="4000" dirty="0">
              <a:latin typeface="Times New Roman" pitchFamily="18" charset="0"/>
              <a:cs typeface="Times New Roman" pitchFamily="18" charset="0"/>
            </a:endParaRPr>
          </a:p>
          <a:p>
            <a:r>
              <a:rPr lang="en-GB" sz="4000" dirty="0">
                <a:latin typeface="Times New Roman" pitchFamily="18" charset="0"/>
                <a:cs typeface="Times New Roman" pitchFamily="18" charset="0"/>
              </a:rPr>
              <a:t>Slide 16 - Impact of the modern e-commerce</a:t>
            </a:r>
          </a:p>
          <a:p>
            <a:r>
              <a:rPr lang="en-GB" sz="4000" dirty="0">
                <a:latin typeface="Times New Roman" pitchFamily="18" charset="0"/>
                <a:cs typeface="Times New Roman" pitchFamily="18" charset="0"/>
              </a:rPr>
              <a:t>Slide 17 – </a:t>
            </a:r>
            <a:r>
              <a:rPr lang="en-US" sz="4000" dirty="0">
                <a:latin typeface="Times New Roman" pitchFamily="18" charset="0"/>
                <a:cs typeface="Times New Roman" pitchFamily="18" charset="0"/>
              </a:rPr>
              <a:t>Conclusion – Daniela Ciornea</a:t>
            </a:r>
          </a:p>
          <a:p>
            <a:r>
              <a:rPr lang="en-US" sz="4000" dirty="0">
                <a:latin typeface="Times New Roman" pitchFamily="18" charset="0"/>
                <a:cs typeface="Times New Roman" pitchFamily="18" charset="0"/>
              </a:rPr>
              <a:t>Slide 18 – Reference List</a:t>
            </a:r>
            <a:br>
              <a:rPr lang="en-US" sz="4000" dirty="0">
                <a:latin typeface="Times New Roman" pitchFamily="18" charset="0"/>
                <a:cs typeface="Times New Roman" pitchFamily="18" charset="0"/>
              </a:rPr>
            </a:br>
            <a:br>
              <a:rPr lang="en-US" sz="2400" b="1" dirty="0">
                <a:latin typeface="Times New Roman" pitchFamily="18" charset="0"/>
                <a:cs typeface="Times New Roman" pitchFamily="18" charset="0"/>
              </a:rPr>
            </a:br>
            <a:br>
              <a:rPr lang="en-US" sz="2400" b="1" dirty="0">
                <a:latin typeface="Times New Roman" pitchFamily="18" charset="0"/>
                <a:cs typeface="Times New Roman" pitchFamily="18" charset="0"/>
              </a:rPr>
            </a:br>
            <a:br>
              <a:rPr lang="en-US" sz="2400" dirty="0">
                <a:latin typeface="Times New Roman" pitchFamily="18" charset="0"/>
                <a:cs typeface="Times New Roman" pitchFamily="18" charset="0"/>
              </a:rPr>
            </a:br>
            <a:r>
              <a:rPr lang="en-GB" sz="2400" dirty="0">
                <a:latin typeface="Times New Roman" pitchFamily="18" charset="0"/>
                <a:cs typeface="Times New Roman" pitchFamily="18" charset="0"/>
              </a:rPr>
              <a:t> </a:t>
            </a:r>
            <a:endParaRPr lang="en-US"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Introduction</a:t>
            </a:r>
          </a:p>
        </p:txBody>
      </p:sp>
      <p:sp>
        <p:nvSpPr>
          <p:cNvPr id="3" name="Content Placeholder 2"/>
          <p:cNvSpPr>
            <a:spLocks noGrp="1"/>
          </p:cNvSpPr>
          <p:nvPr>
            <p:ph sz="quarter" idx="1"/>
          </p:nvPr>
        </p:nvSpPr>
        <p:spPr/>
        <p:txBody>
          <a:bodyPr>
            <a:normAutofit/>
          </a:bodyPr>
          <a:lstStyle/>
          <a:p>
            <a:pPr algn="just"/>
            <a:r>
              <a:rPr lang="en-GB" sz="2800" dirty="0">
                <a:latin typeface="Times New Roman" pitchFamily="18" charset="0"/>
                <a:cs typeface="Times New Roman" pitchFamily="18" charset="0"/>
              </a:rPr>
              <a:t>Different insights regarding research methods and digital skills will be evaluated at the study.</a:t>
            </a:r>
          </a:p>
          <a:p>
            <a:pPr algn="just"/>
            <a:r>
              <a:rPr lang="en-GB" sz="2800" dirty="0">
                <a:latin typeface="Times New Roman" pitchFamily="18" charset="0"/>
                <a:cs typeface="Times New Roman" pitchFamily="18" charset="0"/>
              </a:rPr>
              <a:t>Challenges that might be faced by organisations and individuals before the introduction of e-commerce will be described .</a:t>
            </a:r>
          </a:p>
          <a:p>
            <a:endParaRPr lang="en-US" sz="2800" dirty="0">
              <a:latin typeface="Times New Roman" pitchFamily="18" charset="0"/>
              <a:cs typeface="Times New Roman" pitchFamily="18" charset="0"/>
            </a:endParaRPr>
          </a:p>
        </p:txBody>
      </p:sp>
      <p:pic>
        <p:nvPicPr>
          <p:cNvPr id="12290" name="Picture 2" descr="Related image"/>
          <p:cNvPicPr>
            <a:picLocks noChangeAspect="1" noChangeArrowheads="1"/>
          </p:cNvPicPr>
          <p:nvPr/>
        </p:nvPicPr>
        <p:blipFill>
          <a:blip r:embed="rId3"/>
          <a:srcRect/>
          <a:stretch>
            <a:fillRect/>
          </a:stretch>
        </p:blipFill>
        <p:spPr bwMode="auto">
          <a:xfrm>
            <a:off x="0" y="4495800"/>
            <a:ext cx="2362200" cy="23622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b="1" dirty="0">
                <a:solidFill>
                  <a:schemeClr val="tx1"/>
                </a:solidFill>
                <a:latin typeface="Times New Roman" pitchFamily="18" charset="0"/>
                <a:cs typeface="Times New Roman" pitchFamily="18" charset="0"/>
              </a:rPr>
              <a:t>Background of the organisation</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447800"/>
            <a:ext cx="8229600" cy="2819400"/>
          </a:xfrm>
        </p:spPr>
        <p:txBody>
          <a:bodyPr>
            <a:normAutofit/>
          </a:bodyPr>
          <a:lstStyle/>
          <a:p>
            <a:pPr algn="just"/>
            <a:r>
              <a:rPr lang="en-GB" sz="2800" dirty="0">
                <a:latin typeface="Times New Roman" pitchFamily="18" charset="0"/>
                <a:cs typeface="Times New Roman" pitchFamily="18" charset="0"/>
              </a:rPr>
              <a:t>Tesco is actually a UK based supermarket retailer that has been known as one of the most successful retailer of recent times.</a:t>
            </a:r>
          </a:p>
          <a:p>
            <a:pPr algn="just"/>
            <a:r>
              <a:rPr lang="en-GB" sz="2800" dirty="0">
                <a:latin typeface="Times New Roman" pitchFamily="18" charset="0"/>
                <a:cs typeface="Times New Roman" pitchFamily="18" charset="0"/>
              </a:rPr>
              <a:t>The organisation has both online and offline presence as they serve more than one million consumer every week. </a:t>
            </a:r>
          </a:p>
          <a:p>
            <a:pPr algn="just"/>
            <a:endParaRPr lang="en-US" sz="2800" dirty="0">
              <a:latin typeface="Times New Roman" pitchFamily="18" charset="0"/>
              <a:cs typeface="Times New Roman" pitchFamily="18" charset="0"/>
            </a:endParaRPr>
          </a:p>
        </p:txBody>
      </p:sp>
      <p:pic>
        <p:nvPicPr>
          <p:cNvPr id="11266" name="Picture 2" descr="Image result for Tesco"/>
          <p:cNvPicPr>
            <a:picLocks noChangeAspect="1" noChangeArrowheads="1"/>
          </p:cNvPicPr>
          <p:nvPr/>
        </p:nvPicPr>
        <p:blipFill>
          <a:blip r:embed="rId3"/>
          <a:srcRect/>
          <a:stretch>
            <a:fillRect/>
          </a:stretch>
        </p:blipFill>
        <p:spPr bwMode="auto">
          <a:xfrm>
            <a:off x="0" y="4191000"/>
            <a:ext cx="9144000" cy="2667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579438"/>
            <a:ext cx="8229600" cy="715962"/>
          </a:xfrm>
        </p:spPr>
        <p:txBody>
          <a:bodyPr>
            <a:noAutofit/>
          </a:bodyPr>
          <a:lstStyle/>
          <a:p>
            <a:pPr algn="ctr"/>
            <a:r>
              <a:rPr lang="en-GB" sz="3600" b="1" dirty="0">
                <a:solidFill>
                  <a:schemeClr val="tx1"/>
                </a:solidFill>
                <a:latin typeface="Times New Roman" pitchFamily="18" charset="0"/>
                <a:cs typeface="Times New Roman" pitchFamily="18" charset="0"/>
              </a:rPr>
              <a:t>Continue</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447800"/>
            <a:ext cx="8229600" cy="2438400"/>
          </a:xfrm>
        </p:spPr>
        <p:txBody>
          <a:bodyPr>
            <a:normAutofit/>
          </a:bodyPr>
          <a:lstStyle/>
          <a:p>
            <a:pPr algn="just"/>
            <a:r>
              <a:rPr lang="en-GB" sz="2800" dirty="0">
                <a:latin typeface="Times New Roman" pitchFamily="18" charset="0"/>
                <a:cs typeface="Times New Roman" pitchFamily="18" charset="0"/>
              </a:rPr>
              <a:t>The organisation has more than 4,50,000 employees.</a:t>
            </a:r>
          </a:p>
          <a:p>
            <a:pPr algn="just"/>
            <a:r>
              <a:rPr lang="en-GB" sz="2800" dirty="0">
                <a:latin typeface="Times New Roman" pitchFamily="18" charset="0"/>
                <a:cs typeface="Times New Roman" pitchFamily="18" charset="0"/>
              </a:rPr>
              <a:t>The organisation has stores at 7000 different locations.</a:t>
            </a:r>
          </a:p>
          <a:p>
            <a:pPr algn="just"/>
            <a:r>
              <a:rPr lang="en-GB" sz="2800" dirty="0">
                <a:latin typeface="Times New Roman" pitchFamily="18" charset="0"/>
                <a:cs typeface="Times New Roman" pitchFamily="18" charset="0"/>
              </a:rPr>
              <a:t>The organisation has 3,961 stores at UK</a:t>
            </a:r>
            <a:endParaRPr lang="en-US" sz="2800" dirty="0">
              <a:latin typeface="Times New Roman" pitchFamily="18" charset="0"/>
              <a:cs typeface="Times New Roman" pitchFamily="18" charset="0"/>
            </a:endParaRPr>
          </a:p>
        </p:txBody>
      </p:sp>
      <p:pic>
        <p:nvPicPr>
          <p:cNvPr id="10243" name="Picture 3" descr="Image result for Tesco"/>
          <p:cNvPicPr>
            <a:picLocks noChangeAspect="1" noChangeArrowheads="1"/>
          </p:cNvPicPr>
          <p:nvPr/>
        </p:nvPicPr>
        <p:blipFill>
          <a:blip r:embed="rId3" cstate="print"/>
          <a:srcRect/>
          <a:stretch>
            <a:fillRect/>
          </a:stretch>
        </p:blipFill>
        <p:spPr bwMode="auto">
          <a:xfrm>
            <a:off x="2971800" y="4457700"/>
            <a:ext cx="3200400" cy="24003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1"/>
            <a:ext cx="8229600" cy="2667000"/>
          </a:xfrm>
        </p:spPr>
        <p:txBody>
          <a:bodyPr>
            <a:normAutofit/>
          </a:bodyPr>
          <a:lstStyle/>
          <a:p>
            <a:pPr algn="just"/>
            <a:r>
              <a:rPr lang="en-GB" sz="2800" dirty="0">
                <a:latin typeface="Times New Roman" pitchFamily="18" charset="0"/>
                <a:cs typeface="Times New Roman" pitchFamily="18" charset="0"/>
              </a:rPr>
              <a:t>The organisation is able to earn an extensive amount of money due to the introduction of their online presence. </a:t>
            </a:r>
          </a:p>
          <a:p>
            <a:pPr algn="just"/>
            <a:r>
              <a:rPr lang="en-GB" sz="2800" dirty="0">
                <a:latin typeface="Times New Roman" pitchFamily="18" charset="0"/>
                <a:cs typeface="Times New Roman" pitchFamily="18" charset="0"/>
              </a:rPr>
              <a:t>The organisation was able to earn total revenue of $84.22 billion at the year of 2019.</a:t>
            </a:r>
            <a:endParaRPr lang="en-US" sz="2800" dirty="0">
              <a:latin typeface="Times New Roman" pitchFamily="18" charset="0"/>
              <a:cs typeface="Times New Roman" pitchFamily="18" charset="0"/>
            </a:endParaRPr>
          </a:p>
        </p:txBody>
      </p:sp>
      <p:pic>
        <p:nvPicPr>
          <p:cNvPr id="1026" name="Picture 2" descr="Related image"/>
          <p:cNvPicPr>
            <a:picLocks noChangeAspect="1" noChangeArrowheads="1"/>
          </p:cNvPicPr>
          <p:nvPr/>
        </p:nvPicPr>
        <p:blipFill>
          <a:blip r:embed="rId3"/>
          <a:srcRect/>
          <a:stretch>
            <a:fillRect/>
          </a:stretch>
        </p:blipFill>
        <p:spPr bwMode="auto">
          <a:xfrm>
            <a:off x="1905000" y="4100592"/>
            <a:ext cx="4648200" cy="275740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685800"/>
            <a:ext cx="7467600" cy="1143000"/>
          </a:xfrm>
        </p:spPr>
        <p:txBody>
          <a:bodyPr>
            <a:noAutofit/>
          </a:bodyPr>
          <a:lstStyle/>
          <a:p>
            <a:pPr algn="ctr"/>
            <a:r>
              <a:rPr lang="en-GB" sz="3600" b="1" dirty="0">
                <a:solidFill>
                  <a:schemeClr val="tx1"/>
                </a:solidFill>
                <a:latin typeface="Times New Roman" pitchFamily="18" charset="0"/>
                <a:cs typeface="Times New Roman" pitchFamily="18" charset="0"/>
              </a:rPr>
              <a:t>The challenges before the introduction of e-commerce</a:t>
            </a:r>
            <a:br>
              <a:rPr lang="en-US" sz="3600" b="1" dirty="0">
                <a:solidFill>
                  <a:schemeClr val="tx1"/>
                </a:solidFill>
                <a:latin typeface="Times New Roman" pitchFamily="18" charset="0"/>
                <a:cs typeface="Times New Roman" pitchFamily="18" charset="0"/>
              </a:rPr>
            </a:b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7467600" cy="2514600"/>
          </a:xfrm>
        </p:spPr>
        <p:txBody>
          <a:bodyPr>
            <a:normAutofit/>
          </a:bodyPr>
          <a:lstStyle/>
          <a:p>
            <a:pPr algn="just"/>
            <a:r>
              <a:rPr lang="en-GB" sz="2800" dirty="0">
                <a:latin typeface="Times New Roman" pitchFamily="18" charset="0"/>
                <a:cs typeface="Times New Roman" pitchFamily="18" charset="0"/>
              </a:rPr>
              <a:t>E-commerce does bring many opportunities in recent day context at greater extension.</a:t>
            </a:r>
          </a:p>
          <a:p>
            <a:pPr algn="just"/>
            <a:r>
              <a:rPr lang="en-GB" sz="2800" dirty="0">
                <a:latin typeface="Times New Roman" pitchFamily="18" charset="0"/>
                <a:cs typeface="Times New Roman" pitchFamily="18" charset="0"/>
              </a:rPr>
              <a:t>Before the introduction of e-commerce at recent day organisations, they face enormous amount of challenges</a:t>
            </a:r>
            <a:endParaRPr lang="en-US" sz="2800" dirty="0">
              <a:latin typeface="Times New Roman" pitchFamily="18" charset="0"/>
              <a:cs typeface="Times New Roman" pitchFamily="18" charset="0"/>
            </a:endParaRPr>
          </a:p>
        </p:txBody>
      </p:sp>
      <p:pic>
        <p:nvPicPr>
          <p:cNvPr id="2050" name="Picture 2" descr="Image result for e-commerce"/>
          <p:cNvPicPr>
            <a:picLocks noChangeAspect="1" noChangeArrowheads="1"/>
          </p:cNvPicPr>
          <p:nvPr/>
        </p:nvPicPr>
        <p:blipFill>
          <a:blip r:embed="rId3"/>
          <a:srcRect/>
          <a:stretch>
            <a:fillRect/>
          </a:stretch>
        </p:blipFill>
        <p:spPr bwMode="auto">
          <a:xfrm>
            <a:off x="1752600" y="4010526"/>
            <a:ext cx="5410200" cy="2847474"/>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447800"/>
            <a:ext cx="8229600" cy="3429000"/>
          </a:xfrm>
        </p:spPr>
        <p:txBody>
          <a:bodyPr>
            <a:normAutofit/>
          </a:bodyPr>
          <a:lstStyle/>
          <a:p>
            <a:pPr algn="just"/>
            <a:r>
              <a:rPr lang="en-GB" sz="2800" dirty="0">
                <a:latin typeface="Times New Roman" pitchFamily="18" charset="0"/>
                <a:cs typeface="Times New Roman" pitchFamily="18" charset="0"/>
              </a:rPr>
              <a:t> People needed to visit different stores and other physical location of diverse storefront before making purchasing decision.</a:t>
            </a:r>
          </a:p>
          <a:p>
            <a:pPr algn="just"/>
            <a:r>
              <a:rPr lang="en-GB" sz="2800" dirty="0">
                <a:latin typeface="Times New Roman" pitchFamily="18" charset="0"/>
                <a:cs typeface="Times New Roman" pitchFamily="18" charset="0"/>
              </a:rPr>
              <a:t>Consumers have to waste an extensive amount of their free time for buying their desired products as well as services before the introduction of e-commerce</a:t>
            </a:r>
            <a:endParaRPr lang="en-US" sz="2800" dirty="0">
              <a:latin typeface="Times New Roman" pitchFamily="18" charset="0"/>
              <a:cs typeface="Times New Roman" pitchFamily="18" charset="0"/>
            </a:endParaRPr>
          </a:p>
        </p:txBody>
      </p:sp>
      <p:sp>
        <p:nvSpPr>
          <p:cNvPr id="3074" name="AutoShape 2" descr="Image result for e-commer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Image result for e-commer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080" name="Picture 8" descr="Related image"/>
          <p:cNvPicPr>
            <a:picLocks noChangeAspect="1" noChangeArrowheads="1"/>
          </p:cNvPicPr>
          <p:nvPr/>
        </p:nvPicPr>
        <p:blipFill>
          <a:blip r:embed="rId3" cstate="print"/>
          <a:srcRect/>
          <a:stretch>
            <a:fillRect/>
          </a:stretch>
        </p:blipFill>
        <p:spPr bwMode="auto">
          <a:xfrm>
            <a:off x="3429000" y="4389120"/>
            <a:ext cx="2286000" cy="246888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p:txBody>
          <a:bodyPr>
            <a:normAutofit/>
          </a:bodyPr>
          <a:lstStyle/>
          <a:p>
            <a:pPr algn="just"/>
            <a:r>
              <a:rPr lang="en-GB" sz="2800" dirty="0">
                <a:latin typeface="Times New Roman" pitchFamily="18" charset="0"/>
                <a:cs typeface="Times New Roman" pitchFamily="18" charset="0"/>
              </a:rPr>
              <a:t>The waiting time of paying for products was also quite high before the emergence of e-commerce.</a:t>
            </a:r>
          </a:p>
          <a:p>
            <a:pPr algn="just"/>
            <a:r>
              <a:rPr lang="en-GB" sz="2800" dirty="0">
                <a:latin typeface="Times New Roman" pitchFamily="18" charset="0"/>
                <a:cs typeface="Times New Roman" pitchFamily="18" charset="0"/>
              </a:rPr>
              <a:t>before the emergence of e-commerce, it was quite difficult for different normal organisations to make extrinsic marketing activity  </a:t>
            </a:r>
            <a:endParaRPr lang="en-US" sz="2800" dirty="0">
              <a:latin typeface="Times New Roman" pitchFamily="18" charset="0"/>
              <a:cs typeface="Times New Roman" pitchFamily="18" charset="0"/>
            </a:endParaRPr>
          </a:p>
        </p:txBody>
      </p:sp>
      <p:pic>
        <p:nvPicPr>
          <p:cNvPr id="4098" name="Picture 2" descr="Image result for e-commerce"/>
          <p:cNvPicPr>
            <a:picLocks noChangeAspect="1" noChangeArrowheads="1"/>
          </p:cNvPicPr>
          <p:nvPr/>
        </p:nvPicPr>
        <p:blipFill>
          <a:blip r:embed="rId3"/>
          <a:srcRect/>
          <a:stretch>
            <a:fillRect/>
          </a:stretch>
        </p:blipFill>
        <p:spPr bwMode="auto">
          <a:xfrm>
            <a:off x="3276600" y="4109677"/>
            <a:ext cx="2819400" cy="274832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b="1" dirty="0">
                <a:solidFill>
                  <a:schemeClr val="tx1"/>
                </a:solidFill>
                <a:latin typeface="Times New Roman" pitchFamily="18" charset="0"/>
                <a:cs typeface="Times New Roman" pitchFamily="18" charset="0"/>
              </a:rPr>
              <a:t>General insight regarding modern e-commerce </a:t>
            </a:r>
            <a:endParaRPr lang="en-US" sz="3600" b="1"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8229600" cy="3428999"/>
          </a:xfrm>
        </p:spPr>
        <p:txBody>
          <a:bodyPr>
            <a:normAutofit lnSpcReduction="10000"/>
          </a:bodyPr>
          <a:lstStyle/>
          <a:p>
            <a:pPr algn="just"/>
            <a:r>
              <a:rPr lang="en-GB" sz="2800" dirty="0">
                <a:latin typeface="Times New Roman" pitchFamily="18" charset="0"/>
                <a:cs typeface="Times New Roman" pitchFamily="18" charset="0"/>
              </a:rPr>
              <a:t>E-commerce can be described as the process of selling and buying different products .</a:t>
            </a:r>
          </a:p>
          <a:p>
            <a:pPr algn="just"/>
            <a:r>
              <a:rPr lang="en-GB" sz="2800" dirty="0">
                <a:latin typeface="Times New Roman" pitchFamily="18" charset="0"/>
                <a:cs typeface="Times New Roman" pitchFamily="18" charset="0"/>
              </a:rPr>
              <a:t>It is also about transmitting different forms and substances of data through the help of electronic network.</a:t>
            </a:r>
          </a:p>
          <a:p>
            <a:pPr algn="just"/>
            <a:r>
              <a:rPr lang="en-GB" sz="2800" dirty="0">
                <a:latin typeface="Times New Roman" pitchFamily="18" charset="0"/>
                <a:cs typeface="Times New Roman" pitchFamily="18" charset="0"/>
              </a:rPr>
              <a:t>Transmutation or transmission of data and other similar aspects can easily be occurring at both B2B and B2C context</a:t>
            </a:r>
            <a:endParaRPr lang="en-US" sz="2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p>
        </p:txBody>
      </p:sp>
      <p:sp>
        <p:nvSpPr>
          <p:cNvPr id="3" name="Content Placeholder 2"/>
          <p:cNvSpPr>
            <a:spLocks noGrp="1"/>
          </p:cNvSpPr>
          <p:nvPr>
            <p:ph sz="quarter" idx="1"/>
          </p:nvPr>
        </p:nvSpPr>
        <p:spPr>
          <a:xfrm>
            <a:off x="457200" y="1600201"/>
            <a:ext cx="8229600" cy="3352800"/>
          </a:xfrm>
        </p:spPr>
        <p:txBody>
          <a:bodyPr>
            <a:normAutofit/>
          </a:bodyPr>
          <a:lstStyle/>
          <a:p>
            <a:pPr algn="just"/>
            <a:r>
              <a:rPr lang="en-GB" sz="2800" dirty="0">
                <a:latin typeface="Times New Roman" pitchFamily="18" charset="0"/>
                <a:cs typeface="Times New Roman" pitchFamily="18" charset="0"/>
              </a:rPr>
              <a:t>Modern day e-commerce can be the part of different business related process and procedure due to the backup possibility.</a:t>
            </a:r>
          </a:p>
          <a:p>
            <a:pPr algn="just"/>
            <a:r>
              <a:rPr lang="en-GB" sz="2800" dirty="0">
                <a:latin typeface="Times New Roman" pitchFamily="18" charset="0"/>
                <a:cs typeface="Times New Roman" pitchFamily="18" charset="0"/>
              </a:rPr>
              <a:t>Basic www provide effective and efficient opportunity of making fundamental change at contemporary selling process and procedures at greatest extension.</a:t>
            </a:r>
            <a:endParaRPr lang="en-US" sz="2800" dirty="0">
              <a:latin typeface="Times New Roman" pitchFamily="18" charset="0"/>
              <a:cs typeface="Times New Roman" pitchFamily="18" charset="0"/>
            </a:endParaRPr>
          </a:p>
        </p:txBody>
      </p:sp>
      <p:pic>
        <p:nvPicPr>
          <p:cNvPr id="6146" name="Picture 2" descr="Image result for e-commerce"/>
          <p:cNvPicPr>
            <a:picLocks noChangeAspect="1" noChangeArrowheads="1"/>
          </p:cNvPicPr>
          <p:nvPr/>
        </p:nvPicPr>
        <p:blipFill>
          <a:blip r:embed="rId3"/>
          <a:srcRect/>
          <a:stretch>
            <a:fillRect/>
          </a:stretch>
        </p:blipFill>
        <p:spPr bwMode="auto">
          <a:xfrm>
            <a:off x="3429000" y="4330419"/>
            <a:ext cx="2209800" cy="2527581"/>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467600" cy="884238"/>
          </a:xfrm>
        </p:spPr>
        <p:txBody>
          <a:bodyPr>
            <a:normAutofit/>
          </a:bodyPr>
          <a:lstStyle/>
          <a:p>
            <a:pPr algn="ctr"/>
            <a:r>
              <a:rPr lang="en-US" sz="3600" b="1" dirty="0">
                <a:solidFill>
                  <a:schemeClr val="tx1"/>
                </a:solidFill>
                <a:latin typeface="Times New Roman" pitchFamily="18" charset="0"/>
                <a:cs typeface="Times New Roman" pitchFamily="18" charset="0"/>
              </a:rPr>
              <a:t>Continue </a:t>
            </a:r>
          </a:p>
        </p:txBody>
      </p:sp>
      <p:sp>
        <p:nvSpPr>
          <p:cNvPr id="3" name="Content Placeholder 2"/>
          <p:cNvSpPr>
            <a:spLocks noGrp="1"/>
          </p:cNvSpPr>
          <p:nvPr>
            <p:ph sz="quarter" idx="1"/>
          </p:nvPr>
        </p:nvSpPr>
        <p:spPr>
          <a:xfrm>
            <a:off x="457200" y="1371600"/>
            <a:ext cx="8229600" cy="3429000"/>
          </a:xfrm>
        </p:spPr>
        <p:txBody>
          <a:bodyPr>
            <a:normAutofit/>
          </a:bodyPr>
          <a:lstStyle/>
          <a:p>
            <a:pPr algn="just"/>
            <a:r>
              <a:rPr lang="en-GB" sz="2800" dirty="0">
                <a:latin typeface="Times New Roman" pitchFamily="18" charset="0"/>
                <a:cs typeface="Times New Roman" pitchFamily="18" charset="0"/>
              </a:rPr>
              <a:t>Setting of e-commerce can also be described as the process of making online money transfer.</a:t>
            </a:r>
          </a:p>
          <a:p>
            <a:pPr algn="just"/>
            <a:r>
              <a:rPr lang="en-GB" sz="2800" dirty="0">
                <a:latin typeface="Times New Roman" pitchFamily="18" charset="0"/>
                <a:cs typeface="Times New Roman" pitchFamily="18" charset="0"/>
              </a:rPr>
              <a:t>Consumers can have greater amount of advantages due to the introduction and current remembrance of e-commerce.</a:t>
            </a:r>
          </a:p>
          <a:p>
            <a:pPr algn="just"/>
            <a:r>
              <a:rPr lang="en-GB" sz="2800" dirty="0">
                <a:latin typeface="Times New Roman" pitchFamily="18" charset="0"/>
                <a:cs typeface="Times New Roman" pitchFamily="18" charset="0"/>
              </a:rPr>
              <a:t>E-commerce provide the basic key opportunity of both buying and selling perspective.</a:t>
            </a:r>
            <a:endParaRPr lang="en-US" sz="2800" dirty="0">
              <a:latin typeface="Times New Roman" pitchFamily="18" charset="0"/>
              <a:cs typeface="Times New Roman" pitchFamily="18" charset="0"/>
            </a:endParaRPr>
          </a:p>
        </p:txBody>
      </p:sp>
      <p:pic>
        <p:nvPicPr>
          <p:cNvPr id="9218" name="Picture 2" descr="Image result for e-commerce"/>
          <p:cNvPicPr>
            <a:picLocks noChangeAspect="1" noChangeArrowheads="1"/>
          </p:cNvPicPr>
          <p:nvPr/>
        </p:nvPicPr>
        <p:blipFill>
          <a:blip r:embed="rId3"/>
          <a:srcRect/>
          <a:stretch>
            <a:fillRect/>
          </a:stretch>
        </p:blipFill>
        <p:spPr bwMode="auto">
          <a:xfrm>
            <a:off x="2819400" y="4972049"/>
            <a:ext cx="3352800" cy="1885951"/>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7467600" cy="1143000"/>
          </a:xfrm>
        </p:spPr>
        <p:txBody>
          <a:bodyPr>
            <a:noAutofit/>
          </a:bodyPr>
          <a:lstStyle/>
          <a:p>
            <a:pPr algn="ctr"/>
            <a:r>
              <a:rPr lang="en-GB" sz="3600" b="1" dirty="0">
                <a:latin typeface="Times New Roman" pitchFamily="18" charset="0"/>
                <a:cs typeface="Times New Roman" pitchFamily="18" charset="0"/>
              </a:rPr>
              <a:t>Impact of the modern e-commerce</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1"/>
            <a:ext cx="8229600" cy="2971800"/>
          </a:xfrm>
        </p:spPr>
        <p:txBody>
          <a:bodyPr>
            <a:normAutofit/>
          </a:bodyPr>
          <a:lstStyle/>
          <a:p>
            <a:pPr algn="just"/>
            <a:r>
              <a:rPr lang="en-GB" sz="2800" dirty="0">
                <a:latin typeface="Times New Roman" pitchFamily="18" charset="0"/>
                <a:cs typeface="Times New Roman" pitchFamily="18" charset="0"/>
              </a:rPr>
              <a:t>E-commerce can radically decrease the overall cost and time needed for buying and selling various aspects.</a:t>
            </a:r>
          </a:p>
          <a:p>
            <a:pPr algn="just"/>
            <a:r>
              <a:rPr lang="en-GB" sz="2800" dirty="0">
                <a:latin typeface="Times New Roman" pitchFamily="18" charset="0"/>
                <a:cs typeface="Times New Roman" pitchFamily="18" charset="0"/>
              </a:rPr>
              <a:t>E-commerce has the basic and fundamental ability of assessing diverse aspects of the transaction process of various goods, services and even monetary support.  </a:t>
            </a:r>
            <a:endParaRPr lang="en-US" sz="2800" dirty="0">
              <a:latin typeface="Times New Roman" pitchFamily="18" charset="0"/>
              <a:cs typeface="Times New Roman" pitchFamily="18" charset="0"/>
            </a:endParaRPr>
          </a:p>
        </p:txBody>
      </p:sp>
      <p:pic>
        <p:nvPicPr>
          <p:cNvPr id="7170" name="Picture 2" descr="Image result for e-commerce"/>
          <p:cNvPicPr>
            <a:picLocks noChangeAspect="1" noChangeArrowheads="1"/>
          </p:cNvPicPr>
          <p:nvPr/>
        </p:nvPicPr>
        <p:blipFill>
          <a:blip r:embed="rId3"/>
          <a:srcRect/>
          <a:stretch>
            <a:fillRect/>
          </a:stretch>
        </p:blipFill>
        <p:spPr bwMode="auto">
          <a:xfrm>
            <a:off x="2895600" y="4822722"/>
            <a:ext cx="3505200" cy="2035278"/>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p>
        </p:txBody>
      </p:sp>
      <p:sp>
        <p:nvSpPr>
          <p:cNvPr id="3" name="Content Placeholder 2"/>
          <p:cNvSpPr>
            <a:spLocks noGrp="1"/>
          </p:cNvSpPr>
          <p:nvPr>
            <p:ph sz="quarter" idx="1"/>
          </p:nvPr>
        </p:nvSpPr>
        <p:spPr>
          <a:xfrm>
            <a:off x="457200" y="1600201"/>
            <a:ext cx="8229600" cy="2819400"/>
          </a:xfrm>
        </p:spPr>
        <p:txBody>
          <a:bodyPr>
            <a:normAutofit/>
          </a:bodyPr>
          <a:lstStyle/>
          <a:p>
            <a:pPr algn="just"/>
            <a:r>
              <a:rPr lang="en-GB" sz="2800" dirty="0">
                <a:latin typeface="Times New Roman" pitchFamily="18" charset="0"/>
                <a:cs typeface="Times New Roman" pitchFamily="18" charset="0"/>
              </a:rPr>
              <a:t>Business related activities can also be and changed due to the introduction of e-commerce websites at recent instance.</a:t>
            </a:r>
          </a:p>
          <a:p>
            <a:pPr algn="just"/>
            <a:r>
              <a:rPr lang="en-GB" sz="2800" dirty="0">
                <a:latin typeface="Times New Roman" pitchFamily="18" charset="0"/>
                <a:cs typeface="Times New Roman" pitchFamily="18" charset="0"/>
              </a:rPr>
              <a:t>Diverse business activities can also be completed through the help of modern e-commerce services in recent instance. </a:t>
            </a:r>
            <a:endParaRPr lang="en-US" sz="2800" dirty="0">
              <a:latin typeface="Times New Roman" pitchFamily="18" charset="0"/>
              <a:cs typeface="Times New Roman" pitchFamily="18" charset="0"/>
            </a:endParaRPr>
          </a:p>
        </p:txBody>
      </p:sp>
      <p:pic>
        <p:nvPicPr>
          <p:cNvPr id="8194" name="Picture 2" descr="Image result for e-commerce"/>
          <p:cNvPicPr>
            <a:picLocks noChangeAspect="1" noChangeArrowheads="1"/>
          </p:cNvPicPr>
          <p:nvPr/>
        </p:nvPicPr>
        <p:blipFill>
          <a:blip r:embed="rId3" cstate="print"/>
          <a:srcRect/>
          <a:stretch>
            <a:fillRect/>
          </a:stretch>
        </p:blipFill>
        <p:spPr bwMode="auto">
          <a:xfrm>
            <a:off x="3657600" y="4898138"/>
            <a:ext cx="1981200" cy="1959861"/>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Continue</a:t>
            </a:r>
            <a:endParaRPr lang="en-US" sz="3600" dirty="0">
              <a:solidFill>
                <a:schemeClr val="tx1"/>
              </a:solidFill>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1"/>
            <a:ext cx="8229600" cy="3124200"/>
          </a:xfrm>
        </p:spPr>
        <p:txBody>
          <a:bodyPr>
            <a:normAutofit/>
          </a:bodyPr>
          <a:lstStyle/>
          <a:p>
            <a:pPr algn="just"/>
            <a:r>
              <a:rPr lang="en-GB" sz="2800" dirty="0">
                <a:latin typeface="Times New Roman" pitchFamily="18" charset="0"/>
                <a:cs typeface="Times New Roman" pitchFamily="18" charset="0"/>
              </a:rPr>
              <a:t>Consumers can easily explore different types and forms of business execution through the help of the application of e-commerce.</a:t>
            </a:r>
          </a:p>
          <a:p>
            <a:pPr algn="just"/>
            <a:r>
              <a:rPr lang="en-GB" sz="2800" dirty="0">
                <a:latin typeface="Times New Roman" pitchFamily="18" charset="0"/>
                <a:cs typeface="Times New Roman" pitchFamily="18" charset="0"/>
              </a:rPr>
              <a:t>The capital service and other similar aspects of consumer buying proposition can also be described as the process of fundamental and effective e-commerce.</a:t>
            </a:r>
            <a:endParaRPr lang="en-US" sz="2800" dirty="0">
              <a:latin typeface="Times New Roman" pitchFamily="18" charset="0"/>
              <a:cs typeface="Times New Roman" pitchFamily="18" charset="0"/>
            </a:endParaRPr>
          </a:p>
        </p:txBody>
      </p:sp>
      <p:pic>
        <p:nvPicPr>
          <p:cNvPr id="47106" name="Picture 2" descr="Image result for e-commerce"/>
          <p:cNvPicPr>
            <a:picLocks noChangeAspect="1" noChangeArrowheads="1"/>
          </p:cNvPicPr>
          <p:nvPr/>
        </p:nvPicPr>
        <p:blipFill>
          <a:blip r:embed="rId3"/>
          <a:srcRect/>
          <a:stretch>
            <a:fillRect/>
          </a:stretch>
        </p:blipFill>
        <p:spPr bwMode="auto">
          <a:xfrm>
            <a:off x="1981200" y="4572000"/>
            <a:ext cx="4572000" cy="228600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7467600" cy="1143000"/>
          </a:xfrm>
        </p:spPr>
        <p:txBody>
          <a:bodyPr>
            <a:noAutofit/>
          </a:bodyPr>
          <a:lstStyle/>
          <a:p>
            <a:pPr algn="ctr"/>
            <a:r>
              <a:rPr lang="en-GB" sz="3600" b="1" dirty="0">
                <a:solidFill>
                  <a:schemeClr val="tx1"/>
                </a:solidFill>
                <a:latin typeface="Times New Roman" pitchFamily="18" charset="0"/>
                <a:cs typeface="Times New Roman" pitchFamily="18" charset="0"/>
              </a:rPr>
              <a:t>Lessons that can be learned from the case study</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457200" y="1600200"/>
            <a:ext cx="7467600" cy="2895600"/>
          </a:xfrm>
        </p:spPr>
        <p:txBody>
          <a:bodyPr>
            <a:normAutofit/>
          </a:bodyPr>
          <a:lstStyle/>
          <a:p>
            <a:pPr algn="just"/>
            <a:r>
              <a:rPr lang="en-GB" sz="2800" dirty="0">
                <a:latin typeface="Times New Roman" pitchFamily="18" charset="0"/>
                <a:cs typeface="Times New Roman" pitchFamily="18" charset="0"/>
              </a:rPr>
              <a:t>Current circumstance of buying and selling diverse aspects has been fundamentally changed due to e-commerce.</a:t>
            </a:r>
          </a:p>
          <a:p>
            <a:pPr algn="just"/>
            <a:r>
              <a:rPr lang="en-GB" sz="2800" dirty="0">
                <a:latin typeface="Times New Roman" pitchFamily="18" charset="0"/>
                <a:cs typeface="Times New Roman" pitchFamily="18" charset="0"/>
              </a:rPr>
              <a:t>Marketing and how it is affected by recent variables of e-commerce websites has also been conducted at the lesson.</a:t>
            </a:r>
            <a:endParaRPr lang="en-US" sz="2800" dirty="0">
              <a:latin typeface="Times New Roman" pitchFamily="18" charset="0"/>
              <a:cs typeface="Times New Roman" pitchFamily="18" charset="0"/>
            </a:endParaRPr>
          </a:p>
        </p:txBody>
      </p:sp>
      <p:pic>
        <p:nvPicPr>
          <p:cNvPr id="48130" name="Picture 2" descr="Image result for e-commerce"/>
          <p:cNvPicPr>
            <a:picLocks noChangeAspect="1" noChangeArrowheads="1"/>
          </p:cNvPicPr>
          <p:nvPr/>
        </p:nvPicPr>
        <p:blipFill>
          <a:blip r:embed="rId3"/>
          <a:srcRect/>
          <a:stretch>
            <a:fillRect/>
          </a:stretch>
        </p:blipFill>
        <p:spPr bwMode="auto">
          <a:xfrm>
            <a:off x="3505200" y="4724400"/>
            <a:ext cx="2343150" cy="194310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solidFill>
                  <a:schemeClr val="tx1"/>
                </a:solidFill>
                <a:latin typeface="Times New Roman" pitchFamily="18" charset="0"/>
                <a:cs typeface="Times New Roman" pitchFamily="18" charset="0"/>
              </a:rPr>
              <a:t>Conclusion</a:t>
            </a:r>
            <a:r>
              <a:rPr lang="en-US" sz="3600" b="1" dirty="0">
                <a:latin typeface="Times New Roman" pitchFamily="18" charset="0"/>
                <a:cs typeface="Times New Roman" pitchFamily="18" charset="0"/>
              </a:rPr>
              <a:t> </a:t>
            </a:r>
          </a:p>
        </p:txBody>
      </p:sp>
      <p:sp>
        <p:nvSpPr>
          <p:cNvPr id="3" name="Content Placeholder 2"/>
          <p:cNvSpPr>
            <a:spLocks noGrp="1"/>
          </p:cNvSpPr>
          <p:nvPr>
            <p:ph sz="quarter" idx="1"/>
          </p:nvPr>
        </p:nvSpPr>
        <p:spPr>
          <a:xfrm>
            <a:off x="457200" y="1447800"/>
            <a:ext cx="8229600" cy="3200400"/>
          </a:xfrm>
        </p:spPr>
        <p:txBody>
          <a:bodyPr>
            <a:normAutofit/>
          </a:bodyPr>
          <a:lstStyle/>
          <a:p>
            <a:pPr algn="just"/>
            <a:r>
              <a:rPr lang="en-GB" sz="2800" dirty="0">
                <a:latin typeface="Times New Roman" pitchFamily="18" charset="0"/>
                <a:cs typeface="Times New Roman" pitchFamily="18" charset="0"/>
              </a:rPr>
              <a:t>E-commerce is the fundamental and basic approach of selling and buying various aspects from online platforms.</a:t>
            </a:r>
          </a:p>
          <a:p>
            <a:pPr algn="just"/>
            <a:r>
              <a:rPr lang="en-GB" sz="2800" dirty="0">
                <a:latin typeface="Times New Roman" pitchFamily="18" charset="0"/>
                <a:cs typeface="Times New Roman" pitchFamily="18" charset="0"/>
              </a:rPr>
              <a:t>The introduction of e-commerce websites has the possibility of measuring fundamental gaps and advantages at product buying and selling in recent circumstances.</a:t>
            </a:r>
            <a:endParaRPr lang="en-US" sz="2800" dirty="0">
              <a:latin typeface="Times New Roman" pitchFamily="18" charset="0"/>
              <a:cs typeface="Times New Roman"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467600" cy="808038"/>
          </a:xfrm>
        </p:spPr>
        <p:txBody>
          <a:bodyPr>
            <a:normAutofit/>
          </a:bodyPr>
          <a:lstStyle/>
          <a:p>
            <a:pPr algn="ctr"/>
            <a:r>
              <a:rPr lang="en-US" sz="3600" b="1" dirty="0">
                <a:solidFill>
                  <a:schemeClr val="tx1"/>
                </a:solidFill>
                <a:latin typeface="Times New Roman" pitchFamily="18" charset="0"/>
                <a:cs typeface="Times New Roman" pitchFamily="18" charset="0"/>
              </a:rPr>
              <a:t>Reference List </a:t>
            </a:r>
          </a:p>
        </p:txBody>
      </p:sp>
      <p:sp>
        <p:nvSpPr>
          <p:cNvPr id="3" name="Content Placeholder 2"/>
          <p:cNvSpPr>
            <a:spLocks noGrp="1"/>
          </p:cNvSpPr>
          <p:nvPr>
            <p:ph sz="quarter" idx="1"/>
          </p:nvPr>
        </p:nvSpPr>
        <p:spPr>
          <a:xfrm>
            <a:off x="457200" y="1143000"/>
            <a:ext cx="7467600" cy="4873752"/>
          </a:xfrm>
        </p:spPr>
        <p:txBody>
          <a:bodyPr>
            <a:normAutofit fontScale="25000" lnSpcReduction="20000"/>
          </a:bodyPr>
          <a:lstStyle/>
          <a:p>
            <a:r>
              <a:rPr lang="en-GB" sz="7200" dirty="0">
                <a:latin typeface="Times New Roman" pitchFamily="18" charset="0"/>
                <a:cs typeface="Times New Roman" pitchFamily="18" charset="0"/>
              </a:rPr>
              <a:t>Chaffey, D., Hemphill, T. and </a:t>
            </a:r>
            <a:r>
              <a:rPr lang="en-GB" sz="7200" dirty="0" err="1">
                <a:latin typeface="Times New Roman" pitchFamily="18" charset="0"/>
                <a:cs typeface="Times New Roman" pitchFamily="18" charset="0"/>
              </a:rPr>
              <a:t>Edmundson</a:t>
            </a:r>
            <a:r>
              <a:rPr lang="en-GB" sz="7200" dirty="0">
                <a:latin typeface="Times New Roman" pitchFamily="18" charset="0"/>
                <a:cs typeface="Times New Roman" pitchFamily="18" charset="0"/>
              </a:rPr>
              <a:t>-Bird, D., 2015. </a:t>
            </a:r>
            <a:r>
              <a:rPr lang="en-GB" sz="7200" i="1" dirty="0">
                <a:latin typeface="Times New Roman" pitchFamily="18" charset="0"/>
                <a:cs typeface="Times New Roman" pitchFamily="18" charset="0"/>
              </a:rPr>
              <a:t>Digital business and e-commerce management</a:t>
            </a:r>
            <a:r>
              <a:rPr lang="en-GB" sz="7200" dirty="0">
                <a:latin typeface="Times New Roman" pitchFamily="18" charset="0"/>
                <a:cs typeface="Times New Roman" pitchFamily="18" charset="0"/>
              </a:rPr>
              <a:t>. Pearson UK.</a:t>
            </a:r>
            <a:endParaRPr lang="en-US" sz="7200" dirty="0">
              <a:latin typeface="Times New Roman" pitchFamily="18" charset="0"/>
              <a:cs typeface="Times New Roman" pitchFamily="18" charset="0"/>
            </a:endParaRPr>
          </a:p>
          <a:p>
            <a:r>
              <a:rPr lang="en-GB" sz="7200" dirty="0" err="1">
                <a:latin typeface="Times New Roman" pitchFamily="18" charset="0"/>
                <a:cs typeface="Times New Roman" pitchFamily="18" charset="0"/>
              </a:rPr>
              <a:t>Kimchi</a:t>
            </a:r>
            <a:r>
              <a:rPr lang="en-GB" sz="7200" dirty="0">
                <a:latin typeface="Times New Roman" pitchFamily="18" charset="0"/>
                <a:cs typeface="Times New Roman" pitchFamily="18" charset="0"/>
              </a:rPr>
              <a:t>, G., </a:t>
            </a:r>
            <a:r>
              <a:rPr lang="en-GB" sz="7200" dirty="0" err="1">
                <a:latin typeface="Times New Roman" pitchFamily="18" charset="0"/>
                <a:cs typeface="Times New Roman" pitchFamily="18" charset="0"/>
              </a:rPr>
              <a:t>Buchmueller</a:t>
            </a:r>
            <a:r>
              <a:rPr lang="en-GB" sz="7200" dirty="0">
                <a:latin typeface="Times New Roman" pitchFamily="18" charset="0"/>
                <a:cs typeface="Times New Roman" pitchFamily="18" charset="0"/>
              </a:rPr>
              <a:t>, D., Green, S.A., Beckman, B.C., Isaacs, S., </a:t>
            </a:r>
            <a:r>
              <a:rPr lang="en-GB" sz="7200" dirty="0" err="1">
                <a:latin typeface="Times New Roman" pitchFamily="18" charset="0"/>
                <a:cs typeface="Times New Roman" pitchFamily="18" charset="0"/>
              </a:rPr>
              <a:t>Navot</a:t>
            </a:r>
            <a:r>
              <a:rPr lang="en-GB" sz="7200" dirty="0">
                <a:latin typeface="Times New Roman" pitchFamily="18" charset="0"/>
                <a:cs typeface="Times New Roman" pitchFamily="18" charset="0"/>
              </a:rPr>
              <a:t>, A., </a:t>
            </a:r>
            <a:r>
              <a:rPr lang="en-GB" sz="7200" dirty="0" err="1">
                <a:latin typeface="Times New Roman" pitchFamily="18" charset="0"/>
                <a:cs typeface="Times New Roman" pitchFamily="18" charset="0"/>
              </a:rPr>
              <a:t>Hensel</a:t>
            </a:r>
            <a:r>
              <a:rPr lang="en-GB" sz="7200" dirty="0">
                <a:latin typeface="Times New Roman" pitchFamily="18" charset="0"/>
                <a:cs typeface="Times New Roman" pitchFamily="18" charset="0"/>
              </a:rPr>
              <a:t>, F., Bar-</a:t>
            </a:r>
            <a:r>
              <a:rPr lang="en-GB" sz="7200" dirty="0" err="1">
                <a:latin typeface="Times New Roman" pitchFamily="18" charset="0"/>
                <a:cs typeface="Times New Roman" pitchFamily="18" charset="0"/>
              </a:rPr>
              <a:t>Zeev</a:t>
            </a:r>
            <a:r>
              <a:rPr lang="en-GB" sz="7200" dirty="0">
                <a:latin typeface="Times New Roman" pitchFamily="18" charset="0"/>
                <a:cs typeface="Times New Roman" pitchFamily="18" charset="0"/>
              </a:rPr>
              <a:t>, A. and </a:t>
            </a:r>
            <a:r>
              <a:rPr lang="en-GB" sz="7200" dirty="0" err="1">
                <a:latin typeface="Times New Roman" pitchFamily="18" charset="0"/>
                <a:cs typeface="Times New Roman" pitchFamily="18" charset="0"/>
              </a:rPr>
              <a:t>Rault</a:t>
            </a:r>
            <a:r>
              <a:rPr lang="en-GB" sz="7200" dirty="0">
                <a:latin typeface="Times New Roman" pitchFamily="18" charset="0"/>
                <a:cs typeface="Times New Roman" pitchFamily="18" charset="0"/>
              </a:rPr>
              <a:t>, S.S.J.M., Amazon Technologies Inc, 2019. </a:t>
            </a:r>
            <a:r>
              <a:rPr lang="en-GB" sz="7200" i="1" dirty="0">
                <a:latin typeface="Times New Roman" pitchFamily="18" charset="0"/>
                <a:cs typeface="Times New Roman" pitchFamily="18" charset="0"/>
              </a:rPr>
              <a:t>Aerial vehicle delivery of items available through an E-commerce shopping site</a:t>
            </a:r>
            <a:r>
              <a:rPr lang="en-GB" sz="7200" dirty="0">
                <a:latin typeface="Times New Roman" pitchFamily="18" charset="0"/>
                <a:cs typeface="Times New Roman" pitchFamily="18" charset="0"/>
              </a:rPr>
              <a:t>. U.S. Patent 10,403,155.</a:t>
            </a:r>
            <a:endParaRPr lang="en-US" sz="7200" dirty="0">
              <a:latin typeface="Times New Roman" pitchFamily="18" charset="0"/>
              <a:cs typeface="Times New Roman" pitchFamily="18" charset="0"/>
            </a:endParaRPr>
          </a:p>
          <a:p>
            <a:r>
              <a:rPr lang="en-GB" sz="7200" dirty="0" err="1">
                <a:latin typeface="Times New Roman" pitchFamily="18" charset="0"/>
                <a:cs typeface="Times New Roman" pitchFamily="18" charset="0"/>
              </a:rPr>
              <a:t>Laudon</a:t>
            </a:r>
            <a:r>
              <a:rPr lang="en-GB" sz="7200" dirty="0">
                <a:latin typeface="Times New Roman" pitchFamily="18" charset="0"/>
                <a:cs typeface="Times New Roman" pitchFamily="18" charset="0"/>
              </a:rPr>
              <a:t>, K.C. and </a:t>
            </a:r>
            <a:r>
              <a:rPr lang="en-GB" sz="7200" dirty="0" err="1">
                <a:latin typeface="Times New Roman" pitchFamily="18" charset="0"/>
                <a:cs typeface="Times New Roman" pitchFamily="18" charset="0"/>
              </a:rPr>
              <a:t>Traver</a:t>
            </a:r>
            <a:r>
              <a:rPr lang="en-GB" sz="7200" dirty="0">
                <a:latin typeface="Times New Roman" pitchFamily="18" charset="0"/>
                <a:cs typeface="Times New Roman" pitchFamily="18" charset="0"/>
              </a:rPr>
              <a:t>, C.G., 2016. </a:t>
            </a:r>
            <a:r>
              <a:rPr lang="en-GB" sz="7200" i="1" dirty="0">
                <a:latin typeface="Times New Roman" pitchFamily="18" charset="0"/>
                <a:cs typeface="Times New Roman" pitchFamily="18" charset="0"/>
              </a:rPr>
              <a:t>E-commerce: business, technology, society</a:t>
            </a:r>
            <a:r>
              <a:rPr lang="en-GB" sz="7200" dirty="0">
                <a:latin typeface="Times New Roman" pitchFamily="18" charset="0"/>
                <a:cs typeface="Times New Roman" pitchFamily="18" charset="0"/>
              </a:rPr>
              <a:t>.</a:t>
            </a:r>
            <a:endParaRPr lang="en-US" sz="7200" dirty="0">
              <a:latin typeface="Times New Roman" pitchFamily="18" charset="0"/>
              <a:cs typeface="Times New Roman" pitchFamily="18" charset="0"/>
            </a:endParaRPr>
          </a:p>
          <a:p>
            <a:r>
              <a:rPr lang="en-US" sz="7200" dirty="0">
                <a:latin typeface="Times New Roman" pitchFamily="18" charset="0"/>
                <a:cs typeface="Times New Roman" pitchFamily="18" charset="0"/>
              </a:rPr>
              <a:t>macrotrends.net., 2019. </a:t>
            </a:r>
            <a:r>
              <a:rPr lang="en-US" sz="7200" i="1" dirty="0">
                <a:latin typeface="Times New Roman" pitchFamily="18" charset="0"/>
                <a:cs typeface="Times New Roman" pitchFamily="18" charset="0"/>
              </a:rPr>
              <a:t>Tesco Revenue 2006-2019 | TSCDY</a:t>
            </a:r>
            <a:r>
              <a:rPr lang="en-US" sz="7200" dirty="0">
                <a:latin typeface="Times New Roman" pitchFamily="18" charset="0"/>
                <a:cs typeface="Times New Roman" pitchFamily="18" charset="0"/>
              </a:rPr>
              <a:t>. [online] Available at: https://www.macrotrends.net/stocks/charts/TSCDY/tesco/revenue [Accessed 5 Dec. 2019].</a:t>
            </a:r>
          </a:p>
          <a:p>
            <a:r>
              <a:rPr lang="en-GB" sz="7200" dirty="0">
                <a:latin typeface="Times New Roman" pitchFamily="18" charset="0"/>
                <a:cs typeface="Times New Roman" pitchFamily="18" charset="0"/>
              </a:rPr>
              <a:t>Oliveira, T., </a:t>
            </a:r>
            <a:r>
              <a:rPr lang="en-GB" sz="7200" dirty="0" err="1">
                <a:latin typeface="Times New Roman" pitchFamily="18" charset="0"/>
                <a:cs typeface="Times New Roman" pitchFamily="18" charset="0"/>
              </a:rPr>
              <a:t>Alhinho</a:t>
            </a:r>
            <a:r>
              <a:rPr lang="en-GB" sz="7200" dirty="0">
                <a:latin typeface="Times New Roman" pitchFamily="18" charset="0"/>
                <a:cs typeface="Times New Roman" pitchFamily="18" charset="0"/>
              </a:rPr>
              <a:t>, M., Rita, P. and </a:t>
            </a:r>
            <a:r>
              <a:rPr lang="en-GB" sz="7200" dirty="0" err="1">
                <a:latin typeface="Times New Roman" pitchFamily="18" charset="0"/>
                <a:cs typeface="Times New Roman" pitchFamily="18" charset="0"/>
              </a:rPr>
              <a:t>Dhillon</a:t>
            </a:r>
            <a:r>
              <a:rPr lang="en-GB" sz="7200" dirty="0">
                <a:latin typeface="Times New Roman" pitchFamily="18" charset="0"/>
                <a:cs typeface="Times New Roman" pitchFamily="18" charset="0"/>
              </a:rPr>
              <a:t>, G., 2017. Modelling and testing consumer trust dimensions in e-commerce. </a:t>
            </a:r>
            <a:r>
              <a:rPr lang="en-GB" sz="7200" i="1" dirty="0">
                <a:latin typeface="Times New Roman" pitchFamily="18" charset="0"/>
                <a:cs typeface="Times New Roman" pitchFamily="18" charset="0"/>
              </a:rPr>
              <a:t>Computers in Human </a:t>
            </a:r>
            <a:r>
              <a:rPr lang="en-GB" sz="7200" i="1" dirty="0" err="1">
                <a:latin typeface="Times New Roman" pitchFamily="18" charset="0"/>
                <a:cs typeface="Times New Roman" pitchFamily="18" charset="0"/>
              </a:rPr>
              <a:t>Behavior</a:t>
            </a:r>
            <a:r>
              <a:rPr lang="en-GB" sz="7200" dirty="0">
                <a:latin typeface="Times New Roman" pitchFamily="18" charset="0"/>
                <a:cs typeface="Times New Roman" pitchFamily="18" charset="0"/>
              </a:rPr>
              <a:t>, </a:t>
            </a:r>
            <a:r>
              <a:rPr lang="en-GB" sz="7200" i="1" dirty="0">
                <a:latin typeface="Times New Roman" pitchFamily="18" charset="0"/>
                <a:cs typeface="Times New Roman" pitchFamily="18" charset="0"/>
              </a:rPr>
              <a:t>71</a:t>
            </a:r>
            <a:r>
              <a:rPr lang="en-GB" sz="7200" dirty="0">
                <a:latin typeface="Times New Roman" pitchFamily="18" charset="0"/>
                <a:cs typeface="Times New Roman" pitchFamily="18" charset="0"/>
              </a:rPr>
              <a:t>, pp.153-164.</a:t>
            </a:r>
            <a:endParaRPr lang="en-US" sz="7200" dirty="0">
              <a:latin typeface="Times New Roman" pitchFamily="18" charset="0"/>
              <a:cs typeface="Times New Roman" pitchFamily="18" charset="0"/>
            </a:endParaRPr>
          </a:p>
          <a:p>
            <a:r>
              <a:rPr lang="en-GB" sz="7200" dirty="0">
                <a:latin typeface="Times New Roman" pitchFamily="18" charset="0"/>
                <a:cs typeface="Times New Roman" pitchFamily="18" charset="0"/>
              </a:rPr>
              <a:t>Rutherford, B., </a:t>
            </a:r>
            <a:r>
              <a:rPr lang="en-GB" sz="7200" dirty="0" err="1">
                <a:latin typeface="Times New Roman" pitchFamily="18" charset="0"/>
                <a:cs typeface="Times New Roman" pitchFamily="18" charset="0"/>
              </a:rPr>
              <a:t>Dagher</a:t>
            </a:r>
            <a:r>
              <a:rPr lang="en-GB" sz="7200" dirty="0">
                <a:latin typeface="Times New Roman" pitchFamily="18" charset="0"/>
                <a:cs typeface="Times New Roman" pitchFamily="18" charset="0"/>
              </a:rPr>
              <a:t>, A., Wiseman, M., </a:t>
            </a:r>
            <a:r>
              <a:rPr lang="en-GB" sz="7200" dirty="0" err="1">
                <a:latin typeface="Times New Roman" pitchFamily="18" charset="0"/>
                <a:cs typeface="Times New Roman" pitchFamily="18" charset="0"/>
              </a:rPr>
              <a:t>Paie</a:t>
            </a:r>
            <a:r>
              <a:rPr lang="en-GB" sz="7200" dirty="0">
                <a:latin typeface="Times New Roman" pitchFamily="18" charset="0"/>
                <a:cs typeface="Times New Roman" pitchFamily="18" charset="0"/>
              </a:rPr>
              <a:t>, D.J.M.C., </a:t>
            </a:r>
            <a:r>
              <a:rPr lang="en-GB" sz="7200" dirty="0" err="1">
                <a:latin typeface="Times New Roman" pitchFamily="18" charset="0"/>
                <a:cs typeface="Times New Roman" pitchFamily="18" charset="0"/>
              </a:rPr>
              <a:t>Rans</a:t>
            </a:r>
            <a:r>
              <a:rPr lang="en-GB" sz="7200" dirty="0">
                <a:latin typeface="Times New Roman" pitchFamily="18" charset="0"/>
                <a:cs typeface="Times New Roman" pitchFamily="18" charset="0"/>
              </a:rPr>
              <a:t>, J.P.E., </a:t>
            </a:r>
            <a:r>
              <a:rPr lang="en-GB" sz="7200" dirty="0" err="1">
                <a:latin typeface="Times New Roman" pitchFamily="18" charset="0"/>
                <a:cs typeface="Times New Roman" pitchFamily="18" charset="0"/>
              </a:rPr>
              <a:t>Ates</a:t>
            </a:r>
            <a:r>
              <a:rPr lang="en-GB" sz="7200" dirty="0">
                <a:latin typeface="Times New Roman" pitchFamily="18" charset="0"/>
                <a:cs typeface="Times New Roman" pitchFamily="18" charset="0"/>
              </a:rPr>
              <a:t>, F. and </a:t>
            </a:r>
            <a:r>
              <a:rPr lang="en-GB" sz="7200" dirty="0" err="1">
                <a:latin typeface="Times New Roman" pitchFamily="18" charset="0"/>
                <a:cs typeface="Times New Roman" pitchFamily="18" charset="0"/>
              </a:rPr>
              <a:t>Wankmueller</a:t>
            </a:r>
            <a:r>
              <a:rPr lang="en-GB" sz="7200" dirty="0">
                <a:latin typeface="Times New Roman" pitchFamily="18" charset="0"/>
                <a:cs typeface="Times New Roman" pitchFamily="18" charset="0"/>
              </a:rPr>
              <a:t>, J., </a:t>
            </a:r>
            <a:r>
              <a:rPr lang="en-GB" sz="7200" dirty="0" err="1">
                <a:latin typeface="Times New Roman" pitchFamily="18" charset="0"/>
                <a:cs typeface="Times New Roman" pitchFamily="18" charset="0"/>
              </a:rPr>
              <a:t>Mastercard</a:t>
            </a:r>
            <a:r>
              <a:rPr lang="en-GB" sz="7200" dirty="0">
                <a:latin typeface="Times New Roman" pitchFamily="18" charset="0"/>
                <a:cs typeface="Times New Roman" pitchFamily="18" charset="0"/>
              </a:rPr>
              <a:t> International Inc, 2016. </a:t>
            </a:r>
            <a:r>
              <a:rPr lang="en-GB" sz="7200" i="1" dirty="0">
                <a:latin typeface="Times New Roman" pitchFamily="18" charset="0"/>
                <a:cs typeface="Times New Roman" pitchFamily="18" charset="0"/>
              </a:rPr>
              <a:t>Customer authentication in E-commerce transactions</a:t>
            </a:r>
            <a:r>
              <a:rPr lang="en-GB" sz="7200" dirty="0">
                <a:latin typeface="Times New Roman" pitchFamily="18" charset="0"/>
                <a:cs typeface="Times New Roman" pitchFamily="18" charset="0"/>
              </a:rPr>
              <a:t>. U.S. Patent 9,514,458.</a:t>
            </a:r>
            <a:endParaRPr lang="en-US" sz="7200" dirty="0">
              <a:latin typeface="Times New Roman" pitchFamily="18" charset="0"/>
              <a:cs typeface="Times New Roman" pitchFamily="18" charset="0"/>
            </a:endParaRPr>
          </a:p>
          <a:p>
            <a:r>
              <a:rPr lang="en-GB" sz="7200" dirty="0">
                <a:latin typeface="Times New Roman" pitchFamily="18" charset="0"/>
                <a:cs typeface="Times New Roman" pitchFamily="18" charset="0"/>
              </a:rPr>
              <a:t>Wang, W.T., Wang, Y.S. and Liu, E.R., 2016. The stickiness intention of group-buying websites: The integration of the commitment–trust theory and e-commerce success model. </a:t>
            </a:r>
            <a:r>
              <a:rPr lang="en-GB" sz="7200" i="1" dirty="0">
                <a:latin typeface="Times New Roman" pitchFamily="18" charset="0"/>
                <a:cs typeface="Times New Roman" pitchFamily="18" charset="0"/>
              </a:rPr>
              <a:t>Information &amp; Management</a:t>
            </a:r>
            <a:r>
              <a:rPr lang="en-GB" sz="7200" dirty="0">
                <a:latin typeface="Times New Roman" pitchFamily="18" charset="0"/>
                <a:cs typeface="Times New Roman" pitchFamily="18" charset="0"/>
              </a:rPr>
              <a:t>, </a:t>
            </a:r>
            <a:r>
              <a:rPr lang="en-GB" sz="7200" i="1" dirty="0">
                <a:latin typeface="Times New Roman" pitchFamily="18" charset="0"/>
                <a:cs typeface="Times New Roman" pitchFamily="18" charset="0"/>
              </a:rPr>
              <a:t>53</a:t>
            </a:r>
            <a:r>
              <a:rPr lang="en-GB" sz="7200" dirty="0">
                <a:latin typeface="Times New Roman" pitchFamily="18" charset="0"/>
                <a:cs typeface="Times New Roman" pitchFamily="18" charset="0"/>
              </a:rPr>
              <a:t>(5), pp.625-642. </a:t>
            </a:r>
            <a:endParaRPr lang="en-US" sz="7200" dirty="0">
              <a:latin typeface="Times New Roman" pitchFamily="18" charset="0"/>
              <a:cs typeface="Times New Roman" pitchFamily="18" charset="0"/>
            </a:endParaRP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Image result for thank you"/>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73</TotalTime>
  <Words>2215</Words>
  <Application>Microsoft Office PowerPoint</Application>
  <PresentationFormat>On-screen Show (4:3)</PresentationFormat>
  <Paragraphs>96</Paragraphs>
  <Slides>19</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Century Schoolbook</vt:lpstr>
      <vt:lpstr>Times New Roman</vt:lpstr>
      <vt:lpstr>Wingdings</vt:lpstr>
      <vt:lpstr>Wingdings 2</vt:lpstr>
      <vt:lpstr>Oriel</vt:lpstr>
      <vt:lpstr>PowerPoint Presentation</vt:lpstr>
      <vt:lpstr>Table of contents</vt:lpstr>
      <vt:lpstr>Introduction</vt:lpstr>
      <vt:lpstr>Background of the organisation </vt:lpstr>
      <vt:lpstr>Continue </vt:lpstr>
      <vt:lpstr>Continue</vt:lpstr>
      <vt:lpstr>The challenges before the introduction of e-commerce </vt:lpstr>
      <vt:lpstr>Continue</vt:lpstr>
      <vt:lpstr>Continue</vt:lpstr>
      <vt:lpstr>General insight regarding modern e-commerce </vt:lpstr>
      <vt:lpstr>Continue</vt:lpstr>
      <vt:lpstr>Continue </vt:lpstr>
      <vt:lpstr>Impact of the modern e-commerce </vt:lpstr>
      <vt:lpstr>Continue</vt:lpstr>
      <vt:lpstr>Continue</vt:lpstr>
      <vt:lpstr>Lessons that can be learned from the case study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daniela ciornea</cp:lastModifiedBy>
  <cp:revision>9</cp:revision>
  <dcterms:created xsi:type="dcterms:W3CDTF">2019-12-06T00:34:56Z</dcterms:created>
  <dcterms:modified xsi:type="dcterms:W3CDTF">2019-12-11T09:18:56Z</dcterms:modified>
</cp:coreProperties>
</file>