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75" r:id="rId1"/>
  </p:sldMasterIdLst>
  <p:notesMasterIdLst>
    <p:notesMasterId r:id="rId38"/>
  </p:notesMasterIdLst>
  <p:sldIdLst>
    <p:sldId id="515" r:id="rId2"/>
    <p:sldId id="434" r:id="rId3"/>
    <p:sldId id="501" r:id="rId4"/>
    <p:sldId id="479" r:id="rId5"/>
    <p:sldId id="386" r:id="rId6"/>
    <p:sldId id="480" r:id="rId7"/>
    <p:sldId id="482" r:id="rId8"/>
    <p:sldId id="481" r:id="rId9"/>
    <p:sldId id="400" r:id="rId10"/>
    <p:sldId id="483" r:id="rId11"/>
    <p:sldId id="485" r:id="rId12"/>
    <p:sldId id="496" r:id="rId13"/>
    <p:sldId id="507" r:id="rId14"/>
    <p:sldId id="506" r:id="rId15"/>
    <p:sldId id="508" r:id="rId16"/>
    <p:sldId id="513" r:id="rId17"/>
    <p:sldId id="486" r:id="rId18"/>
    <p:sldId id="502" r:id="rId19"/>
    <p:sldId id="504" r:id="rId20"/>
    <p:sldId id="505" r:id="rId21"/>
    <p:sldId id="499" r:id="rId22"/>
    <p:sldId id="489" r:id="rId23"/>
    <p:sldId id="490" r:id="rId24"/>
    <p:sldId id="491" r:id="rId25"/>
    <p:sldId id="511" r:id="rId26"/>
    <p:sldId id="510" r:id="rId27"/>
    <p:sldId id="466" r:id="rId28"/>
    <p:sldId id="498" r:id="rId29"/>
    <p:sldId id="497" r:id="rId30"/>
    <p:sldId id="492" r:id="rId31"/>
    <p:sldId id="493" r:id="rId32"/>
    <p:sldId id="494" r:id="rId33"/>
    <p:sldId id="460" r:id="rId34"/>
    <p:sldId id="359" r:id="rId35"/>
    <p:sldId id="435" r:id="rId36"/>
    <p:sldId id="414" r:id="rId37"/>
  </p:sldIdLst>
  <p:sldSz cx="9144000" cy="6858000" type="screen4x3"/>
  <p:notesSz cx="6797675" cy="9926638"/>
  <p:embeddedFontLst>
    <p:embeddedFont>
      <p:font typeface="Aptos Narrow" panose="020F0502020204030204" pitchFamily="34" charset="0"/>
      <p:regular r:id="rId39"/>
      <p:bold r:id="rId40"/>
      <p:italic r:id="rId41"/>
      <p:boldItalic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623" autoAdjust="0"/>
    <p:restoredTop sz="93447" autoAdjust="0"/>
  </p:normalViewPr>
  <p:slideViewPr>
    <p:cSldViewPr>
      <p:cViewPr varScale="1">
        <p:scale>
          <a:sx n="63" d="100"/>
          <a:sy n="63" d="100"/>
        </p:scale>
        <p:origin x="1112" y="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ommentAuthors" Target="comment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7A126F7-C520-466E-8A08-C83A624AAD89}" type="datetimeFigureOut">
              <a:rPr lang="en-GB" smtClean="0"/>
              <a:pPr/>
              <a:t>28/09/2026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d.com/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896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647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Successful, well-known entrepreneurs include Mark Zuckerberg, Lord Alan Sugar, Bill Gates, Elon Musk and Sir Richard Branson. Famous female entrepreneurs include Karren Brady, Sara Blakely, Arianna Huffington, Huda </a:t>
            </a:r>
            <a:r>
              <a:rPr lang="en-GB" sz="1200" dirty="0" err="1"/>
              <a:t>Kattan</a:t>
            </a:r>
            <a:r>
              <a:rPr lang="en-GB" sz="1200" dirty="0"/>
              <a:t> and Justine Roberts. believe they can supply specialist knowledge that customers will pay for.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745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Brainstorm the class for ideas. If they struggle, provide one or two from the following to inspire their thoughts.</a:t>
            </a:r>
          </a:p>
          <a:p>
            <a:endParaRPr lang="en-GB" dirty="0"/>
          </a:p>
          <a:p>
            <a:r>
              <a:rPr lang="en-GB" dirty="0"/>
              <a:t>Decisive - Entrepreneurs are confident self-starters with the resilience to overcome any problems and the belief that they'll learn from any mistakes they make.</a:t>
            </a:r>
          </a:p>
          <a:p>
            <a:r>
              <a:rPr lang="en-GB" dirty="0"/>
              <a:t>Innovative - Always looking to create better products or services, entrepreneurs continually strive to reinvent their business.</a:t>
            </a:r>
          </a:p>
          <a:p>
            <a:r>
              <a:rPr lang="en-GB" dirty="0"/>
              <a:t>Flexible - Most entrepreneurs initially assume multiple functions within their business, in areas including sales, recruitment and product development.</a:t>
            </a:r>
          </a:p>
          <a:p>
            <a:r>
              <a:rPr lang="en-GB" dirty="0"/>
              <a:t>Passionate - A genuine love for their product or service, not to mention their customers, is essential.</a:t>
            </a:r>
          </a:p>
          <a:p>
            <a:r>
              <a:rPr lang="en-GB" dirty="0"/>
              <a:t>Resourceful - A successful entrepreneur knows how to work with what they've got and utilise the resources they have. They also know how to create opportunities.</a:t>
            </a:r>
          </a:p>
          <a:p>
            <a:r>
              <a:rPr lang="en-GB" dirty="0"/>
              <a:t>Results-orientated - Continually seeking to raise the bar, entrepreneurs don't simply achieve their targets.</a:t>
            </a:r>
          </a:p>
          <a:p>
            <a:r>
              <a:rPr lang="en-GB" dirty="0"/>
              <a:t>Risk-taking - Prepared to take calculated risks, but never reckless ones, entrepreneurs characteristically sacrifice short-term income to maximise long-term gain.</a:t>
            </a:r>
          </a:p>
          <a:p>
            <a:r>
              <a:rPr lang="en-GB" dirty="0"/>
              <a:t>Persistent - Not every idea or business venture will be a success, but the best entrepreneurs have the resilience to pick themselves up after a failure and the perseverance and tenacity to keep going.</a:t>
            </a:r>
          </a:p>
          <a:p>
            <a:r>
              <a:rPr lang="en-GB" dirty="0"/>
              <a:t>Visionary - Entrepreneurs don't simply dream big. Their actions turn ideas into reality, and they're savvy enough to identify future business opportunities.</a:t>
            </a:r>
          </a:p>
          <a:p>
            <a:r>
              <a:rPr lang="en-GB" dirty="0"/>
              <a:t>Hardworking – when starting a new business, it is normal to work long hours. The entrepreneur will also need to carry out a variety of tasks.</a:t>
            </a:r>
          </a:p>
          <a:p>
            <a:r>
              <a:rPr lang="en-GB" dirty="0"/>
              <a:t>Organised – the entrepreneur will need to keep on top of all the day-to-day tasks as well as planning for the future. They will have to arrange all of the finances and meet deadlines.</a:t>
            </a:r>
          </a:p>
          <a:p>
            <a:r>
              <a:rPr lang="en-GB" dirty="0"/>
              <a:t>Innovative – the entrepreneur will have to keep coming up with new ideas to keep the customers happy.</a:t>
            </a:r>
          </a:p>
          <a:p>
            <a:r>
              <a:rPr lang="en-GB" dirty="0"/>
              <a:t>Willing to take a risk – starting a new business comes with a lot of risk, an entrepreneur has to be willing to risk money, time and possibly give up their old job.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380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Tx/>
              <a:buNone/>
              <a:tabLst/>
              <a:defRPr/>
            </a:pPr>
            <a:r>
              <a:rPr lang="en-GB" dirty="0" err="1"/>
              <a:t>Hisrich</a:t>
            </a:r>
            <a:r>
              <a:rPr lang="en-GB" dirty="0"/>
              <a:t>, R.D., Peters, M.P. and Shepherd, D.A. (2020). </a:t>
            </a:r>
            <a:r>
              <a:rPr lang="en-GB" i="1" dirty="0"/>
              <a:t>Entrepreneurship</a:t>
            </a:r>
            <a:r>
              <a:rPr lang="en-GB" dirty="0"/>
              <a:t>. 11th ed. McGraw-Hill Education, New York.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2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Oxford University Press. (2023). </a:t>
            </a:r>
            <a:r>
              <a:rPr lang="en-GB" i="1" dirty="0"/>
              <a:t>Oxford English Dictionary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https://www.oed.com</a:t>
            </a:r>
            <a:r>
              <a:rPr lang="en-GB" dirty="0"/>
              <a:t> (Accessed: 6 October 2024).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817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Brainstorm the class and encourage the students to provide as many reasons as possible, try to involve everyone; write the reasons on the board as they reveals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9561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31F20"/>
                </a:solidFill>
                <a:effectLst/>
              </a:rPr>
              <a:t>These could be: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to be their own boss and have the independence and freedom to make their own decisions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to have more flexibility with their working hours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to follow an interest or hobby such as opening a book shop or a football memorabilia website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to increase their income and improve their quality of life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to fill a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gap in the market</a:t>
            </a:r>
            <a:endParaRPr lang="en-GB" b="0" i="0" dirty="0">
              <a:solidFill>
                <a:srgbClr val="231F2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to escape a job they are unhappy with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to fulfil an ethical or social goal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31F2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Problem-solving. They see a particular issue that they feel they can solve.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Exploit ideas. They have a new idea or product they believe will be successful.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Filling a gap. They see a gap in the market they believe they can fill.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Competitive pricing. They believe they can produce something on the market cheaper and offer it at a lower price.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Knowledge-based. Where they believe they can supply specialist knowledge that customers will pay for.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813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https://medium.com/@mert.kty81/the-polaroid-invention-a-snapshot-of-innovation-3236e64aea7c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8713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168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D8E32E50-136A-4496-B4FF-7C83C21E682A}" type="datetime1">
              <a:rPr lang="en-GB" smtClean="0"/>
              <a:pPr/>
              <a:t>28/09/2026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RpMrAMesbA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v=cIsA1s9SwEU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insider.com/how-airbnb-was-founded-a-visual-history-2016-2?r=US&amp;IR=T#in-september-2019-airbnb-announced-its-plan-to-go-public-in-2020-29" TargetMode="External"/><Relationship Id="rId2" Type="http://schemas.openxmlformats.org/officeDocument/2006/relationships/hyperlink" Target="https://thesuccessfulfounder.com/inspirational-female-founder-spotlight-amanda-argent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3698-FB16-D27C-6E43-468E0347F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A29BB34-819A-8195-6516-04109345F2F5}"/>
              </a:ext>
            </a:extLst>
          </p:cNvPr>
          <p:cNvSpPr/>
          <p:nvPr/>
        </p:nvSpPr>
        <p:spPr>
          <a:xfrm>
            <a:off x="305780" y="2348880"/>
            <a:ext cx="9090756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fr-FR" sz="3200" b="1" dirty="0">
                <a:solidFill>
                  <a:schemeClr val="bg1"/>
                </a:solidFill>
                <a:latin typeface="Arial" panose="020B0604020202020204" pitchFamily="34" charset="0"/>
              </a:rPr>
              <a:t>Lecture One 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EA4A4E-2C05-C646-ABEB-443548E41852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  <a:latin typeface="Arial" panose="020B0604020202020204" pitchFamily="34" charset="0"/>
              </a:rPr>
              <a:t>LCLM4006 </a:t>
            </a:r>
          </a:p>
          <a:p>
            <a:pPr algn="ctr"/>
            <a:r>
              <a:rPr lang="en-GB" sz="3200" b="1" dirty="0">
                <a:highlight>
                  <a:srgbClr val="00FFFF"/>
                </a:highlight>
                <a:latin typeface="Arial" panose="020B0604020202020204" pitchFamily="34" charset="0"/>
              </a:rPr>
              <a:t>Enterprise and Entrepreneurship</a:t>
            </a:r>
            <a:endParaRPr lang="en-US" sz="3200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700042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2339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/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62" y="1484784"/>
            <a:ext cx="8629964" cy="36004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Participate in class discussion.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ASK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!!! This is the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not leave things last minute…assessments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Always here to help, provide feedback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Bring your laptops to class!!!!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FB672B-BC10-02BF-373F-6222F042F58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C647F-9447-043E-3F38-30EFE8355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End of each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94183-8587-FB65-E4BF-34CBBD336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the closure, the lecturer will review and summarise the lesson, consolidate key information, create a link to new ideas and build anticipation for the next lesson.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will be given an opportunity to express any concerns, ask questions and clarify your own understandings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F9AFC-58FE-5F41-6187-C9EAA4DA4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618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52" y="1009761"/>
            <a:ext cx="8334672" cy="180020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4006 Enterprise &amp; Entrepreneurship</a:t>
            </a: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Before we begin let’s introduce ourselves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-1063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371B0-A34B-13F9-5125-76AC47ABE321}"/>
              </a:ext>
            </a:extLst>
          </p:cNvPr>
          <p:cNvSpPr txBox="1"/>
          <p:nvPr/>
        </p:nvSpPr>
        <p:spPr>
          <a:xfrm>
            <a:off x="-1" y="411922"/>
            <a:ext cx="9090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00FFFF"/>
                </a:highlight>
                <a:latin typeface="Arial" panose="020B0604020202020204" pitchFamily="34" charset="0"/>
              </a:rPr>
              <a:t>Introductions- Welcome</a:t>
            </a:r>
          </a:p>
        </p:txBody>
      </p:sp>
      <p:pic>
        <p:nvPicPr>
          <p:cNvPr id="7" name="Picture 6" descr="A group of people sitting in chairs&#10;&#10;Description automatically generated">
            <a:extLst>
              <a:ext uri="{FF2B5EF4-FFF2-40B4-BE49-F238E27FC236}">
                <a16:creationId xmlns:a16="http://schemas.microsoft.com/office/drawing/2014/main" id="{5DA071E1-A936-2434-4536-A33564B0FC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545093"/>
            <a:ext cx="4176464" cy="30058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88500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536504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Please open the Module descriptor from the Moodle page</a:t>
            </a:r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This is a Level 4, 20-credit module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Aim(s): </a:t>
            </a:r>
            <a:r>
              <a:rPr lang="en-GB" sz="3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develop the student’s awareness of enterprise, including self-employment and the skills required to set up a successful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This module is taught across week &amp; weekend student groups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00FFFF"/>
                </a:highlight>
                <a:latin typeface="Arial" panose="020B0604020202020204" pitchFamily="34" charset="0"/>
              </a:rPr>
              <a:t>Module Aim</a:t>
            </a:r>
            <a:endParaRPr lang="en-GB" sz="36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" y="1556792"/>
            <a:ext cx="9036496" cy="4121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students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evaluate a business idea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an appropriate business plan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1153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00FFFF"/>
                </a:highlight>
                <a:latin typeface="Arial" panose="020B0604020202020204" pitchFamily="34" charset="0"/>
              </a:rPr>
              <a:t>Module Learning Outcomes</a:t>
            </a:r>
            <a:endParaRPr lang="en-GB" sz="36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790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</a:rPr>
              <a:t>Indicative Content covered each week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4ACB097-92CC-82C2-E67B-86B36842E7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663886"/>
              </p:ext>
            </p:extLst>
          </p:nvPr>
        </p:nvGraphicFramePr>
        <p:xfrm>
          <a:off x="457200" y="1052736"/>
          <a:ext cx="8435280" cy="460851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62472">
                  <a:extLst>
                    <a:ext uri="{9D8B030D-6E8A-4147-A177-3AD203B41FA5}">
                      <a16:colId xmlns:a16="http://schemas.microsoft.com/office/drawing/2014/main" val="3569651666"/>
                    </a:ext>
                  </a:extLst>
                </a:gridCol>
                <a:gridCol w="72008">
                  <a:extLst>
                    <a:ext uri="{9D8B030D-6E8A-4147-A177-3AD203B41FA5}">
                      <a16:colId xmlns:a16="http://schemas.microsoft.com/office/drawing/2014/main" val="793839631"/>
                    </a:ext>
                  </a:extLst>
                </a:gridCol>
                <a:gridCol w="72008">
                  <a:extLst>
                    <a:ext uri="{9D8B030D-6E8A-4147-A177-3AD203B41FA5}">
                      <a16:colId xmlns:a16="http://schemas.microsoft.com/office/drawing/2014/main" val="140967234"/>
                    </a:ext>
                  </a:extLst>
                </a:gridCol>
                <a:gridCol w="5976664">
                  <a:extLst>
                    <a:ext uri="{9D8B030D-6E8A-4147-A177-3AD203B41FA5}">
                      <a16:colId xmlns:a16="http://schemas.microsoft.com/office/drawing/2014/main" val="3577404542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3458542651"/>
                    </a:ext>
                  </a:extLst>
                </a:gridCol>
              </a:tblGrid>
              <a:tr h="68504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Week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Session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Assignment</a:t>
                      </a:r>
                      <a:br>
                        <a:rPr lang="en-GB" sz="1600" b="1" u="none" strike="noStrike" dirty="0">
                          <a:effectLst/>
                        </a:rPr>
                      </a:br>
                      <a:r>
                        <a:rPr lang="en-GB" sz="1600" b="1" u="none" strike="noStrike" dirty="0">
                          <a:effectLst/>
                        </a:rPr>
                        <a:t>Task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618860380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Exploring Entrepreneurship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290580062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Entrepreneurial Process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198556431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Legal format &amp; Man. Structure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926964292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PESTEL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275157044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Entrepreneurial Marketing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02289452"/>
                  </a:ext>
                </a:extLst>
              </a:tr>
              <a:tr h="653911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Startup Costs and </a:t>
                      </a:r>
                      <a:br>
                        <a:rPr lang="en-GB" sz="1600" u="none" strike="noStrike">
                          <a:effectLst/>
                        </a:rPr>
                      </a:br>
                      <a:r>
                        <a:rPr lang="en-GB" sz="1600" u="none" strike="noStrike">
                          <a:effectLst/>
                        </a:rPr>
                        <a:t>Financial Forecasting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837552163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A1 Support workshop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48606838"/>
                  </a:ext>
                </a:extLst>
              </a:tr>
              <a:tr h="653911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Verbal and Non-Verbal Skills </a:t>
                      </a:r>
                      <a:br>
                        <a:rPr lang="en-GB" sz="1600" u="none" strike="noStrike">
                          <a:effectLst/>
                        </a:rPr>
                      </a:br>
                      <a:r>
                        <a:rPr lang="en-GB" sz="1600" u="none" strike="noStrike">
                          <a:effectLst/>
                        </a:rPr>
                        <a:t>&amp; A2 Support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A1 Submission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619954630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A2 Support workshop &amp; Mock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84532005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Presentation Week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Presentation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8791351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3306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0" y="963943"/>
            <a:ext cx="9144000" cy="5129353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en-GB" sz="2400" dirty="0"/>
              <a:t>Please check the Assessment 1 &amp; 2 Brief on Moodle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3265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00FFFF"/>
                </a:highlight>
                <a:latin typeface="Arial" panose="020B0604020202020204" pitchFamily="34" charset="0"/>
              </a:rPr>
              <a:t>Assessment</a:t>
            </a:r>
            <a:endParaRPr lang="en-GB" sz="36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50813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2204864"/>
            <a:ext cx="3978188" cy="34563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Please share any experience of being involved in running a business with the class?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11E9C-0EE5-6748-89F3-9FDD738807F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948A6A-2348-5C05-8B4E-40FEB613751F}"/>
              </a:ext>
            </a:extLst>
          </p:cNvPr>
          <p:cNvSpPr txBox="1"/>
          <p:nvPr/>
        </p:nvSpPr>
        <p:spPr>
          <a:xfrm>
            <a:off x="0" y="50626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00FFFF"/>
                </a:highlight>
                <a:latin typeface="Arial" panose="020B0604020202020204" pitchFamily="34" charset="0"/>
              </a:rPr>
              <a:t>Questions?</a:t>
            </a:r>
            <a:endParaRPr lang="en-GB" sz="36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  <p:pic>
        <p:nvPicPr>
          <p:cNvPr id="6" name="Picture 5" descr="Image result for any questions gif">
            <a:extLst>
              <a:ext uri="{FF2B5EF4-FFF2-40B4-BE49-F238E27FC236}">
                <a16:creationId xmlns:a16="http://schemas.microsoft.com/office/drawing/2014/main" id="{EC331BA3-43E8-A5A8-FF37-56924648E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4784576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327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305780" y="2348880"/>
            <a:ext cx="9090756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fr-FR" sz="3200" b="1" dirty="0">
                <a:solidFill>
                  <a:schemeClr val="bg1"/>
                </a:solidFill>
                <a:latin typeface="Arial" panose="020B0604020202020204" pitchFamily="34" charset="0"/>
              </a:rPr>
              <a:t>Exploring Entrepreneurship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  <a:latin typeface="Arial" panose="020B0604020202020204" pitchFamily="34" charset="0"/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00FFFF"/>
                </a:highlight>
                <a:latin typeface="Arial" panose="020B0604020202020204" pitchFamily="34" charset="0"/>
              </a:rPr>
              <a:t>Enterprise and Entrepreneurship</a:t>
            </a:r>
            <a:endParaRPr lang="en-US" sz="3200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8600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0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Explain what Entrepreneurs, Enterprises &amp; Entrepreneurship means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Explore how you can generate ideas or identify entrepreneurial opportunities in the market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Discuss entrepreneurial opportunities/ideas that you would like to start in future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00FFFF"/>
                </a:highlight>
                <a:latin typeface="Arial" panose="020B0604020202020204" pitchFamily="34" charset="0"/>
              </a:rPr>
              <a:t>In today’s session…</a:t>
            </a:r>
            <a:endParaRPr lang="en-GB" sz="36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289755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00FFFF"/>
                </a:highlight>
                <a:latin typeface="Arial" panose="020B0604020202020204" pitchFamily="34" charset="0"/>
              </a:rPr>
              <a:t>Entrepreneurs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980728"/>
            <a:ext cx="9119437" cy="46973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3000" dirty="0">
                <a:latin typeface="Arial" panose="020B0604020202020204" pitchFamily="34" charset="0"/>
              </a:rPr>
              <a:t>An </a:t>
            </a:r>
            <a:r>
              <a:rPr lang="en-US" altLang="en-US" sz="3000" b="1" i="1" dirty="0">
                <a:solidFill>
                  <a:srgbClr val="0070C0"/>
                </a:solidFill>
                <a:latin typeface="Arial" panose="020B0604020202020204" pitchFamily="34" charset="0"/>
              </a:rPr>
              <a:t>Entrepreneur</a:t>
            </a:r>
            <a:r>
              <a:rPr lang="en-US" altLang="en-US" sz="3000" dirty="0">
                <a:latin typeface="Arial" panose="020B0604020202020204" pitchFamily="34" charset="0"/>
              </a:rPr>
              <a:t> is a person who seeks an opportunity and takes the necessary risks to set up and operate a business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</a:rPr>
              <a:t>An entrepreneur can be defined as a person who devises, sets up and runs a new business or businesses. 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</a:rPr>
              <a:t>An entrepreneur takes on most of the risk and initiative for their new business, and is often seen as a visionary or innovator</a:t>
            </a:r>
          </a:p>
        </p:txBody>
      </p:sp>
    </p:spTree>
    <p:extLst>
      <p:ext uri="{BB962C8B-B14F-4D97-AF65-F5344CB8AC3E}">
        <p14:creationId xmlns:p14="http://schemas.microsoft.com/office/powerpoint/2010/main" val="5102666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044CA-67F5-64FA-E562-78D1E85F5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Entrepreneurs typically: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A50C9-EAF9-218B-5087-77F1602F8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1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devise untested ideas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make high-risk decisions that have a potentially significant long-term impact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delegate management to experts, meaning that the company can easily continue to function without the entrepreneur's input if and when they move on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aim to generate buyer interest in their business.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77EF7F-A183-F834-B22A-B28ED3A09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3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6BFE1-9E8B-4ACB-0EF3-29321F6F1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Entrepreneur vs small business owner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2D51C-9F95-2E61-E99E-CB1A357C4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While all entrepreneurs run their own businesses and are self-employed, not all self-employed individuals or business owners are necessarily entrepreneurs. Some may be better categorised as small business owners.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099F0-CAFB-D9F4-E6E5-E5E980243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543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C1DFD-6EA3-D8E3-4F1D-16CF07DED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Small business owners typically: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EFCF3-9A2F-B369-B000-84AF8D3B2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solve existing and sometimes obvious local problems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low-risk decisions that ensure short-term security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 their employees closely, meaning that the company may struggle to function without the small business owner's input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little or no intention of ever selling their business.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64E1C-16F9-5146-86BF-1E470ADD9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15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AABC7-351D-6120-8AF5-FF0A019D1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Brainstorm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C2BD7-5DA2-629E-F8E2-A6B49F433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some key characteristics or skills that an entrepreneur needs to be successful?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CD16B-AD35-851B-0D13-C7FB13B7B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12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389571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00FFFF"/>
                </a:highlight>
                <a:latin typeface="Arial" panose="020B0604020202020204" pitchFamily="34" charset="0"/>
              </a:rPr>
              <a:t>Entrepreneurship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35496" y="1213912"/>
            <a:ext cx="4971199" cy="1196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0070C0"/>
              </a:buClr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do you think the term entrepreneurship means?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Clr>
                <a:srgbClr val="0070C0"/>
              </a:buCl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B6A822-A68A-65D7-1420-610F742BF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473" y="1027469"/>
            <a:ext cx="3847031" cy="175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98EF9B-7BE9-90CE-ECAE-7726B7733719}"/>
              </a:ext>
            </a:extLst>
          </p:cNvPr>
          <p:cNvSpPr txBox="1"/>
          <p:nvPr/>
        </p:nvSpPr>
        <p:spPr>
          <a:xfrm>
            <a:off x="104431" y="2516568"/>
            <a:ext cx="87339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lang="en-GB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Entrepreneurship refers to the process of identifying a business opportunity, taking on financial risk, and organizing resources to create, launch, and manage a new business or enterprise, with the aim of making a profit (</a:t>
            </a:r>
            <a:r>
              <a:rPr lang="en-GB" sz="28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Hisrich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43E3F0-8EBA-C1AF-085A-79BDC22F4F8C}"/>
              </a:ext>
            </a:extLst>
          </p:cNvPr>
          <p:cNvSpPr txBox="1"/>
          <p:nvPr/>
        </p:nvSpPr>
        <p:spPr>
          <a:xfrm>
            <a:off x="395536" y="5517282"/>
            <a:ext cx="86619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dirty="0">
                <a:effectLst/>
                <a:latin typeface="Arial" panose="020B0604020202020204" pitchFamily="34" charset="0"/>
              </a:rPr>
              <a:t>Image taken from: </a:t>
            </a:r>
            <a:r>
              <a:rPr lang="en-GB" sz="800" b="0" i="0" dirty="0" err="1">
                <a:effectLst/>
                <a:latin typeface="Arial" panose="020B0604020202020204" pitchFamily="34" charset="0"/>
              </a:rPr>
              <a:t>Center</a:t>
            </a:r>
            <a:r>
              <a:rPr lang="en-GB" sz="800" b="0" i="0" dirty="0">
                <a:effectLst/>
                <a:latin typeface="Arial" panose="020B0604020202020204" pitchFamily="34" charset="0"/>
              </a:rPr>
              <a:t> for Entrepreneurship. (2021). </a:t>
            </a:r>
            <a:r>
              <a:rPr lang="en-GB" sz="800" b="0" i="1" dirty="0">
                <a:effectLst/>
                <a:latin typeface="Arial" panose="020B0604020202020204" pitchFamily="34" charset="0"/>
              </a:rPr>
              <a:t>What Entrepreneurship Means to Me</a:t>
            </a:r>
            <a:r>
              <a:rPr lang="en-GB" sz="800" b="0" i="0" dirty="0">
                <a:effectLst/>
                <a:latin typeface="Arial" panose="020B0604020202020204" pitchFamily="34" charset="0"/>
              </a:rPr>
              <a:t>. [online] Available at: https://cfe.umich.edu/what-entrepreneurship-means-to-me/ [Accessed 15 May 2023].</a:t>
            </a:r>
            <a:endParaRPr lang="en-GB" sz="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96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754EC-980D-4B84-1D60-6939ACD79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Enterprise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1D9EF-A740-9E05-3829-D41008612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925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An enterprise is an organization or business venture that engages in commercial, industrial, or professional activities, often characterized by risk-taking and initiative in order to achieve innovation, growth, and profitability (Oxford University Press, 2023).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Entrepreneurs usually start an enterprise – with the associated risks – to make a profit, and for one of several reasons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A48AD-DCD1-03C7-FE60-22EC14C63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61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292AA-5596-87CF-0A81-D59316167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i="0">
                <a:effectLst/>
              </a:rPr>
              <a:t>Objectives of an entrepreneur</a:t>
            </a:r>
            <a:br>
              <a:rPr lang="en-GB" sz="3700" b="1" i="0">
                <a:effectLst/>
              </a:rPr>
            </a:br>
            <a:endParaRPr lang="en-GB" sz="3700"/>
          </a:p>
        </p:txBody>
      </p:sp>
      <p:pic>
        <p:nvPicPr>
          <p:cNvPr id="6" name="Picture 5" descr="Young woman thinking">
            <a:extLst>
              <a:ext uri="{FF2B5EF4-FFF2-40B4-BE49-F238E27FC236}">
                <a16:creationId xmlns:a16="http://schemas.microsoft.com/office/drawing/2014/main" id="{7C7C251B-0C8D-D0FC-72E8-E14590046A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1" r="17209" b="-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5ACCE-365B-7BBE-3FE7-A1C72F8E05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Think of some reasons why an entrepreneur would take the risk to start their own business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7C00F-DA41-A34E-9BF7-ACD6FD8C0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9748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4EBE0-9CDE-FBF8-D9CE-411082E17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765" y="863244"/>
            <a:ext cx="8229600" cy="256575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Compare the reasons provided by the students with the reasons (not exhaustive) provided in the notes section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1F822-4C16-55CB-39F7-47E32872E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4738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501008"/>
            <a:ext cx="9144000" cy="1584177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00FFFF"/>
                </a:highlight>
                <a:latin typeface="Arial" panose="020B0604020202020204" pitchFamily="34" charset="0"/>
              </a:rPr>
              <a:t>Entrepreneurs</a:t>
            </a:r>
          </a:p>
        </p:txBody>
      </p:sp>
      <p:pic>
        <p:nvPicPr>
          <p:cNvPr id="7" name="Picture 6" descr="A red and white striped container with popcorn&#10;&#10;Description automatically generated">
            <a:extLst>
              <a:ext uri="{FF2B5EF4-FFF2-40B4-BE49-F238E27FC236}">
                <a16:creationId xmlns:a16="http://schemas.microsoft.com/office/drawing/2014/main" id="{A48FCF13-1BA5-6B91-4A8A-522CB00ED4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6234" y="453008"/>
            <a:ext cx="3480048" cy="34800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1C4478-6B79-C4FB-2D65-00A5673B9BF2}"/>
              </a:ext>
            </a:extLst>
          </p:cNvPr>
          <p:cNvSpPr txBox="1"/>
          <p:nvPr/>
        </p:nvSpPr>
        <p:spPr>
          <a:xfrm>
            <a:off x="827584" y="1484784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dirty="0">
                <a:latin typeface="Arial" panose="020B0604020202020204" pitchFamily="34" charset="0"/>
              </a:rPr>
              <a:t>Let’s watch short video ‘</a:t>
            </a:r>
            <a:r>
              <a:rPr lang="en-US" altLang="en-US" sz="2800" b="1" dirty="0">
                <a:latin typeface="Arial" panose="020B0604020202020204" pitchFamily="34" charset="0"/>
              </a:rPr>
              <a:t>who is an Entrepreneur</a:t>
            </a:r>
            <a:r>
              <a:rPr lang="en-US" altLang="en-US" sz="2800" dirty="0">
                <a:latin typeface="Arial" panose="020B0604020202020204" pitchFamily="34" charset="0"/>
              </a:rPr>
              <a:t>’</a:t>
            </a:r>
          </a:p>
          <a:p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51380B-D959-7AD0-72A7-B048E0BCD0B5}"/>
              </a:ext>
            </a:extLst>
          </p:cNvPr>
          <p:cNvSpPr txBox="1"/>
          <p:nvPr/>
        </p:nvSpPr>
        <p:spPr>
          <a:xfrm>
            <a:off x="647564" y="4017838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>
                <a:latin typeface="Arial" panose="020B0604020202020204" pitchFamily="34" charset="0"/>
                <a:hlinkClick r:id="rId3"/>
              </a:rPr>
              <a:t>https://www.youtube.com/watch?v=rRpMrAMesbA</a:t>
            </a:r>
            <a:endParaRPr lang="en-US" altLang="en-US" sz="2400" dirty="0">
              <a:latin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16168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  <a:latin typeface="Arial" panose="020B0604020202020204" pitchFamily="34" charset="0"/>
              </a:rPr>
              <a:t>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en-US" sz="3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Enterprise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is another word to describe a business entity. 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Going forward use the words Enterprise or Venture, Firm, Company, SME (Small and Medium Enterprise) instead of Business.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A Social Enterprise is a business set up for a social purpose whose profits are ploughed back for that purpose 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rather than being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shared amongst </a:t>
            </a:r>
            <a:r>
              <a:rPr lang="en-GB" sz="3000" err="1">
                <a:latin typeface="Arial" panose="020B0604020202020204" pitchFamily="34" charset="0"/>
                <a:cs typeface="Arial" panose="020B0604020202020204" pitchFamily="34" charset="0"/>
              </a:rPr>
              <a:t>shareholders</a:t>
            </a:r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07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5019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Entrepreneurial Opportunity</a:t>
            </a:r>
            <a:endParaRPr lang="en-US" sz="3200" b="1" dirty="0">
              <a:highlight>
                <a:srgbClr val="FFFF00"/>
              </a:highlight>
              <a:latin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-439" y="870476"/>
            <a:ext cx="9119437" cy="49502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 is an Entrepreneurial opportunity?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Entrepreneurial opportunity 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set of circumstances that creates the need for a new product, service in a market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Most entrepreneurial firms start when the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entrepreneurs identifies a problem or a gap in the market and then they create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 product or service to fill 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gap.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 stay ahead and on top of 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market, continue to grow and evolve,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companies must constantly understand the 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they operating in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481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Identifying Entrepreneurial opportunities</a:t>
            </a:r>
            <a:endParaRPr lang="en-US" sz="3200" b="1" dirty="0">
              <a:highlight>
                <a:srgbClr val="FFFF00"/>
              </a:highlight>
              <a:latin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Entrepreneurs identify opportunities when they are: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Trying to solve an existing or future problem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Turning a hobby or something they passionate about into a product or service.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Utilising changes in existing or new technology to serve a gap in the market-</a:t>
            </a: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Kodak- taking photos via mobile phones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 past work experience</a:t>
            </a:r>
          </a:p>
        </p:txBody>
      </p:sp>
    </p:spTree>
    <p:extLst>
      <p:ext uri="{BB962C8B-B14F-4D97-AF65-F5344CB8AC3E}">
        <p14:creationId xmlns:p14="http://schemas.microsoft.com/office/powerpoint/2010/main" val="17731142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C11B-B119-21DE-B041-77441EF7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/>
            </a:br>
            <a:r>
              <a:rPr lang="en-GB" sz="2400"/>
              <a:t>Group Activity: 1</a:t>
            </a:r>
            <a:br>
              <a:rPr lang="en-GB" sz="2400"/>
            </a:br>
            <a:endParaRPr lang="en-GB" sz="2400"/>
          </a:p>
        </p:txBody>
      </p:sp>
      <p:pic>
        <p:nvPicPr>
          <p:cNvPr id="6" name="Content Placeholder 5" descr="People in group therapy">
            <a:extLst>
              <a:ext uri="{FF2B5EF4-FFF2-40B4-BE49-F238E27FC236}">
                <a16:creationId xmlns:a16="http://schemas.microsoft.com/office/drawing/2014/main" id="{DC8ECDC5-C959-F779-BEA7-5AF2B99BF6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3" r="21057" b="-2"/>
          <a:stretch/>
        </p:blipFill>
        <p:spPr>
          <a:xfrm>
            <a:off x="457200" y="1600201"/>
            <a:ext cx="4038600" cy="3989040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C9EC7-24E4-8B1D-865D-E316276059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Form into a group of maximum 4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Take 20 minutes to prepare the following group task 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Select a well-known successful entrepreneur and present (5 to 10 mins) his/her successful story to the class (look at the next slide to know what to include)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86C30B-90C6-56A5-6460-0A25BF78D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4606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EB04-7B85-34D5-6715-68BB56EFA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Discussion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FEF7F-24CF-039A-4FB9-4C47DD4B1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75252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Discussion should also include: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was the opportunity/</a:t>
            </a: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problem 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inspiration/vision/gap-in-the-market, etc. that led to starting the business?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was his/her Objective(s)?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did he/she/they do to start the business?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were the risks they faced?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he/she/ is considered as an entrepreneur not a small business owner?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were the characteristics that made him/her a successful entrepreneur?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B9AEB9-5942-4207-6B52-699CB8FA0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2238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ea typeface="+mn-ea"/>
                <a:cs typeface="+mn-cs"/>
              </a:rPr>
              <a:t>Developing Entrepreneurial </a:t>
            </a:r>
            <a:r>
              <a:rPr lang="en-GB" sz="2800" b="1" dirty="0">
                <a:solidFill>
                  <a:prstClr val="black"/>
                </a:solidFill>
                <a:highlight>
                  <a:srgbClr val="00FFFF"/>
                </a:highlight>
                <a:ea typeface="+mn-ea"/>
                <a:cs typeface="+mn-cs"/>
              </a:rPr>
              <a:t>opportunities</a:t>
            </a:r>
            <a:endParaRPr lang="en-GB" sz="2800" dirty="0">
              <a:highlight>
                <a:srgbClr val="00FF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Turning a hobby or something, you are passionate about into a product/service.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people have hobbies but unfortunately, they do not turn their hobbies/ passions into ventures…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many like: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Music.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Cooking.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Gardening.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Photography.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DIY crafts.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Comedy.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pic>
        <p:nvPicPr>
          <p:cNvPr id="8" name="Picture 7" descr="A group of people sitting around a table with icons&#10;&#10;Description automatically generated with medium confidence">
            <a:extLst>
              <a:ext uri="{FF2B5EF4-FFF2-40B4-BE49-F238E27FC236}">
                <a16:creationId xmlns:a16="http://schemas.microsoft.com/office/drawing/2014/main" id="{C749B0A4-C199-5E6F-F8B6-574F296FD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348880"/>
            <a:ext cx="5559472" cy="29523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4022A4-1055-1CC4-9F6C-406A5C250713}"/>
              </a:ext>
            </a:extLst>
          </p:cNvPr>
          <p:cNvSpPr txBox="1"/>
          <p:nvPr/>
        </p:nvSpPr>
        <p:spPr>
          <a:xfrm>
            <a:off x="2555776" y="5383959"/>
            <a:ext cx="66499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Image taken from: www.quadrecruitment.com. (n.d.). </a:t>
            </a:r>
            <a:r>
              <a:rPr lang="en-GB" sz="800" b="0" i="1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Does Your Job Match Your Hobbies? Vice Versa</a:t>
            </a:r>
            <a:r>
              <a:rPr lang="en-GB" sz="8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. [online] Available at: https://www.quadrecruitment.com/blog/2018/04/does-your-job-match-your-hobbies-vice-versa?source=google.com [Accessed 15 May 2023].</a:t>
            </a:r>
            <a:endParaRPr lang="en-GB" sz="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46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ea typeface="+mn-ea"/>
                <a:cs typeface="+mn-cs"/>
              </a:rPr>
              <a:t>Developing Entrepreneurial </a:t>
            </a:r>
            <a:r>
              <a:rPr lang="en-GB" sz="2800" b="1" dirty="0">
                <a:solidFill>
                  <a:prstClr val="black"/>
                </a:solidFill>
                <a:highlight>
                  <a:srgbClr val="00FFFF"/>
                </a:highlight>
                <a:ea typeface="+mn-ea"/>
                <a:cs typeface="+mn-cs"/>
              </a:rPr>
              <a:t>opportunities</a:t>
            </a:r>
            <a:endParaRPr lang="en-GB" sz="2800" dirty="0">
              <a:highlight>
                <a:srgbClr val="00FF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/>
          </a:bodyPr>
          <a:lstStyle/>
          <a:p>
            <a:pPr marL="0" lv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Utilising changes existing or new technology 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tech- ordering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Robotics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marketing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Artificial intelligence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analysis etc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Flexible, shareable workspaces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Remote working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93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</a:rPr>
              <a:t>Examples of Entrepreneurial opportunities</a:t>
            </a:r>
            <a:endParaRPr lang="en-US" sz="32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John is a mechanic and discovered there is only one car garage within 5 miles of where he lives after doing some market research. He has identified an entrepreneurial opportunity and by establishing a garage within this area, he will be filling a market gap.</a:t>
            </a:r>
            <a:endParaRPr lang="en-GB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Mary is a cancer specialist and has been researching for a cancer vaccine for years. If successful she will be filling a gap in the market.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the above examples are valuable unique entrepreneurial opportunities even though they are very different.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276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162272" y="392999"/>
            <a:ext cx="946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</a:rPr>
              <a:t>How to be better in generating entrepreneurial ideas</a:t>
            </a:r>
            <a:endParaRPr lang="en-US" sz="28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Solve a problem that you or others have with a new product or service.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All you must do…. is  to get better in identifying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These do not have to be big solutions like Google search or Amazon</a:t>
            </a:r>
            <a:r>
              <a:rPr lang="en-GB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they could be much smaller.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Once you realized that each of your own frustrations is actually an opportunity in the making, you are going to start having fun!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8813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</a:rPr>
              <a:t>Frustrations to entrepreneurial opportunities</a:t>
            </a:r>
            <a:endParaRPr lang="en-US" sz="3200" b="1" dirty="0"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Let’s watch this video….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https://www.youtube.com/watch?v=cIsA1s9SwEU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red and white striped container with popcorn&#10;&#10;Description automatically generated">
            <a:extLst>
              <a:ext uri="{FF2B5EF4-FFF2-40B4-BE49-F238E27FC236}">
                <a16:creationId xmlns:a16="http://schemas.microsoft.com/office/drawing/2014/main" id="{95DA83BA-309D-47C4-EF0D-0C1A2F5042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975103"/>
            <a:ext cx="3656280" cy="365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931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  <a:latin typeface="Arial" panose="020B0604020202020204" pitchFamily="34" charset="0"/>
              </a:rPr>
              <a:t>Identifying entrepreneurial opportunities</a:t>
            </a:r>
            <a:endParaRPr lang="en-US" sz="3200" b="1" dirty="0">
              <a:highlight>
                <a:srgbClr val="FFFF00"/>
              </a:highlight>
              <a:latin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in a small group (up to 4)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hat are your own frustrations or problems you would like to solve through developing a product/service.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 next 20 minutes, think/discuss and write down a number of products or services that you would like to develop to solve a problem/ fill a market gap.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next slide (startup stories) for inspiration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number of opportunities</a:t>
            </a:r>
            <a:r>
              <a:rPr kumimoji="0" lang="en-GB" altLang="en-US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identified should be equivalent to the number of members in the group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928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4888"/>
            <a:ext cx="8229600" cy="461824"/>
          </a:xfrm>
        </p:spPr>
        <p:txBody>
          <a:bodyPr>
            <a:noAutofit/>
          </a:bodyPr>
          <a:lstStyle/>
          <a:p>
            <a:pPr marL="342900" indent="-342900" algn="l">
              <a:spcBef>
                <a:spcPct val="20000"/>
              </a:spcBef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</a:br>
            <a:r>
              <a:rPr lang="en-GB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  <a:t>Startup stories – further reading</a:t>
            </a:r>
            <a:br>
              <a:rPr lang="en-GB" altLang="en-US" sz="2800" dirty="0">
                <a:solidFill>
                  <a:prstClr val="black"/>
                </a:solidFill>
                <a:highlight>
                  <a:srgbClr val="FFFF00"/>
                </a:highlight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08512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600" dirty="0">
                <a:solidFill>
                  <a:prstClr val="black"/>
                </a:solidFill>
                <a:ea typeface="Calibri" panose="020F0502020204030204" pitchFamily="34" charset="0"/>
                <a:cs typeface="Arial" panose="020B0604020202020204" pitchFamily="34" charset="0"/>
              </a:rPr>
              <a:t>Mum Turns Children's Favourite Soups into £1million Business Stocked in Tesco</a:t>
            </a: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https://thesuccessfulfounder.com/inspirational-female-founder-spotlight-amanda-argent/</a:t>
            </a: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Airbnb story</a:t>
            </a: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600" dirty="0">
                <a:solidFill>
                  <a:prstClr val="black"/>
                </a:solidFill>
                <a:hlinkClick r:id="rId3"/>
              </a:rPr>
              <a:t>https://www.businessinsider.com/how-airbnb-was-founded-a-visual-history-2016-2?r=US&amp;IR=T#in-september-2019-airbnb-announced-its-plan-to-go-public-in-2020-29</a:t>
            </a:r>
            <a:endParaRPr lang="en-GB" altLang="en-US" sz="2600" dirty="0">
              <a:solidFill>
                <a:prstClr val="black"/>
              </a:solidFill>
            </a:endParaRP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51D6ED-95C9-BA68-4E90-EACFE4D9D3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361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dirty="0">
                <a:solidFill>
                  <a:schemeClr val="tx1"/>
                </a:solidFill>
                <a:latin typeface="Arial" panose="020B0604020202020204" pitchFamily="34" charset="0"/>
              </a:rPr>
              <a:t>Barrow, C., Barrow, P. and Brown, R. (2021) The Business Plan Workbook: A Practical Guide to New Venture Creation and Development. 8th </a:t>
            </a:r>
            <a:r>
              <a:rPr lang="en-GB" sz="2200" b="0" dirty="0" err="1">
                <a:solidFill>
                  <a:schemeClr val="tx1"/>
                </a:solidFill>
                <a:latin typeface="Arial" panose="020B0604020202020204" pitchFamily="34" charset="0"/>
              </a:rPr>
              <a:t>edn</a:t>
            </a:r>
            <a:r>
              <a:rPr lang="en-GB" sz="2200" b="0" dirty="0">
                <a:solidFill>
                  <a:schemeClr val="tx1"/>
                </a:solidFill>
                <a:latin typeface="Arial" panose="020B0604020202020204" pitchFamily="34" charset="0"/>
              </a:rPr>
              <a:t>. London: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dirty="0">
                <a:solidFill>
                  <a:schemeClr val="tx1"/>
                </a:solidFill>
                <a:latin typeface="Arial" panose="020B0604020202020204" pitchFamily="34" charset="0"/>
              </a:rPr>
              <a:t>Mariotti, S. and Glackin, C. (2020) Entrepreneurship: Starting and Operating a Small Business. 5th </a:t>
            </a:r>
            <a:r>
              <a:rPr lang="en-GB" sz="2200" b="0" dirty="0" err="1">
                <a:solidFill>
                  <a:schemeClr val="tx1"/>
                </a:solidFill>
                <a:latin typeface="Arial" panose="020B0604020202020204" pitchFamily="34" charset="0"/>
              </a:rPr>
              <a:t>edn</a:t>
            </a:r>
            <a:r>
              <a:rPr lang="en-GB" sz="2200" b="0" dirty="0">
                <a:solidFill>
                  <a:schemeClr val="tx1"/>
                </a:solidFill>
                <a:latin typeface="Arial" panose="020B0604020202020204" pitchFamily="34" charset="0"/>
              </a:rPr>
              <a:t>. Boston: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dirty="0">
                <a:solidFill>
                  <a:schemeClr val="tx1"/>
                </a:solidFill>
                <a:latin typeface="Arial" panose="020B0604020202020204" pitchFamily="34" charset="0"/>
              </a:rPr>
              <a:t>Abrams, R. (2019) Successful Business Plan: Secrets &amp; Strategies. 8th </a:t>
            </a:r>
            <a:r>
              <a:rPr lang="en-GB" sz="2200" b="0" dirty="0" err="1">
                <a:solidFill>
                  <a:schemeClr val="tx1"/>
                </a:solidFill>
                <a:latin typeface="Arial" panose="020B0604020202020204" pitchFamily="34" charset="0"/>
              </a:rPr>
              <a:t>edn</a:t>
            </a:r>
            <a:r>
              <a:rPr lang="en-GB" sz="2200" b="0" dirty="0">
                <a:solidFill>
                  <a:schemeClr val="tx1"/>
                </a:solidFill>
                <a:latin typeface="Arial" panose="020B0604020202020204" pitchFamily="34" charset="0"/>
              </a:rPr>
              <a:t>. Palo Alto: The Planning Shop.</a:t>
            </a: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Further reading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Module Conclusion……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35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381" y="1436857"/>
            <a:ext cx="5476891" cy="309283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37E36C-685D-EA7E-4B30-F58CFA133E3F}"/>
              </a:ext>
            </a:extLst>
          </p:cNvPr>
          <p:cNvSpPr txBox="1"/>
          <p:nvPr/>
        </p:nvSpPr>
        <p:spPr>
          <a:xfrm>
            <a:off x="899592" y="465313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End of lesson: </a:t>
            </a:r>
            <a:r>
              <a:rPr lang="en-GB" sz="2400" b="1" dirty="0">
                <a:latin typeface="Arial" panose="020B0604020202020204" pitchFamily="34" charset="0"/>
              </a:rPr>
              <a:t>Formative Assessment</a:t>
            </a: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cs typeface="Arial" panose="020B0604020202020204" pitchFamily="34" charset="0"/>
              </a:rPr>
              <a:t>Entrepreneurial &amp; Business Planning process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476</TotalTime>
  <Words>2538</Words>
  <Application>Microsoft Office PowerPoint</Application>
  <PresentationFormat>On-screen Show (4:3)</PresentationFormat>
  <Paragraphs>301</Paragraphs>
  <Slides>36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Wingdings</vt:lpstr>
      <vt:lpstr>Arial</vt:lpstr>
      <vt:lpstr>Aptos Narrow</vt:lpstr>
      <vt:lpstr>Calibri</vt:lpstr>
      <vt:lpstr>20140311PresentationUWTSDTemplate</vt:lpstr>
      <vt:lpstr>PowerPoint Presentation</vt:lpstr>
      <vt:lpstr>In the classroom</vt:lpstr>
      <vt:lpstr>End of each lecture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Entrepreneurs typically: </vt:lpstr>
      <vt:lpstr>Entrepreneur vs small business owner</vt:lpstr>
      <vt:lpstr>Small business owners typically:</vt:lpstr>
      <vt:lpstr>Brainstorm</vt:lpstr>
      <vt:lpstr>PowerPoint Presentation</vt:lpstr>
      <vt:lpstr>Enterprise</vt:lpstr>
      <vt:lpstr>Objectives of an entrepreneur </vt:lpstr>
      <vt:lpstr>Compare the reasons provided by the students with the reasons (not exhaustive) provided in the notes section</vt:lpstr>
      <vt:lpstr>PowerPoint Presentation</vt:lpstr>
      <vt:lpstr>PowerPoint Presentation</vt:lpstr>
      <vt:lpstr>PowerPoint Presentation</vt:lpstr>
      <vt:lpstr>PowerPoint Presentation</vt:lpstr>
      <vt:lpstr> Group Activity: 1 </vt:lpstr>
      <vt:lpstr>Discussion topics</vt:lpstr>
      <vt:lpstr>Developing Entrepreneurial opportunities</vt:lpstr>
      <vt:lpstr>Developing Entrepreneurial opportunities</vt:lpstr>
      <vt:lpstr>PowerPoint Presentation</vt:lpstr>
      <vt:lpstr>PowerPoint Presentation</vt:lpstr>
      <vt:lpstr>PowerPoint Presentation</vt:lpstr>
      <vt:lpstr>PowerPoint Presentation</vt:lpstr>
      <vt:lpstr>  Startup stories – further reading  </vt:lpstr>
      <vt:lpstr>PowerPoint Presentation</vt:lpstr>
      <vt:lpstr> Module Conclusion…… 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Charles Oham</cp:lastModifiedBy>
  <cp:revision>394</cp:revision>
  <cp:lastPrinted>2025-10-02T16:55:09Z</cp:lastPrinted>
  <dcterms:created xsi:type="dcterms:W3CDTF">2013-10-11T12:05:37Z</dcterms:created>
  <dcterms:modified xsi:type="dcterms:W3CDTF">2026-09-28T12:34:26Z</dcterms:modified>
</cp:coreProperties>
</file>