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6" r:id="rId1"/>
  </p:sldMasterIdLst>
  <p:notesMasterIdLst>
    <p:notesMasterId r:id="rId38"/>
  </p:notesMasterIdLst>
  <p:sldIdLst>
    <p:sldId id="262" r:id="rId2"/>
    <p:sldId id="373" r:id="rId3"/>
    <p:sldId id="353" r:id="rId4"/>
    <p:sldId id="354" r:id="rId5"/>
    <p:sldId id="336" r:id="rId6"/>
    <p:sldId id="386" r:id="rId7"/>
    <p:sldId id="341" r:id="rId8"/>
    <p:sldId id="342" r:id="rId9"/>
    <p:sldId id="355" r:id="rId10"/>
    <p:sldId id="390" r:id="rId11"/>
    <p:sldId id="272" r:id="rId12"/>
    <p:sldId id="291" r:id="rId13"/>
    <p:sldId id="372" r:id="rId14"/>
    <p:sldId id="391" r:id="rId15"/>
    <p:sldId id="356" r:id="rId16"/>
    <p:sldId id="286" r:id="rId17"/>
    <p:sldId id="288" r:id="rId18"/>
    <p:sldId id="313" r:id="rId19"/>
    <p:sldId id="387" r:id="rId20"/>
    <p:sldId id="385" r:id="rId21"/>
    <p:sldId id="289" r:id="rId22"/>
    <p:sldId id="295" r:id="rId23"/>
    <p:sldId id="379" r:id="rId24"/>
    <p:sldId id="370" r:id="rId25"/>
    <p:sldId id="352" r:id="rId26"/>
    <p:sldId id="380" r:id="rId27"/>
    <p:sldId id="351" r:id="rId28"/>
    <p:sldId id="388" r:id="rId29"/>
    <p:sldId id="362" r:id="rId30"/>
    <p:sldId id="320" r:id="rId31"/>
    <p:sldId id="382" r:id="rId32"/>
    <p:sldId id="392" r:id="rId33"/>
    <p:sldId id="393" r:id="rId34"/>
    <p:sldId id="394" r:id="rId35"/>
    <p:sldId id="395" r:id="rId36"/>
    <p:sldId id="371"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77"/>
    <p:restoredTop sz="80425"/>
  </p:normalViewPr>
  <p:slideViewPr>
    <p:cSldViewPr snapToGrid="0" snapToObjects="1">
      <p:cViewPr varScale="1">
        <p:scale>
          <a:sx n="84" d="100"/>
          <a:sy n="84" d="100"/>
        </p:scale>
        <p:origin x="624"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_rels/data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442E0B-054D-2643-8E9E-F9AF622ACC63}" type="doc">
      <dgm:prSet loTypeId="urn:microsoft.com/office/officeart/2005/8/layout/pyramid1" loCatId="pyramid" qsTypeId="urn:microsoft.com/office/officeart/2005/8/quickstyle/simple1" qsCatId="simple" csTypeId="urn:microsoft.com/office/officeart/2005/8/colors/accent1_2" csCatId="accent1" phldr="1"/>
      <dgm:spPr/>
    </dgm:pt>
    <dgm:pt modelId="{2FD7C6B8-5C73-B347-A70C-D3491D6B82E8}">
      <dgm:prSet phldrT="[Text]" custT="1"/>
      <dgm:spPr>
        <a:solidFill>
          <a:schemeClr val="bg1">
            <a:lumMod val="50000"/>
          </a:schemeClr>
        </a:solidFill>
      </dgm:spPr>
      <dgm:t>
        <a:bodyPr/>
        <a:lstStyle/>
        <a:p>
          <a:endParaRPr lang="en-GB" sz="2800" dirty="0"/>
        </a:p>
        <a:p>
          <a:endParaRPr lang="en-GB" sz="2800" dirty="0"/>
        </a:p>
        <a:p>
          <a:r>
            <a:rPr lang="en-GB" sz="2800" dirty="0"/>
            <a:t>Supplements </a:t>
          </a:r>
        </a:p>
      </dgm:t>
    </dgm:pt>
    <dgm:pt modelId="{EE055B6B-3492-F040-8805-C94DD1447A52}" type="parTrans" cxnId="{7195C33C-9EBA-DD4B-A151-906CF0216161}">
      <dgm:prSet/>
      <dgm:spPr/>
      <dgm:t>
        <a:bodyPr/>
        <a:lstStyle/>
        <a:p>
          <a:endParaRPr lang="en-GB"/>
        </a:p>
      </dgm:t>
    </dgm:pt>
    <dgm:pt modelId="{1BF604C7-4B3E-8C4D-9C54-D20135C07F1A}" type="sibTrans" cxnId="{7195C33C-9EBA-DD4B-A151-906CF0216161}">
      <dgm:prSet/>
      <dgm:spPr/>
      <dgm:t>
        <a:bodyPr/>
        <a:lstStyle/>
        <a:p>
          <a:pPr>
            <a:lnSpc>
              <a:spcPct val="100000"/>
            </a:lnSpc>
          </a:pPr>
          <a:endParaRPr lang="en-GB"/>
        </a:p>
      </dgm:t>
    </dgm:pt>
    <dgm:pt modelId="{22DFB399-12BF-8046-BC17-C57370864D8F}">
      <dgm:prSet phldrT="[Text]" custT="1"/>
      <dgm:spPr>
        <a:solidFill>
          <a:schemeClr val="tx1"/>
        </a:solidFill>
      </dgm:spPr>
      <dgm:t>
        <a:bodyPr/>
        <a:lstStyle/>
        <a:p>
          <a:r>
            <a:rPr lang="en-GB" sz="2800" dirty="0">
              <a:solidFill>
                <a:schemeClr val="bg1"/>
              </a:solidFill>
            </a:rPr>
            <a:t>Sport specific </a:t>
          </a:r>
          <a:endParaRPr lang="en-GB" sz="2800" dirty="0"/>
        </a:p>
      </dgm:t>
    </dgm:pt>
    <dgm:pt modelId="{46885EA0-5AD7-1143-B9CC-7C89F9F6F6B5}" type="parTrans" cxnId="{58F020BC-367F-8C4B-8E1B-8344171353CC}">
      <dgm:prSet/>
      <dgm:spPr/>
      <dgm:t>
        <a:bodyPr/>
        <a:lstStyle/>
        <a:p>
          <a:endParaRPr lang="en-GB"/>
        </a:p>
      </dgm:t>
    </dgm:pt>
    <dgm:pt modelId="{5BF50B41-AC32-A942-9AA3-59F7B58EB2A4}" type="sibTrans" cxnId="{58F020BC-367F-8C4B-8E1B-8344171353CC}">
      <dgm:prSet/>
      <dgm:spPr/>
      <dgm:t>
        <a:bodyPr/>
        <a:lstStyle/>
        <a:p>
          <a:pPr>
            <a:lnSpc>
              <a:spcPct val="100000"/>
            </a:lnSpc>
          </a:pPr>
          <a:endParaRPr lang="en-GB"/>
        </a:p>
      </dgm:t>
    </dgm:pt>
    <dgm:pt modelId="{B6044DC5-7E15-834E-A6B9-B54BF97DF28B}">
      <dgm:prSet phldrT="[Text]" custT="1"/>
      <dgm:spPr>
        <a:solidFill>
          <a:schemeClr val="accent1">
            <a:lumMod val="75000"/>
          </a:schemeClr>
        </a:solidFill>
      </dgm:spPr>
      <dgm:t>
        <a:bodyPr/>
        <a:lstStyle/>
        <a:p>
          <a:r>
            <a:rPr lang="en-GB" sz="3200" dirty="0"/>
            <a:t>Day to Day nutrition </a:t>
          </a:r>
        </a:p>
      </dgm:t>
    </dgm:pt>
    <dgm:pt modelId="{A4D62B82-611C-3843-96DF-3BB72795D3AB}" type="parTrans" cxnId="{4D09FE9C-A2FD-4D47-B228-004DE4AE4904}">
      <dgm:prSet/>
      <dgm:spPr/>
      <dgm:t>
        <a:bodyPr/>
        <a:lstStyle/>
        <a:p>
          <a:endParaRPr lang="en-GB"/>
        </a:p>
      </dgm:t>
    </dgm:pt>
    <dgm:pt modelId="{A7DF3C80-6A6C-8047-8552-60A7F1A2485A}" type="sibTrans" cxnId="{4D09FE9C-A2FD-4D47-B228-004DE4AE4904}">
      <dgm:prSet/>
      <dgm:spPr/>
      <dgm:t>
        <a:bodyPr/>
        <a:lstStyle/>
        <a:p>
          <a:endParaRPr lang="en-GB"/>
        </a:p>
      </dgm:t>
    </dgm:pt>
    <dgm:pt modelId="{05074359-F7E2-DF4D-A5A4-D3736866F2AD}" type="pres">
      <dgm:prSet presAssocID="{DD442E0B-054D-2643-8E9E-F9AF622ACC63}" presName="Name0" presStyleCnt="0">
        <dgm:presLayoutVars>
          <dgm:dir/>
          <dgm:animLvl val="lvl"/>
          <dgm:resizeHandles val="exact"/>
        </dgm:presLayoutVars>
      </dgm:prSet>
      <dgm:spPr/>
    </dgm:pt>
    <dgm:pt modelId="{E94703DC-C2B8-E445-97C3-874FFC8B07CC}" type="pres">
      <dgm:prSet presAssocID="{2FD7C6B8-5C73-B347-A70C-D3491D6B82E8}" presName="Name8" presStyleCnt="0"/>
      <dgm:spPr/>
    </dgm:pt>
    <dgm:pt modelId="{F64D2DB2-98EC-3E48-8CD6-2CEBEA6D1139}" type="pres">
      <dgm:prSet presAssocID="{2FD7C6B8-5C73-B347-A70C-D3491D6B82E8}" presName="level" presStyleLbl="node1" presStyleIdx="0" presStyleCnt="3" custScaleX="106365" custScaleY="77450" custLinFactNeighborX="0" custLinFactNeighborY="3423">
        <dgm:presLayoutVars>
          <dgm:chMax val="1"/>
          <dgm:bulletEnabled val="1"/>
        </dgm:presLayoutVars>
      </dgm:prSet>
      <dgm:spPr/>
    </dgm:pt>
    <dgm:pt modelId="{B02D5874-9EBF-D244-BE99-89D4699DC4A9}" type="pres">
      <dgm:prSet presAssocID="{2FD7C6B8-5C73-B347-A70C-D3491D6B82E8}" presName="levelTx" presStyleLbl="revTx" presStyleIdx="0" presStyleCnt="0">
        <dgm:presLayoutVars>
          <dgm:chMax val="1"/>
          <dgm:bulletEnabled val="1"/>
        </dgm:presLayoutVars>
      </dgm:prSet>
      <dgm:spPr/>
    </dgm:pt>
    <dgm:pt modelId="{1D2E6080-BA3D-CA43-B210-06BC2D58050E}" type="pres">
      <dgm:prSet presAssocID="{22DFB399-12BF-8046-BC17-C57370864D8F}" presName="Name8" presStyleCnt="0"/>
      <dgm:spPr/>
    </dgm:pt>
    <dgm:pt modelId="{7C4C41D5-D461-BE43-9438-5F0D15AEFCD6}" type="pres">
      <dgm:prSet presAssocID="{22DFB399-12BF-8046-BC17-C57370864D8F}" presName="level" presStyleLbl="node1" presStyleIdx="1" presStyleCnt="3" custScaleX="104981" custScaleY="97749" custLinFactNeighborX="0" custLinFactNeighborY="3955">
        <dgm:presLayoutVars>
          <dgm:chMax val="1"/>
          <dgm:bulletEnabled val="1"/>
        </dgm:presLayoutVars>
      </dgm:prSet>
      <dgm:spPr/>
    </dgm:pt>
    <dgm:pt modelId="{A255B2FC-42B5-FE4E-987E-16E30575A704}" type="pres">
      <dgm:prSet presAssocID="{22DFB399-12BF-8046-BC17-C57370864D8F}" presName="levelTx" presStyleLbl="revTx" presStyleIdx="0" presStyleCnt="0">
        <dgm:presLayoutVars>
          <dgm:chMax val="1"/>
          <dgm:bulletEnabled val="1"/>
        </dgm:presLayoutVars>
      </dgm:prSet>
      <dgm:spPr/>
    </dgm:pt>
    <dgm:pt modelId="{A3DD73D9-31AE-4A41-8759-ECB6EE63A41B}" type="pres">
      <dgm:prSet presAssocID="{B6044DC5-7E15-834E-A6B9-B54BF97DF28B}" presName="Name8" presStyleCnt="0"/>
      <dgm:spPr/>
    </dgm:pt>
    <dgm:pt modelId="{DF7F0765-35DD-B94A-89B0-AB396C0CF555}" type="pres">
      <dgm:prSet presAssocID="{B6044DC5-7E15-834E-A6B9-B54BF97DF28B}" presName="level" presStyleLbl="node1" presStyleIdx="2" presStyleCnt="3">
        <dgm:presLayoutVars>
          <dgm:chMax val="1"/>
          <dgm:bulletEnabled val="1"/>
        </dgm:presLayoutVars>
      </dgm:prSet>
      <dgm:spPr/>
    </dgm:pt>
    <dgm:pt modelId="{C5613A0B-C840-3C42-BC33-5C271DDDCAFF}" type="pres">
      <dgm:prSet presAssocID="{B6044DC5-7E15-834E-A6B9-B54BF97DF28B}" presName="levelTx" presStyleLbl="revTx" presStyleIdx="0" presStyleCnt="0">
        <dgm:presLayoutVars>
          <dgm:chMax val="1"/>
          <dgm:bulletEnabled val="1"/>
        </dgm:presLayoutVars>
      </dgm:prSet>
      <dgm:spPr/>
    </dgm:pt>
  </dgm:ptLst>
  <dgm:cxnLst>
    <dgm:cxn modelId="{8D9F500F-91D7-BB4A-97D6-1307735050B8}" type="presOf" srcId="{2FD7C6B8-5C73-B347-A70C-D3491D6B82E8}" destId="{F64D2DB2-98EC-3E48-8CD6-2CEBEA6D1139}" srcOrd="0" destOrd="0" presId="urn:microsoft.com/office/officeart/2005/8/layout/pyramid1"/>
    <dgm:cxn modelId="{7195C33C-9EBA-DD4B-A151-906CF0216161}" srcId="{DD442E0B-054D-2643-8E9E-F9AF622ACC63}" destId="{2FD7C6B8-5C73-B347-A70C-D3491D6B82E8}" srcOrd="0" destOrd="0" parTransId="{EE055B6B-3492-F040-8805-C94DD1447A52}" sibTransId="{1BF604C7-4B3E-8C4D-9C54-D20135C07F1A}"/>
    <dgm:cxn modelId="{4D667B7E-C82F-B94F-8ADD-66AA2F305C34}" type="presOf" srcId="{22DFB399-12BF-8046-BC17-C57370864D8F}" destId="{A255B2FC-42B5-FE4E-987E-16E30575A704}" srcOrd="1" destOrd="0" presId="urn:microsoft.com/office/officeart/2005/8/layout/pyramid1"/>
    <dgm:cxn modelId="{4D09FE9C-A2FD-4D47-B228-004DE4AE4904}" srcId="{DD442E0B-054D-2643-8E9E-F9AF622ACC63}" destId="{B6044DC5-7E15-834E-A6B9-B54BF97DF28B}" srcOrd="2" destOrd="0" parTransId="{A4D62B82-611C-3843-96DF-3BB72795D3AB}" sibTransId="{A7DF3C80-6A6C-8047-8552-60A7F1A2485A}"/>
    <dgm:cxn modelId="{46436AA7-622E-DA44-85C5-681A410650F2}" type="presOf" srcId="{DD442E0B-054D-2643-8E9E-F9AF622ACC63}" destId="{05074359-F7E2-DF4D-A5A4-D3736866F2AD}" srcOrd="0" destOrd="0" presId="urn:microsoft.com/office/officeart/2005/8/layout/pyramid1"/>
    <dgm:cxn modelId="{58F020BC-367F-8C4B-8E1B-8344171353CC}" srcId="{DD442E0B-054D-2643-8E9E-F9AF622ACC63}" destId="{22DFB399-12BF-8046-BC17-C57370864D8F}" srcOrd="1" destOrd="0" parTransId="{46885EA0-5AD7-1143-B9CC-7C89F9F6F6B5}" sibTransId="{5BF50B41-AC32-A942-9AA3-59F7B58EB2A4}"/>
    <dgm:cxn modelId="{DBFB72C9-4212-C54D-8A5D-3CBD3B1FFE78}" type="presOf" srcId="{B6044DC5-7E15-834E-A6B9-B54BF97DF28B}" destId="{DF7F0765-35DD-B94A-89B0-AB396C0CF555}" srcOrd="0" destOrd="0" presId="urn:microsoft.com/office/officeart/2005/8/layout/pyramid1"/>
    <dgm:cxn modelId="{334EAFCE-6FD6-3D42-8F56-0B4DC10AE2EE}" type="presOf" srcId="{2FD7C6B8-5C73-B347-A70C-D3491D6B82E8}" destId="{B02D5874-9EBF-D244-BE99-89D4699DC4A9}" srcOrd="1" destOrd="0" presId="urn:microsoft.com/office/officeart/2005/8/layout/pyramid1"/>
    <dgm:cxn modelId="{6F2BF5CE-416D-644D-A022-714D89DE5BB4}" type="presOf" srcId="{22DFB399-12BF-8046-BC17-C57370864D8F}" destId="{7C4C41D5-D461-BE43-9438-5F0D15AEFCD6}" srcOrd="0" destOrd="0" presId="urn:microsoft.com/office/officeart/2005/8/layout/pyramid1"/>
    <dgm:cxn modelId="{6E8160D9-0CC3-F64B-B148-A82C2585AC08}" type="presOf" srcId="{B6044DC5-7E15-834E-A6B9-B54BF97DF28B}" destId="{C5613A0B-C840-3C42-BC33-5C271DDDCAFF}" srcOrd="1" destOrd="0" presId="urn:microsoft.com/office/officeart/2005/8/layout/pyramid1"/>
    <dgm:cxn modelId="{BD3EBB34-C1DB-2643-BD41-663B358679B4}" type="presParOf" srcId="{05074359-F7E2-DF4D-A5A4-D3736866F2AD}" destId="{E94703DC-C2B8-E445-97C3-874FFC8B07CC}" srcOrd="0" destOrd="0" presId="urn:microsoft.com/office/officeart/2005/8/layout/pyramid1"/>
    <dgm:cxn modelId="{DC5B421A-AC64-C247-93AC-CD5ECB653D94}" type="presParOf" srcId="{E94703DC-C2B8-E445-97C3-874FFC8B07CC}" destId="{F64D2DB2-98EC-3E48-8CD6-2CEBEA6D1139}" srcOrd="0" destOrd="0" presId="urn:microsoft.com/office/officeart/2005/8/layout/pyramid1"/>
    <dgm:cxn modelId="{86DB13D2-FE8A-A846-8150-D45908309B52}" type="presParOf" srcId="{E94703DC-C2B8-E445-97C3-874FFC8B07CC}" destId="{B02D5874-9EBF-D244-BE99-89D4699DC4A9}" srcOrd="1" destOrd="0" presId="urn:microsoft.com/office/officeart/2005/8/layout/pyramid1"/>
    <dgm:cxn modelId="{B4B0CED4-F8AE-4649-88B5-6E43354E28BB}" type="presParOf" srcId="{05074359-F7E2-DF4D-A5A4-D3736866F2AD}" destId="{1D2E6080-BA3D-CA43-B210-06BC2D58050E}" srcOrd="1" destOrd="0" presId="urn:microsoft.com/office/officeart/2005/8/layout/pyramid1"/>
    <dgm:cxn modelId="{63AC9ECE-B4DC-E047-B5EB-D0004406DE36}" type="presParOf" srcId="{1D2E6080-BA3D-CA43-B210-06BC2D58050E}" destId="{7C4C41D5-D461-BE43-9438-5F0D15AEFCD6}" srcOrd="0" destOrd="0" presId="urn:microsoft.com/office/officeart/2005/8/layout/pyramid1"/>
    <dgm:cxn modelId="{B615859A-640C-D04A-B89C-A8C0C3390D6F}" type="presParOf" srcId="{1D2E6080-BA3D-CA43-B210-06BC2D58050E}" destId="{A255B2FC-42B5-FE4E-987E-16E30575A704}" srcOrd="1" destOrd="0" presId="urn:microsoft.com/office/officeart/2005/8/layout/pyramid1"/>
    <dgm:cxn modelId="{9BD49410-CB6E-3A4D-A07B-CF89D3B64967}" type="presParOf" srcId="{05074359-F7E2-DF4D-A5A4-D3736866F2AD}" destId="{A3DD73D9-31AE-4A41-8759-ECB6EE63A41B}" srcOrd="2" destOrd="0" presId="urn:microsoft.com/office/officeart/2005/8/layout/pyramid1"/>
    <dgm:cxn modelId="{F4F14916-E9EF-944D-9F09-9BCC8459C1A3}" type="presParOf" srcId="{A3DD73D9-31AE-4A41-8759-ECB6EE63A41B}" destId="{DF7F0765-35DD-B94A-89B0-AB396C0CF555}" srcOrd="0" destOrd="0" presId="urn:microsoft.com/office/officeart/2005/8/layout/pyramid1"/>
    <dgm:cxn modelId="{B37822A5-61CE-044A-B0C8-6F2622BB7253}" type="presParOf" srcId="{A3DD73D9-31AE-4A41-8759-ECB6EE63A41B}" destId="{C5613A0B-C840-3C42-BC33-5C271DDDCAFF}"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2BC6B6-098B-544B-81E5-B3A0F15A062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pt>
    <dgm:pt modelId="{E6279FFD-EBE4-3B47-A3A9-C32EA43E2CB4}">
      <dgm:prSet phldrT="[Text]"/>
      <dgm:spPr/>
      <dgm:t>
        <a:bodyPr/>
        <a:lstStyle/>
        <a:p>
          <a:pPr>
            <a:lnSpc>
              <a:spcPct val="100000"/>
            </a:lnSpc>
            <a:defRPr cap="all"/>
          </a:pPr>
          <a:r>
            <a:rPr lang="en-GB" dirty="0">
              <a:solidFill>
                <a:schemeClr val="bg1"/>
              </a:solidFill>
            </a:rPr>
            <a:t>Rehydrate </a:t>
          </a:r>
        </a:p>
      </dgm:t>
    </dgm:pt>
    <dgm:pt modelId="{9CE87876-3D90-104E-B88F-9559AA6D414E}" type="parTrans" cxnId="{D0FD494C-F5C8-8A4B-9C49-1BC85F66167B}">
      <dgm:prSet/>
      <dgm:spPr/>
      <dgm:t>
        <a:bodyPr/>
        <a:lstStyle/>
        <a:p>
          <a:endParaRPr lang="en-GB">
            <a:solidFill>
              <a:schemeClr val="bg1"/>
            </a:solidFill>
          </a:endParaRPr>
        </a:p>
      </dgm:t>
    </dgm:pt>
    <dgm:pt modelId="{5EF8A033-A6F0-FF48-BE30-F0775AEBDF53}" type="sibTrans" cxnId="{D0FD494C-F5C8-8A4B-9C49-1BC85F66167B}">
      <dgm:prSet/>
      <dgm:spPr/>
      <dgm:t>
        <a:bodyPr/>
        <a:lstStyle/>
        <a:p>
          <a:endParaRPr lang="en-GB">
            <a:solidFill>
              <a:schemeClr val="bg1"/>
            </a:solidFill>
          </a:endParaRPr>
        </a:p>
      </dgm:t>
    </dgm:pt>
    <dgm:pt modelId="{E75A698D-71AD-1244-881F-95C71CCBD64B}">
      <dgm:prSet phldrT="[Text]"/>
      <dgm:spPr/>
      <dgm:t>
        <a:bodyPr/>
        <a:lstStyle/>
        <a:p>
          <a:pPr>
            <a:lnSpc>
              <a:spcPct val="100000"/>
            </a:lnSpc>
            <a:defRPr cap="all"/>
          </a:pPr>
          <a:r>
            <a:rPr lang="en-GB" dirty="0">
              <a:solidFill>
                <a:schemeClr val="bg1"/>
              </a:solidFill>
            </a:rPr>
            <a:t>Replenish</a:t>
          </a:r>
        </a:p>
      </dgm:t>
    </dgm:pt>
    <dgm:pt modelId="{D4162DF2-F118-A741-9E7D-0247EE0A8F68}" type="parTrans" cxnId="{A4085181-CB72-EB48-9041-D9D50F99067B}">
      <dgm:prSet/>
      <dgm:spPr/>
      <dgm:t>
        <a:bodyPr/>
        <a:lstStyle/>
        <a:p>
          <a:endParaRPr lang="en-GB">
            <a:solidFill>
              <a:schemeClr val="bg1"/>
            </a:solidFill>
          </a:endParaRPr>
        </a:p>
      </dgm:t>
    </dgm:pt>
    <dgm:pt modelId="{47D641B0-82D6-7E40-A6AD-250821DA4D68}" type="sibTrans" cxnId="{A4085181-CB72-EB48-9041-D9D50F99067B}">
      <dgm:prSet/>
      <dgm:spPr/>
      <dgm:t>
        <a:bodyPr/>
        <a:lstStyle/>
        <a:p>
          <a:endParaRPr lang="en-GB">
            <a:solidFill>
              <a:schemeClr val="bg1"/>
            </a:solidFill>
          </a:endParaRPr>
        </a:p>
      </dgm:t>
    </dgm:pt>
    <dgm:pt modelId="{89E49195-EB24-224E-ABD4-AB65905555C2}">
      <dgm:prSet phldrT="[Text]"/>
      <dgm:spPr/>
      <dgm:t>
        <a:bodyPr/>
        <a:lstStyle/>
        <a:p>
          <a:pPr>
            <a:lnSpc>
              <a:spcPct val="100000"/>
            </a:lnSpc>
            <a:defRPr cap="all"/>
          </a:pPr>
          <a:r>
            <a:rPr lang="en-GB" dirty="0">
              <a:solidFill>
                <a:schemeClr val="bg1"/>
              </a:solidFill>
            </a:rPr>
            <a:t>Repair </a:t>
          </a:r>
        </a:p>
      </dgm:t>
    </dgm:pt>
    <dgm:pt modelId="{C7AF177D-4758-1941-A067-1A334D09F77D}" type="parTrans" cxnId="{A839DA5F-E087-B146-97BA-9DF523546252}">
      <dgm:prSet/>
      <dgm:spPr/>
      <dgm:t>
        <a:bodyPr/>
        <a:lstStyle/>
        <a:p>
          <a:endParaRPr lang="en-GB">
            <a:solidFill>
              <a:schemeClr val="bg1"/>
            </a:solidFill>
          </a:endParaRPr>
        </a:p>
      </dgm:t>
    </dgm:pt>
    <dgm:pt modelId="{383F81F4-F056-8041-A876-89FBB9AF6486}" type="sibTrans" cxnId="{A839DA5F-E087-B146-97BA-9DF523546252}">
      <dgm:prSet/>
      <dgm:spPr/>
      <dgm:t>
        <a:bodyPr/>
        <a:lstStyle/>
        <a:p>
          <a:endParaRPr lang="en-GB">
            <a:solidFill>
              <a:schemeClr val="bg1"/>
            </a:solidFill>
          </a:endParaRPr>
        </a:p>
      </dgm:t>
    </dgm:pt>
    <dgm:pt modelId="{00C4F787-9AAA-49CD-9050-82D3B84DB650}" type="pres">
      <dgm:prSet presAssocID="{CF2BC6B6-098B-544B-81E5-B3A0F15A0624}" presName="root" presStyleCnt="0">
        <dgm:presLayoutVars>
          <dgm:dir/>
          <dgm:resizeHandles val="exact"/>
        </dgm:presLayoutVars>
      </dgm:prSet>
      <dgm:spPr/>
    </dgm:pt>
    <dgm:pt modelId="{711A5369-1F95-48F1-9CAC-A8D3C4E7D793}" type="pres">
      <dgm:prSet presAssocID="{E6279FFD-EBE4-3B47-A3A9-C32EA43E2CB4}" presName="compNode" presStyleCnt="0"/>
      <dgm:spPr/>
    </dgm:pt>
    <dgm:pt modelId="{5182F56C-71F4-49CA-AAD5-29C6F5A4B9BA}" type="pres">
      <dgm:prSet presAssocID="{E6279FFD-EBE4-3B47-A3A9-C32EA43E2CB4}" presName="iconBgRect" presStyleLbl="bgShp" presStyleIdx="0" presStyleCnt="3"/>
      <dgm:spPr>
        <a:prstGeom prst="round2DiagRect">
          <a:avLst>
            <a:gd name="adj1" fmla="val 29727"/>
            <a:gd name="adj2" fmla="val 0"/>
          </a:avLst>
        </a:prstGeom>
        <a:solidFill>
          <a:schemeClr val="bg1"/>
        </a:solidFill>
      </dgm:spPr>
    </dgm:pt>
    <dgm:pt modelId="{72B4DD18-4D16-42DB-B711-24AF19E404AA}" type="pres">
      <dgm:prSet presAssocID="{E6279FFD-EBE4-3B47-A3A9-C32EA43E2CB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ter"/>
        </a:ext>
      </dgm:extLst>
    </dgm:pt>
    <dgm:pt modelId="{A6A4C556-314B-4C10-9F98-F3580F167E3B}" type="pres">
      <dgm:prSet presAssocID="{E6279FFD-EBE4-3B47-A3A9-C32EA43E2CB4}" presName="spaceRect" presStyleCnt="0"/>
      <dgm:spPr/>
    </dgm:pt>
    <dgm:pt modelId="{AE50F3FE-36C4-42D6-9FE4-50D95E8E782A}" type="pres">
      <dgm:prSet presAssocID="{E6279FFD-EBE4-3B47-A3A9-C32EA43E2CB4}" presName="textRect" presStyleLbl="revTx" presStyleIdx="0" presStyleCnt="3">
        <dgm:presLayoutVars>
          <dgm:chMax val="1"/>
          <dgm:chPref val="1"/>
        </dgm:presLayoutVars>
      </dgm:prSet>
      <dgm:spPr/>
    </dgm:pt>
    <dgm:pt modelId="{A78EE44D-7BB0-4F7E-A795-F80A9698F86E}" type="pres">
      <dgm:prSet presAssocID="{5EF8A033-A6F0-FF48-BE30-F0775AEBDF53}" presName="sibTrans" presStyleCnt="0"/>
      <dgm:spPr/>
    </dgm:pt>
    <dgm:pt modelId="{299F1539-000B-4AD7-ADFE-C4DA6BA6DC10}" type="pres">
      <dgm:prSet presAssocID="{E75A698D-71AD-1244-881F-95C71CCBD64B}" presName="compNode" presStyleCnt="0"/>
      <dgm:spPr/>
    </dgm:pt>
    <dgm:pt modelId="{F3732EAF-5834-4B0F-BBBF-7B8D4EE2BAEC}" type="pres">
      <dgm:prSet presAssocID="{E75A698D-71AD-1244-881F-95C71CCBD64B}" presName="iconBgRect" presStyleLbl="bgShp" presStyleIdx="1" presStyleCnt="3"/>
      <dgm:spPr>
        <a:prstGeom prst="round2DiagRect">
          <a:avLst>
            <a:gd name="adj1" fmla="val 29727"/>
            <a:gd name="adj2" fmla="val 0"/>
          </a:avLst>
        </a:prstGeom>
        <a:solidFill>
          <a:schemeClr val="accent1">
            <a:lumMod val="75000"/>
          </a:schemeClr>
        </a:solidFill>
      </dgm:spPr>
    </dgm:pt>
    <dgm:pt modelId="{2B946B0C-53FD-413B-AB88-876C18E28893}" type="pres">
      <dgm:prSet presAssocID="{E75A698D-71AD-1244-881F-95C71CCBD64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plash"/>
        </a:ext>
      </dgm:extLst>
    </dgm:pt>
    <dgm:pt modelId="{9C7FD2A8-BDE2-4CB4-836E-5B215C675B36}" type="pres">
      <dgm:prSet presAssocID="{E75A698D-71AD-1244-881F-95C71CCBD64B}" presName="spaceRect" presStyleCnt="0"/>
      <dgm:spPr/>
    </dgm:pt>
    <dgm:pt modelId="{D76FB090-F9DE-4B74-9E14-F448C90BB5DC}" type="pres">
      <dgm:prSet presAssocID="{E75A698D-71AD-1244-881F-95C71CCBD64B}" presName="textRect" presStyleLbl="revTx" presStyleIdx="1" presStyleCnt="3">
        <dgm:presLayoutVars>
          <dgm:chMax val="1"/>
          <dgm:chPref val="1"/>
        </dgm:presLayoutVars>
      </dgm:prSet>
      <dgm:spPr/>
    </dgm:pt>
    <dgm:pt modelId="{DDED3482-6445-4CCB-BBDA-6B44F6804F81}" type="pres">
      <dgm:prSet presAssocID="{47D641B0-82D6-7E40-A6AD-250821DA4D68}" presName="sibTrans" presStyleCnt="0"/>
      <dgm:spPr/>
    </dgm:pt>
    <dgm:pt modelId="{895E66DA-F525-47E8-BFEB-F3F71C18ABF9}" type="pres">
      <dgm:prSet presAssocID="{89E49195-EB24-224E-ABD4-AB65905555C2}" presName="compNode" presStyleCnt="0"/>
      <dgm:spPr/>
    </dgm:pt>
    <dgm:pt modelId="{7763FCA4-9772-4577-9D20-DF3126E19EF5}" type="pres">
      <dgm:prSet presAssocID="{89E49195-EB24-224E-ABD4-AB65905555C2}" presName="iconBgRect" presStyleLbl="bgShp" presStyleIdx="2" presStyleCnt="3"/>
      <dgm:spPr>
        <a:prstGeom prst="round2DiagRect">
          <a:avLst>
            <a:gd name="adj1" fmla="val 29727"/>
            <a:gd name="adj2" fmla="val 0"/>
          </a:avLst>
        </a:prstGeom>
        <a:solidFill>
          <a:schemeClr val="bg1">
            <a:lumMod val="65000"/>
          </a:schemeClr>
        </a:solidFill>
      </dgm:spPr>
    </dgm:pt>
    <dgm:pt modelId="{9CAE7A6F-B492-4FFB-85F4-49D1168064A5}" type="pres">
      <dgm:prSet presAssocID="{89E49195-EB24-224E-ABD4-AB65905555C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mmer"/>
        </a:ext>
      </dgm:extLst>
    </dgm:pt>
    <dgm:pt modelId="{215FBAD7-AFE7-4E2D-B748-F8D585AE43AB}" type="pres">
      <dgm:prSet presAssocID="{89E49195-EB24-224E-ABD4-AB65905555C2}" presName="spaceRect" presStyleCnt="0"/>
      <dgm:spPr/>
    </dgm:pt>
    <dgm:pt modelId="{039072AB-8280-4CB4-A1E9-5CF7AE5740F0}" type="pres">
      <dgm:prSet presAssocID="{89E49195-EB24-224E-ABD4-AB65905555C2}" presName="textRect" presStyleLbl="revTx" presStyleIdx="2" presStyleCnt="3">
        <dgm:presLayoutVars>
          <dgm:chMax val="1"/>
          <dgm:chPref val="1"/>
        </dgm:presLayoutVars>
      </dgm:prSet>
      <dgm:spPr/>
    </dgm:pt>
  </dgm:ptLst>
  <dgm:cxnLst>
    <dgm:cxn modelId="{1656295B-337E-884E-9EC7-79F1E105B4EF}" type="presOf" srcId="{89E49195-EB24-224E-ABD4-AB65905555C2}" destId="{039072AB-8280-4CB4-A1E9-5CF7AE5740F0}" srcOrd="0" destOrd="0" presId="urn:microsoft.com/office/officeart/2018/5/layout/IconLeafLabelList"/>
    <dgm:cxn modelId="{A839DA5F-E087-B146-97BA-9DF523546252}" srcId="{CF2BC6B6-098B-544B-81E5-B3A0F15A0624}" destId="{89E49195-EB24-224E-ABD4-AB65905555C2}" srcOrd="2" destOrd="0" parTransId="{C7AF177D-4758-1941-A067-1A334D09F77D}" sibTransId="{383F81F4-F056-8041-A876-89FBB9AF6486}"/>
    <dgm:cxn modelId="{D0FD494C-F5C8-8A4B-9C49-1BC85F66167B}" srcId="{CF2BC6B6-098B-544B-81E5-B3A0F15A0624}" destId="{E6279FFD-EBE4-3B47-A3A9-C32EA43E2CB4}" srcOrd="0" destOrd="0" parTransId="{9CE87876-3D90-104E-B88F-9559AA6D414E}" sibTransId="{5EF8A033-A6F0-FF48-BE30-F0775AEBDF53}"/>
    <dgm:cxn modelId="{AAF7CA6E-D9AD-CB4C-BF61-869085141A76}" type="presOf" srcId="{E6279FFD-EBE4-3B47-A3A9-C32EA43E2CB4}" destId="{AE50F3FE-36C4-42D6-9FE4-50D95E8E782A}" srcOrd="0" destOrd="0" presId="urn:microsoft.com/office/officeart/2018/5/layout/IconLeafLabelList"/>
    <dgm:cxn modelId="{A4085181-CB72-EB48-9041-D9D50F99067B}" srcId="{CF2BC6B6-098B-544B-81E5-B3A0F15A0624}" destId="{E75A698D-71AD-1244-881F-95C71CCBD64B}" srcOrd="1" destOrd="0" parTransId="{D4162DF2-F118-A741-9E7D-0247EE0A8F68}" sibTransId="{47D641B0-82D6-7E40-A6AD-250821DA4D68}"/>
    <dgm:cxn modelId="{9D46CA89-5DBD-684A-BD90-D75341651293}" type="presOf" srcId="{E75A698D-71AD-1244-881F-95C71CCBD64B}" destId="{D76FB090-F9DE-4B74-9E14-F448C90BB5DC}" srcOrd="0" destOrd="0" presId="urn:microsoft.com/office/officeart/2018/5/layout/IconLeafLabelList"/>
    <dgm:cxn modelId="{EED49099-39C3-224B-B6A3-1196906DF246}" type="presOf" srcId="{CF2BC6B6-098B-544B-81E5-B3A0F15A0624}" destId="{00C4F787-9AAA-49CD-9050-82D3B84DB650}" srcOrd="0" destOrd="0" presId="urn:microsoft.com/office/officeart/2018/5/layout/IconLeafLabelList"/>
    <dgm:cxn modelId="{A8B2ECBF-E3D6-F748-8917-305958FCC651}" type="presParOf" srcId="{00C4F787-9AAA-49CD-9050-82D3B84DB650}" destId="{711A5369-1F95-48F1-9CAC-A8D3C4E7D793}" srcOrd="0" destOrd="0" presId="urn:microsoft.com/office/officeart/2018/5/layout/IconLeafLabelList"/>
    <dgm:cxn modelId="{751BECA1-0F4C-804E-9871-40963D79757B}" type="presParOf" srcId="{711A5369-1F95-48F1-9CAC-A8D3C4E7D793}" destId="{5182F56C-71F4-49CA-AAD5-29C6F5A4B9BA}" srcOrd="0" destOrd="0" presId="urn:microsoft.com/office/officeart/2018/5/layout/IconLeafLabelList"/>
    <dgm:cxn modelId="{FC83380C-97F2-8B4A-A504-7B24C1118564}" type="presParOf" srcId="{711A5369-1F95-48F1-9CAC-A8D3C4E7D793}" destId="{72B4DD18-4D16-42DB-B711-24AF19E404AA}" srcOrd="1" destOrd="0" presId="urn:microsoft.com/office/officeart/2018/5/layout/IconLeafLabelList"/>
    <dgm:cxn modelId="{07F65285-5931-7B41-9803-640E40BC5ADF}" type="presParOf" srcId="{711A5369-1F95-48F1-9CAC-A8D3C4E7D793}" destId="{A6A4C556-314B-4C10-9F98-F3580F167E3B}" srcOrd="2" destOrd="0" presId="urn:microsoft.com/office/officeart/2018/5/layout/IconLeafLabelList"/>
    <dgm:cxn modelId="{F64177F4-B4CD-A44F-A97A-2E625807B733}" type="presParOf" srcId="{711A5369-1F95-48F1-9CAC-A8D3C4E7D793}" destId="{AE50F3FE-36C4-42D6-9FE4-50D95E8E782A}" srcOrd="3" destOrd="0" presId="urn:microsoft.com/office/officeart/2018/5/layout/IconLeafLabelList"/>
    <dgm:cxn modelId="{2479FC02-8BED-8742-B2EB-9A87991652D9}" type="presParOf" srcId="{00C4F787-9AAA-49CD-9050-82D3B84DB650}" destId="{A78EE44D-7BB0-4F7E-A795-F80A9698F86E}" srcOrd="1" destOrd="0" presId="urn:microsoft.com/office/officeart/2018/5/layout/IconLeafLabelList"/>
    <dgm:cxn modelId="{66DAFC0B-E284-7347-88B5-435F2C3CB6A0}" type="presParOf" srcId="{00C4F787-9AAA-49CD-9050-82D3B84DB650}" destId="{299F1539-000B-4AD7-ADFE-C4DA6BA6DC10}" srcOrd="2" destOrd="0" presId="urn:microsoft.com/office/officeart/2018/5/layout/IconLeafLabelList"/>
    <dgm:cxn modelId="{3F07405C-6DD5-2D47-917D-5F173EE43768}" type="presParOf" srcId="{299F1539-000B-4AD7-ADFE-C4DA6BA6DC10}" destId="{F3732EAF-5834-4B0F-BBBF-7B8D4EE2BAEC}" srcOrd="0" destOrd="0" presId="urn:microsoft.com/office/officeart/2018/5/layout/IconLeafLabelList"/>
    <dgm:cxn modelId="{9B1288FC-304A-114B-9DD1-D0C29C9C6693}" type="presParOf" srcId="{299F1539-000B-4AD7-ADFE-C4DA6BA6DC10}" destId="{2B946B0C-53FD-413B-AB88-876C18E28893}" srcOrd="1" destOrd="0" presId="urn:microsoft.com/office/officeart/2018/5/layout/IconLeafLabelList"/>
    <dgm:cxn modelId="{60D490F9-3894-DC48-8363-7B422440C476}" type="presParOf" srcId="{299F1539-000B-4AD7-ADFE-C4DA6BA6DC10}" destId="{9C7FD2A8-BDE2-4CB4-836E-5B215C675B36}" srcOrd="2" destOrd="0" presId="urn:microsoft.com/office/officeart/2018/5/layout/IconLeafLabelList"/>
    <dgm:cxn modelId="{DEB7F5E3-7458-6D4C-8FE5-ED29D8AECFDA}" type="presParOf" srcId="{299F1539-000B-4AD7-ADFE-C4DA6BA6DC10}" destId="{D76FB090-F9DE-4B74-9E14-F448C90BB5DC}" srcOrd="3" destOrd="0" presId="urn:microsoft.com/office/officeart/2018/5/layout/IconLeafLabelList"/>
    <dgm:cxn modelId="{BCAEC6A3-EB6C-C443-A2C4-ADEF95DBFD96}" type="presParOf" srcId="{00C4F787-9AAA-49CD-9050-82D3B84DB650}" destId="{DDED3482-6445-4CCB-BBDA-6B44F6804F81}" srcOrd="3" destOrd="0" presId="urn:microsoft.com/office/officeart/2018/5/layout/IconLeafLabelList"/>
    <dgm:cxn modelId="{2F293F71-2066-F146-89CE-3186C7FD27D5}" type="presParOf" srcId="{00C4F787-9AAA-49CD-9050-82D3B84DB650}" destId="{895E66DA-F525-47E8-BFEB-F3F71C18ABF9}" srcOrd="4" destOrd="0" presId="urn:microsoft.com/office/officeart/2018/5/layout/IconLeafLabelList"/>
    <dgm:cxn modelId="{A05BF7EA-BAF2-2A4E-A524-224DFB317CAA}" type="presParOf" srcId="{895E66DA-F525-47E8-BFEB-F3F71C18ABF9}" destId="{7763FCA4-9772-4577-9D20-DF3126E19EF5}" srcOrd="0" destOrd="0" presId="urn:microsoft.com/office/officeart/2018/5/layout/IconLeafLabelList"/>
    <dgm:cxn modelId="{84814550-02F7-FE4D-8172-0DB9D418C513}" type="presParOf" srcId="{895E66DA-F525-47E8-BFEB-F3F71C18ABF9}" destId="{9CAE7A6F-B492-4FFB-85F4-49D1168064A5}" srcOrd="1" destOrd="0" presId="urn:microsoft.com/office/officeart/2018/5/layout/IconLeafLabelList"/>
    <dgm:cxn modelId="{DF15C96D-6A54-A74D-BD8A-6B38D462E658}" type="presParOf" srcId="{895E66DA-F525-47E8-BFEB-F3F71C18ABF9}" destId="{215FBAD7-AFE7-4E2D-B748-F8D585AE43AB}" srcOrd="2" destOrd="0" presId="urn:microsoft.com/office/officeart/2018/5/layout/IconLeafLabelList"/>
    <dgm:cxn modelId="{2B020D7C-C2A0-F74B-B140-0142879A0986}" type="presParOf" srcId="{895E66DA-F525-47E8-BFEB-F3F71C18ABF9}" destId="{039072AB-8280-4CB4-A1E9-5CF7AE5740F0}" srcOrd="3" destOrd="0" presId="urn:microsoft.com/office/officeart/2018/5/layout/IconLeafLabel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D2DB2-98EC-3E48-8CD6-2CEBEA6D1139}">
      <dsp:nvSpPr>
        <dsp:cNvPr id="0" name=""/>
        <dsp:cNvSpPr/>
      </dsp:nvSpPr>
      <dsp:spPr>
        <a:xfrm>
          <a:off x="2931714" y="71440"/>
          <a:ext cx="2505077" cy="1616429"/>
        </a:xfrm>
        <a:prstGeom prst="trapezoid">
          <a:avLst>
            <a:gd name="adj" fmla="val 72851"/>
          </a:avLst>
        </a:prstGeom>
        <a:solidFill>
          <a:schemeClr val="bg1">
            <a:lumMod val="5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dirty="0"/>
        </a:p>
        <a:p>
          <a:pPr marL="0" lvl="0" indent="0" algn="ctr" defTabSz="1244600">
            <a:lnSpc>
              <a:spcPct val="90000"/>
            </a:lnSpc>
            <a:spcBef>
              <a:spcPct val="0"/>
            </a:spcBef>
            <a:spcAft>
              <a:spcPct val="35000"/>
            </a:spcAft>
            <a:buNone/>
          </a:pPr>
          <a:endParaRPr lang="en-GB" sz="2800" kern="1200" dirty="0"/>
        </a:p>
        <a:p>
          <a:pPr marL="0" lvl="0" indent="0" algn="ctr" defTabSz="1244600">
            <a:lnSpc>
              <a:spcPct val="90000"/>
            </a:lnSpc>
            <a:spcBef>
              <a:spcPct val="0"/>
            </a:spcBef>
            <a:spcAft>
              <a:spcPct val="35000"/>
            </a:spcAft>
            <a:buNone/>
          </a:pPr>
          <a:r>
            <a:rPr lang="en-GB" sz="2800" kern="1200" dirty="0"/>
            <a:t>Supplements </a:t>
          </a:r>
        </a:p>
      </dsp:txBody>
      <dsp:txXfrm>
        <a:off x="2931714" y="71440"/>
        <a:ext cx="2505077" cy="1616429"/>
      </dsp:txXfrm>
    </dsp:sp>
    <dsp:sp modelId="{7C4C41D5-D461-BE43-9438-5F0D15AEFCD6}">
      <dsp:nvSpPr>
        <dsp:cNvPr id="0" name=""/>
        <dsp:cNvSpPr/>
      </dsp:nvSpPr>
      <dsp:spPr>
        <a:xfrm>
          <a:off x="1387762" y="1698973"/>
          <a:ext cx="5592981" cy="2040082"/>
        </a:xfrm>
        <a:prstGeom prst="trapezoid">
          <a:avLst>
            <a:gd name="adj" fmla="val 72851"/>
          </a:avLst>
        </a:prstGeom>
        <a:solidFill>
          <a:schemeClr val="tx1"/>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bg1"/>
              </a:solidFill>
            </a:rPr>
            <a:t>Sport specific </a:t>
          </a:r>
          <a:endParaRPr lang="en-GB" sz="2800" kern="1200" dirty="0"/>
        </a:p>
      </dsp:txBody>
      <dsp:txXfrm>
        <a:off x="2366533" y="1698973"/>
        <a:ext cx="3635438" cy="2040082"/>
      </dsp:txXfrm>
    </dsp:sp>
    <dsp:sp modelId="{DF7F0765-35DD-B94A-89B0-AB396C0CF555}">
      <dsp:nvSpPr>
        <dsp:cNvPr id="0" name=""/>
        <dsp:cNvSpPr/>
      </dsp:nvSpPr>
      <dsp:spPr>
        <a:xfrm>
          <a:off x="0" y="3656512"/>
          <a:ext cx="8368506" cy="2087062"/>
        </a:xfrm>
        <a:prstGeom prst="trapezoid">
          <a:avLst>
            <a:gd name="adj" fmla="val 72851"/>
          </a:avLst>
        </a:prstGeom>
        <a:solidFill>
          <a:schemeClr val="accent1">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Day to Day nutrition </a:t>
          </a:r>
        </a:p>
      </dsp:txBody>
      <dsp:txXfrm>
        <a:off x="1464488" y="3656512"/>
        <a:ext cx="5439528" cy="20870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82F56C-71F4-49CA-AAD5-29C6F5A4B9BA}">
      <dsp:nvSpPr>
        <dsp:cNvPr id="0" name=""/>
        <dsp:cNvSpPr/>
      </dsp:nvSpPr>
      <dsp:spPr>
        <a:xfrm>
          <a:off x="718549" y="1373"/>
          <a:ext cx="1818562" cy="1818562"/>
        </a:xfrm>
        <a:prstGeom prst="round2DiagRect">
          <a:avLst>
            <a:gd name="adj1" fmla="val 29727"/>
            <a:gd name="adj2" fmla="val 0"/>
          </a:avLst>
        </a:prstGeom>
        <a:solidFill>
          <a:schemeClr val="bg1"/>
        </a:solidFill>
        <a:ln>
          <a:noFill/>
        </a:ln>
        <a:effectLst/>
      </dsp:spPr>
      <dsp:style>
        <a:lnRef idx="0">
          <a:scrgbClr r="0" g="0" b="0"/>
        </a:lnRef>
        <a:fillRef idx="1">
          <a:scrgbClr r="0" g="0" b="0"/>
        </a:fillRef>
        <a:effectRef idx="0">
          <a:scrgbClr r="0" g="0" b="0"/>
        </a:effectRef>
        <a:fontRef idx="minor"/>
      </dsp:style>
    </dsp:sp>
    <dsp:sp modelId="{72B4DD18-4D16-42DB-B711-24AF19E404AA}">
      <dsp:nvSpPr>
        <dsp:cNvPr id="0" name=""/>
        <dsp:cNvSpPr/>
      </dsp:nvSpPr>
      <dsp:spPr>
        <a:xfrm>
          <a:off x="1106112" y="388936"/>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50F3FE-36C4-42D6-9FE4-50D95E8E782A}">
      <dsp:nvSpPr>
        <dsp:cNvPr id="0" name=""/>
        <dsp:cNvSpPr/>
      </dsp:nvSpPr>
      <dsp:spPr>
        <a:xfrm>
          <a:off x="137206"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dirty="0">
              <a:solidFill>
                <a:schemeClr val="bg1"/>
              </a:solidFill>
            </a:rPr>
            <a:t>Rehydrate </a:t>
          </a:r>
        </a:p>
      </dsp:txBody>
      <dsp:txXfrm>
        <a:off x="137206" y="2386374"/>
        <a:ext cx="2981250" cy="720000"/>
      </dsp:txXfrm>
    </dsp:sp>
    <dsp:sp modelId="{F3732EAF-5834-4B0F-BBBF-7B8D4EE2BAEC}">
      <dsp:nvSpPr>
        <dsp:cNvPr id="0" name=""/>
        <dsp:cNvSpPr/>
      </dsp:nvSpPr>
      <dsp:spPr>
        <a:xfrm>
          <a:off x="4221518" y="1373"/>
          <a:ext cx="1818562" cy="1818562"/>
        </a:xfrm>
        <a:prstGeom prst="round2DiagRect">
          <a:avLst>
            <a:gd name="adj1" fmla="val 29727"/>
            <a:gd name="adj2" fmla="val 0"/>
          </a:avLst>
        </a:prstGeom>
        <a:solidFill>
          <a:schemeClr val="accent1">
            <a:lumMod val="75000"/>
          </a:schemeClr>
        </a:solidFill>
        <a:ln>
          <a:noFill/>
        </a:ln>
        <a:effectLst/>
      </dsp:spPr>
      <dsp:style>
        <a:lnRef idx="0">
          <a:scrgbClr r="0" g="0" b="0"/>
        </a:lnRef>
        <a:fillRef idx="1">
          <a:scrgbClr r="0" g="0" b="0"/>
        </a:fillRef>
        <a:effectRef idx="0">
          <a:scrgbClr r="0" g="0" b="0"/>
        </a:effectRef>
        <a:fontRef idx="minor"/>
      </dsp:style>
    </dsp:sp>
    <dsp:sp modelId="{2B946B0C-53FD-413B-AB88-876C18E28893}">
      <dsp:nvSpPr>
        <dsp:cNvPr id="0" name=""/>
        <dsp:cNvSpPr/>
      </dsp:nvSpPr>
      <dsp:spPr>
        <a:xfrm>
          <a:off x="4609081" y="388936"/>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6FB090-F9DE-4B74-9E14-F448C90BB5DC}">
      <dsp:nvSpPr>
        <dsp:cNvPr id="0" name=""/>
        <dsp:cNvSpPr/>
      </dsp:nvSpPr>
      <dsp:spPr>
        <a:xfrm>
          <a:off x="3640174"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dirty="0">
              <a:solidFill>
                <a:schemeClr val="bg1"/>
              </a:solidFill>
            </a:rPr>
            <a:t>Replenish</a:t>
          </a:r>
        </a:p>
      </dsp:txBody>
      <dsp:txXfrm>
        <a:off x="3640174" y="2386374"/>
        <a:ext cx="2981250" cy="720000"/>
      </dsp:txXfrm>
    </dsp:sp>
    <dsp:sp modelId="{7763FCA4-9772-4577-9D20-DF3126E19EF5}">
      <dsp:nvSpPr>
        <dsp:cNvPr id="0" name=""/>
        <dsp:cNvSpPr/>
      </dsp:nvSpPr>
      <dsp:spPr>
        <a:xfrm>
          <a:off x="7724487" y="1373"/>
          <a:ext cx="1818562" cy="1818562"/>
        </a:xfrm>
        <a:prstGeom prst="round2DiagRect">
          <a:avLst>
            <a:gd name="adj1" fmla="val 29727"/>
            <a:gd name="adj2" fmla="val 0"/>
          </a:avLst>
        </a:prstGeom>
        <a:solidFill>
          <a:schemeClr val="bg1">
            <a:lumMod val="65000"/>
          </a:schemeClr>
        </a:solidFill>
        <a:ln>
          <a:noFill/>
        </a:ln>
        <a:effectLst/>
      </dsp:spPr>
      <dsp:style>
        <a:lnRef idx="0">
          <a:scrgbClr r="0" g="0" b="0"/>
        </a:lnRef>
        <a:fillRef idx="1">
          <a:scrgbClr r="0" g="0" b="0"/>
        </a:fillRef>
        <a:effectRef idx="0">
          <a:scrgbClr r="0" g="0" b="0"/>
        </a:effectRef>
        <a:fontRef idx="minor"/>
      </dsp:style>
    </dsp:sp>
    <dsp:sp modelId="{9CAE7A6F-B492-4FFB-85F4-49D1168064A5}">
      <dsp:nvSpPr>
        <dsp:cNvPr id="0" name=""/>
        <dsp:cNvSpPr/>
      </dsp:nvSpPr>
      <dsp:spPr>
        <a:xfrm>
          <a:off x="8112050" y="388936"/>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9072AB-8280-4CB4-A1E9-5CF7AE5740F0}">
      <dsp:nvSpPr>
        <dsp:cNvPr id="0" name=""/>
        <dsp:cNvSpPr/>
      </dsp:nvSpPr>
      <dsp:spPr>
        <a:xfrm>
          <a:off x="7143143"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dirty="0">
              <a:solidFill>
                <a:schemeClr val="bg1"/>
              </a:solidFill>
            </a:rPr>
            <a:t>Repair </a:t>
          </a:r>
        </a:p>
      </dsp:txBody>
      <dsp:txXfrm>
        <a:off x="7143143" y="2386374"/>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8FE8CC-2BE4-734A-8D13-B86BCB5B832F}" type="datetimeFigureOut">
              <a:rPr lang="en-US" smtClean="0"/>
              <a:t>1/24/2023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FF5E4C-FD04-464A-8DB8-A8860BCF353D}" type="slidenum">
              <a:rPr lang="en-US" smtClean="0"/>
              <a:t>‹#›</a:t>
            </a:fld>
            <a:endParaRPr lang="en-US" dirty="0"/>
          </a:p>
        </p:txBody>
      </p:sp>
    </p:spTree>
    <p:extLst>
      <p:ext uri="{BB962C8B-B14F-4D97-AF65-F5344CB8AC3E}">
        <p14:creationId xmlns:p14="http://schemas.microsoft.com/office/powerpoint/2010/main" val="1360472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FF5E4C-FD04-464A-8DB8-A8860BCF353D}" type="slidenum">
              <a:rPr lang="en-US" smtClean="0"/>
              <a:t>1</a:t>
            </a:fld>
            <a:endParaRPr lang="en-US" dirty="0"/>
          </a:p>
        </p:txBody>
      </p:sp>
    </p:spTree>
    <p:extLst>
      <p:ext uri="{BB962C8B-B14F-4D97-AF65-F5344CB8AC3E}">
        <p14:creationId xmlns:p14="http://schemas.microsoft.com/office/powerpoint/2010/main" val="109684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Exercise session performed &gt;90 mins consecutively 3-4 x per week. </a:t>
            </a:r>
          </a:p>
          <a:p>
            <a:r>
              <a:rPr lang="en-US" dirty="0"/>
              <a:t>Why is Nutrition so Important for Endurance athletes </a:t>
            </a:r>
          </a:p>
          <a:p>
            <a:pPr marL="228600" indent="-228600">
              <a:buAutoNum type="arabicPeriod"/>
            </a:pPr>
            <a:r>
              <a:rPr lang="en-US" dirty="0"/>
              <a:t>Sustains demands of training</a:t>
            </a:r>
          </a:p>
          <a:p>
            <a:pPr marL="228600" indent="-228600">
              <a:buAutoNum type="arabicPeriod"/>
            </a:pPr>
            <a:r>
              <a:rPr lang="en-US" dirty="0"/>
              <a:t>Fuels muscular contraction </a:t>
            </a:r>
          </a:p>
          <a:p>
            <a:pPr marL="228600" indent="-228600">
              <a:buAutoNum type="arabicPeriod"/>
            </a:pPr>
            <a:r>
              <a:rPr lang="en-US" dirty="0"/>
              <a:t>Supports recovery</a:t>
            </a:r>
          </a:p>
          <a:p>
            <a:pPr marL="228600" indent="-228600">
              <a:buAutoNum type="arabicPeriod"/>
            </a:pPr>
            <a:r>
              <a:rPr lang="en-US" dirty="0"/>
              <a:t>Prevents illness and injury </a:t>
            </a:r>
          </a:p>
          <a:p>
            <a:pPr marL="228600" indent="-228600">
              <a:buAutoNum type="arabicPeriod"/>
            </a:pPr>
            <a:r>
              <a:rPr lang="en-US" dirty="0"/>
              <a:t>Younger athletes supports growth and development </a:t>
            </a:r>
          </a:p>
        </p:txBody>
      </p:sp>
      <p:sp>
        <p:nvSpPr>
          <p:cNvPr id="4" name="Slide Number Placeholder 3"/>
          <p:cNvSpPr>
            <a:spLocks noGrp="1"/>
          </p:cNvSpPr>
          <p:nvPr>
            <p:ph type="sldNum" sz="quarter" idx="5"/>
          </p:nvPr>
        </p:nvSpPr>
        <p:spPr/>
        <p:txBody>
          <a:bodyPr/>
          <a:lstStyle/>
          <a:p>
            <a:fld id="{E3FF5E4C-FD04-464A-8DB8-A8860BCF353D}" type="slidenum">
              <a:rPr lang="en-US" smtClean="0"/>
              <a:t>3</a:t>
            </a:fld>
            <a:endParaRPr lang="en-US" dirty="0"/>
          </a:p>
        </p:txBody>
      </p:sp>
    </p:spTree>
    <p:extLst>
      <p:ext uri="{BB962C8B-B14F-4D97-AF65-F5344CB8AC3E}">
        <p14:creationId xmlns:p14="http://schemas.microsoft.com/office/powerpoint/2010/main" val="198223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Endurance exercise puts the body under many physiological and metabolic strains </a:t>
            </a:r>
          </a:p>
          <a:p>
            <a:r>
              <a:rPr lang="en-US" dirty="0"/>
              <a:t>What happens if endurance athletes over train or under eat ? Fatigue, weight loss, illness and injury, </a:t>
            </a:r>
            <a:r>
              <a:rPr lang="en-US" dirty="0" err="1"/>
              <a:t>Irritabliity</a:t>
            </a:r>
            <a:r>
              <a:rPr lang="en-US" dirty="0"/>
              <a:t> and depression, low libido and missed periods or amenorrhea in female athletes  IOC (International Olympic committee) re-defined as REDS </a:t>
            </a:r>
          </a:p>
        </p:txBody>
      </p:sp>
      <p:sp>
        <p:nvSpPr>
          <p:cNvPr id="4" name="Slide Number Placeholder 3"/>
          <p:cNvSpPr>
            <a:spLocks noGrp="1"/>
          </p:cNvSpPr>
          <p:nvPr>
            <p:ph type="sldNum" sz="quarter" idx="5"/>
          </p:nvPr>
        </p:nvSpPr>
        <p:spPr/>
        <p:txBody>
          <a:bodyPr/>
          <a:lstStyle/>
          <a:p>
            <a:fld id="{E3FF5E4C-FD04-464A-8DB8-A8860BCF353D}" type="slidenum">
              <a:rPr lang="en-US" smtClean="0"/>
              <a:t>4</a:t>
            </a:fld>
            <a:endParaRPr lang="en-US" dirty="0"/>
          </a:p>
        </p:txBody>
      </p:sp>
    </p:spTree>
    <p:extLst>
      <p:ext uri="{BB962C8B-B14F-4D97-AF65-F5344CB8AC3E}">
        <p14:creationId xmlns:p14="http://schemas.microsoft.com/office/powerpoint/2010/main" val="2331717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do we work with endurance athletes to educate on nutrition – performance triangle </a:t>
            </a:r>
          </a:p>
        </p:txBody>
      </p:sp>
      <p:sp>
        <p:nvSpPr>
          <p:cNvPr id="4" name="Slide Number Placeholder 3"/>
          <p:cNvSpPr>
            <a:spLocks noGrp="1"/>
          </p:cNvSpPr>
          <p:nvPr>
            <p:ph type="sldNum" sz="quarter" idx="10"/>
          </p:nvPr>
        </p:nvSpPr>
        <p:spPr/>
        <p:txBody>
          <a:bodyPr/>
          <a:lstStyle/>
          <a:p>
            <a:fld id="{FC8BD8E7-1312-41F3-99C4-6DA5AF891969}" type="slidenum">
              <a:rPr lang="en-US" smtClean="0"/>
              <a:t>5</a:t>
            </a:fld>
            <a:endParaRPr lang="en-US" dirty="0"/>
          </a:p>
        </p:txBody>
      </p:sp>
    </p:spTree>
    <p:extLst>
      <p:ext uri="{BB962C8B-B14F-4D97-AF65-F5344CB8AC3E}">
        <p14:creationId xmlns:p14="http://schemas.microsoft.com/office/powerpoint/2010/main" val="2416919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C8BD8E7-1312-41F3-99C4-6DA5AF891969}" type="slidenum">
              <a:rPr lang="en-US" smtClean="0"/>
              <a:t>7</a:t>
            </a:fld>
            <a:endParaRPr lang="en-US" dirty="0"/>
          </a:p>
        </p:txBody>
      </p:sp>
    </p:spTree>
    <p:extLst>
      <p:ext uri="{BB962C8B-B14F-4D97-AF65-F5344CB8AC3E}">
        <p14:creationId xmlns:p14="http://schemas.microsoft.com/office/powerpoint/2010/main" val="2041577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FF5E4C-FD04-464A-8DB8-A8860BCF353D}" type="slidenum">
              <a:rPr lang="en-US" smtClean="0"/>
              <a:t>8</a:t>
            </a:fld>
            <a:endParaRPr lang="en-US" dirty="0"/>
          </a:p>
        </p:txBody>
      </p:sp>
    </p:spTree>
    <p:extLst>
      <p:ext uri="{BB962C8B-B14F-4D97-AF65-F5344CB8AC3E}">
        <p14:creationId xmlns:p14="http://schemas.microsoft.com/office/powerpoint/2010/main" val="3136098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 build peak and race</a:t>
            </a:r>
          </a:p>
        </p:txBody>
      </p:sp>
      <p:sp>
        <p:nvSpPr>
          <p:cNvPr id="4" name="Slide Number Placeholder 3"/>
          <p:cNvSpPr>
            <a:spLocks noGrp="1"/>
          </p:cNvSpPr>
          <p:nvPr>
            <p:ph type="sldNum" sz="quarter" idx="5"/>
          </p:nvPr>
        </p:nvSpPr>
        <p:spPr/>
        <p:txBody>
          <a:bodyPr/>
          <a:lstStyle/>
          <a:p>
            <a:fld id="{E3FF5E4C-FD04-464A-8DB8-A8860BCF353D}" type="slidenum">
              <a:rPr lang="en-US" smtClean="0"/>
              <a:t>9</a:t>
            </a:fld>
            <a:endParaRPr lang="en-US" dirty="0"/>
          </a:p>
        </p:txBody>
      </p:sp>
    </p:spTree>
    <p:extLst>
      <p:ext uri="{BB962C8B-B14F-4D97-AF65-F5344CB8AC3E}">
        <p14:creationId xmlns:p14="http://schemas.microsoft.com/office/powerpoint/2010/main" val="118527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9 essential amino acids which the body must obtain from the diet for muscle protein synthesis – key one is leucine (stimulates MPS) Milk </a:t>
            </a:r>
          </a:p>
          <a:p>
            <a:endParaRPr lang="en-US" dirty="0"/>
          </a:p>
          <a:p>
            <a:r>
              <a:rPr lang="en-US" dirty="0"/>
              <a:t>For a vegetarian – 60g muesli (6g) 2 tbsp. yog (3g) 200ml milk (7g) Oj (1g) </a:t>
            </a:r>
          </a:p>
          <a:p>
            <a:r>
              <a:rPr lang="en-US" dirty="0"/>
              <a:t>Mid morning apple and yog (7g)</a:t>
            </a:r>
          </a:p>
          <a:p>
            <a:r>
              <a:rPr lang="en-US" dirty="0"/>
              <a:t>Lunch jacket potato (9g) cottage cheese ½ (3g) salad (2g) kiwi (1g)</a:t>
            </a:r>
          </a:p>
          <a:p>
            <a:r>
              <a:rPr lang="en-US" dirty="0"/>
              <a:t>Mid afternoon orange and yog (9g)</a:t>
            </a:r>
          </a:p>
          <a:p>
            <a:r>
              <a:rPr lang="en-US" dirty="0"/>
              <a:t>Dinner mixed bean hotpot (16g) pasta with vegetables and sauce (10g) </a:t>
            </a:r>
          </a:p>
          <a:p>
            <a:r>
              <a:rPr lang="en-US" dirty="0"/>
              <a:t>Evening humous 2 tbsp. (5g) and rice cakes </a:t>
            </a:r>
          </a:p>
        </p:txBody>
      </p:sp>
      <p:sp>
        <p:nvSpPr>
          <p:cNvPr id="4" name="Slide Number Placeholder 3"/>
          <p:cNvSpPr>
            <a:spLocks noGrp="1"/>
          </p:cNvSpPr>
          <p:nvPr>
            <p:ph type="sldNum" sz="quarter" idx="10"/>
          </p:nvPr>
        </p:nvSpPr>
        <p:spPr/>
        <p:txBody>
          <a:bodyPr/>
          <a:lstStyle/>
          <a:p>
            <a:fld id="{FC8BD8E7-1312-41F3-99C4-6DA5AF891969}" type="slidenum">
              <a:rPr lang="en-US" smtClean="0"/>
              <a:t>12</a:t>
            </a:fld>
            <a:endParaRPr lang="en-US" dirty="0"/>
          </a:p>
        </p:txBody>
      </p:sp>
    </p:spTree>
    <p:extLst>
      <p:ext uri="{BB962C8B-B14F-4D97-AF65-F5344CB8AC3E}">
        <p14:creationId xmlns:p14="http://schemas.microsoft.com/office/powerpoint/2010/main" val="28526874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a healthy balanced diet is consumed athletes will get adequate amounts of vitamins and minerals. There may be some situations however where athletes may not meet their requirements e.g. a) During energy restriction b) vegetarian /vegan or diets that restrict one or more food groups / have unbalanced diets time restricted etc. and supplementation may be useful. Key vitamins and minerals for athletes include</a:t>
            </a:r>
          </a:p>
          <a:p>
            <a:r>
              <a:rPr lang="en-US" dirty="0"/>
              <a:t>Calcium – how do you get 1500mg per day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Athletes are no greater risk of developing iron deficiency than others and this includes vegetarians. At the same time iron can be lost from the body by sweat, through gastro-intestinal bleeding and foot strike hemolysis. 8mg males and 18mg females. Main sources animal foods, meat dairy eggs – iron from plant foods is less easily absorbed but there are ways of enhancing iron absorption – always eat a vitamin C rich food with meal e.g. spinach with lentil stew, broccoli to stir fry, berries to porridge, vitamin C rich drink, eat fresh fruit with meal and avoid tea/coffee. Avoid Bran such as bran flakes and All brank (phytates inhibit iron absorption) Iron intake higher due to losses in sweat but also foot strike hemolysis. Annual HB ferritin Haematocrit. fruit juice, vegetables aid iron absorption, tea reduces iron absorption, wait 30mins after food, good sources meat, lentils, baked beans chick peas, hummus, eggs, special k Bran flakes (fortified) canned blackcurrants, spinach etc.</a:t>
            </a:r>
          </a:p>
          <a:p>
            <a:endParaRPr lang="en-US" dirty="0"/>
          </a:p>
          <a:p>
            <a:endParaRPr lang="en-US" dirty="0"/>
          </a:p>
        </p:txBody>
      </p:sp>
      <p:sp>
        <p:nvSpPr>
          <p:cNvPr id="4" name="Slide Number Placeholder 3"/>
          <p:cNvSpPr>
            <a:spLocks noGrp="1"/>
          </p:cNvSpPr>
          <p:nvPr>
            <p:ph type="sldNum" sz="quarter" idx="10"/>
          </p:nvPr>
        </p:nvSpPr>
        <p:spPr/>
        <p:txBody>
          <a:bodyPr/>
          <a:lstStyle/>
          <a:p>
            <a:fld id="{FC8BD8E7-1312-41F3-99C4-6DA5AF891969}" type="slidenum">
              <a:rPr lang="en-US" smtClean="0"/>
              <a:t>15</a:t>
            </a:fld>
            <a:endParaRPr lang="en-US" dirty="0"/>
          </a:p>
        </p:txBody>
      </p:sp>
    </p:spTree>
    <p:extLst>
      <p:ext uri="{BB962C8B-B14F-4D97-AF65-F5344CB8AC3E}">
        <p14:creationId xmlns:p14="http://schemas.microsoft.com/office/powerpoint/2010/main" val="18232063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C8BD8E7-1312-41F3-99C4-6DA5AF891969}" type="slidenum">
              <a:rPr lang="en-US" smtClean="0"/>
              <a:t>17</a:t>
            </a:fld>
            <a:endParaRPr lang="en-US" dirty="0"/>
          </a:p>
        </p:txBody>
      </p:sp>
    </p:spTree>
    <p:extLst>
      <p:ext uri="{BB962C8B-B14F-4D97-AF65-F5344CB8AC3E}">
        <p14:creationId xmlns:p14="http://schemas.microsoft.com/office/powerpoint/2010/main" val="24054773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18</a:t>
            </a:fld>
            <a:endParaRPr lang="en-US" dirty="0"/>
          </a:p>
        </p:txBody>
      </p:sp>
    </p:spTree>
    <p:extLst>
      <p:ext uri="{BB962C8B-B14F-4D97-AF65-F5344CB8AC3E}">
        <p14:creationId xmlns:p14="http://schemas.microsoft.com/office/powerpoint/2010/main" val="968426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Amount of CHO and digestibility </a:t>
            </a:r>
          </a:p>
        </p:txBody>
      </p:sp>
      <p:sp>
        <p:nvSpPr>
          <p:cNvPr id="4" name="Slide Number Placeholder 3"/>
          <p:cNvSpPr>
            <a:spLocks noGrp="1"/>
          </p:cNvSpPr>
          <p:nvPr>
            <p:ph type="sldNum" sz="quarter" idx="5"/>
          </p:nvPr>
        </p:nvSpPr>
        <p:spPr/>
        <p:txBody>
          <a:bodyPr/>
          <a:lstStyle/>
          <a:p>
            <a:fld id="{E3FF5E4C-FD04-464A-8DB8-A8860BCF353D}" type="slidenum">
              <a:rPr lang="en-US" smtClean="0"/>
              <a:t>20</a:t>
            </a:fld>
            <a:endParaRPr lang="en-US" dirty="0"/>
          </a:p>
        </p:txBody>
      </p:sp>
    </p:spTree>
    <p:extLst>
      <p:ext uri="{BB962C8B-B14F-4D97-AF65-F5344CB8AC3E}">
        <p14:creationId xmlns:p14="http://schemas.microsoft.com/office/powerpoint/2010/main" val="1888356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Exercise &lt;60mins no fuel needed – CHO mouth rinse </a:t>
            </a:r>
          </a:p>
          <a:p>
            <a:r>
              <a:rPr lang="en-US" dirty="0"/>
              <a:t>Exercise &gt;90mins up to 2hrs 30g CHO per hour </a:t>
            </a:r>
          </a:p>
          <a:p>
            <a:r>
              <a:rPr lang="en-US" dirty="0"/>
              <a:t>Exercise &gt; 2hrs 60g /</a:t>
            </a:r>
            <a:r>
              <a:rPr lang="en-US" dirty="0" err="1"/>
              <a:t>hr</a:t>
            </a:r>
            <a:r>
              <a:rPr lang="en-US" dirty="0"/>
              <a:t> </a:t>
            </a:r>
          </a:p>
          <a:p>
            <a:r>
              <a:rPr lang="en-US" dirty="0"/>
              <a:t>Exercise &gt;4hrs up to 90g per hour </a:t>
            </a:r>
          </a:p>
          <a:p>
            <a:r>
              <a:rPr lang="en-US" dirty="0"/>
              <a:t>Higher rates needs gut training and balance of glucose and fructose </a:t>
            </a:r>
          </a:p>
        </p:txBody>
      </p:sp>
      <p:sp>
        <p:nvSpPr>
          <p:cNvPr id="4" name="Slide Number Placeholder 3"/>
          <p:cNvSpPr>
            <a:spLocks noGrp="1"/>
          </p:cNvSpPr>
          <p:nvPr>
            <p:ph type="sldNum" sz="quarter" idx="10"/>
          </p:nvPr>
        </p:nvSpPr>
        <p:spPr/>
        <p:txBody>
          <a:bodyPr/>
          <a:lstStyle/>
          <a:p>
            <a:fld id="{FC8BD8E7-1312-41F3-99C4-6DA5AF891969}" type="slidenum">
              <a:rPr lang="en-US" smtClean="0"/>
              <a:t>21</a:t>
            </a:fld>
            <a:endParaRPr lang="en-US" dirty="0"/>
          </a:p>
        </p:txBody>
      </p:sp>
    </p:spTree>
    <p:extLst>
      <p:ext uri="{BB962C8B-B14F-4D97-AF65-F5344CB8AC3E}">
        <p14:creationId xmlns:p14="http://schemas.microsoft.com/office/powerpoint/2010/main" val="15593740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Beneficial for metabolic adaptation but also losing fat improving fat oxidation. You can however consume protein – tour de france riders undertake metabolic rides frequently and Sir </a:t>
            </a:r>
            <a:r>
              <a:rPr lang="en-US" dirty="0" err="1"/>
              <a:t>Bradely</a:t>
            </a:r>
            <a:r>
              <a:rPr lang="en-US" dirty="0"/>
              <a:t> Wiggins when he was transforming from a track cyclist to a Grand Tour Winner would do 4-6hr steady paced rides using protein aloneat Team sky’s Majorca training camps. This is not to say that Team sky follow a low carbohydrate diet – they do some training sessions CHO fasted but then high intensity sessions and competitions are fueled by CHO. Consider building up fasted sessions 60-90mins then increasing. Also protein on bike e.g. whey and omlette or yoghurt beforehand. Performance benefit for endurance athletes  - no performance benefit for those undertaking high intensity exercise e.g. spinters 10k run, time trial performance. Perform steady state exercise without consuming CHO aim 60mins and build up, no more 1-2 per week  - provides  a hard stimulus to your training but beware its catabolic adequate recovery essential</a:t>
            </a:r>
          </a:p>
        </p:txBody>
      </p:sp>
      <p:sp>
        <p:nvSpPr>
          <p:cNvPr id="4" name="Slide Number Placeholder 3"/>
          <p:cNvSpPr>
            <a:spLocks noGrp="1"/>
          </p:cNvSpPr>
          <p:nvPr>
            <p:ph type="sldNum" sz="quarter" idx="10"/>
          </p:nvPr>
        </p:nvSpPr>
        <p:spPr/>
        <p:txBody>
          <a:bodyPr/>
          <a:lstStyle/>
          <a:p>
            <a:fld id="{FC8BD8E7-1312-41F3-99C4-6DA5AF891969}" type="slidenum">
              <a:rPr lang="en-US" smtClean="0"/>
              <a:t>22</a:t>
            </a:fld>
            <a:endParaRPr lang="en-US" dirty="0"/>
          </a:p>
        </p:txBody>
      </p:sp>
    </p:spTree>
    <p:extLst>
      <p:ext uri="{BB962C8B-B14F-4D97-AF65-F5344CB8AC3E}">
        <p14:creationId xmlns:p14="http://schemas.microsoft.com/office/powerpoint/2010/main" val="2812814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C8BD8E7-1312-41F3-99C4-6DA5AF891969}" type="slidenum">
              <a:rPr lang="en-US" smtClean="0"/>
              <a:t>23</a:t>
            </a:fld>
            <a:endParaRPr lang="en-US" dirty="0"/>
          </a:p>
        </p:txBody>
      </p:sp>
    </p:spTree>
    <p:extLst>
      <p:ext uri="{BB962C8B-B14F-4D97-AF65-F5344CB8AC3E}">
        <p14:creationId xmlns:p14="http://schemas.microsoft.com/office/powerpoint/2010/main" val="11350964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higher requirements?</a:t>
            </a:r>
          </a:p>
        </p:txBody>
      </p:sp>
      <p:sp>
        <p:nvSpPr>
          <p:cNvPr id="4" name="Slide Number Placeholder 3"/>
          <p:cNvSpPr>
            <a:spLocks noGrp="1"/>
          </p:cNvSpPr>
          <p:nvPr>
            <p:ph type="sldNum" sz="quarter" idx="5"/>
          </p:nvPr>
        </p:nvSpPr>
        <p:spPr/>
        <p:txBody>
          <a:bodyPr/>
          <a:lstStyle/>
          <a:p>
            <a:fld id="{E3FF5E4C-FD04-464A-8DB8-A8860BCF353D}" type="slidenum">
              <a:rPr lang="en-US" smtClean="0"/>
              <a:t>24</a:t>
            </a:fld>
            <a:endParaRPr lang="en-US" dirty="0"/>
          </a:p>
        </p:txBody>
      </p:sp>
    </p:spTree>
    <p:extLst>
      <p:ext uri="{BB962C8B-B14F-4D97-AF65-F5344CB8AC3E}">
        <p14:creationId xmlns:p14="http://schemas.microsoft.com/office/powerpoint/2010/main" val="39562149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1g/kg carbohydrate 100-150% fluid losses replenished not just water </a:t>
            </a:r>
          </a:p>
        </p:txBody>
      </p:sp>
      <p:sp>
        <p:nvSpPr>
          <p:cNvPr id="4" name="Slide Number Placeholder 3"/>
          <p:cNvSpPr>
            <a:spLocks noGrp="1"/>
          </p:cNvSpPr>
          <p:nvPr>
            <p:ph type="sldNum" sz="quarter" idx="5"/>
          </p:nvPr>
        </p:nvSpPr>
        <p:spPr/>
        <p:txBody>
          <a:bodyPr/>
          <a:lstStyle/>
          <a:p>
            <a:fld id="{E3FF5E4C-FD04-464A-8DB8-A8860BCF353D}" type="slidenum">
              <a:rPr lang="en-US" smtClean="0"/>
              <a:t>27</a:t>
            </a:fld>
            <a:endParaRPr lang="en-US" dirty="0"/>
          </a:p>
        </p:txBody>
      </p:sp>
    </p:spTree>
    <p:extLst>
      <p:ext uri="{BB962C8B-B14F-4D97-AF65-F5344CB8AC3E}">
        <p14:creationId xmlns:p14="http://schemas.microsoft.com/office/powerpoint/2010/main" val="26696225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a:p>
        </p:txBody>
      </p:sp>
      <p:sp>
        <p:nvSpPr>
          <p:cNvPr id="4" name="Slide Number Placeholder 3"/>
          <p:cNvSpPr>
            <a:spLocks noGrp="1"/>
          </p:cNvSpPr>
          <p:nvPr>
            <p:ph type="sldNum" sz="quarter" idx="10"/>
          </p:nvPr>
        </p:nvSpPr>
        <p:spPr/>
        <p:txBody>
          <a:bodyPr/>
          <a:lstStyle/>
          <a:p>
            <a:fld id="{FC8BD8E7-1312-41F3-99C4-6DA5AF891969}" type="slidenum">
              <a:rPr lang="en-US" smtClean="0"/>
              <a:t>30</a:t>
            </a:fld>
            <a:endParaRPr lang="en-US" dirty="0"/>
          </a:p>
        </p:txBody>
      </p:sp>
    </p:spTree>
    <p:extLst>
      <p:ext uri="{BB962C8B-B14F-4D97-AF65-F5344CB8AC3E}">
        <p14:creationId xmlns:p14="http://schemas.microsoft.com/office/powerpoint/2010/main" val="22116116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Carbohydrate – 420g </a:t>
            </a:r>
          </a:p>
          <a:p>
            <a:r>
              <a:rPr lang="en-US" dirty="0"/>
              <a:t>Increase in day – low GI and pre training snack time needed – any fuel needed for training </a:t>
            </a:r>
          </a:p>
          <a:p>
            <a:r>
              <a:rPr lang="en-US" dirty="0"/>
              <a:t>Protein – per meal and type of protein</a:t>
            </a:r>
          </a:p>
          <a:p>
            <a:r>
              <a:rPr lang="en-US" dirty="0"/>
              <a:t>Calcium and iron </a:t>
            </a:r>
          </a:p>
        </p:txBody>
      </p:sp>
      <p:sp>
        <p:nvSpPr>
          <p:cNvPr id="4" name="Slide Number Placeholder 3"/>
          <p:cNvSpPr>
            <a:spLocks noGrp="1"/>
          </p:cNvSpPr>
          <p:nvPr>
            <p:ph type="sldNum" sz="quarter" idx="5"/>
          </p:nvPr>
        </p:nvSpPr>
        <p:spPr/>
        <p:txBody>
          <a:bodyPr/>
          <a:lstStyle/>
          <a:p>
            <a:fld id="{E3FF5E4C-FD04-464A-8DB8-A8860BCF353D}" type="slidenum">
              <a:rPr lang="en-US" smtClean="0"/>
              <a:t>34</a:t>
            </a:fld>
            <a:endParaRPr lang="en-US" dirty="0"/>
          </a:p>
        </p:txBody>
      </p:sp>
    </p:spTree>
    <p:extLst>
      <p:ext uri="{BB962C8B-B14F-4D97-AF65-F5344CB8AC3E}">
        <p14:creationId xmlns:p14="http://schemas.microsoft.com/office/powerpoint/2010/main" val="38851346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FF5E4C-FD04-464A-8DB8-A8860BCF353D}" type="slidenum">
              <a:rPr lang="en-US" smtClean="0"/>
              <a:t>36</a:t>
            </a:fld>
            <a:endParaRPr lang="en-US" dirty="0"/>
          </a:p>
        </p:txBody>
      </p:sp>
    </p:spTree>
    <p:extLst>
      <p:ext uri="{BB962C8B-B14F-4D97-AF65-F5344CB8AC3E}">
        <p14:creationId xmlns:p14="http://schemas.microsoft.com/office/powerpoint/2010/main" val="1211452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AD4C9FB4-8722-CE43-96A9-A622F8A2955C}" type="datetimeFigureOut">
              <a:rPr lang="en-US" smtClean="0"/>
              <a:t>1/24/2023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206B6F0-4311-4C41-9936-858363416B23}" type="slidenum">
              <a:rPr lang="en-US" smtClean="0"/>
              <a:t>‹#›</a:t>
            </a:fld>
            <a:endParaRPr lang="en-US" dirty="0"/>
          </a:p>
        </p:txBody>
      </p:sp>
    </p:spTree>
    <p:extLst>
      <p:ext uri="{BB962C8B-B14F-4D97-AF65-F5344CB8AC3E}">
        <p14:creationId xmlns:p14="http://schemas.microsoft.com/office/powerpoint/2010/main" val="240826070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4C9FB4-8722-CE43-96A9-A622F8A2955C}" type="datetimeFigureOut">
              <a:rPr lang="en-US" smtClean="0"/>
              <a:t>1/24/2023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206B6F0-4311-4C41-9936-858363416B23}" type="slidenum">
              <a:rPr lang="en-US" smtClean="0"/>
              <a:t>‹#›</a:t>
            </a:fld>
            <a:endParaRPr lang="en-US" dirty="0"/>
          </a:p>
        </p:txBody>
      </p:sp>
    </p:spTree>
    <p:extLst>
      <p:ext uri="{BB962C8B-B14F-4D97-AF65-F5344CB8AC3E}">
        <p14:creationId xmlns:p14="http://schemas.microsoft.com/office/powerpoint/2010/main" val="435898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AD4C9FB4-8722-CE43-96A9-A622F8A2955C}" type="datetimeFigureOut">
              <a:rPr lang="en-US" smtClean="0"/>
              <a:t>1/24/2023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206B6F0-4311-4C41-9936-858363416B23}" type="slidenum">
              <a:rPr lang="en-US" smtClean="0"/>
              <a:t>‹#›</a:t>
            </a:fld>
            <a:endParaRPr lang="en-US" dirty="0"/>
          </a:p>
        </p:txBody>
      </p:sp>
    </p:spTree>
    <p:extLst>
      <p:ext uri="{BB962C8B-B14F-4D97-AF65-F5344CB8AC3E}">
        <p14:creationId xmlns:p14="http://schemas.microsoft.com/office/powerpoint/2010/main" val="156013487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D4C9FB4-8722-CE43-96A9-A622F8A2955C}" type="datetimeFigureOut">
              <a:rPr lang="en-US" smtClean="0"/>
              <a:t>1/24/2023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1206B6F0-4311-4C41-9936-858363416B23}" type="slidenum">
              <a:rPr lang="en-US" smtClean="0"/>
              <a:t>‹#›</a:t>
            </a:fld>
            <a:endParaRPr lang="en-US" dirty="0"/>
          </a:p>
        </p:txBody>
      </p:sp>
    </p:spTree>
    <p:extLst>
      <p:ext uri="{BB962C8B-B14F-4D97-AF65-F5344CB8AC3E}">
        <p14:creationId xmlns:p14="http://schemas.microsoft.com/office/powerpoint/2010/main" val="419351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AD4C9FB4-8722-CE43-96A9-A622F8A2955C}" type="datetimeFigureOut">
              <a:rPr lang="en-US" smtClean="0"/>
              <a:t>1/24/2023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206B6F0-4311-4C41-9936-858363416B23}" type="slidenum">
              <a:rPr lang="en-US" smtClean="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419408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4C9FB4-8722-CE43-96A9-A622F8A2955C}" type="datetimeFigureOut">
              <a:rPr lang="en-US" smtClean="0"/>
              <a:t>1/24/2023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206B6F0-4311-4C41-9936-858363416B23}" type="slidenum">
              <a:rPr lang="en-US" smtClean="0"/>
              <a:t>‹#›</a:t>
            </a:fld>
            <a:endParaRPr lang="en-US" dirty="0"/>
          </a:p>
        </p:txBody>
      </p:sp>
    </p:spTree>
    <p:extLst>
      <p:ext uri="{BB962C8B-B14F-4D97-AF65-F5344CB8AC3E}">
        <p14:creationId xmlns:p14="http://schemas.microsoft.com/office/powerpoint/2010/main" val="4089709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4C9FB4-8722-CE43-96A9-A622F8A2955C}" type="datetimeFigureOut">
              <a:rPr lang="en-US" smtClean="0"/>
              <a:t>1/24/2023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206B6F0-4311-4C41-9936-858363416B23}" type="slidenum">
              <a:rPr lang="en-US" smtClean="0"/>
              <a:t>‹#›</a:t>
            </a:fld>
            <a:endParaRPr lang="en-US" dirty="0"/>
          </a:p>
        </p:txBody>
      </p:sp>
    </p:spTree>
    <p:extLst>
      <p:ext uri="{BB962C8B-B14F-4D97-AF65-F5344CB8AC3E}">
        <p14:creationId xmlns:p14="http://schemas.microsoft.com/office/powerpoint/2010/main" val="4141685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AD4C9FB4-8722-CE43-96A9-A622F8A2955C}" type="datetimeFigureOut">
              <a:rPr lang="en-US" smtClean="0"/>
              <a:t>1/24/2023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1206B6F0-4311-4C41-9936-858363416B23}" type="slidenum">
              <a:rPr lang="en-US" smtClean="0"/>
              <a:t>‹#›</a:t>
            </a:fld>
            <a:endParaRPr lang="en-US" dirty="0"/>
          </a:p>
        </p:txBody>
      </p:sp>
    </p:spTree>
    <p:extLst>
      <p:ext uri="{BB962C8B-B14F-4D97-AF65-F5344CB8AC3E}">
        <p14:creationId xmlns:p14="http://schemas.microsoft.com/office/powerpoint/2010/main" val="1394414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AD4C9FB4-8722-CE43-96A9-A622F8A2955C}" type="datetimeFigureOut">
              <a:rPr lang="en-US" smtClean="0"/>
              <a:t>1/24/2023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1206B6F0-4311-4C41-9936-858363416B23}" type="slidenum">
              <a:rPr lang="en-US" smtClean="0"/>
              <a:t>‹#›</a:t>
            </a:fld>
            <a:endParaRPr lang="en-US" dirty="0"/>
          </a:p>
        </p:txBody>
      </p:sp>
    </p:spTree>
    <p:extLst>
      <p:ext uri="{BB962C8B-B14F-4D97-AF65-F5344CB8AC3E}">
        <p14:creationId xmlns:p14="http://schemas.microsoft.com/office/powerpoint/2010/main" val="42693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4C9FB4-8722-CE43-96A9-A622F8A2955C}" type="datetimeFigureOut">
              <a:rPr lang="en-US" smtClean="0"/>
              <a:t>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206B6F0-4311-4C41-9936-858363416B23}" type="slidenum">
              <a:rPr lang="en-US" smtClean="0"/>
              <a:t>‹#›</a:t>
            </a:fld>
            <a:endParaRPr lang="en-US" dirty="0"/>
          </a:p>
        </p:txBody>
      </p:sp>
    </p:spTree>
    <p:extLst>
      <p:ext uri="{BB962C8B-B14F-4D97-AF65-F5344CB8AC3E}">
        <p14:creationId xmlns:p14="http://schemas.microsoft.com/office/powerpoint/2010/main" val="2014949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4C9FB4-8722-CE43-96A9-A622F8A2955C}" type="datetimeFigureOut">
              <a:rPr lang="en-US" smtClean="0"/>
              <a:t>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206B6F0-4311-4C41-9936-858363416B23}" type="slidenum">
              <a:rPr lang="en-US" smtClean="0"/>
              <a:t>‹#›</a:t>
            </a:fld>
            <a:endParaRPr lang="en-US" dirty="0"/>
          </a:p>
        </p:txBody>
      </p:sp>
    </p:spTree>
    <p:extLst>
      <p:ext uri="{BB962C8B-B14F-4D97-AF65-F5344CB8AC3E}">
        <p14:creationId xmlns:p14="http://schemas.microsoft.com/office/powerpoint/2010/main" val="2189841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tle Slide with Pictures">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33400" y="5084483"/>
            <a:ext cx="11125200" cy="914400"/>
          </a:xfrm>
        </p:spPr>
        <p:txBody>
          <a:bodyPr anchor="b">
            <a:normAutofit/>
          </a:bodyPr>
          <a:lstStyle>
            <a:lvl1pPr algn="ctr">
              <a:defRPr sz="4400" spc="-50" baseline="0">
                <a:solidFill>
                  <a:schemeClr val="bg1"/>
                </a:solidFill>
              </a:defRPr>
            </a:lvl1pPr>
          </a:lstStyle>
          <a:p>
            <a:r>
              <a:rPr lang="en-US"/>
              <a:t>Click to edit Master title style</a:t>
            </a:r>
            <a:endParaRPr lang="en-US" dirty="0"/>
          </a:p>
        </p:txBody>
      </p:sp>
      <p:sp>
        <p:nvSpPr>
          <p:cNvPr id="9" name="Picture Placeholder 2" descr="An empty placeholder to add an image. Click on the placeholder and select the image that you wish to add"/>
          <p:cNvSpPr>
            <a:spLocks noGrp="1"/>
          </p:cNvSpPr>
          <p:nvPr>
            <p:ph type="pic" idx="10"/>
          </p:nvPr>
        </p:nvSpPr>
        <p:spPr>
          <a:xfrm>
            <a:off x="1"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Drag picture to placeholder or click icon to add</a:t>
            </a:r>
          </a:p>
        </p:txBody>
      </p:sp>
      <p:sp>
        <p:nvSpPr>
          <p:cNvPr id="13" name="Picture Placeholder 2" descr="An empty placeholder to add an image. Click on the placeholder and select the image that you wish to add"/>
          <p:cNvSpPr>
            <a:spLocks noGrp="1"/>
          </p:cNvSpPr>
          <p:nvPr>
            <p:ph type="pic" idx="11"/>
          </p:nvPr>
        </p:nvSpPr>
        <p:spPr>
          <a:xfrm>
            <a:off x="408432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Drag picture to placeholder or click icon to add</a:t>
            </a:r>
          </a:p>
        </p:txBody>
      </p:sp>
      <p:sp>
        <p:nvSpPr>
          <p:cNvPr id="14" name="Picture Placeholder 2" descr="An empty placeholder to add an image. Click on the placeholder and select the image that you wish to add"/>
          <p:cNvSpPr>
            <a:spLocks noGrp="1"/>
          </p:cNvSpPr>
          <p:nvPr>
            <p:ph type="pic" idx="12"/>
          </p:nvPr>
        </p:nvSpPr>
        <p:spPr>
          <a:xfrm>
            <a:off x="816864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Drag picture to placeholder or click icon to add</a:t>
            </a:r>
          </a:p>
        </p:txBody>
      </p:sp>
      <p:sp>
        <p:nvSpPr>
          <p:cNvPr id="3" name="Subtitle 2"/>
          <p:cNvSpPr>
            <a:spLocks noGrp="1"/>
          </p:cNvSpPr>
          <p:nvPr>
            <p:ph type="subTitle" idx="1"/>
          </p:nvPr>
        </p:nvSpPr>
        <p:spPr>
          <a:xfrm>
            <a:off x="533400" y="6043123"/>
            <a:ext cx="11125200" cy="571500"/>
          </a:xfrm>
        </p:spPr>
        <p:txBody>
          <a:bodyPr>
            <a:normAutofit/>
          </a:bodyPr>
          <a:lstStyle>
            <a:lvl1pPr marL="0" indent="0" algn="ctr">
              <a:spcBef>
                <a:spcPts val="0"/>
              </a:spcBef>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4107811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AD4C9FB4-8722-CE43-96A9-A622F8A2955C}" type="datetimeFigureOut">
              <a:rPr lang="en-US" smtClean="0"/>
              <a:t>1/24/2023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206B6F0-4311-4C41-9936-858363416B23}" type="slidenum">
              <a:rPr lang="en-US" smtClean="0"/>
              <a:t>‹#›</a:t>
            </a:fld>
            <a:endParaRPr lang="en-US" dirty="0"/>
          </a:p>
        </p:txBody>
      </p:sp>
    </p:spTree>
    <p:extLst>
      <p:ext uri="{BB962C8B-B14F-4D97-AF65-F5344CB8AC3E}">
        <p14:creationId xmlns:p14="http://schemas.microsoft.com/office/powerpoint/2010/main" val="1319173529"/>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18" Type="http://schemas.openxmlformats.org/officeDocument/2006/relationships/image" Target="../media/image24.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17" Type="http://schemas.openxmlformats.org/officeDocument/2006/relationships/image" Target="../media/image23.svg"/><Relationship Id="rId2" Type="http://schemas.openxmlformats.org/officeDocument/2006/relationships/image" Target="../media/image8.png"/><Relationship Id="rId16"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5" Type="http://schemas.openxmlformats.org/officeDocument/2006/relationships/image" Target="../media/image21.sv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 Id="rId1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18" Type="http://schemas.openxmlformats.org/officeDocument/2006/relationships/image" Target="../media/image24.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17" Type="http://schemas.openxmlformats.org/officeDocument/2006/relationships/image" Target="../media/image23.svg"/><Relationship Id="rId2" Type="http://schemas.openxmlformats.org/officeDocument/2006/relationships/image" Target="../media/image8.png"/><Relationship Id="rId16"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5" Type="http://schemas.openxmlformats.org/officeDocument/2006/relationships/image" Target="../media/image21.sv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 Id="rId1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18" Type="http://schemas.openxmlformats.org/officeDocument/2006/relationships/image" Target="../media/image24.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17" Type="http://schemas.openxmlformats.org/officeDocument/2006/relationships/image" Target="../media/image23.svg"/><Relationship Id="rId2" Type="http://schemas.openxmlformats.org/officeDocument/2006/relationships/image" Target="../media/image8.png"/><Relationship Id="rId16"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5" Type="http://schemas.openxmlformats.org/officeDocument/2006/relationships/image" Target="../media/image21.sv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 Id="rId1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8.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6.tiff"/><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3" name="Picture 22" descr="A picture containing person, dark&#10;&#10;Description automatically generated">
            <a:extLst>
              <a:ext uri="{FF2B5EF4-FFF2-40B4-BE49-F238E27FC236}">
                <a16:creationId xmlns:a16="http://schemas.microsoft.com/office/drawing/2014/main" id="{C083C098-ED6A-1C4B-A3D2-48E45A720D87}"/>
              </a:ext>
            </a:extLst>
          </p:cNvPr>
          <p:cNvPicPr>
            <a:picLocks noChangeAspect="1"/>
          </p:cNvPicPr>
          <p:nvPr/>
        </p:nvPicPr>
        <p:blipFill>
          <a:blip r:embed="rId3"/>
          <a:stretch>
            <a:fillRect/>
          </a:stretch>
        </p:blipFill>
        <p:spPr>
          <a:xfrm>
            <a:off x="4052572" y="0"/>
            <a:ext cx="7693361" cy="5111342"/>
          </a:xfrm>
          <a:prstGeom prst="rect">
            <a:avLst/>
          </a:prstGeom>
        </p:spPr>
      </p:pic>
      <p:sp>
        <p:nvSpPr>
          <p:cNvPr id="18" name="Subtitle 17">
            <a:extLst>
              <a:ext uri="{FF2B5EF4-FFF2-40B4-BE49-F238E27FC236}">
                <a16:creationId xmlns:a16="http://schemas.microsoft.com/office/drawing/2014/main" id="{2027929A-AB3F-7748-B014-D7F52279F3CB}"/>
              </a:ext>
            </a:extLst>
          </p:cNvPr>
          <p:cNvSpPr>
            <a:spLocks noGrp="1"/>
          </p:cNvSpPr>
          <p:nvPr>
            <p:ph type="subTitle" idx="4294967295"/>
          </p:nvPr>
        </p:nvSpPr>
        <p:spPr>
          <a:xfrm>
            <a:off x="2695575" y="5311456"/>
            <a:ext cx="6800850" cy="1239838"/>
          </a:xfrm>
        </p:spPr>
        <p:txBody>
          <a:bodyPr vert="horz" lIns="91440" tIns="45720" rIns="91440" bIns="45720" rtlCol="0">
            <a:normAutofit fontScale="92500" lnSpcReduction="10000"/>
          </a:bodyPr>
          <a:lstStyle/>
          <a:p>
            <a:pPr algn="ctr">
              <a:lnSpc>
                <a:spcPct val="90000"/>
              </a:lnSpc>
              <a:spcBef>
                <a:spcPts val="1000"/>
              </a:spcBef>
            </a:pPr>
            <a:r>
              <a:rPr lang="en-US" b="1" dirty="0">
                <a:solidFill>
                  <a:schemeClr val="bg1"/>
                </a:solidFill>
              </a:rPr>
              <a:t>Victoria Jones </a:t>
            </a:r>
          </a:p>
          <a:p>
            <a:pPr algn="ctr">
              <a:lnSpc>
                <a:spcPct val="90000"/>
              </a:lnSpc>
              <a:spcBef>
                <a:spcPts val="1000"/>
              </a:spcBef>
            </a:pPr>
            <a:r>
              <a:rPr lang="en-US" b="1" dirty="0">
                <a:solidFill>
                  <a:schemeClr val="bg1"/>
                </a:solidFill>
              </a:rPr>
              <a:t>BSC HONS DIETETICS </a:t>
            </a:r>
          </a:p>
          <a:p>
            <a:pPr algn="ctr">
              <a:lnSpc>
                <a:spcPct val="90000"/>
              </a:lnSpc>
              <a:spcBef>
                <a:spcPts val="1000"/>
              </a:spcBef>
            </a:pPr>
            <a:r>
              <a:rPr lang="en-US" b="1" dirty="0">
                <a:solidFill>
                  <a:schemeClr val="bg1"/>
                </a:solidFill>
              </a:rPr>
              <a:t>PGCERT SPORT AND EXERCISE PERFORMANCE DIETITIAN </a:t>
            </a:r>
          </a:p>
        </p:txBody>
      </p:sp>
      <p:pic>
        <p:nvPicPr>
          <p:cNvPr id="12" name="Picture 11" descr="Logo, company name&#10;&#10;Description automatically generated">
            <a:extLst>
              <a:ext uri="{FF2B5EF4-FFF2-40B4-BE49-F238E27FC236}">
                <a16:creationId xmlns:a16="http://schemas.microsoft.com/office/drawing/2014/main" id="{14EF0C3E-45C1-0045-BCD2-C8FF7CA83F79}"/>
              </a:ext>
            </a:extLst>
          </p:cNvPr>
          <p:cNvPicPr>
            <a:picLocks noChangeAspect="1"/>
          </p:cNvPicPr>
          <p:nvPr/>
        </p:nvPicPr>
        <p:blipFill>
          <a:blip r:embed="rId4"/>
          <a:stretch>
            <a:fillRect/>
          </a:stretch>
        </p:blipFill>
        <p:spPr>
          <a:xfrm>
            <a:off x="446067" y="951398"/>
            <a:ext cx="4228686" cy="4228686"/>
          </a:xfrm>
          <a:prstGeom prst="rect">
            <a:avLst/>
          </a:prstGeom>
        </p:spPr>
      </p:pic>
      <p:sp>
        <p:nvSpPr>
          <p:cNvPr id="13" name="TextBox 12">
            <a:extLst>
              <a:ext uri="{FF2B5EF4-FFF2-40B4-BE49-F238E27FC236}">
                <a16:creationId xmlns:a16="http://schemas.microsoft.com/office/drawing/2014/main" id="{E3165057-D304-4B4A-87E2-24119917396C}"/>
              </a:ext>
            </a:extLst>
          </p:cNvPr>
          <p:cNvSpPr txBox="1"/>
          <p:nvPr/>
        </p:nvSpPr>
        <p:spPr>
          <a:xfrm>
            <a:off x="2313331" y="89749"/>
            <a:ext cx="7879661" cy="1323439"/>
          </a:xfrm>
          <a:prstGeom prst="rect">
            <a:avLst/>
          </a:prstGeom>
          <a:noFill/>
        </p:spPr>
        <p:txBody>
          <a:bodyPr wrap="square" rtlCol="0">
            <a:spAutoFit/>
          </a:bodyPr>
          <a:lstStyle/>
          <a:p>
            <a:pPr algn="ctr"/>
            <a:r>
              <a:rPr lang="en-US" sz="4000" dirty="0"/>
              <a:t>NUTRITION FOR ENDURANCE ATHLETES </a:t>
            </a:r>
          </a:p>
        </p:txBody>
      </p:sp>
    </p:spTree>
    <p:extLst>
      <p:ext uri="{BB962C8B-B14F-4D97-AF65-F5344CB8AC3E}">
        <p14:creationId xmlns:p14="http://schemas.microsoft.com/office/powerpoint/2010/main" val="1785421788"/>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15426 0.26263" pathEditMode="relative" ptsTypes="AA">
                                      <p:cBhvr>
                                        <p:cTn id="6" dur="30000" fill="hold"/>
                                        <p:tgtEl>
                                          <p:spTgt spid="23"/>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23"/>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15426 0.26263 L 0.02326 0.12291" pathEditMode="relative" ptsTypes="AA">
                                      <p:cBhvr>
                                        <p:cTn id="11" dur="30000" fill="hold"/>
                                        <p:tgtEl>
                                          <p:spTgt spid="23"/>
                                        </p:tgtEl>
                                        <p:attrNameLst>
                                          <p:attrName>ppt_x</p:attrName>
                                          <p:attrName>ppt_y</p:attrName>
                                        </p:attrNameLst>
                                      </p:cBhvr>
                                    </p:animMotion>
                                  </p:childTnLst>
                                </p:cTn>
                              </p:par>
                            </p:childTnLst>
                          </p:cTn>
                        </p:par>
                        <p:par>
                          <p:cTn id="12" fill="hold">
                            <p:stCondLst>
                              <p:cond delay="65000"/>
                            </p:stCondLst>
                            <p:childTnLst>
                              <p:par>
                                <p:cTn id="13" presetID="0" presetClass="path" presetSubtype="0" accel="50000" decel="50000" fill="hold" nodeType="afterEffect">
                                  <p:stCondLst>
                                    <p:cond delay="5000"/>
                                  </p:stCondLst>
                                  <p:childTnLst>
                                    <p:animMotion origin="layout" path="M 0.02326 0.12291 L 0 0" pathEditMode="relative" ptsTypes="AA">
                                      <p:cBhvr>
                                        <p:cTn id="14" dur="30000" fill="hold"/>
                                        <p:tgtEl>
                                          <p:spTgt spid="23"/>
                                        </p:tgtEl>
                                        <p:attrNameLst>
                                          <p:attrName>ppt_x</p:attrName>
                                          <p:attrName>ppt_y</p:attrName>
                                        </p:attrNameLst>
                                      </p:cBhvr>
                                    </p:animMotion>
                                  </p:childTnLst>
                                </p:cTn>
                              </p:par>
                              <p:par>
                                <p:cTn id="15" presetID="6" presetClass="emph" presetSubtype="0" accel="50000" decel="50000" fill="hold" nodeType="withEffect">
                                  <p:stCondLst>
                                    <p:cond delay="5000"/>
                                  </p:stCondLst>
                                  <p:childTnLst>
                                    <p:animScale>
                                      <p:cBhvr>
                                        <p:cTn id="16" dur="30000" fill="hold"/>
                                        <p:tgtEl>
                                          <p:spTgt spid="23"/>
                                        </p:tgtEl>
                                      </p:cBhvr>
                                      <p:by x="150000" y="150000"/>
                                      <p:to x="100000" y="100000"/>
                                    </p:animScale>
                                  </p:childTnLst>
                                </p:cTn>
                              </p:par>
                            </p:childTnLst>
                          </p:cTn>
                        </p:par>
                        <p:par>
                          <p:cTn id="17" fill="hold">
                            <p:stCondLst>
                              <p:cond delay="100000"/>
                            </p:stCondLst>
                            <p:childTnLst>
                              <p:par>
                                <p:cTn id="18" presetID="0" presetClass="path" presetSubtype="0" accel="50000" decel="50000" fill="hold" nodeType="afterEffect">
                                  <p:stCondLst>
                                    <p:cond delay="0"/>
                                  </p:stCondLst>
                                  <p:childTnLst>
                                    <p:animMotion origin="layout" path="M 0 0 L 0 0" pathEditMode="relative" ptsTypes="AA">
                                      <p:cBhvr>
                                        <p:cTn id="19" dur="5000" fill="hold"/>
                                        <p:tgtEl>
                                          <p:spTgt spid="23"/>
                                        </p:tgtEl>
                                        <p:attrNameLst>
                                          <p:attrName>ppt_x</p:attrName>
                                          <p:attrName>ppt_y</p:attrName>
                                        </p:attrNameLst>
                                      </p:cBhvr>
                                    </p:animMotion>
                                  </p:childTnLst>
                                </p:cTn>
                              </p:par>
                            </p:childTnLst>
                          </p:cTn>
                        </p:par>
                      </p:childTnLst>
                    </p:cTn>
                  </p:par>
                </p:childTnLst>
              </p:cTn>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D173761-596D-034C-B447-B7ACB5B1BC14}"/>
              </a:ext>
            </a:extLst>
          </p:cNvPr>
          <p:cNvSpPr>
            <a:spLocks noGrp="1"/>
          </p:cNvSpPr>
          <p:nvPr>
            <p:ph type="title"/>
          </p:nvPr>
        </p:nvSpPr>
        <p:spPr>
          <a:xfrm>
            <a:off x="376046" y="252379"/>
            <a:ext cx="6739697" cy="587496"/>
          </a:xfrm>
        </p:spPr>
        <p:txBody>
          <a:bodyPr>
            <a:normAutofit fontScale="90000"/>
          </a:bodyPr>
          <a:lstStyle/>
          <a:p>
            <a:r>
              <a:rPr lang="en-US" sz="2400" b="1" dirty="0">
                <a:solidFill>
                  <a:schemeClr val="tx1"/>
                </a:solidFill>
              </a:rPr>
              <a:t>Content</a:t>
            </a:r>
            <a:r>
              <a:rPr lang="en-US" sz="2400" dirty="0"/>
              <a:t> </a:t>
            </a:r>
          </a:p>
        </p:txBody>
      </p:sp>
      <p:sp>
        <p:nvSpPr>
          <p:cNvPr id="8" name="Content Placeholder 7">
            <a:extLst>
              <a:ext uri="{FF2B5EF4-FFF2-40B4-BE49-F238E27FC236}">
                <a16:creationId xmlns:a16="http://schemas.microsoft.com/office/drawing/2014/main" id="{5A7F1AF9-129A-9A40-B561-21EE5BFEC757}"/>
              </a:ext>
            </a:extLst>
          </p:cNvPr>
          <p:cNvSpPr>
            <a:spLocks noGrp="1"/>
          </p:cNvSpPr>
          <p:nvPr>
            <p:ph idx="1"/>
          </p:nvPr>
        </p:nvSpPr>
        <p:spPr>
          <a:xfrm>
            <a:off x="78579" y="957262"/>
            <a:ext cx="7334629" cy="5269001"/>
          </a:xfrm>
        </p:spPr>
        <p:txBody>
          <a:bodyPr>
            <a:noAutofit/>
          </a:bodyPr>
          <a:lstStyle/>
          <a:p>
            <a:pPr>
              <a:lnSpc>
                <a:spcPct val="90000"/>
              </a:lnSpc>
            </a:pPr>
            <a:r>
              <a:rPr lang="en-US" sz="3200" dirty="0">
                <a:solidFill>
                  <a:schemeClr val="bg1"/>
                </a:solidFill>
                <a:latin typeface="Al Tarikh" pitchFamily="2" charset="-78"/>
                <a:cs typeface="Al Tarikh" pitchFamily="2" charset="-78"/>
              </a:rPr>
              <a:t>What is Endurance Sport ?</a:t>
            </a:r>
          </a:p>
          <a:p>
            <a:pPr>
              <a:lnSpc>
                <a:spcPct val="90000"/>
              </a:lnSpc>
            </a:pPr>
            <a:r>
              <a:rPr lang="en-US" sz="3200" dirty="0">
                <a:solidFill>
                  <a:schemeClr val="bg1"/>
                </a:solidFill>
                <a:latin typeface="Al Tarikh" pitchFamily="2" charset="-78"/>
                <a:cs typeface="Al Tarikh" pitchFamily="2" charset="-78"/>
              </a:rPr>
              <a:t>Building A solid Foundation – Energy Availability / REDS </a:t>
            </a:r>
          </a:p>
          <a:p>
            <a:pPr>
              <a:lnSpc>
                <a:spcPct val="90000"/>
              </a:lnSpc>
            </a:pPr>
            <a:r>
              <a:rPr lang="en-US" sz="3200" dirty="0">
                <a:solidFill>
                  <a:schemeClr val="bg1"/>
                </a:solidFill>
                <a:latin typeface="Al Tarikh" pitchFamily="2" charset="-78"/>
                <a:cs typeface="Al Tarikh" pitchFamily="2" charset="-78"/>
              </a:rPr>
              <a:t>The performance Triangle </a:t>
            </a:r>
          </a:p>
          <a:p>
            <a:pPr>
              <a:lnSpc>
                <a:spcPct val="90000"/>
              </a:lnSpc>
            </a:pPr>
            <a:r>
              <a:rPr lang="en-US" sz="3200" dirty="0">
                <a:solidFill>
                  <a:schemeClr val="bg1"/>
                </a:solidFill>
                <a:latin typeface="Al Tarikh" pitchFamily="2" charset="-78"/>
                <a:cs typeface="Al Tarikh" pitchFamily="2" charset="-78"/>
              </a:rPr>
              <a:t>The Performance Meal Wheel : Carbohydrate, Protein, Vitamins and Minerals and hydration </a:t>
            </a:r>
          </a:p>
          <a:p>
            <a:pPr>
              <a:lnSpc>
                <a:spcPct val="90000"/>
              </a:lnSpc>
            </a:pPr>
            <a:r>
              <a:rPr lang="en-US" sz="3200" dirty="0">
                <a:solidFill>
                  <a:schemeClr val="bg1"/>
                </a:solidFill>
                <a:latin typeface="Al Tarikh" pitchFamily="2" charset="-78"/>
                <a:cs typeface="Al Tarikh" pitchFamily="2" charset="-78"/>
              </a:rPr>
              <a:t>Fuelling during Endurance Exercise </a:t>
            </a:r>
          </a:p>
          <a:p>
            <a:pPr>
              <a:lnSpc>
                <a:spcPct val="90000"/>
              </a:lnSpc>
            </a:pPr>
            <a:r>
              <a:rPr lang="en-US" sz="3200" dirty="0">
                <a:solidFill>
                  <a:schemeClr val="bg1"/>
                </a:solidFill>
                <a:latin typeface="Al Tarikh" pitchFamily="2" charset="-78"/>
                <a:cs typeface="Al Tarikh" pitchFamily="2" charset="-78"/>
              </a:rPr>
              <a:t>Recovery – the 3 R’s </a:t>
            </a:r>
          </a:p>
          <a:p>
            <a:pPr>
              <a:lnSpc>
                <a:spcPct val="90000"/>
              </a:lnSpc>
            </a:pPr>
            <a:r>
              <a:rPr lang="en-US" sz="3200" dirty="0">
                <a:solidFill>
                  <a:schemeClr val="bg1"/>
                </a:solidFill>
                <a:latin typeface="Al Tarikh" pitchFamily="2" charset="-78"/>
                <a:cs typeface="Al Tarikh" pitchFamily="2" charset="-78"/>
              </a:rPr>
              <a:t>Case Study </a:t>
            </a:r>
          </a:p>
          <a:p>
            <a:pPr>
              <a:lnSpc>
                <a:spcPct val="90000"/>
              </a:lnSpc>
            </a:pPr>
            <a:r>
              <a:rPr lang="en-US" sz="3200" dirty="0">
                <a:solidFill>
                  <a:schemeClr val="bg1"/>
                </a:solidFill>
                <a:latin typeface="Al Tarikh" pitchFamily="2" charset="-78"/>
                <a:cs typeface="Al Tarikh" pitchFamily="2" charset="-78"/>
              </a:rPr>
              <a:t>Supplements </a:t>
            </a:r>
          </a:p>
          <a:p>
            <a:pPr marL="0" indent="0">
              <a:lnSpc>
                <a:spcPct val="90000"/>
              </a:lnSpc>
              <a:buNone/>
            </a:pPr>
            <a:r>
              <a:rPr lang="en-US" sz="3200" b="1" dirty="0">
                <a:solidFill>
                  <a:schemeClr val="bg1"/>
                </a:solidFill>
              </a:rPr>
              <a:t> </a:t>
            </a:r>
          </a:p>
        </p:txBody>
      </p:sp>
      <p:pic>
        <p:nvPicPr>
          <p:cNvPr id="3" name="Picture 2" descr="A picture containing silhouette&#10;&#10;Description automatically generated">
            <a:extLst>
              <a:ext uri="{FF2B5EF4-FFF2-40B4-BE49-F238E27FC236}">
                <a16:creationId xmlns:a16="http://schemas.microsoft.com/office/drawing/2014/main" id="{B784756B-5EBB-5445-B693-1E494CA01C57}"/>
              </a:ext>
            </a:extLst>
          </p:cNvPr>
          <p:cNvPicPr>
            <a:picLocks noChangeAspect="1"/>
          </p:cNvPicPr>
          <p:nvPr/>
        </p:nvPicPr>
        <p:blipFill rotWithShape="1">
          <a:blip r:embed="rId2"/>
          <a:srcRect l="25533" r="29135" b="-1"/>
          <a:stretch/>
        </p:blipFill>
        <p:spPr>
          <a:xfrm>
            <a:off x="7691816" y="10"/>
            <a:ext cx="4657345" cy="6857990"/>
          </a:xfrm>
          <a:prstGeom prst="rect">
            <a:avLst/>
          </a:prstGeom>
        </p:spPr>
      </p:pic>
      <p:pic>
        <p:nvPicPr>
          <p:cNvPr id="5" name="Picture 4" descr="Logo, company name&#10;&#10;Description automatically generated">
            <a:extLst>
              <a:ext uri="{FF2B5EF4-FFF2-40B4-BE49-F238E27FC236}">
                <a16:creationId xmlns:a16="http://schemas.microsoft.com/office/drawing/2014/main" id="{BBF8D384-B860-CA44-B56A-5229094EEF3D}"/>
              </a:ext>
            </a:extLst>
          </p:cNvPr>
          <p:cNvPicPr>
            <a:picLocks noChangeAspect="1"/>
          </p:cNvPicPr>
          <p:nvPr/>
        </p:nvPicPr>
        <p:blipFill>
          <a:blip r:embed="rId3"/>
          <a:stretch>
            <a:fillRect/>
          </a:stretch>
        </p:blipFill>
        <p:spPr>
          <a:xfrm>
            <a:off x="7953563" y="-819152"/>
            <a:ext cx="3819525" cy="3819525"/>
          </a:xfrm>
          <a:prstGeom prst="rect">
            <a:avLst/>
          </a:prstGeom>
        </p:spPr>
      </p:pic>
    </p:spTree>
    <p:extLst>
      <p:ext uri="{BB962C8B-B14F-4D97-AF65-F5344CB8AC3E}">
        <p14:creationId xmlns:p14="http://schemas.microsoft.com/office/powerpoint/2010/main" val="14908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xEl>
                                              <p:pRg st="5" end="5"/>
                                            </p:txEl>
                                          </p:spTgt>
                                        </p:tgtEl>
                                        <p:attrNameLst>
                                          <p:attrName>style.visibility</p:attrName>
                                        </p:attrNameLst>
                                      </p:cBhvr>
                                      <p:to>
                                        <p:strVal val="visible"/>
                                      </p:to>
                                    </p:set>
                                    <p:anim calcmode="lin" valueType="num">
                                      <p:cBhvr additive="base">
                                        <p:cTn id="37"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xEl>
                                              <p:pRg st="6" end="6"/>
                                            </p:txEl>
                                          </p:spTgt>
                                        </p:tgtEl>
                                        <p:attrNameLst>
                                          <p:attrName>style.visibility</p:attrName>
                                        </p:attrNameLst>
                                      </p:cBhvr>
                                      <p:to>
                                        <p:strVal val="visible"/>
                                      </p:to>
                                    </p:set>
                                    <p:anim calcmode="lin" valueType="num">
                                      <p:cBhvr additive="base">
                                        <p:cTn id="43"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xEl>
                                              <p:pRg st="7" end="7"/>
                                            </p:txEl>
                                          </p:spTgt>
                                        </p:tgtEl>
                                        <p:attrNameLst>
                                          <p:attrName>style.visibility</p:attrName>
                                        </p:attrNameLst>
                                      </p:cBhvr>
                                      <p:to>
                                        <p:strVal val="visible"/>
                                      </p:to>
                                    </p:set>
                                    <p:anim calcmode="lin" valueType="num">
                                      <p:cBhvr additive="base">
                                        <p:cTn id="49" dur="500" fill="hold"/>
                                        <p:tgtEl>
                                          <p:spTgt spid="8">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8">
                                            <p:txEl>
                                              <p:pRg st="8" end="8"/>
                                            </p:txEl>
                                          </p:spTgt>
                                        </p:tgtEl>
                                        <p:attrNameLst>
                                          <p:attrName>style.visibility</p:attrName>
                                        </p:attrNameLst>
                                      </p:cBhvr>
                                      <p:to>
                                        <p:strVal val="visible"/>
                                      </p:to>
                                    </p:set>
                                    <p:anim calcmode="lin" valueType="num">
                                      <p:cBhvr additive="base">
                                        <p:cTn id="55"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swimming in a pool&#10;&#10;Description automatically generated with medium confidence">
            <a:extLst>
              <a:ext uri="{FF2B5EF4-FFF2-40B4-BE49-F238E27FC236}">
                <a16:creationId xmlns:a16="http://schemas.microsoft.com/office/drawing/2014/main" id="{9A3268D6-D135-C348-A321-12730EEBAB88}"/>
              </a:ext>
            </a:extLst>
          </p:cNvPr>
          <p:cNvPicPr>
            <a:picLocks noChangeAspect="1"/>
          </p:cNvPicPr>
          <p:nvPr/>
        </p:nvPicPr>
        <p:blipFill>
          <a:blip r:embed="rId3"/>
          <a:stretch>
            <a:fillRect/>
          </a:stretch>
        </p:blipFill>
        <p:spPr>
          <a:xfrm>
            <a:off x="0" y="-149595"/>
            <a:ext cx="12192000" cy="8100164"/>
          </a:xfrm>
          <a:prstGeom prst="rect">
            <a:avLst/>
          </a:prstGeom>
        </p:spPr>
      </p:pic>
      <p:pic>
        <p:nvPicPr>
          <p:cNvPr id="7" name="Picture 6" descr="A picture containing night sky&#10;&#10;Description automatically generated">
            <a:extLst>
              <a:ext uri="{FF2B5EF4-FFF2-40B4-BE49-F238E27FC236}">
                <a16:creationId xmlns:a16="http://schemas.microsoft.com/office/drawing/2014/main" id="{BC6D5E54-5779-A743-A15D-E8FF48F564B4}"/>
              </a:ext>
            </a:extLst>
          </p:cNvPr>
          <p:cNvPicPr>
            <a:picLocks noChangeAspect="1"/>
          </p:cNvPicPr>
          <p:nvPr/>
        </p:nvPicPr>
        <p:blipFill>
          <a:blip r:embed="rId4"/>
          <a:stretch>
            <a:fillRect/>
          </a:stretch>
        </p:blipFill>
        <p:spPr>
          <a:xfrm>
            <a:off x="4217193" y="3687254"/>
            <a:ext cx="4155282" cy="4155282"/>
          </a:xfrm>
          <a:prstGeom prst="rect">
            <a:avLst/>
          </a:prstGeom>
        </p:spPr>
      </p:pic>
      <p:sp>
        <p:nvSpPr>
          <p:cNvPr id="9" name="Title 8">
            <a:extLst>
              <a:ext uri="{FF2B5EF4-FFF2-40B4-BE49-F238E27FC236}">
                <a16:creationId xmlns:a16="http://schemas.microsoft.com/office/drawing/2014/main" id="{F50101FC-DF83-7D41-BDFF-40261D6931E5}"/>
              </a:ext>
            </a:extLst>
          </p:cNvPr>
          <p:cNvSpPr>
            <a:spLocks noGrp="1"/>
          </p:cNvSpPr>
          <p:nvPr>
            <p:ph type="title"/>
          </p:nvPr>
        </p:nvSpPr>
        <p:spPr>
          <a:xfrm>
            <a:off x="2231136" y="344488"/>
            <a:ext cx="7729728" cy="541337"/>
          </a:xfrm>
        </p:spPr>
        <p:txBody>
          <a:bodyPr>
            <a:normAutofit fontScale="90000"/>
          </a:bodyPr>
          <a:lstStyle/>
          <a:p>
            <a:r>
              <a:rPr lang="en-US" dirty="0"/>
              <a:t>What is endurance sport?</a:t>
            </a:r>
          </a:p>
        </p:txBody>
      </p:sp>
    </p:spTree>
    <p:extLst>
      <p:ext uri="{BB962C8B-B14F-4D97-AF65-F5344CB8AC3E}">
        <p14:creationId xmlns:p14="http://schemas.microsoft.com/office/powerpoint/2010/main" val="36072102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06808 -0.00714" pathEditMode="relative" ptsTypes="AA">
                                      <p:cBhvr>
                                        <p:cTn id="6" dur="30000" fill="hold"/>
                                        <p:tgtEl>
                                          <p:spTgt spid="4"/>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4"/>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06808 -0.00714 L 0.01198 0.20775" pathEditMode="relative" ptsTypes="AA">
                                      <p:cBhvr>
                                        <p:cTn id="11" dur="30000" fill="hold"/>
                                        <p:tgtEl>
                                          <p:spTgt spid="4"/>
                                        </p:tgtEl>
                                        <p:attrNameLst>
                                          <p:attrName>ppt_x</p:attrName>
                                          <p:attrName>ppt_y</p:attrName>
                                        </p:attrNameLst>
                                      </p:cBhvr>
                                    </p:animMotion>
                                  </p:childTnLst>
                                </p:cTn>
                              </p:par>
                            </p:childTnLst>
                          </p:cTn>
                        </p:par>
                        <p:par>
                          <p:cTn id="12" fill="hold">
                            <p:stCondLst>
                              <p:cond delay="65000"/>
                            </p:stCondLst>
                            <p:childTnLst>
                              <p:par>
                                <p:cTn id="13" presetID="0" presetClass="path" presetSubtype="0" accel="50000" decel="50000" fill="hold" nodeType="afterEffect">
                                  <p:stCondLst>
                                    <p:cond delay="5000"/>
                                  </p:stCondLst>
                                  <p:childTnLst>
                                    <p:animMotion origin="layout" path="M 0.01198 0.20775 L 0.06897 -0.02847" pathEditMode="relative" ptsTypes="AA">
                                      <p:cBhvr>
                                        <p:cTn id="14" dur="30000" fill="hold"/>
                                        <p:tgtEl>
                                          <p:spTgt spid="4"/>
                                        </p:tgtEl>
                                        <p:attrNameLst>
                                          <p:attrName>ppt_x</p:attrName>
                                          <p:attrName>ppt_y</p:attrName>
                                        </p:attrNameLst>
                                      </p:cBhvr>
                                    </p:animMotion>
                                  </p:childTnLst>
                                </p:cTn>
                              </p:par>
                            </p:childTnLst>
                          </p:cTn>
                        </p:par>
                        <p:par>
                          <p:cTn id="15" fill="hold">
                            <p:stCondLst>
                              <p:cond delay="100000"/>
                            </p:stCondLst>
                            <p:childTnLst>
                              <p:par>
                                <p:cTn id="16" presetID="0" presetClass="path" presetSubtype="0" accel="50000" decel="50000" fill="hold" nodeType="afterEffect">
                                  <p:stCondLst>
                                    <p:cond delay="5000"/>
                                  </p:stCondLst>
                                  <p:childTnLst>
                                    <p:animMotion origin="layout" path="M 0.06897 -0.02847 L 0 0" pathEditMode="relative" ptsTypes="AA">
                                      <p:cBhvr>
                                        <p:cTn id="17" dur="30000" fill="hold"/>
                                        <p:tgtEl>
                                          <p:spTgt spid="4"/>
                                        </p:tgtEl>
                                        <p:attrNameLst>
                                          <p:attrName>ppt_x</p:attrName>
                                          <p:attrName>ppt_y</p:attrName>
                                        </p:attrNameLst>
                                      </p:cBhvr>
                                    </p:animMotion>
                                  </p:childTnLst>
                                </p:cTn>
                              </p:par>
                              <p:par>
                                <p:cTn id="18" presetID="6" presetClass="emph" presetSubtype="0" accel="50000" decel="50000" fill="hold" nodeType="withEffect">
                                  <p:stCondLst>
                                    <p:cond delay="5000"/>
                                  </p:stCondLst>
                                  <p:childTnLst>
                                    <p:animScale>
                                      <p:cBhvr>
                                        <p:cTn id="19" dur="30000" fill="hold"/>
                                        <p:tgtEl>
                                          <p:spTgt spid="4"/>
                                        </p:tgtEl>
                                      </p:cBhvr>
                                      <p:by x="150000" y="150000"/>
                                      <p:to x="100000" y="100000"/>
                                    </p:animScale>
                                  </p:childTnLst>
                                </p:cTn>
                              </p:par>
                            </p:childTnLst>
                          </p:cTn>
                        </p:par>
                        <p:par>
                          <p:cTn id="20" fill="hold">
                            <p:stCondLst>
                              <p:cond delay="135000"/>
                            </p:stCondLst>
                            <p:childTnLst>
                              <p:par>
                                <p:cTn id="21" presetID="0" presetClass="path" presetSubtype="0" accel="50000" decel="50000" fill="hold" nodeType="afterEffect">
                                  <p:stCondLst>
                                    <p:cond delay="0"/>
                                  </p:stCondLst>
                                  <p:childTnLst>
                                    <p:animMotion origin="layout" path="M 0 0 L 0 0" pathEditMode="relative" ptsTypes="AA">
                                      <p:cBhvr>
                                        <p:cTn id="22" dur="5000" fill="hold"/>
                                        <p:tgtEl>
                                          <p:spTgt spid="4"/>
                                        </p:tgtEl>
                                        <p:attrNameLst>
                                          <p:attrName>ppt_x</p:attrName>
                                          <p:attrName>ppt_y</p:attrName>
                                        </p:attrNameLst>
                                      </p:cBhvr>
                                    </p:animMotion>
                                  </p:childTnLst>
                                </p:cTn>
                              </p:par>
                            </p:childTnLst>
                          </p:cTn>
                        </p:par>
                      </p:childTnLst>
                    </p:cTn>
                  </p:par>
                </p:childTnLst>
              </p:cTn>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30" name="Picture 6" descr="PDF) The LEAF questionnaire: a screening tool for the identification of  female athletes at risk for the female athlete triad | Sven Skouby -  Academia.edu">
            <a:extLst>
              <a:ext uri="{FF2B5EF4-FFF2-40B4-BE49-F238E27FC236}">
                <a16:creationId xmlns:a16="http://schemas.microsoft.com/office/drawing/2014/main" id="{1E14C0B4-CD4F-3C4D-AE42-9A49B9A86B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2489" y="827092"/>
            <a:ext cx="3536122" cy="5239779"/>
          </a:xfrm>
          <a:prstGeom prst="rect">
            <a:avLst/>
          </a:prstGeom>
          <a:noFill/>
          <a:scene3d>
            <a:camera prst="orthographicFront">
              <a:rot lat="0" lon="300000" rev="0"/>
            </a:camera>
            <a:lightRig rig="threePt" dir="t"/>
          </a:scene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914BE4B-74CB-334C-9E6A-82B7A5381D68}"/>
              </a:ext>
            </a:extLst>
          </p:cNvPr>
          <p:cNvSpPr txBox="1"/>
          <p:nvPr/>
        </p:nvSpPr>
        <p:spPr>
          <a:xfrm>
            <a:off x="4625009" y="6320978"/>
            <a:ext cx="4535183" cy="369332"/>
          </a:xfrm>
          <a:prstGeom prst="rect">
            <a:avLst/>
          </a:prstGeom>
          <a:noFill/>
        </p:spPr>
        <p:txBody>
          <a:bodyPr wrap="square" rtlCol="0">
            <a:spAutoFit/>
          </a:bodyPr>
          <a:lstStyle/>
          <a:p>
            <a:r>
              <a:rPr lang="en-US" dirty="0">
                <a:solidFill>
                  <a:schemeClr val="bg1"/>
                </a:solidFill>
              </a:rPr>
              <a:t>British Journal of Sports Medicine 2014</a:t>
            </a:r>
          </a:p>
        </p:txBody>
      </p:sp>
      <p:sp>
        <p:nvSpPr>
          <p:cNvPr id="11" name="TextBox 10">
            <a:extLst>
              <a:ext uri="{FF2B5EF4-FFF2-40B4-BE49-F238E27FC236}">
                <a16:creationId xmlns:a16="http://schemas.microsoft.com/office/drawing/2014/main" id="{54AC9A17-6ECA-BC45-9A55-D661769FE41E}"/>
              </a:ext>
            </a:extLst>
          </p:cNvPr>
          <p:cNvSpPr txBox="1"/>
          <p:nvPr/>
        </p:nvSpPr>
        <p:spPr>
          <a:xfrm>
            <a:off x="2816781" y="238373"/>
            <a:ext cx="7566991" cy="461665"/>
          </a:xfrm>
          <a:prstGeom prst="rect">
            <a:avLst/>
          </a:prstGeom>
          <a:noFill/>
        </p:spPr>
        <p:txBody>
          <a:bodyPr wrap="square" rtlCol="0">
            <a:spAutoFit/>
          </a:bodyPr>
          <a:lstStyle/>
          <a:p>
            <a:r>
              <a:rPr lang="en-US" sz="2400" dirty="0">
                <a:solidFill>
                  <a:schemeClr val="bg1"/>
                </a:solidFill>
              </a:rPr>
              <a:t>RELATIVE ENERGY DEFICIENCY SYNDROME (REDS) </a:t>
            </a:r>
          </a:p>
        </p:txBody>
      </p:sp>
      <p:pic>
        <p:nvPicPr>
          <p:cNvPr id="1026" name="Picture 2" descr="RED-S: Relative Energy Deficiency in Sport — Foundation Physical Therapy  and Endurance Coaching">
            <a:extLst>
              <a:ext uri="{FF2B5EF4-FFF2-40B4-BE49-F238E27FC236}">
                <a16:creationId xmlns:a16="http://schemas.microsoft.com/office/drawing/2014/main" id="{17F33F89-A73F-3547-8DBD-9A0501953A2F}"/>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748334" y="827092"/>
            <a:ext cx="7566991" cy="52397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1788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8BBBDE-C9CB-3341-A2F9-CEF9F5E1B8D1}"/>
              </a:ext>
            </a:extLst>
          </p:cNvPr>
          <p:cNvSpPr txBox="1"/>
          <p:nvPr/>
        </p:nvSpPr>
        <p:spPr>
          <a:xfrm>
            <a:off x="1200151" y="0"/>
            <a:ext cx="9344025" cy="91440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dirty="0">
                <a:latin typeface="+mj-lt"/>
                <a:ea typeface="+mj-ea"/>
                <a:cs typeface="+mj-cs"/>
              </a:rPr>
              <a:t>The Performance Nutrition pyramid </a:t>
            </a:r>
          </a:p>
        </p:txBody>
      </p:sp>
      <p:graphicFrame>
        <p:nvGraphicFramePr>
          <p:cNvPr id="15" name="Diagram 14">
            <a:extLst>
              <a:ext uri="{FF2B5EF4-FFF2-40B4-BE49-F238E27FC236}">
                <a16:creationId xmlns:a16="http://schemas.microsoft.com/office/drawing/2014/main" id="{76912EDD-CCBE-D944-8EDC-6285E31D25C6}"/>
              </a:ext>
            </a:extLst>
          </p:cNvPr>
          <p:cNvGraphicFramePr/>
          <p:nvPr>
            <p:extLst>
              <p:ext uri="{D42A27DB-BD31-4B8C-83A1-F6EECF244321}">
                <p14:modId xmlns:p14="http://schemas.microsoft.com/office/powerpoint/2010/main" val="4259777843"/>
              </p:ext>
            </p:extLst>
          </p:nvPr>
        </p:nvGraphicFramePr>
        <p:xfrm>
          <a:off x="1911747" y="828675"/>
          <a:ext cx="8368506" cy="57435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picture containing night sky&#10;&#10;Description automatically generated">
            <a:extLst>
              <a:ext uri="{FF2B5EF4-FFF2-40B4-BE49-F238E27FC236}">
                <a16:creationId xmlns:a16="http://schemas.microsoft.com/office/drawing/2014/main" id="{725D8FEB-A57F-CE42-BB90-AD509CD40CC7}"/>
              </a:ext>
            </a:extLst>
          </p:cNvPr>
          <p:cNvPicPr>
            <a:picLocks noChangeAspect="1"/>
          </p:cNvPicPr>
          <p:nvPr/>
        </p:nvPicPr>
        <p:blipFill>
          <a:blip r:embed="rId8"/>
          <a:stretch>
            <a:fillRect/>
          </a:stretch>
        </p:blipFill>
        <p:spPr>
          <a:xfrm>
            <a:off x="0" y="828675"/>
            <a:ext cx="4184650" cy="4184650"/>
          </a:xfrm>
          <a:prstGeom prst="rect">
            <a:avLst/>
          </a:prstGeom>
        </p:spPr>
      </p:pic>
    </p:spTree>
    <p:extLst>
      <p:ext uri="{BB962C8B-B14F-4D97-AF65-F5344CB8AC3E}">
        <p14:creationId xmlns:p14="http://schemas.microsoft.com/office/powerpoint/2010/main" val="2048428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82" y="1802761"/>
            <a:ext cx="2736148" cy="3613612"/>
            <a:chOff x="0" y="0"/>
            <a:chExt cx="1060902" cy="1401126"/>
          </a:xfrm>
        </p:grpSpPr>
        <p:sp>
          <p:nvSpPr>
            <p:cNvPr id="3" name="Freeform 3"/>
            <p:cNvSpPr/>
            <p:nvPr/>
          </p:nvSpPr>
          <p:spPr>
            <a:xfrm>
              <a:off x="0" y="0"/>
              <a:ext cx="1060902" cy="1401126"/>
            </a:xfrm>
            <a:custGeom>
              <a:avLst/>
              <a:gdLst/>
              <a:ahLst/>
              <a:cxnLst/>
              <a:rect l="l" t="t" r="r" b="b"/>
              <a:pathLst>
                <a:path w="1060902" h="1401126">
                  <a:moveTo>
                    <a:pt x="94317" y="0"/>
                  </a:moveTo>
                  <a:lnTo>
                    <a:pt x="966585" y="0"/>
                  </a:lnTo>
                  <a:cubicBezTo>
                    <a:pt x="1018675" y="0"/>
                    <a:pt x="1060902" y="42227"/>
                    <a:pt x="1060902" y="94317"/>
                  </a:cubicBezTo>
                  <a:lnTo>
                    <a:pt x="1060902" y="1306809"/>
                  </a:lnTo>
                  <a:cubicBezTo>
                    <a:pt x="1060902" y="1358899"/>
                    <a:pt x="1018675" y="1401126"/>
                    <a:pt x="966585" y="1401126"/>
                  </a:cubicBezTo>
                  <a:lnTo>
                    <a:pt x="94317" y="1401126"/>
                  </a:lnTo>
                  <a:cubicBezTo>
                    <a:pt x="42227" y="1401126"/>
                    <a:pt x="0" y="1358899"/>
                    <a:pt x="0" y="1306809"/>
                  </a:cubicBezTo>
                  <a:lnTo>
                    <a:pt x="0" y="94317"/>
                  </a:lnTo>
                  <a:cubicBezTo>
                    <a:pt x="0" y="42227"/>
                    <a:pt x="42227" y="0"/>
                    <a:pt x="94317" y="0"/>
                  </a:cubicBezTo>
                  <a:close/>
                </a:path>
              </a:pathLst>
            </a:custGeom>
            <a:solidFill>
              <a:srgbClr val="000000">
                <a:alpha val="0"/>
              </a:srgbClr>
            </a:solidFill>
            <a:ln w="57150">
              <a:solidFill>
                <a:srgbClr val="3B923F"/>
              </a:solidFill>
            </a:ln>
          </p:spPr>
        </p:sp>
        <p:sp>
          <p:nvSpPr>
            <p:cNvPr id="4" name="TextBox 4"/>
            <p:cNvSpPr txBox="1"/>
            <p:nvPr/>
          </p:nvSpPr>
          <p:spPr>
            <a:xfrm>
              <a:off x="0" y="0"/>
              <a:ext cx="812800" cy="812800"/>
            </a:xfrm>
            <a:prstGeom prst="rect">
              <a:avLst/>
            </a:prstGeom>
          </p:spPr>
          <p:txBody>
            <a:bodyPr lIns="67733" tIns="67733" rIns="67733" bIns="67733" rtlCol="0" anchor="ctr"/>
            <a:lstStyle/>
            <a:p>
              <a:pPr algn="ctr">
                <a:lnSpc>
                  <a:spcPts val="2664"/>
                </a:lnSpc>
              </a:pPr>
              <a:endParaRPr sz="2400" dirty="0"/>
            </a:p>
          </p:txBody>
        </p:sp>
      </p:grpSp>
      <p:grpSp>
        <p:nvGrpSpPr>
          <p:cNvPr id="5" name="Group 5"/>
          <p:cNvGrpSpPr/>
          <p:nvPr/>
        </p:nvGrpSpPr>
        <p:grpSpPr>
          <a:xfrm>
            <a:off x="593656" y="2392234"/>
            <a:ext cx="880177" cy="461221"/>
            <a:chOff x="0" y="0"/>
            <a:chExt cx="825908" cy="432783"/>
          </a:xfrm>
        </p:grpSpPr>
        <p:sp>
          <p:nvSpPr>
            <p:cNvPr id="6" name="Freeform 6"/>
            <p:cNvSpPr/>
            <p:nvPr/>
          </p:nvSpPr>
          <p:spPr>
            <a:xfrm>
              <a:off x="0" y="0"/>
              <a:ext cx="825908" cy="432783"/>
            </a:xfrm>
            <a:custGeom>
              <a:avLst/>
              <a:gdLst/>
              <a:ahLst/>
              <a:cxnLst/>
              <a:rect l="l" t="t" r="r" b="b"/>
              <a:pathLst>
                <a:path w="825908" h="432783">
                  <a:moveTo>
                    <a:pt x="0" y="0"/>
                  </a:moveTo>
                  <a:lnTo>
                    <a:pt x="825908" y="0"/>
                  </a:lnTo>
                  <a:lnTo>
                    <a:pt x="825908" y="432783"/>
                  </a:lnTo>
                  <a:lnTo>
                    <a:pt x="0" y="432783"/>
                  </a:lnTo>
                  <a:close/>
                </a:path>
              </a:pathLst>
            </a:custGeom>
            <a:solidFill>
              <a:srgbClr val="3B923F"/>
            </a:solidFill>
          </p:spPr>
        </p:sp>
        <p:sp>
          <p:nvSpPr>
            <p:cNvPr id="7" name="TextBox 7"/>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8" name="Group 8"/>
          <p:cNvGrpSpPr/>
          <p:nvPr/>
        </p:nvGrpSpPr>
        <p:grpSpPr>
          <a:xfrm>
            <a:off x="593656" y="2879659"/>
            <a:ext cx="880177" cy="435772"/>
            <a:chOff x="0" y="0"/>
            <a:chExt cx="825908" cy="408904"/>
          </a:xfrm>
        </p:grpSpPr>
        <p:sp>
          <p:nvSpPr>
            <p:cNvPr id="9" name="Freeform 9"/>
            <p:cNvSpPr/>
            <p:nvPr/>
          </p:nvSpPr>
          <p:spPr>
            <a:xfrm>
              <a:off x="0" y="0"/>
              <a:ext cx="825908" cy="408904"/>
            </a:xfrm>
            <a:custGeom>
              <a:avLst/>
              <a:gdLst/>
              <a:ahLst/>
              <a:cxnLst/>
              <a:rect l="l" t="t" r="r" b="b"/>
              <a:pathLst>
                <a:path w="825908" h="408904">
                  <a:moveTo>
                    <a:pt x="0" y="0"/>
                  </a:moveTo>
                  <a:lnTo>
                    <a:pt x="825908" y="0"/>
                  </a:lnTo>
                  <a:lnTo>
                    <a:pt x="825908" y="408904"/>
                  </a:lnTo>
                  <a:lnTo>
                    <a:pt x="0" y="408904"/>
                  </a:lnTo>
                  <a:close/>
                </a:path>
              </a:pathLst>
            </a:custGeom>
            <a:solidFill>
              <a:srgbClr val="FFBD59"/>
            </a:solidFill>
          </p:spPr>
        </p:sp>
        <p:sp>
          <p:nvSpPr>
            <p:cNvPr id="10" name="TextBox 1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11" name="Group 11"/>
          <p:cNvGrpSpPr/>
          <p:nvPr/>
        </p:nvGrpSpPr>
        <p:grpSpPr>
          <a:xfrm>
            <a:off x="593656" y="3340831"/>
            <a:ext cx="880177" cy="334244"/>
            <a:chOff x="0" y="0"/>
            <a:chExt cx="731823" cy="277907"/>
          </a:xfrm>
        </p:grpSpPr>
        <p:sp>
          <p:nvSpPr>
            <p:cNvPr id="12" name="Freeform 12"/>
            <p:cNvSpPr/>
            <p:nvPr/>
          </p:nvSpPr>
          <p:spPr>
            <a:xfrm>
              <a:off x="0" y="0"/>
              <a:ext cx="731823" cy="277907"/>
            </a:xfrm>
            <a:custGeom>
              <a:avLst/>
              <a:gdLst/>
              <a:ahLst/>
              <a:cxnLst/>
              <a:rect l="l" t="t" r="r" b="b"/>
              <a:pathLst>
                <a:path w="731823" h="277907">
                  <a:moveTo>
                    <a:pt x="0" y="0"/>
                  </a:moveTo>
                  <a:lnTo>
                    <a:pt x="731823" y="0"/>
                  </a:lnTo>
                  <a:lnTo>
                    <a:pt x="731823" y="277907"/>
                  </a:lnTo>
                  <a:lnTo>
                    <a:pt x="0" y="277907"/>
                  </a:lnTo>
                  <a:close/>
                </a:path>
              </a:pathLst>
            </a:custGeom>
            <a:solidFill>
              <a:srgbClr val="FFDE59"/>
            </a:solidFill>
          </p:spPr>
        </p:sp>
        <p:sp>
          <p:nvSpPr>
            <p:cNvPr id="13" name="TextBox 1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14" name="Group 14"/>
          <p:cNvGrpSpPr/>
          <p:nvPr/>
        </p:nvGrpSpPr>
        <p:grpSpPr>
          <a:xfrm>
            <a:off x="593656" y="3700476"/>
            <a:ext cx="880177" cy="580473"/>
            <a:chOff x="0" y="0"/>
            <a:chExt cx="825908" cy="544683"/>
          </a:xfrm>
        </p:grpSpPr>
        <p:sp>
          <p:nvSpPr>
            <p:cNvPr id="15" name="Freeform 15"/>
            <p:cNvSpPr/>
            <p:nvPr/>
          </p:nvSpPr>
          <p:spPr>
            <a:xfrm>
              <a:off x="0" y="0"/>
              <a:ext cx="825908" cy="544683"/>
            </a:xfrm>
            <a:custGeom>
              <a:avLst/>
              <a:gdLst/>
              <a:ahLst/>
              <a:cxnLst/>
              <a:rect l="l" t="t" r="r" b="b"/>
              <a:pathLst>
                <a:path w="825908" h="544683">
                  <a:moveTo>
                    <a:pt x="0" y="0"/>
                  </a:moveTo>
                  <a:lnTo>
                    <a:pt x="825908" y="0"/>
                  </a:lnTo>
                  <a:lnTo>
                    <a:pt x="825908" y="544683"/>
                  </a:lnTo>
                  <a:lnTo>
                    <a:pt x="0" y="544683"/>
                  </a:lnTo>
                  <a:close/>
                </a:path>
              </a:pathLst>
            </a:custGeom>
            <a:solidFill>
              <a:srgbClr val="FF1616"/>
            </a:solidFill>
          </p:spPr>
        </p:sp>
        <p:sp>
          <p:nvSpPr>
            <p:cNvPr id="16" name="TextBox 1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17" name="Group 17"/>
          <p:cNvGrpSpPr/>
          <p:nvPr/>
        </p:nvGrpSpPr>
        <p:grpSpPr>
          <a:xfrm>
            <a:off x="593656" y="4307151"/>
            <a:ext cx="880177" cy="464524"/>
            <a:chOff x="0" y="0"/>
            <a:chExt cx="825908" cy="435883"/>
          </a:xfrm>
        </p:grpSpPr>
        <p:sp>
          <p:nvSpPr>
            <p:cNvPr id="18" name="Freeform 18"/>
            <p:cNvSpPr/>
            <p:nvPr/>
          </p:nvSpPr>
          <p:spPr>
            <a:xfrm>
              <a:off x="0" y="0"/>
              <a:ext cx="825908" cy="435883"/>
            </a:xfrm>
            <a:custGeom>
              <a:avLst/>
              <a:gdLst/>
              <a:ahLst/>
              <a:cxnLst/>
              <a:rect l="l" t="t" r="r" b="b"/>
              <a:pathLst>
                <a:path w="825908" h="435883">
                  <a:moveTo>
                    <a:pt x="0" y="0"/>
                  </a:moveTo>
                  <a:lnTo>
                    <a:pt x="825908" y="0"/>
                  </a:lnTo>
                  <a:lnTo>
                    <a:pt x="825908" y="435883"/>
                  </a:lnTo>
                  <a:lnTo>
                    <a:pt x="0" y="435883"/>
                  </a:lnTo>
                  <a:close/>
                </a:path>
              </a:pathLst>
            </a:custGeom>
            <a:solidFill>
              <a:srgbClr val="713690"/>
            </a:solidFill>
          </p:spPr>
        </p:sp>
        <p:sp>
          <p:nvSpPr>
            <p:cNvPr id="19" name="TextBox 19"/>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20" name="TextBox 20"/>
          <p:cNvSpPr txBox="1"/>
          <p:nvPr/>
        </p:nvSpPr>
        <p:spPr>
          <a:xfrm>
            <a:off x="772228" y="4445947"/>
            <a:ext cx="802633"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PURPLE</a:t>
            </a:r>
          </a:p>
        </p:txBody>
      </p:sp>
      <p:grpSp>
        <p:nvGrpSpPr>
          <p:cNvPr id="21" name="Group 21"/>
          <p:cNvGrpSpPr/>
          <p:nvPr/>
        </p:nvGrpSpPr>
        <p:grpSpPr>
          <a:xfrm>
            <a:off x="593656" y="4806614"/>
            <a:ext cx="880177" cy="442953"/>
            <a:chOff x="0" y="0"/>
            <a:chExt cx="795836" cy="400508"/>
          </a:xfrm>
        </p:grpSpPr>
        <p:sp>
          <p:nvSpPr>
            <p:cNvPr id="22" name="Freeform 22"/>
            <p:cNvSpPr/>
            <p:nvPr/>
          </p:nvSpPr>
          <p:spPr>
            <a:xfrm>
              <a:off x="0" y="0"/>
              <a:ext cx="795836" cy="400508"/>
            </a:xfrm>
            <a:custGeom>
              <a:avLst/>
              <a:gdLst/>
              <a:ahLst/>
              <a:cxnLst/>
              <a:rect l="l" t="t" r="r" b="b"/>
              <a:pathLst>
                <a:path w="795836" h="400508">
                  <a:moveTo>
                    <a:pt x="0" y="0"/>
                  </a:moveTo>
                  <a:lnTo>
                    <a:pt x="795836" y="0"/>
                  </a:lnTo>
                  <a:lnTo>
                    <a:pt x="795836" y="400508"/>
                  </a:lnTo>
                  <a:lnTo>
                    <a:pt x="0" y="400508"/>
                  </a:lnTo>
                  <a:close/>
                </a:path>
              </a:pathLst>
            </a:custGeom>
            <a:solidFill>
              <a:srgbClr val="F3F0EC"/>
            </a:solidFill>
          </p:spPr>
        </p:sp>
        <p:sp>
          <p:nvSpPr>
            <p:cNvPr id="23" name="TextBox 2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24" name="TextBox 24"/>
          <p:cNvSpPr txBox="1"/>
          <p:nvPr/>
        </p:nvSpPr>
        <p:spPr>
          <a:xfrm>
            <a:off x="2001494" y="2834235"/>
            <a:ext cx="529141" cy="166712"/>
          </a:xfrm>
          <a:prstGeom prst="rect">
            <a:avLst/>
          </a:prstGeom>
        </p:spPr>
        <p:txBody>
          <a:bodyPr lIns="0" tIns="0" rIns="0" bIns="0" rtlCol="0" anchor="t">
            <a:spAutoFit/>
          </a:bodyPr>
          <a:lstStyle/>
          <a:p>
            <a:pPr>
              <a:lnSpc>
                <a:spcPts val="1311"/>
              </a:lnSpc>
            </a:pPr>
            <a:r>
              <a:rPr lang="en-US" sz="1139" dirty="0">
                <a:solidFill>
                  <a:srgbClr val="FFFFFF"/>
                </a:solidFill>
                <a:latin typeface="Poppins Medium Bold"/>
              </a:rPr>
              <a:t>GREEN</a:t>
            </a:r>
          </a:p>
        </p:txBody>
      </p:sp>
      <p:grpSp>
        <p:nvGrpSpPr>
          <p:cNvPr id="25" name="Group 25"/>
          <p:cNvGrpSpPr/>
          <p:nvPr/>
        </p:nvGrpSpPr>
        <p:grpSpPr>
          <a:xfrm>
            <a:off x="1503535" y="2398737"/>
            <a:ext cx="1558672" cy="462961"/>
            <a:chOff x="0" y="0"/>
            <a:chExt cx="1409314" cy="418599"/>
          </a:xfrm>
        </p:grpSpPr>
        <p:sp>
          <p:nvSpPr>
            <p:cNvPr id="26" name="Freeform 26"/>
            <p:cNvSpPr/>
            <p:nvPr/>
          </p:nvSpPr>
          <p:spPr>
            <a:xfrm>
              <a:off x="0" y="0"/>
              <a:ext cx="1409314" cy="418599"/>
            </a:xfrm>
            <a:custGeom>
              <a:avLst/>
              <a:gdLst/>
              <a:ahLst/>
              <a:cxnLst/>
              <a:rect l="l" t="t" r="r" b="b"/>
              <a:pathLst>
                <a:path w="1409314" h="418599">
                  <a:moveTo>
                    <a:pt x="0" y="0"/>
                  </a:moveTo>
                  <a:lnTo>
                    <a:pt x="1409314" y="0"/>
                  </a:lnTo>
                  <a:lnTo>
                    <a:pt x="1409314" y="418599"/>
                  </a:lnTo>
                  <a:lnTo>
                    <a:pt x="0" y="418599"/>
                  </a:lnTo>
                  <a:close/>
                </a:path>
              </a:pathLst>
            </a:custGeom>
            <a:solidFill>
              <a:srgbClr val="F3F0EC"/>
            </a:solidFill>
          </p:spPr>
        </p:sp>
        <p:sp>
          <p:nvSpPr>
            <p:cNvPr id="27" name="TextBox 27"/>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28" name="Group 28"/>
          <p:cNvGrpSpPr/>
          <p:nvPr/>
        </p:nvGrpSpPr>
        <p:grpSpPr>
          <a:xfrm>
            <a:off x="1503535" y="2879659"/>
            <a:ext cx="1550623" cy="425484"/>
            <a:chOff x="0" y="0"/>
            <a:chExt cx="1402036" cy="384713"/>
          </a:xfrm>
        </p:grpSpPr>
        <p:sp>
          <p:nvSpPr>
            <p:cNvPr id="29" name="Freeform 29"/>
            <p:cNvSpPr/>
            <p:nvPr/>
          </p:nvSpPr>
          <p:spPr>
            <a:xfrm>
              <a:off x="0" y="0"/>
              <a:ext cx="1402036" cy="384713"/>
            </a:xfrm>
            <a:custGeom>
              <a:avLst/>
              <a:gdLst/>
              <a:ahLst/>
              <a:cxnLst/>
              <a:rect l="l" t="t" r="r" b="b"/>
              <a:pathLst>
                <a:path w="1402036" h="384713">
                  <a:moveTo>
                    <a:pt x="0" y="0"/>
                  </a:moveTo>
                  <a:lnTo>
                    <a:pt x="1402036" y="0"/>
                  </a:lnTo>
                  <a:lnTo>
                    <a:pt x="1402036" y="384713"/>
                  </a:lnTo>
                  <a:lnTo>
                    <a:pt x="0" y="384713"/>
                  </a:lnTo>
                  <a:close/>
                </a:path>
              </a:pathLst>
            </a:custGeom>
            <a:solidFill>
              <a:srgbClr val="EFE3E3"/>
            </a:solidFill>
          </p:spPr>
        </p:sp>
        <p:sp>
          <p:nvSpPr>
            <p:cNvPr id="30" name="TextBox 3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31" name="Group 31"/>
          <p:cNvGrpSpPr/>
          <p:nvPr/>
        </p:nvGrpSpPr>
        <p:grpSpPr>
          <a:xfrm>
            <a:off x="1503652" y="3337696"/>
            <a:ext cx="1558672" cy="335872"/>
            <a:chOff x="0" y="0"/>
            <a:chExt cx="1229212" cy="264879"/>
          </a:xfrm>
        </p:grpSpPr>
        <p:sp>
          <p:nvSpPr>
            <p:cNvPr id="32" name="Freeform 32"/>
            <p:cNvSpPr/>
            <p:nvPr/>
          </p:nvSpPr>
          <p:spPr>
            <a:xfrm>
              <a:off x="0" y="0"/>
              <a:ext cx="1229212" cy="264879"/>
            </a:xfrm>
            <a:custGeom>
              <a:avLst/>
              <a:gdLst/>
              <a:ahLst/>
              <a:cxnLst/>
              <a:rect l="l" t="t" r="r" b="b"/>
              <a:pathLst>
                <a:path w="1229212" h="264879">
                  <a:moveTo>
                    <a:pt x="0" y="0"/>
                  </a:moveTo>
                  <a:lnTo>
                    <a:pt x="1229212" y="0"/>
                  </a:lnTo>
                  <a:lnTo>
                    <a:pt x="1229212" y="264879"/>
                  </a:lnTo>
                  <a:lnTo>
                    <a:pt x="0" y="264879"/>
                  </a:lnTo>
                  <a:close/>
                </a:path>
              </a:pathLst>
            </a:custGeom>
            <a:solidFill>
              <a:srgbClr val="F3F0EC"/>
            </a:solidFill>
          </p:spPr>
        </p:sp>
        <p:sp>
          <p:nvSpPr>
            <p:cNvPr id="33" name="TextBox 3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34" name="Group 34"/>
          <p:cNvGrpSpPr/>
          <p:nvPr/>
        </p:nvGrpSpPr>
        <p:grpSpPr>
          <a:xfrm>
            <a:off x="1503652" y="3700475"/>
            <a:ext cx="1558672" cy="563004"/>
            <a:chOff x="0" y="0"/>
            <a:chExt cx="1409314" cy="509055"/>
          </a:xfrm>
        </p:grpSpPr>
        <p:sp>
          <p:nvSpPr>
            <p:cNvPr id="35" name="Freeform 35"/>
            <p:cNvSpPr/>
            <p:nvPr/>
          </p:nvSpPr>
          <p:spPr>
            <a:xfrm>
              <a:off x="0" y="0"/>
              <a:ext cx="1409314" cy="509055"/>
            </a:xfrm>
            <a:custGeom>
              <a:avLst/>
              <a:gdLst/>
              <a:ahLst/>
              <a:cxnLst/>
              <a:rect l="l" t="t" r="r" b="b"/>
              <a:pathLst>
                <a:path w="1409314" h="509055">
                  <a:moveTo>
                    <a:pt x="0" y="0"/>
                  </a:moveTo>
                  <a:lnTo>
                    <a:pt x="1409314" y="0"/>
                  </a:lnTo>
                  <a:lnTo>
                    <a:pt x="1409314" y="509055"/>
                  </a:lnTo>
                  <a:lnTo>
                    <a:pt x="0" y="509055"/>
                  </a:lnTo>
                  <a:close/>
                </a:path>
              </a:pathLst>
            </a:custGeom>
            <a:solidFill>
              <a:srgbClr val="EFE3E3"/>
            </a:solidFill>
          </p:spPr>
        </p:sp>
        <p:sp>
          <p:nvSpPr>
            <p:cNvPr id="36" name="TextBox 3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37" name="Group 37"/>
          <p:cNvGrpSpPr/>
          <p:nvPr/>
        </p:nvGrpSpPr>
        <p:grpSpPr>
          <a:xfrm>
            <a:off x="1511702" y="4314279"/>
            <a:ext cx="1550623" cy="445492"/>
            <a:chOff x="0" y="0"/>
            <a:chExt cx="1402036" cy="402803"/>
          </a:xfrm>
        </p:grpSpPr>
        <p:sp>
          <p:nvSpPr>
            <p:cNvPr id="38" name="Freeform 38"/>
            <p:cNvSpPr/>
            <p:nvPr/>
          </p:nvSpPr>
          <p:spPr>
            <a:xfrm>
              <a:off x="0" y="0"/>
              <a:ext cx="1402036" cy="402803"/>
            </a:xfrm>
            <a:custGeom>
              <a:avLst/>
              <a:gdLst/>
              <a:ahLst/>
              <a:cxnLst/>
              <a:rect l="l" t="t" r="r" b="b"/>
              <a:pathLst>
                <a:path w="1402036" h="402803">
                  <a:moveTo>
                    <a:pt x="0" y="0"/>
                  </a:moveTo>
                  <a:lnTo>
                    <a:pt x="1402036" y="0"/>
                  </a:lnTo>
                  <a:lnTo>
                    <a:pt x="1402036" y="402803"/>
                  </a:lnTo>
                  <a:lnTo>
                    <a:pt x="0" y="402803"/>
                  </a:lnTo>
                  <a:close/>
                </a:path>
              </a:pathLst>
            </a:custGeom>
            <a:solidFill>
              <a:srgbClr val="F3F0EC"/>
            </a:solidFill>
          </p:spPr>
        </p:sp>
        <p:sp>
          <p:nvSpPr>
            <p:cNvPr id="39" name="TextBox 39"/>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40" name="Group 40"/>
          <p:cNvGrpSpPr/>
          <p:nvPr/>
        </p:nvGrpSpPr>
        <p:grpSpPr>
          <a:xfrm>
            <a:off x="1516534" y="4810571"/>
            <a:ext cx="1523009" cy="425484"/>
            <a:chOff x="0" y="0"/>
            <a:chExt cx="1377068" cy="384713"/>
          </a:xfrm>
        </p:grpSpPr>
        <p:sp>
          <p:nvSpPr>
            <p:cNvPr id="41" name="Freeform 41"/>
            <p:cNvSpPr/>
            <p:nvPr/>
          </p:nvSpPr>
          <p:spPr>
            <a:xfrm>
              <a:off x="0" y="0"/>
              <a:ext cx="1377068" cy="384713"/>
            </a:xfrm>
            <a:custGeom>
              <a:avLst/>
              <a:gdLst/>
              <a:ahLst/>
              <a:cxnLst/>
              <a:rect l="l" t="t" r="r" b="b"/>
              <a:pathLst>
                <a:path w="1377068" h="384713">
                  <a:moveTo>
                    <a:pt x="0" y="0"/>
                  </a:moveTo>
                  <a:lnTo>
                    <a:pt x="1377068" y="0"/>
                  </a:lnTo>
                  <a:lnTo>
                    <a:pt x="1377068" y="384713"/>
                  </a:lnTo>
                  <a:lnTo>
                    <a:pt x="0" y="384713"/>
                  </a:lnTo>
                  <a:close/>
                </a:path>
              </a:pathLst>
            </a:custGeom>
            <a:solidFill>
              <a:srgbClr val="EFE3E3"/>
            </a:solidFill>
          </p:spPr>
        </p:sp>
        <p:sp>
          <p:nvSpPr>
            <p:cNvPr id="42" name="TextBox 42"/>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pic>
        <p:nvPicPr>
          <p:cNvPr id="43" name="Picture 43"/>
          <p:cNvPicPr>
            <a:picLocks noChangeAspect="1"/>
          </p:cNvPicPr>
          <p:nvPr/>
        </p:nvPicPr>
        <p:blipFill>
          <a:blip r:embed="rId2"/>
          <a:srcRect/>
          <a:stretch>
            <a:fillRect/>
          </a:stretch>
        </p:blipFill>
        <p:spPr>
          <a:xfrm>
            <a:off x="2448821" y="1561079"/>
            <a:ext cx="707275" cy="647156"/>
          </a:xfrm>
          <a:prstGeom prst="rect">
            <a:avLst/>
          </a:prstGeom>
        </p:spPr>
      </p:pic>
      <p:pic>
        <p:nvPicPr>
          <p:cNvPr id="44" name="Picture 44"/>
          <p:cNvPicPr>
            <a:picLocks noChangeAspect="1"/>
          </p:cNvPicPr>
          <p:nvPr/>
        </p:nvPicPr>
        <p:blipFill>
          <a:blip r:embed="rId3"/>
          <a:srcRect/>
          <a:stretch>
            <a:fillRect/>
          </a:stretch>
        </p:blipFill>
        <p:spPr>
          <a:xfrm>
            <a:off x="2819751" y="1537504"/>
            <a:ext cx="879128" cy="532971"/>
          </a:xfrm>
          <a:prstGeom prst="rect">
            <a:avLst/>
          </a:prstGeom>
        </p:spPr>
      </p:pic>
      <p:pic>
        <p:nvPicPr>
          <p:cNvPr id="45" name="Picture 45"/>
          <p:cNvPicPr>
            <a:picLocks noChangeAspect="1"/>
          </p:cNvPicPr>
          <p:nvPr/>
        </p:nvPicPr>
        <p:blipFill>
          <a:blip r:embed="rId4"/>
          <a:srcRect/>
          <a:stretch>
            <a:fillRect/>
          </a:stretch>
        </p:blipFill>
        <p:spPr>
          <a:xfrm>
            <a:off x="67525" y="4872049"/>
            <a:ext cx="1514432" cy="808216"/>
          </a:xfrm>
          <a:prstGeom prst="rect">
            <a:avLst/>
          </a:prstGeom>
        </p:spPr>
      </p:pic>
      <p:grpSp>
        <p:nvGrpSpPr>
          <p:cNvPr id="46" name="Group 46"/>
          <p:cNvGrpSpPr/>
          <p:nvPr/>
        </p:nvGrpSpPr>
        <p:grpSpPr>
          <a:xfrm>
            <a:off x="9060696" y="1323516"/>
            <a:ext cx="2799113" cy="3956787"/>
            <a:chOff x="0" y="0"/>
            <a:chExt cx="1080169" cy="1526911"/>
          </a:xfrm>
        </p:grpSpPr>
        <p:sp>
          <p:nvSpPr>
            <p:cNvPr id="47" name="Freeform 47"/>
            <p:cNvSpPr/>
            <p:nvPr/>
          </p:nvSpPr>
          <p:spPr>
            <a:xfrm>
              <a:off x="0" y="0"/>
              <a:ext cx="1080169" cy="1526911"/>
            </a:xfrm>
            <a:custGeom>
              <a:avLst/>
              <a:gdLst/>
              <a:ahLst/>
              <a:cxnLst/>
              <a:rect l="l" t="t" r="r" b="b"/>
              <a:pathLst>
                <a:path w="1080169" h="1526911">
                  <a:moveTo>
                    <a:pt x="92195" y="0"/>
                  </a:moveTo>
                  <a:lnTo>
                    <a:pt x="987974" y="0"/>
                  </a:lnTo>
                  <a:cubicBezTo>
                    <a:pt x="1038892" y="0"/>
                    <a:pt x="1080169" y="41277"/>
                    <a:pt x="1080169" y="92195"/>
                  </a:cubicBezTo>
                  <a:lnTo>
                    <a:pt x="1080169" y="1434716"/>
                  </a:lnTo>
                  <a:cubicBezTo>
                    <a:pt x="1080169" y="1485634"/>
                    <a:pt x="1038892" y="1526911"/>
                    <a:pt x="987974" y="1526911"/>
                  </a:cubicBezTo>
                  <a:lnTo>
                    <a:pt x="92195" y="1526911"/>
                  </a:lnTo>
                  <a:cubicBezTo>
                    <a:pt x="41277" y="1526911"/>
                    <a:pt x="0" y="1485634"/>
                    <a:pt x="0" y="1434716"/>
                  </a:cubicBezTo>
                  <a:lnTo>
                    <a:pt x="0" y="92195"/>
                  </a:lnTo>
                  <a:cubicBezTo>
                    <a:pt x="0" y="41277"/>
                    <a:pt x="41277" y="0"/>
                    <a:pt x="92195" y="0"/>
                  </a:cubicBezTo>
                  <a:close/>
                </a:path>
              </a:pathLst>
            </a:custGeom>
            <a:solidFill>
              <a:srgbClr val="000000">
                <a:alpha val="0"/>
              </a:srgbClr>
            </a:solidFill>
            <a:ln w="57150">
              <a:solidFill>
                <a:srgbClr val="FF1616"/>
              </a:solidFill>
            </a:ln>
          </p:spPr>
        </p:sp>
        <p:sp>
          <p:nvSpPr>
            <p:cNvPr id="48" name="TextBox 48"/>
            <p:cNvSpPr txBox="1"/>
            <p:nvPr/>
          </p:nvSpPr>
          <p:spPr>
            <a:xfrm>
              <a:off x="0" y="0"/>
              <a:ext cx="812800" cy="812800"/>
            </a:xfrm>
            <a:prstGeom prst="rect">
              <a:avLst/>
            </a:prstGeom>
          </p:spPr>
          <p:txBody>
            <a:bodyPr lIns="67733" tIns="67733" rIns="67733" bIns="67733" rtlCol="0" anchor="ctr"/>
            <a:lstStyle/>
            <a:p>
              <a:pPr algn="ctr">
                <a:lnSpc>
                  <a:spcPts val="2664"/>
                </a:lnSpc>
              </a:pPr>
              <a:endParaRPr sz="2400" dirty="0"/>
            </a:p>
          </p:txBody>
        </p:sp>
      </p:grpSp>
      <p:grpSp>
        <p:nvGrpSpPr>
          <p:cNvPr id="49" name="Group 49"/>
          <p:cNvGrpSpPr/>
          <p:nvPr/>
        </p:nvGrpSpPr>
        <p:grpSpPr>
          <a:xfrm>
            <a:off x="9230263" y="1824939"/>
            <a:ext cx="884371" cy="338615"/>
            <a:chOff x="0" y="0"/>
            <a:chExt cx="705378" cy="270081"/>
          </a:xfrm>
        </p:grpSpPr>
        <p:sp>
          <p:nvSpPr>
            <p:cNvPr id="50" name="Freeform 50"/>
            <p:cNvSpPr/>
            <p:nvPr/>
          </p:nvSpPr>
          <p:spPr>
            <a:xfrm>
              <a:off x="0" y="0"/>
              <a:ext cx="705378" cy="270081"/>
            </a:xfrm>
            <a:custGeom>
              <a:avLst/>
              <a:gdLst/>
              <a:ahLst/>
              <a:cxnLst/>
              <a:rect l="l" t="t" r="r" b="b"/>
              <a:pathLst>
                <a:path w="705378" h="270081">
                  <a:moveTo>
                    <a:pt x="0" y="0"/>
                  </a:moveTo>
                  <a:lnTo>
                    <a:pt x="705378" y="0"/>
                  </a:lnTo>
                  <a:lnTo>
                    <a:pt x="705378" y="270081"/>
                  </a:lnTo>
                  <a:lnTo>
                    <a:pt x="0" y="270081"/>
                  </a:lnTo>
                  <a:close/>
                </a:path>
              </a:pathLst>
            </a:custGeom>
            <a:solidFill>
              <a:srgbClr val="FF1616"/>
            </a:solidFill>
          </p:spPr>
        </p:sp>
        <p:sp>
          <p:nvSpPr>
            <p:cNvPr id="51" name="TextBox 51"/>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52" name="Group 52"/>
          <p:cNvGrpSpPr/>
          <p:nvPr/>
        </p:nvGrpSpPr>
        <p:grpSpPr>
          <a:xfrm>
            <a:off x="9230263" y="2188954"/>
            <a:ext cx="884371" cy="465167"/>
            <a:chOff x="0" y="0"/>
            <a:chExt cx="825908" cy="434416"/>
          </a:xfrm>
        </p:grpSpPr>
        <p:sp>
          <p:nvSpPr>
            <p:cNvPr id="53" name="Freeform 53"/>
            <p:cNvSpPr/>
            <p:nvPr/>
          </p:nvSpPr>
          <p:spPr>
            <a:xfrm>
              <a:off x="0" y="0"/>
              <a:ext cx="825908" cy="434416"/>
            </a:xfrm>
            <a:custGeom>
              <a:avLst/>
              <a:gdLst/>
              <a:ahLst/>
              <a:cxnLst/>
              <a:rect l="l" t="t" r="r" b="b"/>
              <a:pathLst>
                <a:path w="825908" h="434416">
                  <a:moveTo>
                    <a:pt x="0" y="0"/>
                  </a:moveTo>
                  <a:lnTo>
                    <a:pt x="825908" y="0"/>
                  </a:lnTo>
                  <a:lnTo>
                    <a:pt x="825908" y="434416"/>
                  </a:lnTo>
                  <a:lnTo>
                    <a:pt x="0" y="434416"/>
                  </a:lnTo>
                  <a:close/>
                </a:path>
              </a:pathLst>
            </a:custGeom>
            <a:solidFill>
              <a:srgbClr val="FF1616"/>
            </a:solidFill>
          </p:spPr>
        </p:sp>
        <p:sp>
          <p:nvSpPr>
            <p:cNvPr id="54" name="TextBox 54"/>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55" name="Group 55"/>
          <p:cNvGrpSpPr/>
          <p:nvPr/>
        </p:nvGrpSpPr>
        <p:grpSpPr>
          <a:xfrm>
            <a:off x="9230263" y="2675538"/>
            <a:ext cx="884371" cy="543305"/>
            <a:chOff x="0" y="0"/>
            <a:chExt cx="825908" cy="507389"/>
          </a:xfrm>
        </p:grpSpPr>
        <p:sp>
          <p:nvSpPr>
            <p:cNvPr id="56" name="Freeform 56"/>
            <p:cNvSpPr/>
            <p:nvPr/>
          </p:nvSpPr>
          <p:spPr>
            <a:xfrm>
              <a:off x="0" y="0"/>
              <a:ext cx="825908" cy="507389"/>
            </a:xfrm>
            <a:custGeom>
              <a:avLst/>
              <a:gdLst/>
              <a:ahLst/>
              <a:cxnLst/>
              <a:rect l="l" t="t" r="r" b="b"/>
              <a:pathLst>
                <a:path w="825908" h="507389">
                  <a:moveTo>
                    <a:pt x="0" y="0"/>
                  </a:moveTo>
                  <a:lnTo>
                    <a:pt x="825908" y="0"/>
                  </a:lnTo>
                  <a:lnTo>
                    <a:pt x="825908" y="507389"/>
                  </a:lnTo>
                  <a:lnTo>
                    <a:pt x="0" y="507389"/>
                  </a:lnTo>
                  <a:close/>
                </a:path>
              </a:pathLst>
            </a:custGeom>
            <a:solidFill>
              <a:srgbClr val="FF1616"/>
            </a:solidFill>
          </p:spPr>
        </p:sp>
        <p:sp>
          <p:nvSpPr>
            <p:cNvPr id="57" name="TextBox 57"/>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58" name="Group 58"/>
          <p:cNvGrpSpPr/>
          <p:nvPr/>
        </p:nvGrpSpPr>
        <p:grpSpPr>
          <a:xfrm>
            <a:off x="9230263" y="3233850"/>
            <a:ext cx="884371" cy="565687"/>
            <a:chOff x="0" y="0"/>
            <a:chExt cx="825908" cy="528291"/>
          </a:xfrm>
        </p:grpSpPr>
        <p:sp>
          <p:nvSpPr>
            <p:cNvPr id="59" name="Freeform 59"/>
            <p:cNvSpPr/>
            <p:nvPr/>
          </p:nvSpPr>
          <p:spPr>
            <a:xfrm>
              <a:off x="0" y="0"/>
              <a:ext cx="825908" cy="528291"/>
            </a:xfrm>
            <a:custGeom>
              <a:avLst/>
              <a:gdLst/>
              <a:ahLst/>
              <a:cxnLst/>
              <a:rect l="l" t="t" r="r" b="b"/>
              <a:pathLst>
                <a:path w="825908" h="528291">
                  <a:moveTo>
                    <a:pt x="0" y="0"/>
                  </a:moveTo>
                  <a:lnTo>
                    <a:pt x="825908" y="0"/>
                  </a:lnTo>
                  <a:lnTo>
                    <a:pt x="825908" y="528291"/>
                  </a:lnTo>
                  <a:lnTo>
                    <a:pt x="0" y="528291"/>
                  </a:lnTo>
                  <a:close/>
                </a:path>
              </a:pathLst>
            </a:custGeom>
            <a:solidFill>
              <a:srgbClr val="FF1616"/>
            </a:solidFill>
          </p:spPr>
        </p:sp>
        <p:sp>
          <p:nvSpPr>
            <p:cNvPr id="60" name="TextBox 6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61" name="Group 61"/>
          <p:cNvGrpSpPr/>
          <p:nvPr/>
        </p:nvGrpSpPr>
        <p:grpSpPr>
          <a:xfrm>
            <a:off x="9230263" y="3828981"/>
            <a:ext cx="884371" cy="453851"/>
            <a:chOff x="0" y="0"/>
            <a:chExt cx="825908" cy="423847"/>
          </a:xfrm>
        </p:grpSpPr>
        <p:sp>
          <p:nvSpPr>
            <p:cNvPr id="62" name="Freeform 62"/>
            <p:cNvSpPr/>
            <p:nvPr/>
          </p:nvSpPr>
          <p:spPr>
            <a:xfrm>
              <a:off x="0" y="0"/>
              <a:ext cx="825908" cy="423847"/>
            </a:xfrm>
            <a:custGeom>
              <a:avLst/>
              <a:gdLst/>
              <a:ahLst/>
              <a:cxnLst/>
              <a:rect l="l" t="t" r="r" b="b"/>
              <a:pathLst>
                <a:path w="825908" h="423847">
                  <a:moveTo>
                    <a:pt x="0" y="0"/>
                  </a:moveTo>
                  <a:lnTo>
                    <a:pt x="825908" y="0"/>
                  </a:lnTo>
                  <a:lnTo>
                    <a:pt x="825908" y="423847"/>
                  </a:lnTo>
                  <a:lnTo>
                    <a:pt x="0" y="423847"/>
                  </a:lnTo>
                  <a:close/>
                </a:path>
              </a:pathLst>
            </a:custGeom>
            <a:solidFill>
              <a:srgbClr val="FF1616"/>
            </a:solidFill>
          </p:spPr>
        </p:sp>
        <p:sp>
          <p:nvSpPr>
            <p:cNvPr id="63" name="TextBox 6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64" name="Group 64"/>
          <p:cNvGrpSpPr/>
          <p:nvPr/>
        </p:nvGrpSpPr>
        <p:grpSpPr>
          <a:xfrm>
            <a:off x="9230263" y="4295951"/>
            <a:ext cx="884371" cy="445064"/>
            <a:chOff x="0" y="0"/>
            <a:chExt cx="795836" cy="400508"/>
          </a:xfrm>
        </p:grpSpPr>
        <p:sp>
          <p:nvSpPr>
            <p:cNvPr id="65" name="Freeform 65"/>
            <p:cNvSpPr/>
            <p:nvPr/>
          </p:nvSpPr>
          <p:spPr>
            <a:xfrm>
              <a:off x="0" y="0"/>
              <a:ext cx="795836" cy="400508"/>
            </a:xfrm>
            <a:custGeom>
              <a:avLst/>
              <a:gdLst/>
              <a:ahLst/>
              <a:cxnLst/>
              <a:rect l="l" t="t" r="r" b="b"/>
              <a:pathLst>
                <a:path w="795836" h="400508">
                  <a:moveTo>
                    <a:pt x="0" y="0"/>
                  </a:moveTo>
                  <a:lnTo>
                    <a:pt x="795836" y="0"/>
                  </a:lnTo>
                  <a:lnTo>
                    <a:pt x="795836" y="400508"/>
                  </a:lnTo>
                  <a:lnTo>
                    <a:pt x="0" y="400508"/>
                  </a:lnTo>
                  <a:close/>
                </a:path>
              </a:pathLst>
            </a:custGeom>
            <a:solidFill>
              <a:srgbClr val="FF1616"/>
            </a:solidFill>
          </p:spPr>
        </p:sp>
        <p:sp>
          <p:nvSpPr>
            <p:cNvPr id="66" name="TextBox 6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67" name="TextBox 67"/>
          <p:cNvSpPr txBox="1"/>
          <p:nvPr/>
        </p:nvSpPr>
        <p:spPr>
          <a:xfrm>
            <a:off x="10877109" y="2065182"/>
            <a:ext cx="494523" cy="153888"/>
          </a:xfrm>
          <a:prstGeom prst="rect">
            <a:avLst/>
          </a:prstGeom>
        </p:spPr>
        <p:txBody>
          <a:bodyPr lIns="0" tIns="0" rIns="0" bIns="0" rtlCol="0" anchor="t">
            <a:spAutoFit/>
          </a:bodyPr>
          <a:lstStyle/>
          <a:p>
            <a:pPr>
              <a:lnSpc>
                <a:spcPts val="1224"/>
              </a:lnSpc>
            </a:pPr>
            <a:r>
              <a:rPr lang="en-US" sz="1065" dirty="0">
                <a:solidFill>
                  <a:srgbClr val="FFFFFF"/>
                </a:solidFill>
                <a:latin typeface="Poppins Medium Bold"/>
              </a:rPr>
              <a:t>GREEN</a:t>
            </a:r>
          </a:p>
        </p:txBody>
      </p:sp>
      <p:sp>
        <p:nvSpPr>
          <p:cNvPr id="68" name="TextBox 68"/>
          <p:cNvSpPr txBox="1"/>
          <p:nvPr/>
        </p:nvSpPr>
        <p:spPr>
          <a:xfrm>
            <a:off x="1574980" y="4835915"/>
            <a:ext cx="1487345" cy="386581"/>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Onions, garlic, shallots, leeks, banana, cucumber, celery, mushrooms</a:t>
            </a:r>
          </a:p>
        </p:txBody>
      </p:sp>
      <p:grpSp>
        <p:nvGrpSpPr>
          <p:cNvPr id="69" name="Group 69"/>
          <p:cNvGrpSpPr/>
          <p:nvPr/>
        </p:nvGrpSpPr>
        <p:grpSpPr>
          <a:xfrm>
            <a:off x="10144872" y="1829420"/>
            <a:ext cx="1577739" cy="334133"/>
            <a:chOff x="0" y="0"/>
            <a:chExt cx="1250729" cy="264879"/>
          </a:xfrm>
        </p:grpSpPr>
        <p:sp>
          <p:nvSpPr>
            <p:cNvPr id="70" name="Freeform 70"/>
            <p:cNvSpPr/>
            <p:nvPr/>
          </p:nvSpPr>
          <p:spPr>
            <a:xfrm>
              <a:off x="0" y="0"/>
              <a:ext cx="1250729" cy="264879"/>
            </a:xfrm>
            <a:custGeom>
              <a:avLst/>
              <a:gdLst/>
              <a:ahLst/>
              <a:cxnLst/>
              <a:rect l="l" t="t" r="r" b="b"/>
              <a:pathLst>
                <a:path w="1250729" h="264879">
                  <a:moveTo>
                    <a:pt x="0" y="0"/>
                  </a:moveTo>
                  <a:lnTo>
                    <a:pt x="1250729" y="0"/>
                  </a:lnTo>
                  <a:lnTo>
                    <a:pt x="1250729" y="264879"/>
                  </a:lnTo>
                  <a:lnTo>
                    <a:pt x="0" y="264879"/>
                  </a:lnTo>
                  <a:close/>
                </a:path>
              </a:pathLst>
            </a:custGeom>
            <a:solidFill>
              <a:srgbClr val="F3F0EC"/>
            </a:solidFill>
          </p:spPr>
        </p:sp>
        <p:sp>
          <p:nvSpPr>
            <p:cNvPr id="71" name="TextBox 71"/>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72" name="Group 72"/>
          <p:cNvGrpSpPr/>
          <p:nvPr/>
        </p:nvGrpSpPr>
        <p:grpSpPr>
          <a:xfrm>
            <a:off x="10144872" y="2188954"/>
            <a:ext cx="1566099" cy="465167"/>
            <a:chOff x="0" y="0"/>
            <a:chExt cx="1409314" cy="418599"/>
          </a:xfrm>
        </p:grpSpPr>
        <p:sp>
          <p:nvSpPr>
            <p:cNvPr id="73" name="Freeform 73"/>
            <p:cNvSpPr/>
            <p:nvPr/>
          </p:nvSpPr>
          <p:spPr>
            <a:xfrm>
              <a:off x="0" y="0"/>
              <a:ext cx="1409314" cy="418599"/>
            </a:xfrm>
            <a:custGeom>
              <a:avLst/>
              <a:gdLst/>
              <a:ahLst/>
              <a:cxnLst/>
              <a:rect l="l" t="t" r="r" b="b"/>
              <a:pathLst>
                <a:path w="1409314" h="418599">
                  <a:moveTo>
                    <a:pt x="0" y="0"/>
                  </a:moveTo>
                  <a:lnTo>
                    <a:pt x="1409314" y="0"/>
                  </a:lnTo>
                  <a:lnTo>
                    <a:pt x="1409314" y="418599"/>
                  </a:lnTo>
                  <a:lnTo>
                    <a:pt x="0" y="418599"/>
                  </a:lnTo>
                  <a:close/>
                </a:path>
              </a:pathLst>
            </a:custGeom>
            <a:solidFill>
              <a:srgbClr val="F3F0EC"/>
            </a:solidFill>
          </p:spPr>
        </p:sp>
        <p:sp>
          <p:nvSpPr>
            <p:cNvPr id="74" name="TextBox 74"/>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75" name="Group 75"/>
          <p:cNvGrpSpPr/>
          <p:nvPr/>
        </p:nvGrpSpPr>
        <p:grpSpPr>
          <a:xfrm>
            <a:off x="10144872" y="2675538"/>
            <a:ext cx="1558011" cy="532913"/>
            <a:chOff x="0" y="0"/>
            <a:chExt cx="1402036" cy="479562"/>
          </a:xfrm>
        </p:grpSpPr>
        <p:sp>
          <p:nvSpPr>
            <p:cNvPr id="76" name="Freeform 76"/>
            <p:cNvSpPr/>
            <p:nvPr/>
          </p:nvSpPr>
          <p:spPr>
            <a:xfrm>
              <a:off x="0" y="0"/>
              <a:ext cx="1402036" cy="479562"/>
            </a:xfrm>
            <a:custGeom>
              <a:avLst/>
              <a:gdLst/>
              <a:ahLst/>
              <a:cxnLst/>
              <a:rect l="l" t="t" r="r" b="b"/>
              <a:pathLst>
                <a:path w="1402036" h="479562">
                  <a:moveTo>
                    <a:pt x="0" y="0"/>
                  </a:moveTo>
                  <a:lnTo>
                    <a:pt x="1402036" y="0"/>
                  </a:lnTo>
                  <a:lnTo>
                    <a:pt x="1402036" y="479562"/>
                  </a:lnTo>
                  <a:lnTo>
                    <a:pt x="0" y="479562"/>
                  </a:lnTo>
                  <a:close/>
                </a:path>
              </a:pathLst>
            </a:custGeom>
            <a:solidFill>
              <a:srgbClr val="EFE3E3"/>
            </a:solidFill>
          </p:spPr>
        </p:sp>
        <p:sp>
          <p:nvSpPr>
            <p:cNvPr id="77" name="TextBox 77"/>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78" name="Group 78"/>
          <p:cNvGrpSpPr/>
          <p:nvPr/>
        </p:nvGrpSpPr>
        <p:grpSpPr>
          <a:xfrm>
            <a:off x="10136784" y="3233850"/>
            <a:ext cx="1558011" cy="565687"/>
            <a:chOff x="0" y="0"/>
            <a:chExt cx="1402036" cy="509055"/>
          </a:xfrm>
        </p:grpSpPr>
        <p:sp>
          <p:nvSpPr>
            <p:cNvPr id="79" name="Freeform 79"/>
            <p:cNvSpPr/>
            <p:nvPr/>
          </p:nvSpPr>
          <p:spPr>
            <a:xfrm>
              <a:off x="0" y="0"/>
              <a:ext cx="1402036" cy="509055"/>
            </a:xfrm>
            <a:custGeom>
              <a:avLst/>
              <a:gdLst/>
              <a:ahLst/>
              <a:cxnLst/>
              <a:rect l="l" t="t" r="r" b="b"/>
              <a:pathLst>
                <a:path w="1402036" h="509055">
                  <a:moveTo>
                    <a:pt x="0" y="0"/>
                  </a:moveTo>
                  <a:lnTo>
                    <a:pt x="1402036" y="0"/>
                  </a:lnTo>
                  <a:lnTo>
                    <a:pt x="1402036" y="509055"/>
                  </a:lnTo>
                  <a:lnTo>
                    <a:pt x="0" y="509055"/>
                  </a:lnTo>
                  <a:close/>
                </a:path>
              </a:pathLst>
            </a:custGeom>
            <a:solidFill>
              <a:srgbClr val="EFE3E3"/>
            </a:solidFill>
          </p:spPr>
        </p:sp>
        <p:sp>
          <p:nvSpPr>
            <p:cNvPr id="80" name="TextBox 8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81" name="Group 81"/>
          <p:cNvGrpSpPr/>
          <p:nvPr/>
        </p:nvGrpSpPr>
        <p:grpSpPr>
          <a:xfrm>
            <a:off x="10144872" y="3816701"/>
            <a:ext cx="1566099" cy="465167"/>
            <a:chOff x="0" y="0"/>
            <a:chExt cx="1409314" cy="418599"/>
          </a:xfrm>
        </p:grpSpPr>
        <p:sp>
          <p:nvSpPr>
            <p:cNvPr id="82" name="Freeform 82"/>
            <p:cNvSpPr/>
            <p:nvPr/>
          </p:nvSpPr>
          <p:spPr>
            <a:xfrm>
              <a:off x="0" y="0"/>
              <a:ext cx="1409314" cy="418599"/>
            </a:xfrm>
            <a:custGeom>
              <a:avLst/>
              <a:gdLst/>
              <a:ahLst/>
              <a:cxnLst/>
              <a:rect l="l" t="t" r="r" b="b"/>
              <a:pathLst>
                <a:path w="1409314" h="418599">
                  <a:moveTo>
                    <a:pt x="0" y="0"/>
                  </a:moveTo>
                  <a:lnTo>
                    <a:pt x="1409314" y="0"/>
                  </a:lnTo>
                  <a:lnTo>
                    <a:pt x="1409314" y="418599"/>
                  </a:lnTo>
                  <a:lnTo>
                    <a:pt x="0" y="418599"/>
                  </a:lnTo>
                  <a:close/>
                </a:path>
              </a:pathLst>
            </a:custGeom>
            <a:solidFill>
              <a:srgbClr val="F3F0EC"/>
            </a:solidFill>
          </p:spPr>
        </p:sp>
        <p:sp>
          <p:nvSpPr>
            <p:cNvPr id="83" name="TextBox 8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84" name="Group 84"/>
          <p:cNvGrpSpPr/>
          <p:nvPr/>
        </p:nvGrpSpPr>
        <p:grpSpPr>
          <a:xfrm>
            <a:off x="10144872" y="4307267"/>
            <a:ext cx="1558011" cy="430589"/>
            <a:chOff x="0" y="0"/>
            <a:chExt cx="1402036" cy="387482"/>
          </a:xfrm>
        </p:grpSpPr>
        <p:sp>
          <p:nvSpPr>
            <p:cNvPr id="85" name="Freeform 85"/>
            <p:cNvSpPr/>
            <p:nvPr/>
          </p:nvSpPr>
          <p:spPr>
            <a:xfrm>
              <a:off x="0" y="0"/>
              <a:ext cx="1402036" cy="387482"/>
            </a:xfrm>
            <a:custGeom>
              <a:avLst/>
              <a:gdLst/>
              <a:ahLst/>
              <a:cxnLst/>
              <a:rect l="l" t="t" r="r" b="b"/>
              <a:pathLst>
                <a:path w="1402036" h="387482">
                  <a:moveTo>
                    <a:pt x="0" y="0"/>
                  </a:moveTo>
                  <a:lnTo>
                    <a:pt x="1402036" y="0"/>
                  </a:lnTo>
                  <a:lnTo>
                    <a:pt x="1402036" y="387482"/>
                  </a:lnTo>
                  <a:lnTo>
                    <a:pt x="0" y="387482"/>
                  </a:lnTo>
                  <a:close/>
                </a:path>
              </a:pathLst>
            </a:custGeom>
            <a:solidFill>
              <a:srgbClr val="F3F0EC"/>
            </a:solidFill>
          </p:spPr>
        </p:sp>
        <p:sp>
          <p:nvSpPr>
            <p:cNvPr id="86" name="TextBox 8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87" name="Group 87"/>
          <p:cNvGrpSpPr/>
          <p:nvPr/>
        </p:nvGrpSpPr>
        <p:grpSpPr>
          <a:xfrm>
            <a:off x="9230263" y="4760331"/>
            <a:ext cx="884371" cy="335407"/>
            <a:chOff x="0" y="0"/>
            <a:chExt cx="711153" cy="269712"/>
          </a:xfrm>
        </p:grpSpPr>
        <p:sp>
          <p:nvSpPr>
            <p:cNvPr id="88" name="Freeform 88"/>
            <p:cNvSpPr/>
            <p:nvPr/>
          </p:nvSpPr>
          <p:spPr>
            <a:xfrm>
              <a:off x="0" y="0"/>
              <a:ext cx="711153" cy="269712"/>
            </a:xfrm>
            <a:custGeom>
              <a:avLst/>
              <a:gdLst/>
              <a:ahLst/>
              <a:cxnLst/>
              <a:rect l="l" t="t" r="r" b="b"/>
              <a:pathLst>
                <a:path w="711153" h="269712">
                  <a:moveTo>
                    <a:pt x="0" y="0"/>
                  </a:moveTo>
                  <a:lnTo>
                    <a:pt x="711153" y="0"/>
                  </a:lnTo>
                  <a:lnTo>
                    <a:pt x="711153" y="269712"/>
                  </a:lnTo>
                  <a:lnTo>
                    <a:pt x="0" y="269712"/>
                  </a:lnTo>
                  <a:close/>
                </a:path>
              </a:pathLst>
            </a:custGeom>
            <a:solidFill>
              <a:srgbClr val="FF1616"/>
            </a:solidFill>
          </p:spPr>
        </p:sp>
        <p:sp>
          <p:nvSpPr>
            <p:cNvPr id="89" name="TextBox 89"/>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90" name="Group 90"/>
          <p:cNvGrpSpPr/>
          <p:nvPr/>
        </p:nvGrpSpPr>
        <p:grpSpPr>
          <a:xfrm>
            <a:off x="10144872" y="4761756"/>
            <a:ext cx="1565704" cy="333981"/>
            <a:chOff x="0" y="0"/>
            <a:chExt cx="1203341" cy="256686"/>
          </a:xfrm>
        </p:grpSpPr>
        <p:sp>
          <p:nvSpPr>
            <p:cNvPr id="91" name="Freeform 91"/>
            <p:cNvSpPr/>
            <p:nvPr/>
          </p:nvSpPr>
          <p:spPr>
            <a:xfrm>
              <a:off x="0" y="0"/>
              <a:ext cx="1203341" cy="256686"/>
            </a:xfrm>
            <a:custGeom>
              <a:avLst/>
              <a:gdLst/>
              <a:ahLst/>
              <a:cxnLst/>
              <a:rect l="l" t="t" r="r" b="b"/>
              <a:pathLst>
                <a:path w="1203341" h="256686">
                  <a:moveTo>
                    <a:pt x="0" y="0"/>
                  </a:moveTo>
                  <a:lnTo>
                    <a:pt x="1203341" y="0"/>
                  </a:lnTo>
                  <a:lnTo>
                    <a:pt x="1203341" y="256686"/>
                  </a:lnTo>
                  <a:lnTo>
                    <a:pt x="0" y="256686"/>
                  </a:lnTo>
                  <a:close/>
                </a:path>
              </a:pathLst>
            </a:custGeom>
            <a:solidFill>
              <a:srgbClr val="F3F0EC"/>
            </a:solidFill>
          </p:spPr>
        </p:sp>
        <p:sp>
          <p:nvSpPr>
            <p:cNvPr id="92" name="TextBox 92"/>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pic>
        <p:nvPicPr>
          <p:cNvPr id="93" name="Picture 93"/>
          <p:cNvPicPr>
            <a:picLocks noChangeAspect="1"/>
          </p:cNvPicPr>
          <p:nvPr/>
        </p:nvPicPr>
        <p:blipFill>
          <a:blip r:embed="rId5"/>
          <a:srcRect/>
          <a:stretch>
            <a:fillRect/>
          </a:stretch>
        </p:blipFill>
        <p:spPr>
          <a:xfrm>
            <a:off x="8755896" y="1160123"/>
            <a:ext cx="948737" cy="615493"/>
          </a:xfrm>
          <a:prstGeom prst="rect">
            <a:avLst/>
          </a:prstGeom>
        </p:spPr>
      </p:pic>
      <p:pic>
        <p:nvPicPr>
          <p:cNvPr id="94" name="Picture 94"/>
          <p:cNvPicPr>
            <a:picLocks noChangeAspect="1"/>
          </p:cNvPicPr>
          <p:nvPr/>
        </p:nvPicPr>
        <p:blipFill>
          <a:blip r:embed="rId6"/>
          <a:srcRect/>
          <a:stretch>
            <a:fillRect/>
          </a:stretch>
        </p:blipFill>
        <p:spPr>
          <a:xfrm>
            <a:off x="11181873" y="4967142"/>
            <a:ext cx="698068" cy="521807"/>
          </a:xfrm>
          <a:prstGeom prst="rect">
            <a:avLst/>
          </a:prstGeom>
        </p:spPr>
      </p:pic>
      <p:pic>
        <p:nvPicPr>
          <p:cNvPr id="95" name="Picture 95"/>
          <p:cNvPicPr>
            <a:picLocks noChangeAspect="1"/>
          </p:cNvPicPr>
          <p:nvPr/>
        </p:nvPicPr>
        <p:blipFill>
          <a:blip r:embed="rId7"/>
          <a:srcRect/>
          <a:stretch>
            <a:fillRect/>
          </a:stretch>
        </p:blipFill>
        <p:spPr>
          <a:xfrm>
            <a:off x="11355163" y="4594267"/>
            <a:ext cx="654085" cy="896007"/>
          </a:xfrm>
          <a:prstGeom prst="rect">
            <a:avLst/>
          </a:prstGeom>
        </p:spPr>
      </p:pic>
      <p:pic>
        <p:nvPicPr>
          <p:cNvPr id="96" name="Picture 96"/>
          <p:cNvPicPr>
            <a:picLocks noChangeAspect="1"/>
          </p:cNvPicPr>
          <p:nvPr/>
        </p:nvPicPr>
        <p:blipFill>
          <a:blip r:embed="rId8"/>
          <a:srcRect/>
          <a:stretch>
            <a:fillRect/>
          </a:stretch>
        </p:blipFill>
        <p:spPr>
          <a:xfrm>
            <a:off x="11220541" y="5042271"/>
            <a:ext cx="491528" cy="473711"/>
          </a:xfrm>
          <a:prstGeom prst="rect">
            <a:avLst/>
          </a:prstGeom>
        </p:spPr>
      </p:pic>
      <p:pic>
        <p:nvPicPr>
          <p:cNvPr id="97" name="Picture 97"/>
          <p:cNvPicPr>
            <a:picLocks noChangeAspect="1"/>
          </p:cNvPicPr>
          <p:nvPr/>
        </p:nvPicPr>
        <p:blipFill>
          <a:blip r:embed="rId9"/>
          <a:srcRect/>
          <a:stretch>
            <a:fillRect/>
          </a:stretch>
        </p:blipFill>
        <p:spPr>
          <a:xfrm>
            <a:off x="11340034" y="1181168"/>
            <a:ext cx="669215" cy="376433"/>
          </a:xfrm>
          <a:prstGeom prst="rect">
            <a:avLst/>
          </a:prstGeom>
        </p:spPr>
      </p:pic>
      <p:sp>
        <p:nvSpPr>
          <p:cNvPr id="98" name="TextBox 98"/>
          <p:cNvSpPr txBox="1"/>
          <p:nvPr/>
        </p:nvSpPr>
        <p:spPr>
          <a:xfrm>
            <a:off x="9630396" y="1607305"/>
            <a:ext cx="1709637" cy="153888"/>
          </a:xfrm>
          <a:prstGeom prst="rect">
            <a:avLst/>
          </a:prstGeom>
        </p:spPr>
        <p:txBody>
          <a:bodyPr lIns="0" tIns="0" rIns="0" bIns="0" rtlCol="0" anchor="t">
            <a:spAutoFit/>
          </a:bodyPr>
          <a:lstStyle/>
          <a:p>
            <a:pPr>
              <a:lnSpc>
                <a:spcPts val="1224"/>
              </a:lnSpc>
            </a:pPr>
            <a:r>
              <a:rPr lang="en-US" sz="1065" dirty="0">
                <a:solidFill>
                  <a:srgbClr val="000000"/>
                </a:solidFill>
                <a:latin typeface="Poppins Medium Bold"/>
              </a:rPr>
              <a:t>PROTEIN &amp; HEALTHY FATS</a:t>
            </a:r>
          </a:p>
        </p:txBody>
      </p:sp>
      <p:sp>
        <p:nvSpPr>
          <p:cNvPr id="99" name="TextBox 99"/>
          <p:cNvSpPr txBox="1"/>
          <p:nvPr/>
        </p:nvSpPr>
        <p:spPr>
          <a:xfrm>
            <a:off x="9960069" y="1418909"/>
            <a:ext cx="1078096" cy="208968"/>
          </a:xfrm>
          <a:prstGeom prst="rect">
            <a:avLst/>
          </a:prstGeom>
        </p:spPr>
        <p:txBody>
          <a:bodyPr lIns="0" tIns="0" rIns="0" bIns="0" rtlCol="0" anchor="t">
            <a:spAutoFit/>
          </a:bodyPr>
          <a:lstStyle/>
          <a:p>
            <a:pPr>
              <a:lnSpc>
                <a:spcPts val="1648"/>
              </a:lnSpc>
            </a:pPr>
            <a:r>
              <a:rPr lang="en-US" sz="1433" dirty="0">
                <a:solidFill>
                  <a:srgbClr val="FF1616"/>
                </a:solidFill>
                <a:latin typeface="Poppins ExtraBold"/>
              </a:rPr>
              <a:t>RECOVERY</a:t>
            </a:r>
          </a:p>
        </p:txBody>
      </p:sp>
      <p:pic>
        <p:nvPicPr>
          <p:cNvPr id="100" name="Picture 100"/>
          <p:cNvPicPr>
            <a:picLocks noChangeAspect="1"/>
          </p:cNvPicPr>
          <p:nvPr/>
        </p:nvPicPr>
        <p:blipFill>
          <a:blip r:embed="rId10"/>
          <a:srcRect/>
          <a:stretch>
            <a:fillRect/>
          </a:stretch>
        </p:blipFill>
        <p:spPr>
          <a:xfrm rot="-2613178">
            <a:off x="9203980" y="1178522"/>
            <a:ext cx="712161" cy="555485"/>
          </a:xfrm>
          <a:prstGeom prst="rect">
            <a:avLst/>
          </a:prstGeom>
        </p:spPr>
      </p:pic>
      <p:grpSp>
        <p:nvGrpSpPr>
          <p:cNvPr id="101" name="Group 101"/>
          <p:cNvGrpSpPr/>
          <p:nvPr/>
        </p:nvGrpSpPr>
        <p:grpSpPr>
          <a:xfrm>
            <a:off x="3693077" y="4419232"/>
            <a:ext cx="4875803" cy="1999120"/>
            <a:chOff x="0" y="0"/>
            <a:chExt cx="1883541" cy="772268"/>
          </a:xfrm>
        </p:grpSpPr>
        <p:sp>
          <p:nvSpPr>
            <p:cNvPr id="102" name="Freeform 102"/>
            <p:cNvSpPr/>
            <p:nvPr/>
          </p:nvSpPr>
          <p:spPr>
            <a:xfrm>
              <a:off x="0" y="0"/>
              <a:ext cx="1883541" cy="772268"/>
            </a:xfrm>
            <a:custGeom>
              <a:avLst/>
              <a:gdLst/>
              <a:ahLst/>
              <a:cxnLst/>
              <a:rect l="l" t="t" r="r" b="b"/>
              <a:pathLst>
                <a:path w="1883541" h="772268">
                  <a:moveTo>
                    <a:pt x="52927" y="0"/>
                  </a:moveTo>
                  <a:lnTo>
                    <a:pt x="1830614" y="0"/>
                  </a:lnTo>
                  <a:cubicBezTo>
                    <a:pt x="1859845" y="0"/>
                    <a:pt x="1883541" y="23696"/>
                    <a:pt x="1883541" y="52927"/>
                  </a:cubicBezTo>
                  <a:lnTo>
                    <a:pt x="1883541" y="719340"/>
                  </a:lnTo>
                  <a:cubicBezTo>
                    <a:pt x="1883541" y="748571"/>
                    <a:pt x="1859845" y="772268"/>
                    <a:pt x="1830614" y="772268"/>
                  </a:cubicBezTo>
                  <a:lnTo>
                    <a:pt x="52927" y="772268"/>
                  </a:lnTo>
                  <a:cubicBezTo>
                    <a:pt x="23696" y="772268"/>
                    <a:pt x="0" y="748571"/>
                    <a:pt x="0" y="719340"/>
                  </a:cubicBezTo>
                  <a:lnTo>
                    <a:pt x="0" y="52927"/>
                  </a:lnTo>
                  <a:cubicBezTo>
                    <a:pt x="0" y="23696"/>
                    <a:pt x="23696" y="0"/>
                    <a:pt x="52927" y="0"/>
                  </a:cubicBezTo>
                  <a:close/>
                </a:path>
              </a:pathLst>
            </a:custGeom>
            <a:solidFill>
              <a:srgbClr val="000000">
                <a:alpha val="0"/>
              </a:srgbClr>
            </a:solidFill>
            <a:ln w="57150">
              <a:solidFill>
                <a:srgbClr val="ECC10C"/>
              </a:solidFill>
            </a:ln>
          </p:spPr>
        </p:sp>
        <p:sp>
          <p:nvSpPr>
            <p:cNvPr id="103" name="TextBox 103"/>
            <p:cNvSpPr txBox="1"/>
            <p:nvPr/>
          </p:nvSpPr>
          <p:spPr>
            <a:xfrm>
              <a:off x="0" y="0"/>
              <a:ext cx="812800" cy="812800"/>
            </a:xfrm>
            <a:prstGeom prst="rect">
              <a:avLst/>
            </a:prstGeom>
          </p:spPr>
          <p:txBody>
            <a:bodyPr lIns="67733" tIns="67733" rIns="67733" bIns="67733" rtlCol="0" anchor="ctr"/>
            <a:lstStyle/>
            <a:p>
              <a:pPr algn="ctr">
                <a:lnSpc>
                  <a:spcPts val="2664"/>
                </a:lnSpc>
              </a:pPr>
              <a:endParaRPr sz="2400" dirty="0"/>
            </a:p>
          </p:txBody>
        </p:sp>
      </p:grpSp>
      <p:grpSp>
        <p:nvGrpSpPr>
          <p:cNvPr id="104" name="Group 104"/>
          <p:cNvGrpSpPr/>
          <p:nvPr/>
        </p:nvGrpSpPr>
        <p:grpSpPr>
          <a:xfrm>
            <a:off x="4926524" y="4983800"/>
            <a:ext cx="3520117" cy="292368"/>
            <a:chOff x="0" y="0"/>
            <a:chExt cx="2791235" cy="231830"/>
          </a:xfrm>
        </p:grpSpPr>
        <p:sp>
          <p:nvSpPr>
            <p:cNvPr id="105" name="Freeform 105"/>
            <p:cNvSpPr/>
            <p:nvPr/>
          </p:nvSpPr>
          <p:spPr>
            <a:xfrm>
              <a:off x="0" y="0"/>
              <a:ext cx="2791235" cy="231830"/>
            </a:xfrm>
            <a:custGeom>
              <a:avLst/>
              <a:gdLst/>
              <a:ahLst/>
              <a:cxnLst/>
              <a:rect l="l" t="t" r="r" b="b"/>
              <a:pathLst>
                <a:path w="2791235" h="231830">
                  <a:moveTo>
                    <a:pt x="0" y="0"/>
                  </a:moveTo>
                  <a:lnTo>
                    <a:pt x="2791235" y="0"/>
                  </a:lnTo>
                  <a:lnTo>
                    <a:pt x="2791235" y="231830"/>
                  </a:lnTo>
                  <a:lnTo>
                    <a:pt x="0" y="231830"/>
                  </a:lnTo>
                  <a:close/>
                </a:path>
              </a:pathLst>
            </a:custGeom>
            <a:solidFill>
              <a:srgbClr val="F3F0EC"/>
            </a:solidFill>
          </p:spPr>
        </p:sp>
        <p:sp>
          <p:nvSpPr>
            <p:cNvPr id="106" name="TextBox 10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07" name="TextBox 107"/>
          <p:cNvSpPr txBox="1"/>
          <p:nvPr/>
        </p:nvSpPr>
        <p:spPr>
          <a:xfrm>
            <a:off x="1162583" y="2161521"/>
            <a:ext cx="1360147" cy="153888"/>
          </a:xfrm>
          <a:prstGeom prst="rect">
            <a:avLst/>
          </a:prstGeom>
        </p:spPr>
        <p:txBody>
          <a:bodyPr lIns="0" tIns="0" rIns="0" bIns="0" rtlCol="0" anchor="t">
            <a:spAutoFit/>
          </a:bodyPr>
          <a:lstStyle/>
          <a:p>
            <a:pPr>
              <a:lnSpc>
                <a:spcPts val="1219"/>
              </a:lnSpc>
            </a:pPr>
            <a:r>
              <a:rPr lang="en-US" sz="1060" dirty="0">
                <a:solidFill>
                  <a:srgbClr val="000000"/>
                </a:solidFill>
                <a:latin typeface="Poppins Medium Bold"/>
              </a:rPr>
              <a:t>FRUIT &amp; VEGETABLES</a:t>
            </a:r>
          </a:p>
        </p:txBody>
      </p:sp>
      <p:sp>
        <p:nvSpPr>
          <p:cNvPr id="108" name="TextBox 108"/>
          <p:cNvSpPr txBox="1"/>
          <p:nvPr/>
        </p:nvSpPr>
        <p:spPr>
          <a:xfrm>
            <a:off x="775616" y="2531030"/>
            <a:ext cx="492177"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GREEN</a:t>
            </a:r>
          </a:p>
        </p:txBody>
      </p:sp>
      <p:sp>
        <p:nvSpPr>
          <p:cNvPr id="109" name="TextBox 109"/>
          <p:cNvSpPr txBox="1"/>
          <p:nvPr/>
        </p:nvSpPr>
        <p:spPr>
          <a:xfrm>
            <a:off x="723408" y="3005730"/>
            <a:ext cx="596593"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ORANGE</a:t>
            </a:r>
          </a:p>
        </p:txBody>
      </p:sp>
      <p:sp>
        <p:nvSpPr>
          <p:cNvPr id="110" name="TextBox 110"/>
          <p:cNvSpPr txBox="1"/>
          <p:nvPr/>
        </p:nvSpPr>
        <p:spPr>
          <a:xfrm>
            <a:off x="755167" y="3417793"/>
            <a:ext cx="533072"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YELLOW</a:t>
            </a:r>
          </a:p>
        </p:txBody>
      </p:sp>
      <p:sp>
        <p:nvSpPr>
          <p:cNvPr id="111" name="TextBox 111"/>
          <p:cNvSpPr txBox="1"/>
          <p:nvPr/>
        </p:nvSpPr>
        <p:spPr>
          <a:xfrm>
            <a:off x="900840" y="3917861"/>
            <a:ext cx="265809"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RED</a:t>
            </a:r>
          </a:p>
        </p:txBody>
      </p:sp>
      <p:sp>
        <p:nvSpPr>
          <p:cNvPr id="112" name="TextBox 112"/>
          <p:cNvSpPr txBox="1"/>
          <p:nvPr/>
        </p:nvSpPr>
        <p:spPr>
          <a:xfrm>
            <a:off x="782491" y="4889993"/>
            <a:ext cx="485303" cy="166712"/>
          </a:xfrm>
          <a:prstGeom prst="rect">
            <a:avLst/>
          </a:prstGeom>
        </p:spPr>
        <p:txBody>
          <a:bodyPr lIns="0" tIns="0" rIns="0" bIns="0" rtlCol="0" anchor="t">
            <a:spAutoFit/>
          </a:bodyPr>
          <a:lstStyle/>
          <a:p>
            <a:pPr>
              <a:lnSpc>
                <a:spcPts val="1265"/>
              </a:lnSpc>
            </a:pPr>
            <a:r>
              <a:rPr lang="en-US" sz="1100" dirty="0">
                <a:solidFill>
                  <a:srgbClr val="000000"/>
                </a:solidFill>
                <a:latin typeface="Poppins Medium Bold"/>
              </a:rPr>
              <a:t>WHITE</a:t>
            </a:r>
          </a:p>
        </p:txBody>
      </p:sp>
      <p:sp>
        <p:nvSpPr>
          <p:cNvPr id="113" name="TextBox 113"/>
          <p:cNvSpPr txBox="1"/>
          <p:nvPr/>
        </p:nvSpPr>
        <p:spPr>
          <a:xfrm>
            <a:off x="1574861" y="2495133"/>
            <a:ext cx="1487345" cy="258340"/>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Spinach, broccoli, kale, watercress, cabbage</a:t>
            </a:r>
          </a:p>
        </p:txBody>
      </p:sp>
      <p:sp>
        <p:nvSpPr>
          <p:cNvPr id="114" name="TextBox 114"/>
          <p:cNvSpPr txBox="1"/>
          <p:nvPr/>
        </p:nvSpPr>
        <p:spPr>
          <a:xfrm>
            <a:off x="1574861" y="2905370"/>
            <a:ext cx="1582628" cy="386581"/>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Carrots, sweet potato, cantaloupe, mangoes, butternut squash</a:t>
            </a:r>
          </a:p>
        </p:txBody>
      </p:sp>
      <p:sp>
        <p:nvSpPr>
          <p:cNvPr id="115" name="TextBox 115"/>
          <p:cNvSpPr txBox="1"/>
          <p:nvPr/>
        </p:nvSpPr>
        <p:spPr>
          <a:xfrm>
            <a:off x="1574861" y="3443679"/>
            <a:ext cx="1582628" cy="130100"/>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Citrus fruits, peppers</a:t>
            </a:r>
          </a:p>
        </p:txBody>
      </p:sp>
      <p:sp>
        <p:nvSpPr>
          <p:cNvPr id="116" name="TextBox 116"/>
          <p:cNvSpPr txBox="1"/>
          <p:nvPr/>
        </p:nvSpPr>
        <p:spPr>
          <a:xfrm>
            <a:off x="1574861" y="3726678"/>
            <a:ext cx="1370889" cy="514821"/>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Tomato, watermelon, pink grapefruit, red apples, red onions, pomegranates</a:t>
            </a:r>
          </a:p>
        </p:txBody>
      </p:sp>
      <p:sp>
        <p:nvSpPr>
          <p:cNvPr id="117" name="TextBox 117"/>
          <p:cNvSpPr txBox="1"/>
          <p:nvPr/>
        </p:nvSpPr>
        <p:spPr>
          <a:xfrm>
            <a:off x="1574980" y="4344850"/>
            <a:ext cx="1487345" cy="386581"/>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Berries, grapes, raisins, aubergine, plums, beetroot</a:t>
            </a:r>
          </a:p>
        </p:txBody>
      </p:sp>
      <p:sp>
        <p:nvSpPr>
          <p:cNvPr id="118" name="TextBox 118"/>
          <p:cNvSpPr txBox="1"/>
          <p:nvPr/>
        </p:nvSpPr>
        <p:spPr>
          <a:xfrm>
            <a:off x="1405798" y="1952798"/>
            <a:ext cx="881097" cy="208711"/>
          </a:xfrm>
          <a:prstGeom prst="rect">
            <a:avLst/>
          </a:prstGeom>
        </p:spPr>
        <p:txBody>
          <a:bodyPr lIns="0" tIns="0" rIns="0" bIns="0" rtlCol="0" anchor="t">
            <a:spAutoFit/>
          </a:bodyPr>
          <a:lstStyle/>
          <a:p>
            <a:pPr>
              <a:lnSpc>
                <a:spcPts val="1640"/>
              </a:lnSpc>
            </a:pPr>
            <a:r>
              <a:rPr lang="en-US" sz="1427" dirty="0">
                <a:solidFill>
                  <a:srgbClr val="3B923F"/>
                </a:solidFill>
                <a:latin typeface="Poppins ExtraBold"/>
              </a:rPr>
              <a:t>SUPPORT</a:t>
            </a:r>
          </a:p>
        </p:txBody>
      </p:sp>
      <p:sp>
        <p:nvSpPr>
          <p:cNvPr id="119" name="TextBox 119"/>
          <p:cNvSpPr txBox="1"/>
          <p:nvPr/>
        </p:nvSpPr>
        <p:spPr>
          <a:xfrm>
            <a:off x="9260577" y="3890504"/>
            <a:ext cx="806457" cy="307777"/>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BEANS &amp; PULSES</a:t>
            </a:r>
          </a:p>
        </p:txBody>
      </p:sp>
      <p:sp>
        <p:nvSpPr>
          <p:cNvPr id="120" name="TextBox 120"/>
          <p:cNvSpPr txBox="1"/>
          <p:nvPr/>
        </p:nvSpPr>
        <p:spPr>
          <a:xfrm>
            <a:off x="9365933" y="1929541"/>
            <a:ext cx="595744" cy="153888"/>
          </a:xfrm>
          <a:prstGeom prst="rect">
            <a:avLst/>
          </a:prstGeom>
        </p:spPr>
        <p:txBody>
          <a:bodyPr lIns="0" tIns="0" rIns="0" bIns="0" rtlCol="0" anchor="t">
            <a:spAutoFit/>
          </a:bodyPr>
          <a:lstStyle/>
          <a:p>
            <a:pPr>
              <a:lnSpc>
                <a:spcPts val="1159"/>
              </a:lnSpc>
            </a:pPr>
            <a:r>
              <a:rPr lang="en-US" sz="1008" dirty="0">
                <a:solidFill>
                  <a:srgbClr val="FFFFFF"/>
                </a:solidFill>
                <a:latin typeface="Poppins Medium Bold"/>
              </a:rPr>
              <a:t>POULTRY</a:t>
            </a:r>
          </a:p>
        </p:txBody>
      </p:sp>
      <p:sp>
        <p:nvSpPr>
          <p:cNvPr id="121" name="TextBox 121"/>
          <p:cNvSpPr txBox="1"/>
          <p:nvPr/>
        </p:nvSpPr>
        <p:spPr>
          <a:xfrm>
            <a:off x="9343997" y="2359952"/>
            <a:ext cx="754001" cy="153888"/>
          </a:xfrm>
          <a:prstGeom prst="rect">
            <a:avLst/>
          </a:prstGeom>
        </p:spPr>
        <p:txBody>
          <a:bodyPr lIns="0" tIns="0" rIns="0" bIns="0" rtlCol="0" anchor="t">
            <a:spAutoFit/>
          </a:bodyPr>
          <a:lstStyle/>
          <a:p>
            <a:pPr>
              <a:lnSpc>
                <a:spcPts val="1159"/>
              </a:lnSpc>
            </a:pPr>
            <a:r>
              <a:rPr lang="en-US" sz="1008" dirty="0">
                <a:solidFill>
                  <a:srgbClr val="FFFFFF"/>
                </a:solidFill>
                <a:latin typeface="Poppins Medium Bold"/>
              </a:rPr>
              <a:t>RED MEAT</a:t>
            </a:r>
          </a:p>
        </p:txBody>
      </p:sp>
      <p:sp>
        <p:nvSpPr>
          <p:cNvPr id="122" name="TextBox 122"/>
          <p:cNvSpPr txBox="1"/>
          <p:nvPr/>
        </p:nvSpPr>
        <p:spPr>
          <a:xfrm>
            <a:off x="9343996" y="2824046"/>
            <a:ext cx="656904" cy="307777"/>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FISH &amp; SEAFOOD</a:t>
            </a:r>
          </a:p>
        </p:txBody>
      </p:sp>
      <p:sp>
        <p:nvSpPr>
          <p:cNvPr id="123" name="TextBox 123"/>
          <p:cNvSpPr txBox="1"/>
          <p:nvPr/>
        </p:nvSpPr>
        <p:spPr>
          <a:xfrm>
            <a:off x="9375943" y="3395188"/>
            <a:ext cx="575724" cy="307777"/>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DIARY &amp; EGGS</a:t>
            </a:r>
          </a:p>
        </p:txBody>
      </p:sp>
      <p:sp>
        <p:nvSpPr>
          <p:cNvPr id="124" name="TextBox 124"/>
          <p:cNvSpPr txBox="1"/>
          <p:nvPr/>
        </p:nvSpPr>
        <p:spPr>
          <a:xfrm>
            <a:off x="9373710" y="4370508"/>
            <a:ext cx="597479" cy="307777"/>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NUTS &amp; SEEDS</a:t>
            </a:r>
          </a:p>
        </p:txBody>
      </p:sp>
      <p:sp>
        <p:nvSpPr>
          <p:cNvPr id="125" name="TextBox 125"/>
          <p:cNvSpPr txBox="1"/>
          <p:nvPr/>
        </p:nvSpPr>
        <p:spPr>
          <a:xfrm>
            <a:off x="10228179" y="1954867"/>
            <a:ext cx="1494432" cy="13029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Chicken, turkey, duck</a:t>
            </a:r>
          </a:p>
        </p:txBody>
      </p:sp>
      <p:sp>
        <p:nvSpPr>
          <p:cNvPr id="126" name="TextBox 126"/>
          <p:cNvSpPr txBox="1"/>
          <p:nvPr/>
        </p:nvSpPr>
        <p:spPr>
          <a:xfrm>
            <a:off x="10224233" y="2291870"/>
            <a:ext cx="1590169" cy="25853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Beef, lamb, lean, mince, pork, venison</a:t>
            </a:r>
          </a:p>
        </p:txBody>
      </p:sp>
      <p:sp>
        <p:nvSpPr>
          <p:cNvPr id="127" name="TextBox 127"/>
          <p:cNvSpPr txBox="1"/>
          <p:nvPr/>
        </p:nvSpPr>
        <p:spPr>
          <a:xfrm>
            <a:off x="10206830" y="2770783"/>
            <a:ext cx="1590169" cy="257506"/>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Cod, haddock, tuna, prawns</a:t>
            </a:r>
          </a:p>
          <a:p>
            <a:pPr>
              <a:lnSpc>
                <a:spcPts val="1020"/>
              </a:lnSpc>
            </a:pPr>
            <a:r>
              <a:rPr lang="en-US" sz="887" dirty="0">
                <a:solidFill>
                  <a:srgbClr val="000000"/>
                </a:solidFill>
                <a:latin typeface="Poppins Medium Bold"/>
              </a:rPr>
              <a:t>Oily:</a:t>
            </a:r>
            <a:r>
              <a:rPr lang="en-US" sz="887" dirty="0">
                <a:solidFill>
                  <a:srgbClr val="000000"/>
                </a:solidFill>
                <a:latin typeface="Poppins Medium"/>
              </a:rPr>
              <a:t> Salmon, mackerel</a:t>
            </a:r>
          </a:p>
        </p:txBody>
      </p:sp>
      <p:sp>
        <p:nvSpPr>
          <p:cNvPr id="128" name="TextBox 128"/>
          <p:cNvSpPr txBox="1"/>
          <p:nvPr/>
        </p:nvSpPr>
        <p:spPr>
          <a:xfrm>
            <a:off x="10199136" y="3250514"/>
            <a:ext cx="1377421" cy="515013"/>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Milk, yoghurts, milkshakes (low fat/low sugar), cheese, cottage cheese, eggs</a:t>
            </a:r>
          </a:p>
        </p:txBody>
      </p:sp>
      <p:sp>
        <p:nvSpPr>
          <p:cNvPr id="129" name="TextBox 129"/>
          <p:cNvSpPr txBox="1"/>
          <p:nvPr/>
        </p:nvSpPr>
        <p:spPr>
          <a:xfrm>
            <a:off x="10220485" y="3912654"/>
            <a:ext cx="1494432" cy="25853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kidney beans, baked beans, lentils, chickpeas</a:t>
            </a:r>
          </a:p>
        </p:txBody>
      </p:sp>
      <p:sp>
        <p:nvSpPr>
          <p:cNvPr id="130" name="TextBox 130"/>
          <p:cNvSpPr txBox="1"/>
          <p:nvPr/>
        </p:nvSpPr>
        <p:spPr>
          <a:xfrm>
            <a:off x="10212397" y="4449082"/>
            <a:ext cx="1494432" cy="13029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Nuts, seeds, nut butter</a:t>
            </a:r>
          </a:p>
        </p:txBody>
      </p:sp>
      <p:sp>
        <p:nvSpPr>
          <p:cNvPr id="131" name="TextBox 131"/>
          <p:cNvSpPr txBox="1"/>
          <p:nvPr/>
        </p:nvSpPr>
        <p:spPr>
          <a:xfrm>
            <a:off x="9263130" y="4842778"/>
            <a:ext cx="818637" cy="153888"/>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VEGETARIAN</a:t>
            </a:r>
          </a:p>
        </p:txBody>
      </p:sp>
      <p:sp>
        <p:nvSpPr>
          <p:cNvPr id="132" name="TextBox 132"/>
          <p:cNvSpPr txBox="1"/>
          <p:nvPr/>
        </p:nvSpPr>
        <p:spPr>
          <a:xfrm>
            <a:off x="10228179" y="4849231"/>
            <a:ext cx="1494432" cy="13029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Tofu, soya mince, Quorn</a:t>
            </a:r>
          </a:p>
        </p:txBody>
      </p:sp>
      <p:sp>
        <p:nvSpPr>
          <p:cNvPr id="133" name="TextBox 133"/>
          <p:cNvSpPr txBox="1"/>
          <p:nvPr/>
        </p:nvSpPr>
        <p:spPr>
          <a:xfrm>
            <a:off x="5515295" y="4758710"/>
            <a:ext cx="1211291" cy="153888"/>
          </a:xfrm>
          <a:prstGeom prst="rect">
            <a:avLst/>
          </a:prstGeom>
        </p:spPr>
        <p:txBody>
          <a:bodyPr lIns="0" tIns="0" rIns="0" bIns="0" rtlCol="0" anchor="t">
            <a:spAutoFit/>
          </a:bodyPr>
          <a:lstStyle/>
          <a:p>
            <a:pPr>
              <a:lnSpc>
                <a:spcPts val="1223"/>
              </a:lnSpc>
            </a:pPr>
            <a:r>
              <a:rPr lang="en-US" sz="1064" dirty="0">
                <a:solidFill>
                  <a:srgbClr val="000000"/>
                </a:solidFill>
                <a:latin typeface="Poppins Medium Bold"/>
              </a:rPr>
              <a:t>CARBOHYDRATES</a:t>
            </a:r>
          </a:p>
        </p:txBody>
      </p:sp>
      <p:grpSp>
        <p:nvGrpSpPr>
          <p:cNvPr id="134" name="Group 134"/>
          <p:cNvGrpSpPr/>
          <p:nvPr/>
        </p:nvGrpSpPr>
        <p:grpSpPr>
          <a:xfrm>
            <a:off x="3851027" y="4976565"/>
            <a:ext cx="1060700" cy="299603"/>
            <a:chOff x="0" y="0"/>
            <a:chExt cx="857235" cy="242133"/>
          </a:xfrm>
        </p:grpSpPr>
        <p:sp>
          <p:nvSpPr>
            <p:cNvPr id="135" name="Freeform 135"/>
            <p:cNvSpPr/>
            <p:nvPr/>
          </p:nvSpPr>
          <p:spPr>
            <a:xfrm>
              <a:off x="0" y="0"/>
              <a:ext cx="857235" cy="242133"/>
            </a:xfrm>
            <a:custGeom>
              <a:avLst/>
              <a:gdLst/>
              <a:ahLst/>
              <a:cxnLst/>
              <a:rect l="l" t="t" r="r" b="b"/>
              <a:pathLst>
                <a:path w="857235" h="242133">
                  <a:moveTo>
                    <a:pt x="0" y="0"/>
                  </a:moveTo>
                  <a:lnTo>
                    <a:pt x="857235" y="0"/>
                  </a:lnTo>
                  <a:lnTo>
                    <a:pt x="857235" y="242133"/>
                  </a:lnTo>
                  <a:lnTo>
                    <a:pt x="0" y="242133"/>
                  </a:lnTo>
                  <a:close/>
                </a:path>
              </a:pathLst>
            </a:custGeom>
            <a:solidFill>
              <a:srgbClr val="ECC10C"/>
            </a:solidFill>
          </p:spPr>
        </p:sp>
        <p:sp>
          <p:nvSpPr>
            <p:cNvPr id="136" name="TextBox 13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37" name="TextBox 137"/>
          <p:cNvSpPr txBox="1"/>
          <p:nvPr/>
        </p:nvSpPr>
        <p:spPr>
          <a:xfrm>
            <a:off x="3922295" y="5045304"/>
            <a:ext cx="989432" cy="153888"/>
          </a:xfrm>
          <a:prstGeom prst="rect">
            <a:avLst/>
          </a:prstGeom>
        </p:spPr>
        <p:txBody>
          <a:bodyPr lIns="0" tIns="0" rIns="0" bIns="0" rtlCol="0" anchor="t">
            <a:spAutoFit/>
          </a:bodyPr>
          <a:lstStyle/>
          <a:p>
            <a:pPr>
              <a:lnSpc>
                <a:spcPts val="1157"/>
              </a:lnSpc>
            </a:pPr>
            <a:r>
              <a:rPr lang="en-US" sz="1007" dirty="0">
                <a:solidFill>
                  <a:srgbClr val="000000"/>
                </a:solidFill>
                <a:latin typeface="Poppins Medium Bold"/>
              </a:rPr>
              <a:t>WHOLEGRAINS</a:t>
            </a:r>
          </a:p>
        </p:txBody>
      </p:sp>
      <p:sp>
        <p:nvSpPr>
          <p:cNvPr id="138" name="TextBox 138"/>
          <p:cNvSpPr txBox="1"/>
          <p:nvPr/>
        </p:nvSpPr>
        <p:spPr>
          <a:xfrm>
            <a:off x="5081995" y="5070618"/>
            <a:ext cx="3289183" cy="130292"/>
          </a:xfrm>
          <a:prstGeom prst="rect">
            <a:avLst/>
          </a:prstGeom>
        </p:spPr>
        <p:txBody>
          <a:bodyPr lIns="0" tIns="0" rIns="0" bIns="0" rtlCol="0" anchor="t">
            <a:spAutoFit/>
          </a:bodyPr>
          <a:lstStyle/>
          <a:p>
            <a:pPr>
              <a:lnSpc>
                <a:spcPts val="1019"/>
              </a:lnSpc>
            </a:pPr>
            <a:r>
              <a:rPr lang="en-US" sz="887" dirty="0">
                <a:solidFill>
                  <a:srgbClr val="000000"/>
                </a:solidFill>
                <a:latin typeface="Poppins Medium"/>
              </a:rPr>
              <a:t>Cereal, pasta, rice, cous cous, quinoa, bulgur wheat, oats</a:t>
            </a:r>
          </a:p>
        </p:txBody>
      </p:sp>
      <p:sp>
        <p:nvSpPr>
          <p:cNvPr id="139" name="TextBox 139"/>
          <p:cNvSpPr txBox="1"/>
          <p:nvPr/>
        </p:nvSpPr>
        <p:spPr>
          <a:xfrm>
            <a:off x="5905136" y="4560479"/>
            <a:ext cx="463581" cy="208968"/>
          </a:xfrm>
          <a:prstGeom prst="rect">
            <a:avLst/>
          </a:prstGeom>
        </p:spPr>
        <p:txBody>
          <a:bodyPr lIns="0" tIns="0" rIns="0" bIns="0" rtlCol="0" anchor="t">
            <a:spAutoFit/>
          </a:bodyPr>
          <a:lstStyle/>
          <a:p>
            <a:pPr>
              <a:lnSpc>
                <a:spcPts val="1647"/>
              </a:lnSpc>
            </a:pPr>
            <a:r>
              <a:rPr lang="en-US" sz="1432" dirty="0">
                <a:solidFill>
                  <a:srgbClr val="ECC10C"/>
                </a:solidFill>
                <a:latin typeface="Poppins ExtraBold"/>
              </a:rPr>
              <a:t>FUEL</a:t>
            </a:r>
          </a:p>
        </p:txBody>
      </p:sp>
      <p:grpSp>
        <p:nvGrpSpPr>
          <p:cNvPr id="140" name="Group 140"/>
          <p:cNvGrpSpPr/>
          <p:nvPr/>
        </p:nvGrpSpPr>
        <p:grpSpPr>
          <a:xfrm>
            <a:off x="3851027" y="5310207"/>
            <a:ext cx="1060700" cy="299603"/>
            <a:chOff x="0" y="0"/>
            <a:chExt cx="857235" cy="242133"/>
          </a:xfrm>
        </p:grpSpPr>
        <p:sp>
          <p:nvSpPr>
            <p:cNvPr id="141" name="Freeform 141"/>
            <p:cNvSpPr/>
            <p:nvPr/>
          </p:nvSpPr>
          <p:spPr>
            <a:xfrm>
              <a:off x="0" y="0"/>
              <a:ext cx="857235" cy="242133"/>
            </a:xfrm>
            <a:custGeom>
              <a:avLst/>
              <a:gdLst/>
              <a:ahLst/>
              <a:cxnLst/>
              <a:rect l="l" t="t" r="r" b="b"/>
              <a:pathLst>
                <a:path w="857235" h="242133">
                  <a:moveTo>
                    <a:pt x="0" y="0"/>
                  </a:moveTo>
                  <a:lnTo>
                    <a:pt x="857235" y="0"/>
                  </a:lnTo>
                  <a:lnTo>
                    <a:pt x="857235" y="242133"/>
                  </a:lnTo>
                  <a:lnTo>
                    <a:pt x="0" y="242133"/>
                  </a:lnTo>
                  <a:close/>
                </a:path>
              </a:pathLst>
            </a:custGeom>
            <a:solidFill>
              <a:srgbClr val="ECC10C"/>
            </a:solidFill>
          </p:spPr>
        </p:sp>
        <p:sp>
          <p:nvSpPr>
            <p:cNvPr id="142" name="TextBox 142"/>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43" name="TextBox 143"/>
          <p:cNvSpPr txBox="1"/>
          <p:nvPr/>
        </p:nvSpPr>
        <p:spPr>
          <a:xfrm>
            <a:off x="4038870" y="5374829"/>
            <a:ext cx="704345" cy="153888"/>
          </a:xfrm>
          <a:prstGeom prst="rect">
            <a:avLst/>
          </a:prstGeom>
        </p:spPr>
        <p:txBody>
          <a:bodyPr lIns="0" tIns="0" rIns="0" bIns="0" rtlCol="0" anchor="t">
            <a:spAutoFit/>
          </a:bodyPr>
          <a:lstStyle/>
          <a:p>
            <a:pPr>
              <a:lnSpc>
                <a:spcPts val="1157"/>
              </a:lnSpc>
            </a:pPr>
            <a:r>
              <a:rPr lang="en-US" sz="1007" dirty="0">
                <a:solidFill>
                  <a:srgbClr val="000000"/>
                </a:solidFill>
                <a:latin typeface="Poppins Medium Bold"/>
              </a:rPr>
              <a:t>POTATOES</a:t>
            </a:r>
          </a:p>
        </p:txBody>
      </p:sp>
      <p:grpSp>
        <p:nvGrpSpPr>
          <p:cNvPr id="144" name="Group 144"/>
          <p:cNvGrpSpPr/>
          <p:nvPr/>
        </p:nvGrpSpPr>
        <p:grpSpPr>
          <a:xfrm>
            <a:off x="4926524" y="5313824"/>
            <a:ext cx="3520117" cy="292368"/>
            <a:chOff x="0" y="0"/>
            <a:chExt cx="2791235" cy="231830"/>
          </a:xfrm>
        </p:grpSpPr>
        <p:sp>
          <p:nvSpPr>
            <p:cNvPr id="145" name="Freeform 145"/>
            <p:cNvSpPr/>
            <p:nvPr/>
          </p:nvSpPr>
          <p:spPr>
            <a:xfrm>
              <a:off x="0" y="0"/>
              <a:ext cx="2791235" cy="231830"/>
            </a:xfrm>
            <a:custGeom>
              <a:avLst/>
              <a:gdLst/>
              <a:ahLst/>
              <a:cxnLst/>
              <a:rect l="l" t="t" r="r" b="b"/>
              <a:pathLst>
                <a:path w="2791235" h="231830">
                  <a:moveTo>
                    <a:pt x="0" y="0"/>
                  </a:moveTo>
                  <a:lnTo>
                    <a:pt x="2791235" y="0"/>
                  </a:lnTo>
                  <a:lnTo>
                    <a:pt x="2791235" y="231830"/>
                  </a:lnTo>
                  <a:lnTo>
                    <a:pt x="0" y="231830"/>
                  </a:lnTo>
                  <a:close/>
                </a:path>
              </a:pathLst>
            </a:custGeom>
            <a:solidFill>
              <a:srgbClr val="F3F0EC"/>
            </a:solidFill>
          </p:spPr>
        </p:sp>
        <p:sp>
          <p:nvSpPr>
            <p:cNvPr id="146" name="TextBox 14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47" name="TextBox 147"/>
          <p:cNvSpPr txBox="1"/>
          <p:nvPr/>
        </p:nvSpPr>
        <p:spPr>
          <a:xfrm>
            <a:off x="5081995" y="5426500"/>
            <a:ext cx="3289183" cy="130292"/>
          </a:xfrm>
          <a:prstGeom prst="rect">
            <a:avLst/>
          </a:prstGeom>
        </p:spPr>
        <p:txBody>
          <a:bodyPr lIns="0" tIns="0" rIns="0" bIns="0" rtlCol="0" anchor="t">
            <a:spAutoFit/>
          </a:bodyPr>
          <a:lstStyle/>
          <a:p>
            <a:pPr>
              <a:lnSpc>
                <a:spcPts val="1019"/>
              </a:lnSpc>
            </a:pPr>
            <a:r>
              <a:rPr lang="en-US" sz="887" dirty="0">
                <a:solidFill>
                  <a:srgbClr val="000000"/>
                </a:solidFill>
                <a:latin typeface="Poppins Medium"/>
              </a:rPr>
              <a:t>Baked, new, mashed, steamed, boiled, sweet potato</a:t>
            </a:r>
          </a:p>
        </p:txBody>
      </p:sp>
      <p:grpSp>
        <p:nvGrpSpPr>
          <p:cNvPr id="148" name="Group 148"/>
          <p:cNvGrpSpPr/>
          <p:nvPr/>
        </p:nvGrpSpPr>
        <p:grpSpPr>
          <a:xfrm>
            <a:off x="3851027" y="5643949"/>
            <a:ext cx="1060700" cy="299603"/>
            <a:chOff x="0" y="0"/>
            <a:chExt cx="857235" cy="242133"/>
          </a:xfrm>
        </p:grpSpPr>
        <p:sp>
          <p:nvSpPr>
            <p:cNvPr id="149" name="Freeform 149"/>
            <p:cNvSpPr/>
            <p:nvPr/>
          </p:nvSpPr>
          <p:spPr>
            <a:xfrm>
              <a:off x="0" y="0"/>
              <a:ext cx="857235" cy="242133"/>
            </a:xfrm>
            <a:custGeom>
              <a:avLst/>
              <a:gdLst/>
              <a:ahLst/>
              <a:cxnLst/>
              <a:rect l="l" t="t" r="r" b="b"/>
              <a:pathLst>
                <a:path w="857235" h="242133">
                  <a:moveTo>
                    <a:pt x="0" y="0"/>
                  </a:moveTo>
                  <a:lnTo>
                    <a:pt x="857235" y="0"/>
                  </a:lnTo>
                  <a:lnTo>
                    <a:pt x="857235" y="242133"/>
                  </a:lnTo>
                  <a:lnTo>
                    <a:pt x="0" y="242133"/>
                  </a:lnTo>
                  <a:close/>
                </a:path>
              </a:pathLst>
            </a:custGeom>
            <a:solidFill>
              <a:srgbClr val="ECC10C"/>
            </a:solidFill>
          </p:spPr>
        </p:sp>
        <p:sp>
          <p:nvSpPr>
            <p:cNvPr id="150" name="TextBox 15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51" name="TextBox 151"/>
          <p:cNvSpPr txBox="1"/>
          <p:nvPr/>
        </p:nvSpPr>
        <p:spPr>
          <a:xfrm>
            <a:off x="4113669" y="5708572"/>
            <a:ext cx="535417" cy="153888"/>
          </a:xfrm>
          <a:prstGeom prst="rect">
            <a:avLst/>
          </a:prstGeom>
        </p:spPr>
        <p:txBody>
          <a:bodyPr lIns="0" tIns="0" rIns="0" bIns="0" rtlCol="0" anchor="t">
            <a:spAutoFit/>
          </a:bodyPr>
          <a:lstStyle/>
          <a:p>
            <a:pPr>
              <a:lnSpc>
                <a:spcPts val="1157"/>
              </a:lnSpc>
            </a:pPr>
            <a:r>
              <a:rPr lang="en-US" sz="1007" dirty="0">
                <a:solidFill>
                  <a:srgbClr val="000000"/>
                </a:solidFill>
                <a:latin typeface="Poppins Medium Bold"/>
              </a:rPr>
              <a:t>BREADS</a:t>
            </a:r>
          </a:p>
        </p:txBody>
      </p:sp>
      <p:grpSp>
        <p:nvGrpSpPr>
          <p:cNvPr id="152" name="Group 152"/>
          <p:cNvGrpSpPr/>
          <p:nvPr/>
        </p:nvGrpSpPr>
        <p:grpSpPr>
          <a:xfrm>
            <a:off x="4926524" y="5644292"/>
            <a:ext cx="3520117" cy="292368"/>
            <a:chOff x="0" y="0"/>
            <a:chExt cx="2791235" cy="231830"/>
          </a:xfrm>
        </p:grpSpPr>
        <p:sp>
          <p:nvSpPr>
            <p:cNvPr id="153" name="Freeform 153"/>
            <p:cNvSpPr/>
            <p:nvPr/>
          </p:nvSpPr>
          <p:spPr>
            <a:xfrm>
              <a:off x="0" y="0"/>
              <a:ext cx="2791235" cy="231830"/>
            </a:xfrm>
            <a:custGeom>
              <a:avLst/>
              <a:gdLst/>
              <a:ahLst/>
              <a:cxnLst/>
              <a:rect l="l" t="t" r="r" b="b"/>
              <a:pathLst>
                <a:path w="2791235" h="231830">
                  <a:moveTo>
                    <a:pt x="0" y="0"/>
                  </a:moveTo>
                  <a:lnTo>
                    <a:pt x="2791235" y="0"/>
                  </a:lnTo>
                  <a:lnTo>
                    <a:pt x="2791235" y="231830"/>
                  </a:lnTo>
                  <a:lnTo>
                    <a:pt x="0" y="231830"/>
                  </a:lnTo>
                  <a:close/>
                </a:path>
              </a:pathLst>
            </a:custGeom>
            <a:solidFill>
              <a:srgbClr val="F3F0EC"/>
            </a:solidFill>
          </p:spPr>
        </p:sp>
        <p:sp>
          <p:nvSpPr>
            <p:cNvPr id="154" name="TextBox 154"/>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55" name="TextBox 155"/>
          <p:cNvSpPr txBox="1"/>
          <p:nvPr/>
        </p:nvSpPr>
        <p:spPr>
          <a:xfrm>
            <a:off x="5081995" y="5741858"/>
            <a:ext cx="3289183" cy="130292"/>
          </a:xfrm>
          <a:prstGeom prst="rect">
            <a:avLst/>
          </a:prstGeom>
        </p:spPr>
        <p:txBody>
          <a:bodyPr lIns="0" tIns="0" rIns="0" bIns="0" rtlCol="0" anchor="t">
            <a:spAutoFit/>
          </a:bodyPr>
          <a:lstStyle/>
          <a:p>
            <a:pPr>
              <a:lnSpc>
                <a:spcPts val="1019"/>
              </a:lnSpc>
            </a:pPr>
            <a:r>
              <a:rPr lang="en-US" sz="887" dirty="0">
                <a:solidFill>
                  <a:srgbClr val="000000"/>
                </a:solidFill>
                <a:latin typeface="Poppins Medium"/>
              </a:rPr>
              <a:t>Bread, pita, rolls, wraps, English muffins, crumpets</a:t>
            </a:r>
          </a:p>
        </p:txBody>
      </p:sp>
      <p:grpSp>
        <p:nvGrpSpPr>
          <p:cNvPr id="156" name="Group 156"/>
          <p:cNvGrpSpPr/>
          <p:nvPr/>
        </p:nvGrpSpPr>
        <p:grpSpPr>
          <a:xfrm>
            <a:off x="3851027" y="5981652"/>
            <a:ext cx="1060700" cy="299603"/>
            <a:chOff x="0" y="0"/>
            <a:chExt cx="857235" cy="242133"/>
          </a:xfrm>
        </p:grpSpPr>
        <p:sp>
          <p:nvSpPr>
            <p:cNvPr id="157" name="Freeform 157"/>
            <p:cNvSpPr/>
            <p:nvPr/>
          </p:nvSpPr>
          <p:spPr>
            <a:xfrm>
              <a:off x="0" y="0"/>
              <a:ext cx="857235" cy="242133"/>
            </a:xfrm>
            <a:custGeom>
              <a:avLst/>
              <a:gdLst/>
              <a:ahLst/>
              <a:cxnLst/>
              <a:rect l="l" t="t" r="r" b="b"/>
              <a:pathLst>
                <a:path w="857235" h="242133">
                  <a:moveTo>
                    <a:pt x="0" y="0"/>
                  </a:moveTo>
                  <a:lnTo>
                    <a:pt x="857235" y="0"/>
                  </a:lnTo>
                  <a:lnTo>
                    <a:pt x="857235" y="242133"/>
                  </a:lnTo>
                  <a:lnTo>
                    <a:pt x="0" y="242133"/>
                  </a:lnTo>
                  <a:close/>
                </a:path>
              </a:pathLst>
            </a:custGeom>
            <a:solidFill>
              <a:srgbClr val="ECC10C"/>
            </a:solidFill>
          </p:spPr>
        </p:sp>
        <p:sp>
          <p:nvSpPr>
            <p:cNvPr id="158" name="TextBox 158"/>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59" name="TextBox 159"/>
          <p:cNvSpPr txBox="1"/>
          <p:nvPr/>
        </p:nvSpPr>
        <p:spPr>
          <a:xfrm>
            <a:off x="4113669" y="6043753"/>
            <a:ext cx="535417" cy="153888"/>
          </a:xfrm>
          <a:prstGeom prst="rect">
            <a:avLst/>
          </a:prstGeom>
        </p:spPr>
        <p:txBody>
          <a:bodyPr lIns="0" tIns="0" rIns="0" bIns="0" rtlCol="0" anchor="t">
            <a:spAutoFit/>
          </a:bodyPr>
          <a:lstStyle/>
          <a:p>
            <a:pPr>
              <a:lnSpc>
                <a:spcPts val="1157"/>
              </a:lnSpc>
            </a:pPr>
            <a:r>
              <a:rPr lang="en-US" sz="1007" dirty="0">
                <a:solidFill>
                  <a:srgbClr val="000000"/>
                </a:solidFill>
                <a:latin typeface="Poppins Medium Bold"/>
              </a:rPr>
              <a:t>SNACKS</a:t>
            </a:r>
          </a:p>
        </p:txBody>
      </p:sp>
      <p:grpSp>
        <p:nvGrpSpPr>
          <p:cNvPr id="160" name="Group 160"/>
          <p:cNvGrpSpPr/>
          <p:nvPr/>
        </p:nvGrpSpPr>
        <p:grpSpPr>
          <a:xfrm>
            <a:off x="4926524" y="5993935"/>
            <a:ext cx="3520117" cy="292368"/>
            <a:chOff x="0" y="0"/>
            <a:chExt cx="2791235" cy="231830"/>
          </a:xfrm>
        </p:grpSpPr>
        <p:sp>
          <p:nvSpPr>
            <p:cNvPr id="161" name="Freeform 161"/>
            <p:cNvSpPr/>
            <p:nvPr/>
          </p:nvSpPr>
          <p:spPr>
            <a:xfrm>
              <a:off x="0" y="0"/>
              <a:ext cx="2791235" cy="231830"/>
            </a:xfrm>
            <a:custGeom>
              <a:avLst/>
              <a:gdLst/>
              <a:ahLst/>
              <a:cxnLst/>
              <a:rect l="l" t="t" r="r" b="b"/>
              <a:pathLst>
                <a:path w="2791235" h="231830">
                  <a:moveTo>
                    <a:pt x="0" y="0"/>
                  </a:moveTo>
                  <a:lnTo>
                    <a:pt x="2791235" y="0"/>
                  </a:lnTo>
                  <a:lnTo>
                    <a:pt x="2791235" y="231830"/>
                  </a:lnTo>
                  <a:lnTo>
                    <a:pt x="0" y="231830"/>
                  </a:lnTo>
                  <a:close/>
                </a:path>
              </a:pathLst>
            </a:custGeom>
            <a:solidFill>
              <a:srgbClr val="F3F0EC"/>
            </a:solidFill>
          </p:spPr>
        </p:sp>
        <p:sp>
          <p:nvSpPr>
            <p:cNvPr id="162" name="TextBox 162"/>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pic>
        <p:nvPicPr>
          <p:cNvPr id="163" name="Picture 163"/>
          <p:cNvPicPr>
            <a:picLocks noChangeAspect="1"/>
          </p:cNvPicPr>
          <p:nvPr/>
        </p:nvPicPr>
        <p:blipFill>
          <a:blip r:embed="rId11"/>
          <a:srcRect/>
          <a:stretch>
            <a:fillRect/>
          </a:stretch>
        </p:blipFill>
        <p:spPr>
          <a:xfrm>
            <a:off x="7738618" y="6050962"/>
            <a:ext cx="830263" cy="367391"/>
          </a:xfrm>
          <a:prstGeom prst="rect">
            <a:avLst/>
          </a:prstGeom>
        </p:spPr>
      </p:pic>
      <p:sp>
        <p:nvSpPr>
          <p:cNvPr id="164" name="TextBox 164"/>
          <p:cNvSpPr txBox="1"/>
          <p:nvPr/>
        </p:nvSpPr>
        <p:spPr>
          <a:xfrm>
            <a:off x="5081995" y="6057216"/>
            <a:ext cx="3289183" cy="130292"/>
          </a:xfrm>
          <a:prstGeom prst="rect">
            <a:avLst/>
          </a:prstGeom>
        </p:spPr>
        <p:txBody>
          <a:bodyPr lIns="0" tIns="0" rIns="0" bIns="0" rtlCol="0" anchor="t">
            <a:spAutoFit/>
          </a:bodyPr>
          <a:lstStyle/>
          <a:p>
            <a:pPr>
              <a:lnSpc>
                <a:spcPts val="1019"/>
              </a:lnSpc>
            </a:pPr>
            <a:r>
              <a:rPr lang="en-US" sz="887" dirty="0">
                <a:solidFill>
                  <a:srgbClr val="000000"/>
                </a:solidFill>
                <a:latin typeface="Poppins Medium"/>
              </a:rPr>
              <a:t>Malt loaf, currant buns, cereal bars</a:t>
            </a:r>
          </a:p>
        </p:txBody>
      </p:sp>
      <p:pic>
        <p:nvPicPr>
          <p:cNvPr id="165" name="Picture 165"/>
          <p:cNvPicPr>
            <a:picLocks noChangeAspect="1"/>
          </p:cNvPicPr>
          <p:nvPr/>
        </p:nvPicPr>
        <p:blipFill>
          <a:blip r:embed="rId12"/>
          <a:srcRect/>
          <a:stretch>
            <a:fillRect/>
          </a:stretch>
        </p:blipFill>
        <p:spPr>
          <a:xfrm>
            <a:off x="8153267" y="5838788"/>
            <a:ext cx="831228" cy="725245"/>
          </a:xfrm>
          <a:prstGeom prst="rect">
            <a:avLst/>
          </a:prstGeom>
        </p:spPr>
      </p:pic>
      <p:pic>
        <p:nvPicPr>
          <p:cNvPr id="166" name="Picture 166"/>
          <p:cNvPicPr>
            <a:picLocks noChangeAspect="1"/>
          </p:cNvPicPr>
          <p:nvPr/>
        </p:nvPicPr>
        <p:blipFill>
          <a:blip r:embed="rId13"/>
          <a:srcRect/>
          <a:stretch>
            <a:fillRect/>
          </a:stretch>
        </p:blipFill>
        <p:spPr>
          <a:xfrm>
            <a:off x="3236851" y="4180152"/>
            <a:ext cx="1282656" cy="854569"/>
          </a:xfrm>
          <a:prstGeom prst="rect">
            <a:avLst/>
          </a:prstGeom>
        </p:spPr>
      </p:pic>
      <p:pic>
        <p:nvPicPr>
          <p:cNvPr id="167" name="Picture 167"/>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rot="-442641">
            <a:off x="4646949" y="29971"/>
            <a:ext cx="4035376" cy="4187160"/>
          </a:xfrm>
          <a:prstGeom prst="rect">
            <a:avLst/>
          </a:prstGeom>
        </p:spPr>
      </p:pic>
      <p:grpSp>
        <p:nvGrpSpPr>
          <p:cNvPr id="168" name="Group 168"/>
          <p:cNvGrpSpPr/>
          <p:nvPr/>
        </p:nvGrpSpPr>
        <p:grpSpPr>
          <a:xfrm>
            <a:off x="5056020" y="744455"/>
            <a:ext cx="3255373" cy="3255373"/>
            <a:chOff x="0" y="0"/>
            <a:chExt cx="6350000" cy="6350000"/>
          </a:xfrm>
        </p:grpSpPr>
        <p:sp>
          <p:nvSpPr>
            <p:cNvPr id="169" name="Freeform 169"/>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CD5CC"/>
            </a:solidFill>
          </p:spPr>
        </p:sp>
      </p:grpSp>
      <p:pic>
        <p:nvPicPr>
          <p:cNvPr id="170" name="Picture 170"/>
          <p:cNvPicPr>
            <a:picLocks noChangeAspect="1"/>
          </p:cNvPicPr>
          <p:nvPr/>
        </p:nvPicPr>
        <p:blipFill>
          <a:blip r:embed="rId16"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a:off x="4976746" y="719137"/>
            <a:ext cx="3360623" cy="3306012"/>
          </a:xfrm>
          <a:prstGeom prst="rect">
            <a:avLst/>
          </a:prstGeom>
        </p:spPr>
      </p:pic>
      <p:grpSp>
        <p:nvGrpSpPr>
          <p:cNvPr id="172" name="Group 172"/>
          <p:cNvGrpSpPr/>
          <p:nvPr/>
        </p:nvGrpSpPr>
        <p:grpSpPr>
          <a:xfrm>
            <a:off x="6535295" y="2347028"/>
            <a:ext cx="261389" cy="261389"/>
            <a:chOff x="0" y="0"/>
            <a:chExt cx="6350000" cy="6350000"/>
          </a:xfrm>
        </p:grpSpPr>
        <p:sp>
          <p:nvSpPr>
            <p:cNvPr id="173" name="Freeform 173"/>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000000"/>
            </a:solidFill>
          </p:spPr>
        </p:sp>
      </p:grpSp>
      <p:sp>
        <p:nvSpPr>
          <p:cNvPr id="171" name="TextBox 171"/>
          <p:cNvSpPr txBox="1"/>
          <p:nvPr/>
        </p:nvSpPr>
        <p:spPr>
          <a:xfrm>
            <a:off x="6217774" y="2046214"/>
            <a:ext cx="973061" cy="258556"/>
          </a:xfrm>
          <a:prstGeom prst="rect">
            <a:avLst/>
          </a:prstGeom>
        </p:spPr>
        <p:txBody>
          <a:bodyPr lIns="0" tIns="0" rIns="0" bIns="0" numCol="1" rtlCol="0" anchor="t">
            <a:prstTxWarp prst="textChevronInverted">
              <a:avLst/>
            </a:prstTxWarp>
            <a:spAutoFit/>
          </a:bodyPr>
          <a:lstStyle/>
          <a:p>
            <a:pPr>
              <a:lnSpc>
                <a:spcPts val="2112"/>
              </a:lnSpc>
            </a:pPr>
            <a:r>
              <a:rPr lang="en-US" sz="1600" dirty="0">
                <a:ln>
                  <a:solidFill>
                    <a:schemeClr val="tx1">
                      <a:lumMod val="75000"/>
                      <a:lumOff val="25000"/>
                    </a:schemeClr>
                  </a:solidFill>
                </a:ln>
                <a:solidFill>
                  <a:srgbClr val="FFFFFF"/>
                </a:solidFill>
                <a:latin typeface="Poppins Medium Bold"/>
              </a:rPr>
              <a:t>HYDRATE</a:t>
            </a:r>
          </a:p>
        </p:txBody>
      </p:sp>
      <p:grpSp>
        <p:nvGrpSpPr>
          <p:cNvPr id="174" name="Group 174"/>
          <p:cNvGrpSpPr/>
          <p:nvPr/>
        </p:nvGrpSpPr>
        <p:grpSpPr>
          <a:xfrm rot="-5400000">
            <a:off x="6445730" y="2360674"/>
            <a:ext cx="422653" cy="973061"/>
            <a:chOff x="0" y="0"/>
            <a:chExt cx="186380" cy="429096"/>
          </a:xfrm>
        </p:grpSpPr>
        <p:sp>
          <p:nvSpPr>
            <p:cNvPr id="175" name="Freeform 175"/>
            <p:cNvSpPr/>
            <p:nvPr/>
          </p:nvSpPr>
          <p:spPr>
            <a:xfrm>
              <a:off x="0" y="0"/>
              <a:ext cx="186380" cy="429096"/>
            </a:xfrm>
            <a:custGeom>
              <a:avLst/>
              <a:gdLst/>
              <a:ahLst/>
              <a:cxnLst/>
              <a:rect l="l" t="t" r="r" b="b"/>
              <a:pathLst>
                <a:path w="186380" h="429096">
                  <a:moveTo>
                    <a:pt x="93190" y="0"/>
                  </a:moveTo>
                  <a:lnTo>
                    <a:pt x="93190" y="0"/>
                  </a:lnTo>
                  <a:cubicBezTo>
                    <a:pt x="117905" y="0"/>
                    <a:pt x="141609" y="9818"/>
                    <a:pt x="159085" y="27295"/>
                  </a:cubicBezTo>
                  <a:cubicBezTo>
                    <a:pt x="176561" y="44771"/>
                    <a:pt x="186380" y="68474"/>
                    <a:pt x="186380" y="93190"/>
                  </a:cubicBezTo>
                  <a:lnTo>
                    <a:pt x="186380" y="335906"/>
                  </a:lnTo>
                  <a:cubicBezTo>
                    <a:pt x="186380" y="360621"/>
                    <a:pt x="176561" y="384325"/>
                    <a:pt x="159085" y="401801"/>
                  </a:cubicBezTo>
                  <a:cubicBezTo>
                    <a:pt x="141609" y="419278"/>
                    <a:pt x="117905" y="429096"/>
                    <a:pt x="93190" y="429096"/>
                  </a:cubicBezTo>
                  <a:lnTo>
                    <a:pt x="93190" y="429096"/>
                  </a:lnTo>
                  <a:cubicBezTo>
                    <a:pt x="41723" y="429096"/>
                    <a:pt x="0" y="387373"/>
                    <a:pt x="0" y="335906"/>
                  </a:cubicBezTo>
                  <a:lnTo>
                    <a:pt x="0" y="93190"/>
                  </a:lnTo>
                  <a:cubicBezTo>
                    <a:pt x="0" y="41723"/>
                    <a:pt x="41723" y="0"/>
                    <a:pt x="93190" y="0"/>
                  </a:cubicBezTo>
                  <a:close/>
                </a:path>
              </a:pathLst>
            </a:custGeom>
            <a:solidFill>
              <a:srgbClr val="FFFFFF"/>
            </a:solidFill>
            <a:ln w="28575">
              <a:solidFill>
                <a:srgbClr val="000000"/>
              </a:solidFill>
            </a:ln>
          </p:spPr>
        </p:sp>
        <p:sp>
          <p:nvSpPr>
            <p:cNvPr id="176" name="TextBox 176"/>
            <p:cNvSpPr txBox="1"/>
            <p:nvPr/>
          </p:nvSpPr>
          <p:spPr>
            <a:xfrm>
              <a:off x="0" y="-9525"/>
              <a:ext cx="812800" cy="822325"/>
            </a:xfrm>
            <a:prstGeom prst="rect">
              <a:avLst/>
            </a:prstGeom>
          </p:spPr>
          <p:txBody>
            <a:bodyPr lIns="47641" tIns="47641" rIns="47641" bIns="47641" rtlCol="0" anchor="ctr"/>
            <a:lstStyle/>
            <a:p>
              <a:pPr algn="ctr">
                <a:lnSpc>
                  <a:spcPts val="1873"/>
                </a:lnSpc>
              </a:pPr>
              <a:endParaRPr sz="2400" dirty="0"/>
            </a:p>
          </p:txBody>
        </p:sp>
      </p:grpSp>
      <p:sp>
        <p:nvSpPr>
          <p:cNvPr id="177" name="TextBox 177"/>
          <p:cNvSpPr txBox="1"/>
          <p:nvPr/>
        </p:nvSpPr>
        <p:spPr>
          <a:xfrm>
            <a:off x="6376579" y="3258625"/>
            <a:ext cx="560956" cy="269304"/>
          </a:xfrm>
          <a:prstGeom prst="rect">
            <a:avLst/>
          </a:prstGeom>
        </p:spPr>
        <p:txBody>
          <a:bodyPr lIns="0" tIns="0" rIns="0" bIns="0" rtlCol="0" anchor="t">
            <a:spAutoFit/>
          </a:bodyPr>
          <a:lstStyle/>
          <a:p>
            <a:pPr>
              <a:lnSpc>
                <a:spcPts val="2112"/>
              </a:lnSpc>
            </a:pPr>
            <a:r>
              <a:rPr lang="en-US" sz="1836" dirty="0">
                <a:solidFill>
                  <a:srgbClr val="FFFFFF"/>
                </a:solidFill>
                <a:latin typeface="Poppins Medium Bold"/>
              </a:rPr>
              <a:t>FUEL</a:t>
            </a:r>
          </a:p>
        </p:txBody>
      </p:sp>
      <p:sp>
        <p:nvSpPr>
          <p:cNvPr id="178" name="TextBox 178"/>
          <p:cNvSpPr txBox="1"/>
          <p:nvPr/>
        </p:nvSpPr>
        <p:spPr>
          <a:xfrm>
            <a:off x="5413383" y="1713121"/>
            <a:ext cx="1121911" cy="256480"/>
          </a:xfrm>
          <a:prstGeom prst="rect">
            <a:avLst/>
          </a:prstGeom>
        </p:spPr>
        <p:txBody>
          <a:bodyPr lIns="0" tIns="0" rIns="0" bIns="0" rtlCol="0" anchor="t">
            <a:spAutoFit/>
          </a:bodyPr>
          <a:lstStyle/>
          <a:p>
            <a:pPr>
              <a:lnSpc>
                <a:spcPts val="2004"/>
              </a:lnSpc>
            </a:pPr>
            <a:r>
              <a:rPr lang="en-US" sz="1743" dirty="0">
                <a:solidFill>
                  <a:srgbClr val="FFFFFF"/>
                </a:solidFill>
                <a:latin typeface="Poppins Medium Bold"/>
              </a:rPr>
              <a:t>SUPPORT</a:t>
            </a:r>
          </a:p>
        </p:txBody>
      </p:sp>
      <p:sp>
        <p:nvSpPr>
          <p:cNvPr id="179" name="TextBox 179"/>
          <p:cNvSpPr txBox="1"/>
          <p:nvPr/>
        </p:nvSpPr>
        <p:spPr>
          <a:xfrm>
            <a:off x="6937535" y="1713120"/>
            <a:ext cx="1121911" cy="256480"/>
          </a:xfrm>
          <a:prstGeom prst="rect">
            <a:avLst/>
          </a:prstGeom>
        </p:spPr>
        <p:txBody>
          <a:bodyPr lIns="0" tIns="0" rIns="0" bIns="0" rtlCol="0" anchor="t">
            <a:spAutoFit/>
          </a:bodyPr>
          <a:lstStyle/>
          <a:p>
            <a:pPr>
              <a:lnSpc>
                <a:spcPts val="2004"/>
              </a:lnSpc>
            </a:pPr>
            <a:r>
              <a:rPr lang="en-US" sz="1743" dirty="0">
                <a:solidFill>
                  <a:srgbClr val="FFFFFF"/>
                </a:solidFill>
                <a:latin typeface="Poppins Medium Bold"/>
              </a:rPr>
              <a:t>RECOVER</a:t>
            </a:r>
          </a:p>
        </p:txBody>
      </p:sp>
      <p:sp>
        <p:nvSpPr>
          <p:cNvPr id="180" name="TextBox 180"/>
          <p:cNvSpPr txBox="1"/>
          <p:nvPr/>
        </p:nvSpPr>
        <p:spPr>
          <a:xfrm>
            <a:off x="6283695" y="2715302"/>
            <a:ext cx="723435" cy="260071"/>
          </a:xfrm>
          <a:prstGeom prst="rect">
            <a:avLst/>
          </a:prstGeom>
        </p:spPr>
        <p:txBody>
          <a:bodyPr lIns="0" tIns="0" rIns="0" bIns="0" rtlCol="0" anchor="t">
            <a:spAutoFit/>
          </a:bodyPr>
          <a:lstStyle/>
          <a:p>
            <a:pPr algn="ctr">
              <a:lnSpc>
                <a:spcPts val="1041"/>
              </a:lnSpc>
            </a:pPr>
            <a:r>
              <a:rPr lang="en-US" sz="1052" dirty="0">
                <a:solidFill>
                  <a:srgbClr val="000000"/>
                </a:solidFill>
                <a:latin typeface="Poppins Medium Bold"/>
              </a:rPr>
              <a:t>HYDRATE FLUIDS</a:t>
            </a:r>
          </a:p>
        </p:txBody>
      </p:sp>
      <p:sp>
        <p:nvSpPr>
          <p:cNvPr id="181" name="TextBox 181"/>
          <p:cNvSpPr txBox="1"/>
          <p:nvPr/>
        </p:nvSpPr>
        <p:spPr>
          <a:xfrm rot="-2132506">
            <a:off x="5071084" y="908539"/>
            <a:ext cx="1496965" cy="540608"/>
          </a:xfrm>
          <a:prstGeom prst="rect">
            <a:avLst/>
          </a:prstGeom>
        </p:spPr>
        <p:txBody>
          <a:bodyPr spcFirstLastPara="1" lIns="0" tIns="0" rIns="0" bIns="0" numCol="1" rtlCol="0" anchor="t">
            <a:prstTxWarp prst="textArchUp">
              <a:avLst>
                <a:gd name="adj" fmla="val 11601467"/>
              </a:avLst>
            </a:prstTxWarp>
            <a:spAutoFit/>
          </a:bodyPr>
          <a:lstStyle/>
          <a:p>
            <a:pPr>
              <a:lnSpc>
                <a:spcPts val="1356"/>
              </a:lnSpc>
            </a:pPr>
            <a:r>
              <a:rPr lang="en-US" sz="1180" dirty="0">
                <a:solidFill>
                  <a:srgbClr val="FFFFFF"/>
                </a:solidFill>
                <a:latin typeface="Poppins Medium"/>
              </a:rPr>
              <a:t>Minimize Wear Tear</a:t>
            </a:r>
          </a:p>
        </p:txBody>
      </p:sp>
      <p:pic>
        <p:nvPicPr>
          <p:cNvPr id="187" name="Picture 187"/>
          <p:cNvPicPr>
            <a:picLocks noChangeAspect="1"/>
          </p:cNvPicPr>
          <p:nvPr/>
        </p:nvPicPr>
        <p:blipFill>
          <a:blip r:embed="rId18"/>
          <a:srcRect l="20474" t="37563" r="20211" b="45434"/>
          <a:stretch>
            <a:fillRect/>
          </a:stretch>
        </p:blipFill>
        <p:spPr>
          <a:xfrm>
            <a:off x="5770501" y="6633019"/>
            <a:ext cx="651001" cy="186603"/>
          </a:xfrm>
          <a:prstGeom prst="rect">
            <a:avLst/>
          </a:prstGeom>
        </p:spPr>
      </p:pic>
      <p:sp>
        <p:nvSpPr>
          <p:cNvPr id="188" name="AutoShape 188"/>
          <p:cNvSpPr/>
          <p:nvPr/>
        </p:nvSpPr>
        <p:spPr>
          <a:xfrm>
            <a:off x="-2" y="640941"/>
            <a:ext cx="4760243" cy="740024"/>
          </a:xfrm>
          <a:prstGeom prst="rect">
            <a:avLst/>
          </a:prstGeom>
          <a:solidFill>
            <a:srgbClr val="000000"/>
          </a:solidFill>
        </p:spPr>
      </p:sp>
      <p:sp>
        <p:nvSpPr>
          <p:cNvPr id="189" name="TextBox 189"/>
          <p:cNvSpPr txBox="1"/>
          <p:nvPr/>
        </p:nvSpPr>
        <p:spPr>
          <a:xfrm>
            <a:off x="593653" y="811100"/>
            <a:ext cx="4760243" cy="397673"/>
          </a:xfrm>
          <a:prstGeom prst="rect">
            <a:avLst/>
          </a:prstGeom>
        </p:spPr>
        <p:txBody>
          <a:bodyPr wrap="square" lIns="0" tIns="0" rIns="0" bIns="0" rtlCol="0" anchor="t">
            <a:spAutoFit/>
          </a:bodyPr>
          <a:lstStyle/>
          <a:p>
            <a:pPr>
              <a:lnSpc>
                <a:spcPts val="3360"/>
              </a:lnSpc>
            </a:pPr>
            <a:r>
              <a:rPr lang="en-US" sz="2000" dirty="0">
                <a:solidFill>
                  <a:srgbClr val="FFFFFF"/>
                </a:solidFill>
                <a:latin typeface="Walbaum Display SemiBold" panose="02070703090703020303" pitchFamily="18" charset="0"/>
              </a:rPr>
              <a:t>PERFORMANCE MEAL WHEEL</a:t>
            </a:r>
          </a:p>
        </p:txBody>
      </p:sp>
      <p:grpSp>
        <p:nvGrpSpPr>
          <p:cNvPr id="190" name="Group 11">
            <a:extLst>
              <a:ext uri="{FF2B5EF4-FFF2-40B4-BE49-F238E27FC236}">
                <a16:creationId xmlns:a16="http://schemas.microsoft.com/office/drawing/2014/main" id="{680B93F1-4A3E-407C-B03B-2981F7BF9DA6}"/>
              </a:ext>
            </a:extLst>
          </p:cNvPr>
          <p:cNvGrpSpPr/>
          <p:nvPr/>
        </p:nvGrpSpPr>
        <p:grpSpPr>
          <a:xfrm>
            <a:off x="-1" y="6594642"/>
            <a:ext cx="12192001" cy="278028"/>
            <a:chOff x="0" y="0"/>
            <a:chExt cx="7911972" cy="163770"/>
          </a:xfrm>
        </p:grpSpPr>
        <p:sp>
          <p:nvSpPr>
            <p:cNvPr id="191" name="Freeform 12">
              <a:extLst>
                <a:ext uri="{FF2B5EF4-FFF2-40B4-BE49-F238E27FC236}">
                  <a16:creationId xmlns:a16="http://schemas.microsoft.com/office/drawing/2014/main" id="{2D3D415C-E855-2276-8D66-4ECA1A97F915}"/>
                </a:ext>
              </a:extLst>
            </p:cNvPr>
            <p:cNvSpPr/>
            <p:nvPr/>
          </p:nvSpPr>
          <p:spPr>
            <a:xfrm>
              <a:off x="0" y="0"/>
              <a:ext cx="7911972" cy="163770"/>
            </a:xfrm>
            <a:custGeom>
              <a:avLst/>
              <a:gdLst/>
              <a:ahLst/>
              <a:cxnLst/>
              <a:rect l="l" t="t" r="r" b="b"/>
              <a:pathLst>
                <a:path w="7911972" h="163770">
                  <a:moveTo>
                    <a:pt x="0" y="0"/>
                  </a:moveTo>
                  <a:lnTo>
                    <a:pt x="7911972" y="0"/>
                  </a:lnTo>
                  <a:lnTo>
                    <a:pt x="7911972" y="163770"/>
                  </a:lnTo>
                  <a:lnTo>
                    <a:pt x="0" y="163770"/>
                  </a:lnTo>
                  <a:close/>
                </a:path>
              </a:pathLst>
            </a:custGeom>
            <a:solidFill>
              <a:srgbClr val="000000"/>
            </a:solidFill>
          </p:spPr>
        </p:sp>
        <p:sp>
          <p:nvSpPr>
            <p:cNvPr id="192" name="TextBox 13">
              <a:extLst>
                <a:ext uri="{FF2B5EF4-FFF2-40B4-BE49-F238E27FC236}">
                  <a16:creationId xmlns:a16="http://schemas.microsoft.com/office/drawing/2014/main" id="{14A6D561-4663-CB39-1946-179CCEC751EC}"/>
                </a:ext>
              </a:extLst>
            </p:cNvPr>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pic>
        <p:nvPicPr>
          <p:cNvPr id="193" name="Picture 11">
            <a:extLst>
              <a:ext uri="{FF2B5EF4-FFF2-40B4-BE49-F238E27FC236}">
                <a16:creationId xmlns:a16="http://schemas.microsoft.com/office/drawing/2014/main" id="{F85E06AC-8CD1-A26F-3CDF-308887A53095}"/>
              </a:ext>
            </a:extLst>
          </p:cNvPr>
          <p:cNvPicPr>
            <a:picLocks noChangeAspect="1"/>
          </p:cNvPicPr>
          <p:nvPr/>
        </p:nvPicPr>
        <p:blipFill>
          <a:blip r:embed="rId18"/>
          <a:srcRect l="20474" t="37563" r="20211" b="45434"/>
          <a:stretch>
            <a:fillRect/>
          </a:stretch>
        </p:blipFill>
        <p:spPr>
          <a:xfrm>
            <a:off x="5770498" y="6633519"/>
            <a:ext cx="651001" cy="186603"/>
          </a:xfrm>
          <a:prstGeom prst="rect">
            <a:avLst/>
          </a:prstGeom>
        </p:spPr>
      </p:pic>
      <p:sp>
        <p:nvSpPr>
          <p:cNvPr id="197" name="TextBox 181">
            <a:extLst>
              <a:ext uri="{FF2B5EF4-FFF2-40B4-BE49-F238E27FC236}">
                <a16:creationId xmlns:a16="http://schemas.microsoft.com/office/drawing/2014/main" id="{825FB99C-6B0C-00BE-A98B-CD7FCDF52AF5}"/>
              </a:ext>
            </a:extLst>
          </p:cNvPr>
          <p:cNvSpPr txBox="1"/>
          <p:nvPr/>
        </p:nvSpPr>
        <p:spPr>
          <a:xfrm rot="3897480">
            <a:off x="7270545" y="1417047"/>
            <a:ext cx="1451263" cy="540608"/>
          </a:xfrm>
          <a:prstGeom prst="rect">
            <a:avLst/>
          </a:prstGeom>
        </p:spPr>
        <p:txBody>
          <a:bodyPr spcFirstLastPara="1" lIns="0" tIns="0" rIns="0" bIns="0" numCol="1" rtlCol="0" anchor="t">
            <a:prstTxWarp prst="textArchUp">
              <a:avLst>
                <a:gd name="adj" fmla="val 11601467"/>
              </a:avLst>
            </a:prstTxWarp>
            <a:spAutoFit/>
          </a:bodyPr>
          <a:lstStyle/>
          <a:p>
            <a:pPr>
              <a:lnSpc>
                <a:spcPts val="1356"/>
              </a:lnSpc>
            </a:pPr>
            <a:r>
              <a:rPr lang="en-US" sz="1180" dirty="0">
                <a:solidFill>
                  <a:srgbClr val="FFFFFF"/>
                </a:solidFill>
                <a:latin typeface="Poppins Medium"/>
              </a:rPr>
              <a:t>Growth &amp; Repair</a:t>
            </a:r>
          </a:p>
        </p:txBody>
      </p:sp>
      <p:sp>
        <p:nvSpPr>
          <p:cNvPr id="199" name="Rechteck 198">
            <a:extLst>
              <a:ext uri="{FF2B5EF4-FFF2-40B4-BE49-F238E27FC236}">
                <a16:creationId xmlns:a16="http://schemas.microsoft.com/office/drawing/2014/main" id="{511DECD7-43E1-98BF-E778-7FBEC0F04193}"/>
              </a:ext>
            </a:extLst>
          </p:cNvPr>
          <p:cNvSpPr/>
          <p:nvPr/>
        </p:nvSpPr>
        <p:spPr>
          <a:xfrm>
            <a:off x="6144252" y="3831104"/>
            <a:ext cx="765593" cy="305725"/>
          </a:xfrm>
          <a:prstGeom prst="rect">
            <a:avLst/>
          </a:prstGeom>
          <a:noFill/>
        </p:spPr>
        <p:txBody>
          <a:bodyPr spcFirstLastPara="1" wrap="none" lIns="121920" tIns="60960" rIns="121920" bIns="60960" numCol="1">
            <a:prstTxWarp prst="textArchDown">
              <a:avLst/>
            </a:prstTxWarp>
            <a:spAutoFit/>
          </a:bodyPr>
          <a:lstStyle/>
          <a:p>
            <a:pPr algn="ctr"/>
            <a:r>
              <a:rPr lang="de-DE" sz="1187" dirty="0">
                <a:ln w="0"/>
                <a:solidFill>
                  <a:schemeClr val="bg1"/>
                </a:solidFill>
                <a:effectLst>
                  <a:outerShdw blurRad="38100" dist="19050" dir="2700000" algn="tl" rotWithShape="0">
                    <a:schemeClr val="dk1">
                      <a:alpha val="40000"/>
                    </a:schemeClr>
                  </a:outerShdw>
                </a:effectLst>
                <a:latin typeface="Poppins Medium" panose="00000600000000000000" pitchFamily="2" charset="0"/>
                <a:cs typeface="Poppins Medium" panose="00000600000000000000" pitchFamily="2" charset="0"/>
              </a:rPr>
              <a:t>Energy</a:t>
            </a:r>
          </a:p>
        </p:txBody>
      </p:sp>
    </p:spTree>
    <p:extLst>
      <p:ext uri="{BB962C8B-B14F-4D97-AF65-F5344CB8AC3E}">
        <p14:creationId xmlns:p14="http://schemas.microsoft.com/office/powerpoint/2010/main" val="1705310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screenshot of a computer&#10;&#10;Description automatically generated with low confidence">
            <a:extLst>
              <a:ext uri="{FF2B5EF4-FFF2-40B4-BE49-F238E27FC236}">
                <a16:creationId xmlns:a16="http://schemas.microsoft.com/office/drawing/2014/main" id="{FD6A4CE7-6CA3-7448-B464-5EA3726989BE}"/>
              </a:ext>
            </a:extLst>
          </p:cNvPr>
          <p:cNvPicPr>
            <a:picLocks noGrp="1" noChangeAspect="1"/>
          </p:cNvPicPr>
          <p:nvPr>
            <p:ph idx="1"/>
          </p:nvPr>
        </p:nvPicPr>
        <p:blipFill rotWithShape="1">
          <a:blip r:embed="rId3"/>
          <a:srcRect r="7110" b="-1"/>
          <a:stretch/>
        </p:blipFill>
        <p:spPr>
          <a:xfrm>
            <a:off x="20" y="10"/>
            <a:ext cx="12191980" cy="6857990"/>
          </a:xfrm>
          <a:prstGeom prst="rect">
            <a:avLst/>
          </a:prstGeom>
        </p:spPr>
      </p:pic>
      <p:sp>
        <p:nvSpPr>
          <p:cNvPr id="5" name="TextBox 4">
            <a:extLst>
              <a:ext uri="{FF2B5EF4-FFF2-40B4-BE49-F238E27FC236}">
                <a16:creationId xmlns:a16="http://schemas.microsoft.com/office/drawing/2014/main" id="{B3C3A509-EFB1-BF4A-A208-CF96BCCD4A30}"/>
              </a:ext>
            </a:extLst>
          </p:cNvPr>
          <p:cNvSpPr txBox="1"/>
          <p:nvPr/>
        </p:nvSpPr>
        <p:spPr>
          <a:xfrm>
            <a:off x="2014537" y="6072188"/>
            <a:ext cx="8772525" cy="369332"/>
          </a:xfrm>
          <a:prstGeom prst="rect">
            <a:avLst/>
          </a:prstGeom>
          <a:noFill/>
        </p:spPr>
        <p:txBody>
          <a:bodyPr wrap="square" rtlCol="0">
            <a:spAutoFit/>
          </a:bodyPr>
          <a:lstStyle/>
          <a:p>
            <a:pPr algn="ctr"/>
            <a:r>
              <a:rPr lang="en-US" dirty="0"/>
              <a:t>Jeukendrup and Achten Eur J Sports Sci 2001</a:t>
            </a:r>
          </a:p>
        </p:txBody>
      </p:sp>
      <p:sp>
        <p:nvSpPr>
          <p:cNvPr id="6" name="TextBox 5">
            <a:extLst>
              <a:ext uri="{FF2B5EF4-FFF2-40B4-BE49-F238E27FC236}">
                <a16:creationId xmlns:a16="http://schemas.microsoft.com/office/drawing/2014/main" id="{62060197-21C7-D34D-B8FA-C1C09B939917}"/>
              </a:ext>
            </a:extLst>
          </p:cNvPr>
          <p:cNvSpPr txBox="1"/>
          <p:nvPr/>
        </p:nvSpPr>
        <p:spPr>
          <a:xfrm>
            <a:off x="3729037" y="273605"/>
            <a:ext cx="7200900" cy="584775"/>
          </a:xfrm>
          <a:prstGeom prst="rect">
            <a:avLst/>
          </a:prstGeom>
          <a:noFill/>
        </p:spPr>
        <p:txBody>
          <a:bodyPr wrap="square" rtlCol="0">
            <a:spAutoFit/>
          </a:bodyPr>
          <a:lstStyle/>
          <a:p>
            <a:r>
              <a:rPr lang="en-US" sz="3200" dirty="0"/>
              <a:t>Fuel Use During Exercise </a:t>
            </a:r>
          </a:p>
        </p:txBody>
      </p:sp>
    </p:spTree>
    <p:extLst>
      <p:ext uri="{BB962C8B-B14F-4D97-AF65-F5344CB8AC3E}">
        <p14:creationId xmlns:p14="http://schemas.microsoft.com/office/powerpoint/2010/main" val="9857423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1619" y="285750"/>
            <a:ext cx="9144000" cy="657225"/>
          </a:xfrm>
        </p:spPr>
        <p:txBody>
          <a:bodyPr>
            <a:normAutofit fontScale="90000"/>
          </a:bodyPr>
          <a:lstStyle/>
          <a:p>
            <a:r>
              <a:rPr lang="en-US" dirty="0"/>
              <a:t>How much carbohydrate do athletes need?</a:t>
            </a:r>
          </a:p>
        </p:txBody>
      </p:sp>
      <p:graphicFrame>
        <p:nvGraphicFramePr>
          <p:cNvPr id="8" name="Table 8">
            <a:extLst>
              <a:ext uri="{FF2B5EF4-FFF2-40B4-BE49-F238E27FC236}">
                <a16:creationId xmlns:a16="http://schemas.microsoft.com/office/drawing/2014/main" id="{F734B143-48CE-5B40-8112-81CEA2ADF3B4}"/>
              </a:ext>
            </a:extLst>
          </p:cNvPr>
          <p:cNvGraphicFramePr>
            <a:graphicFrameLocks noGrp="1"/>
          </p:cNvGraphicFramePr>
          <p:nvPr>
            <p:ph idx="1"/>
            <p:extLst>
              <p:ext uri="{D42A27DB-BD31-4B8C-83A1-F6EECF244321}">
                <p14:modId xmlns:p14="http://schemas.microsoft.com/office/powerpoint/2010/main" val="2922465255"/>
              </p:ext>
            </p:extLst>
          </p:nvPr>
        </p:nvGraphicFramePr>
        <p:xfrm>
          <a:off x="528639" y="1285874"/>
          <a:ext cx="11258550" cy="4486274"/>
        </p:xfrm>
        <a:graphic>
          <a:graphicData uri="http://schemas.openxmlformats.org/drawingml/2006/table">
            <a:tbl>
              <a:tblPr firstRow="1" bandRow="1">
                <a:tableStyleId>{073A0DAA-6AF3-43AB-8588-CEC1D06C72B9}</a:tableStyleId>
              </a:tblPr>
              <a:tblGrid>
                <a:gridCol w="3752850">
                  <a:extLst>
                    <a:ext uri="{9D8B030D-6E8A-4147-A177-3AD203B41FA5}">
                      <a16:colId xmlns:a16="http://schemas.microsoft.com/office/drawing/2014/main" val="1695892967"/>
                    </a:ext>
                  </a:extLst>
                </a:gridCol>
                <a:gridCol w="3752850">
                  <a:extLst>
                    <a:ext uri="{9D8B030D-6E8A-4147-A177-3AD203B41FA5}">
                      <a16:colId xmlns:a16="http://schemas.microsoft.com/office/drawing/2014/main" val="711834607"/>
                    </a:ext>
                  </a:extLst>
                </a:gridCol>
                <a:gridCol w="3752850">
                  <a:extLst>
                    <a:ext uri="{9D8B030D-6E8A-4147-A177-3AD203B41FA5}">
                      <a16:colId xmlns:a16="http://schemas.microsoft.com/office/drawing/2014/main" val="345600775"/>
                    </a:ext>
                  </a:extLst>
                </a:gridCol>
              </a:tblGrid>
              <a:tr h="706674">
                <a:tc>
                  <a:txBody>
                    <a:bodyPr/>
                    <a:lstStyle/>
                    <a:p>
                      <a:r>
                        <a:rPr lang="en-US" dirty="0"/>
                        <a:t>Intensity </a:t>
                      </a:r>
                    </a:p>
                  </a:txBody>
                  <a:tcPr/>
                </a:tc>
                <a:tc>
                  <a:txBody>
                    <a:bodyPr/>
                    <a:lstStyle/>
                    <a:p>
                      <a:r>
                        <a:rPr lang="en-US" dirty="0"/>
                        <a:t>Type of Activity </a:t>
                      </a:r>
                    </a:p>
                  </a:txBody>
                  <a:tcPr/>
                </a:tc>
                <a:tc>
                  <a:txBody>
                    <a:bodyPr/>
                    <a:lstStyle/>
                    <a:p>
                      <a:r>
                        <a:rPr lang="en-US" dirty="0">
                          <a:solidFill>
                            <a:schemeClr val="bg1"/>
                          </a:solidFill>
                        </a:rPr>
                        <a:t>CHO Requirement </a:t>
                      </a:r>
                    </a:p>
                  </a:txBody>
                  <a:tcPr/>
                </a:tc>
                <a:extLst>
                  <a:ext uri="{0D108BD9-81ED-4DB2-BD59-A6C34878D82A}">
                    <a16:rowId xmlns:a16="http://schemas.microsoft.com/office/drawing/2014/main" val="938987105"/>
                  </a:ext>
                </a:extLst>
              </a:tr>
              <a:tr h="585798">
                <a:tc>
                  <a:txBody>
                    <a:bodyPr/>
                    <a:lstStyle/>
                    <a:p>
                      <a:r>
                        <a:rPr lang="en-US" b="1" dirty="0"/>
                        <a:t>Light </a:t>
                      </a:r>
                    </a:p>
                  </a:txBody>
                  <a:tcPr/>
                </a:tc>
                <a:tc>
                  <a:txBody>
                    <a:bodyPr/>
                    <a:lstStyle/>
                    <a:p>
                      <a:r>
                        <a:rPr lang="en-US" b="1" dirty="0"/>
                        <a:t>Low intensity or Rest day </a:t>
                      </a:r>
                    </a:p>
                  </a:txBody>
                  <a:tcPr/>
                </a:tc>
                <a:tc>
                  <a:txBody>
                    <a:bodyPr/>
                    <a:lstStyle/>
                    <a:p>
                      <a:r>
                        <a:rPr lang="en-US" b="1" dirty="0"/>
                        <a:t>3-5g/kg body weight </a:t>
                      </a:r>
                    </a:p>
                  </a:txBody>
                  <a:tcPr/>
                </a:tc>
                <a:extLst>
                  <a:ext uri="{0D108BD9-81ED-4DB2-BD59-A6C34878D82A}">
                    <a16:rowId xmlns:a16="http://schemas.microsoft.com/office/drawing/2014/main" val="3963644748"/>
                  </a:ext>
                </a:extLst>
              </a:tr>
              <a:tr h="585798">
                <a:tc>
                  <a:txBody>
                    <a:bodyPr/>
                    <a:lstStyle/>
                    <a:p>
                      <a:r>
                        <a:rPr lang="en-US" b="1" dirty="0"/>
                        <a:t>Moderate </a:t>
                      </a:r>
                    </a:p>
                  </a:txBody>
                  <a:tcPr/>
                </a:tc>
                <a:tc>
                  <a:txBody>
                    <a:bodyPr/>
                    <a:lstStyle/>
                    <a:p>
                      <a:r>
                        <a:rPr lang="en-US" b="1" dirty="0"/>
                        <a:t>Moderate e.g. 1 hr. per day </a:t>
                      </a:r>
                    </a:p>
                  </a:txBody>
                  <a:tcPr/>
                </a:tc>
                <a:tc>
                  <a:txBody>
                    <a:bodyPr/>
                    <a:lstStyle/>
                    <a:p>
                      <a:r>
                        <a:rPr lang="en-US" b="1" dirty="0"/>
                        <a:t>5-7g/kg/day</a:t>
                      </a:r>
                    </a:p>
                  </a:txBody>
                  <a:tcPr/>
                </a:tc>
                <a:extLst>
                  <a:ext uri="{0D108BD9-81ED-4DB2-BD59-A6C34878D82A}">
                    <a16:rowId xmlns:a16="http://schemas.microsoft.com/office/drawing/2014/main" val="1116256773"/>
                  </a:ext>
                </a:extLst>
              </a:tr>
              <a:tr h="1011103">
                <a:tc>
                  <a:txBody>
                    <a:bodyPr/>
                    <a:lstStyle/>
                    <a:p>
                      <a:r>
                        <a:rPr lang="en-US" b="1" dirty="0"/>
                        <a:t>High </a:t>
                      </a:r>
                    </a:p>
                  </a:txBody>
                  <a:tcPr/>
                </a:tc>
                <a:tc>
                  <a:txBody>
                    <a:bodyPr/>
                    <a:lstStyle/>
                    <a:p>
                      <a:r>
                        <a:rPr lang="en-US" b="1" dirty="0"/>
                        <a:t>Endurance program 1-3h/day mod-high intensity </a:t>
                      </a:r>
                    </a:p>
                  </a:txBody>
                  <a:tcPr/>
                </a:tc>
                <a:tc>
                  <a:txBody>
                    <a:bodyPr/>
                    <a:lstStyle/>
                    <a:p>
                      <a:r>
                        <a:rPr lang="en-US" b="1" dirty="0"/>
                        <a:t>6-10g/kg/day</a:t>
                      </a:r>
                    </a:p>
                  </a:txBody>
                  <a:tcPr/>
                </a:tc>
                <a:extLst>
                  <a:ext uri="{0D108BD9-81ED-4DB2-BD59-A6C34878D82A}">
                    <a16:rowId xmlns:a16="http://schemas.microsoft.com/office/drawing/2014/main" val="2171342341"/>
                  </a:ext>
                </a:extLst>
              </a:tr>
              <a:tr h="1011103">
                <a:tc>
                  <a:txBody>
                    <a:bodyPr/>
                    <a:lstStyle/>
                    <a:p>
                      <a:r>
                        <a:rPr lang="en-US" b="1" dirty="0"/>
                        <a:t>Very High </a:t>
                      </a:r>
                    </a:p>
                  </a:txBody>
                  <a:tcPr/>
                </a:tc>
                <a:tc>
                  <a:txBody>
                    <a:bodyPr/>
                    <a:lstStyle/>
                    <a:p>
                      <a:r>
                        <a:rPr lang="en-US" b="1" dirty="0"/>
                        <a:t>Extreme commitment 4-5h/day mod-high intensity </a:t>
                      </a:r>
                    </a:p>
                  </a:txBody>
                  <a:tcPr/>
                </a:tc>
                <a:tc>
                  <a:txBody>
                    <a:bodyPr/>
                    <a:lstStyle/>
                    <a:p>
                      <a:r>
                        <a:rPr lang="en-US" b="1" dirty="0"/>
                        <a:t>8-10g/kg/day </a:t>
                      </a:r>
                    </a:p>
                  </a:txBody>
                  <a:tcPr/>
                </a:tc>
                <a:extLst>
                  <a:ext uri="{0D108BD9-81ED-4DB2-BD59-A6C34878D82A}">
                    <a16:rowId xmlns:a16="http://schemas.microsoft.com/office/drawing/2014/main" val="4144684640"/>
                  </a:ext>
                </a:extLst>
              </a:tr>
              <a:tr h="585798">
                <a:tc gridSpan="3">
                  <a:txBody>
                    <a:bodyPr/>
                    <a:lstStyle/>
                    <a:p>
                      <a:pPr algn="ctr"/>
                      <a:r>
                        <a:rPr lang="en-US" dirty="0"/>
                        <a:t>ACSM (Position statement : Nutrition for Athletic Performance 2016)</a:t>
                      </a:r>
                    </a:p>
                  </a:txBody>
                  <a:tcPr/>
                </a:tc>
                <a:tc hMerge="1">
                  <a:txBody>
                    <a:bodyPr/>
                    <a:lstStyle/>
                    <a:p>
                      <a:r>
                        <a:rPr lang="en-US" dirty="0"/>
                        <a:t>ACSM (Position statement : Nutrition for Athletic Performance 2016)</a:t>
                      </a:r>
                    </a:p>
                  </a:txBody>
                  <a:tcPr/>
                </a:tc>
                <a:tc hMerge="1">
                  <a:txBody>
                    <a:bodyPr/>
                    <a:lstStyle/>
                    <a:p>
                      <a:endParaRPr lang="en-US" dirty="0"/>
                    </a:p>
                  </a:txBody>
                  <a:tcPr/>
                </a:tc>
                <a:extLst>
                  <a:ext uri="{0D108BD9-81ED-4DB2-BD59-A6C34878D82A}">
                    <a16:rowId xmlns:a16="http://schemas.microsoft.com/office/drawing/2014/main" val="3189902387"/>
                  </a:ext>
                </a:extLst>
              </a:tr>
            </a:tbl>
          </a:graphicData>
        </a:graphic>
      </p:graphicFrame>
      <p:pic>
        <p:nvPicPr>
          <p:cNvPr id="10" name="Picture 9" descr="Logo, company name&#10;&#10;Description automatically generated">
            <a:extLst>
              <a:ext uri="{FF2B5EF4-FFF2-40B4-BE49-F238E27FC236}">
                <a16:creationId xmlns:a16="http://schemas.microsoft.com/office/drawing/2014/main" id="{4B97CDFB-603F-4449-9E61-AC84B136B4DC}"/>
              </a:ext>
            </a:extLst>
          </p:cNvPr>
          <p:cNvPicPr>
            <a:picLocks noChangeAspect="1"/>
          </p:cNvPicPr>
          <p:nvPr/>
        </p:nvPicPr>
        <p:blipFill>
          <a:blip r:embed="rId3"/>
          <a:stretch>
            <a:fillRect/>
          </a:stretch>
        </p:blipFill>
        <p:spPr>
          <a:xfrm>
            <a:off x="165418" y="5794692"/>
            <a:ext cx="1063307" cy="1063307"/>
          </a:xfrm>
          <a:prstGeom prst="rect">
            <a:avLst/>
          </a:prstGeom>
        </p:spPr>
      </p:pic>
    </p:spTree>
    <p:extLst>
      <p:ext uri="{BB962C8B-B14F-4D97-AF65-F5344CB8AC3E}">
        <p14:creationId xmlns:p14="http://schemas.microsoft.com/office/powerpoint/2010/main" val="1648473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FA7A878-6F26-2140-B7A7-716DEE4B24D6}"/>
              </a:ext>
            </a:extLst>
          </p:cNvPr>
          <p:cNvGraphicFramePr>
            <a:graphicFrameLocks noGrp="1"/>
          </p:cNvGraphicFramePr>
          <p:nvPr>
            <p:ph idx="1"/>
            <p:extLst>
              <p:ext uri="{D42A27DB-BD31-4B8C-83A1-F6EECF244321}">
                <p14:modId xmlns:p14="http://schemas.microsoft.com/office/powerpoint/2010/main" val="763928886"/>
              </p:ext>
            </p:extLst>
          </p:nvPr>
        </p:nvGraphicFramePr>
        <p:xfrm>
          <a:off x="159026" y="238541"/>
          <a:ext cx="11714922" cy="6545602"/>
        </p:xfrm>
        <a:graphic>
          <a:graphicData uri="http://schemas.openxmlformats.org/drawingml/2006/table">
            <a:tbl>
              <a:tblPr/>
              <a:tblGrid>
                <a:gridCol w="678903">
                  <a:extLst>
                    <a:ext uri="{9D8B030D-6E8A-4147-A177-3AD203B41FA5}">
                      <a16:colId xmlns:a16="http://schemas.microsoft.com/office/drawing/2014/main" val="1243341604"/>
                    </a:ext>
                  </a:extLst>
                </a:gridCol>
                <a:gridCol w="346053">
                  <a:extLst>
                    <a:ext uri="{9D8B030D-6E8A-4147-A177-3AD203B41FA5}">
                      <a16:colId xmlns:a16="http://schemas.microsoft.com/office/drawing/2014/main" val="582879669"/>
                    </a:ext>
                  </a:extLst>
                </a:gridCol>
                <a:gridCol w="1472385">
                  <a:extLst>
                    <a:ext uri="{9D8B030D-6E8A-4147-A177-3AD203B41FA5}">
                      <a16:colId xmlns:a16="http://schemas.microsoft.com/office/drawing/2014/main" val="4051235191"/>
                    </a:ext>
                  </a:extLst>
                </a:gridCol>
                <a:gridCol w="1520017">
                  <a:extLst>
                    <a:ext uri="{9D8B030D-6E8A-4147-A177-3AD203B41FA5}">
                      <a16:colId xmlns:a16="http://schemas.microsoft.com/office/drawing/2014/main" val="1774956791"/>
                    </a:ext>
                  </a:extLst>
                </a:gridCol>
                <a:gridCol w="1408137">
                  <a:extLst>
                    <a:ext uri="{9D8B030D-6E8A-4147-A177-3AD203B41FA5}">
                      <a16:colId xmlns:a16="http://schemas.microsoft.com/office/drawing/2014/main" val="2610678482"/>
                    </a:ext>
                  </a:extLst>
                </a:gridCol>
                <a:gridCol w="1463522">
                  <a:extLst>
                    <a:ext uri="{9D8B030D-6E8A-4147-A177-3AD203B41FA5}">
                      <a16:colId xmlns:a16="http://schemas.microsoft.com/office/drawing/2014/main" val="4164743392"/>
                    </a:ext>
                  </a:extLst>
                </a:gridCol>
                <a:gridCol w="1647406">
                  <a:extLst>
                    <a:ext uri="{9D8B030D-6E8A-4147-A177-3AD203B41FA5}">
                      <a16:colId xmlns:a16="http://schemas.microsoft.com/office/drawing/2014/main" val="322965177"/>
                    </a:ext>
                  </a:extLst>
                </a:gridCol>
                <a:gridCol w="2102679">
                  <a:extLst>
                    <a:ext uri="{9D8B030D-6E8A-4147-A177-3AD203B41FA5}">
                      <a16:colId xmlns:a16="http://schemas.microsoft.com/office/drawing/2014/main" val="2860386554"/>
                    </a:ext>
                  </a:extLst>
                </a:gridCol>
                <a:gridCol w="1075820">
                  <a:extLst>
                    <a:ext uri="{9D8B030D-6E8A-4147-A177-3AD203B41FA5}">
                      <a16:colId xmlns:a16="http://schemas.microsoft.com/office/drawing/2014/main" val="1345093083"/>
                    </a:ext>
                  </a:extLst>
                </a:gridCol>
              </a:tblGrid>
              <a:tr h="257469">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Monday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Tuesday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Wednesday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Thursday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Friday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Saturday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Sunday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10849879"/>
                  </a:ext>
                </a:extLst>
              </a:tr>
              <a:tr h="352816">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Activity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a:lstStyle/>
                    <a:p>
                      <a:pPr algn="ctr" fontAlgn="ctr">
                        <a:spcBef>
                          <a:spcPts val="0"/>
                        </a:spcBef>
                        <a:spcAft>
                          <a:spcPts val="0"/>
                        </a:spcAft>
                      </a:pPr>
                      <a:r>
                        <a:rPr lang="en-GB" sz="1200" b="1" i="0" u="none" strike="noStrike" dirty="0">
                          <a:solidFill>
                            <a:srgbClr val="000000"/>
                          </a:solidFill>
                          <a:effectLst/>
                          <a:latin typeface="Calibri" panose="020F0502020204030204" pitchFamily="34" charset="0"/>
                        </a:rPr>
                        <a:t>AM</a:t>
                      </a:r>
                      <a:endParaRPr lang="en-GB" sz="1200" b="0" i="0" u="none" strike="noStrike" dirty="0">
                        <a:effectLst/>
                        <a:latin typeface="Arial" panose="020B0604020202020204" pitchFamily="34" charset="0"/>
                      </a:endParaRPr>
                    </a:p>
                  </a:txBody>
                  <a:tcPr marL="55889" marR="55889" marT="27945" marB="2794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Brick session (Bike/Run)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Swim 3.1k</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highlight>
                            <a:srgbClr val="FF0000"/>
                          </a:highlight>
                          <a:latin typeface="Calibri" panose="020F0502020204030204" pitchFamily="34" charset="0"/>
                        </a:rPr>
                        <a:t>Bike 1 - </a:t>
                      </a:r>
                      <a:endParaRPr lang="en-GB" sz="1200" b="0" i="0" u="none" strike="noStrike" dirty="0">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Swim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Swim 3.2k</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highlight>
                            <a:srgbClr val="FF0000"/>
                          </a:highlight>
                          <a:latin typeface="Calibri" panose="020F0502020204030204" pitchFamily="34" charset="0"/>
                        </a:rPr>
                        <a:t>Brick session (Bike/Run)</a:t>
                      </a:r>
                      <a:endParaRPr lang="en-GB" sz="1200" b="0" i="0" u="none" strike="noStrike" dirty="0">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Run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extLst>
                  <a:ext uri="{0D108BD9-81ED-4DB2-BD59-A6C34878D82A}">
                    <a16:rowId xmlns:a16="http://schemas.microsoft.com/office/drawing/2014/main" val="379271992"/>
                  </a:ext>
                </a:extLst>
              </a:tr>
              <a:tr h="193912">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Time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1hr +20 min run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1hr</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highlight>
                            <a:srgbClr val="FF0000"/>
                          </a:highlight>
                          <a:latin typeface="Calibri" panose="020F0502020204030204" pitchFamily="34" charset="0"/>
                        </a:rPr>
                        <a:t>1hr18min</a:t>
                      </a:r>
                      <a:endParaRPr lang="en-GB" sz="1200" b="0" i="0" u="none" strike="noStrike" dirty="0">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45 mins</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1hr</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highlight>
                            <a:srgbClr val="FF0000"/>
                          </a:highlight>
                          <a:latin typeface="Calibri" panose="020F0502020204030204" pitchFamily="34" charset="0"/>
                        </a:rPr>
                        <a:t>4 HR Bike 15min Run</a:t>
                      </a:r>
                      <a:endParaRPr lang="en-GB" sz="1200" b="0" i="0" u="none" strike="noStrike" dirty="0">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1.30 Hr</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extLst>
                  <a:ext uri="{0D108BD9-81ED-4DB2-BD59-A6C34878D82A}">
                    <a16:rowId xmlns:a16="http://schemas.microsoft.com/office/drawing/2014/main" val="473290822"/>
                  </a:ext>
                </a:extLst>
              </a:tr>
              <a:tr h="193912">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Calories</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650+267</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505</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highlight>
                            <a:srgbClr val="FF0000"/>
                          </a:highlight>
                          <a:latin typeface="Calibri" panose="020F0502020204030204" pitchFamily="34" charset="0"/>
                        </a:rPr>
                        <a:t>666</a:t>
                      </a:r>
                      <a:endParaRPr lang="en-GB" sz="1200" b="0" i="0" u="none" strike="noStrike" dirty="0">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380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505</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highlight>
                            <a:srgbClr val="FF0000"/>
                          </a:highlight>
                          <a:latin typeface="Calibri" panose="020F0502020204030204" pitchFamily="34" charset="0"/>
                        </a:rPr>
                        <a:t>2000+200</a:t>
                      </a:r>
                      <a:endParaRPr lang="en-GB" sz="1200" b="0" i="0" u="none" strike="noStrike" dirty="0">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1000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extLst>
                  <a:ext uri="{0D108BD9-81ED-4DB2-BD59-A6C34878D82A}">
                    <a16:rowId xmlns:a16="http://schemas.microsoft.com/office/drawing/2014/main" val="385652895"/>
                  </a:ext>
                </a:extLst>
              </a:tr>
              <a:tr h="193912">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Activity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a:lstStyle/>
                    <a:p>
                      <a:pPr algn="ctr" fontAlgn="ctr">
                        <a:spcBef>
                          <a:spcPts val="0"/>
                        </a:spcBef>
                        <a:spcAft>
                          <a:spcPts val="0"/>
                        </a:spcAft>
                      </a:pPr>
                      <a:r>
                        <a:rPr lang="en-GB" sz="1200" b="1" i="0" u="none" strike="noStrike" dirty="0">
                          <a:solidFill>
                            <a:srgbClr val="000000"/>
                          </a:solidFill>
                          <a:effectLst/>
                          <a:latin typeface="Calibri" panose="020F0502020204030204" pitchFamily="34" charset="0"/>
                        </a:rPr>
                        <a:t>PM</a:t>
                      </a:r>
                      <a:endParaRPr lang="en-GB" sz="1200" b="0" i="0" u="none" strike="noStrike" dirty="0">
                        <a:effectLst/>
                        <a:latin typeface="Arial" panose="020B0604020202020204" pitchFamily="34" charset="0"/>
                      </a:endParaRPr>
                    </a:p>
                  </a:txBody>
                  <a:tcPr marL="55889" marR="55889" marT="27945" marB="2794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Swim 2k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Run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highlight>
                            <a:srgbClr val="FF0000"/>
                          </a:highlight>
                          <a:latin typeface="Calibri" panose="020F0502020204030204" pitchFamily="34" charset="0"/>
                        </a:rPr>
                        <a:t>Bike 2 -</a:t>
                      </a:r>
                      <a:endParaRPr lang="en-GB" sz="1200" b="0" i="0" u="none" strike="noStrike" dirty="0">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Run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S&amp;C</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highlight>
                            <a:srgbClr val="FF0000"/>
                          </a:highlight>
                          <a:latin typeface="Calibri" panose="020F0502020204030204" pitchFamily="34" charset="0"/>
                        </a:rPr>
                        <a:t> </a:t>
                      </a:r>
                      <a:endParaRPr lang="en-GB" sz="1200" b="0" i="0" u="none" strike="noStrike" dirty="0">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Recover Swim</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extLst>
                  <a:ext uri="{0D108BD9-81ED-4DB2-BD59-A6C34878D82A}">
                    <a16:rowId xmlns:a16="http://schemas.microsoft.com/office/drawing/2014/main" val="2872490191"/>
                  </a:ext>
                </a:extLst>
              </a:tr>
              <a:tr h="193912">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Time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35 min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40min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highlight>
                            <a:srgbClr val="FF0000"/>
                          </a:highlight>
                          <a:latin typeface="Calibri" panose="020F0502020204030204" pitchFamily="34" charset="0"/>
                        </a:rPr>
                        <a:t>1hr</a:t>
                      </a:r>
                      <a:endParaRPr lang="en-GB" sz="1200" b="0" i="0" u="none" strike="noStrike" dirty="0">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30 min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1hr</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30 min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extLst>
                  <a:ext uri="{0D108BD9-81ED-4DB2-BD59-A6C34878D82A}">
                    <a16:rowId xmlns:a16="http://schemas.microsoft.com/office/drawing/2014/main" val="1574898663"/>
                  </a:ext>
                </a:extLst>
              </a:tr>
              <a:tr h="193912">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Calories</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300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513</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619</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400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450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280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extLst>
                  <a:ext uri="{0D108BD9-81ED-4DB2-BD59-A6C34878D82A}">
                    <a16:rowId xmlns:a16="http://schemas.microsoft.com/office/drawing/2014/main" val="637879227"/>
                  </a:ext>
                </a:extLst>
              </a:tr>
              <a:tr h="344321">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Total Time</a:t>
                      </a:r>
                      <a:endParaRPr lang="en-GB" sz="1200" b="0" i="0" u="none" strike="noStrike" dirty="0">
                        <a:effectLst/>
                        <a:latin typeface="Arial" panose="020B0604020202020204" pitchFamily="34" charset="0"/>
                      </a:endParaRPr>
                    </a:p>
                  </a:txBody>
                  <a:tcPr marL="5822" marR="5822" marT="5822"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01:55:00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01:40:00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02:18:00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01:15:00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02:00:00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04:15:00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02:00:00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extLst>
                  <a:ext uri="{0D108BD9-81ED-4DB2-BD59-A6C34878D82A}">
                    <a16:rowId xmlns:a16="http://schemas.microsoft.com/office/drawing/2014/main" val="2721430644"/>
                  </a:ext>
                </a:extLst>
              </a:tr>
              <a:tr h="352816">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Total Calories</a:t>
                      </a:r>
                      <a:endParaRPr lang="en-GB" sz="1200" b="0" i="0" u="none" strike="noStrike" dirty="0">
                        <a:effectLst/>
                        <a:latin typeface="Arial" panose="020B0604020202020204" pitchFamily="34" charset="0"/>
                      </a:endParaRPr>
                    </a:p>
                  </a:txBody>
                  <a:tcPr marL="5822" marR="5822" marT="5822"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l"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1217</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1,018</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1,285</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780</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955</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2,200</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1,280</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extLst>
                  <a:ext uri="{0D108BD9-81ED-4DB2-BD59-A6C34878D82A}">
                    <a16:rowId xmlns:a16="http://schemas.microsoft.com/office/drawing/2014/main" val="1305735908"/>
                  </a:ext>
                </a:extLst>
              </a:tr>
              <a:tr h="340468">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200" b="0" i="0" u="none" strike="noStrike" dirty="0">
                        <a:effectLst/>
                        <a:latin typeface="Arial" panose="020B0604020202020204" pitchFamily="34" charset="0"/>
                      </a:endParaRPr>
                    </a:p>
                  </a:txBody>
                  <a:tcPr marL="5822" marR="5822" marT="5822"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44578770"/>
                  </a:ext>
                </a:extLst>
              </a:tr>
              <a:tr h="193912">
                <a:tc>
                  <a:txBody>
                    <a:bodyPr/>
                    <a:lstStyle/>
                    <a:p>
                      <a:pPr algn="l"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a:noFill/>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Monday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Tuesday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Wednesday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Thursday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Friday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Saturday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Sunday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27491841"/>
                  </a:ext>
                </a:extLst>
              </a:tr>
              <a:tr h="852708">
                <a:tc rowSpan="2" gridSpan="2">
                  <a:txBody>
                    <a:bodyPr/>
                    <a:lstStyle/>
                    <a:p>
                      <a:pPr algn="ctr" fontAlgn="ctr">
                        <a:spcBef>
                          <a:spcPts val="0"/>
                        </a:spcBef>
                        <a:spcAft>
                          <a:spcPts val="0"/>
                        </a:spcAft>
                      </a:pPr>
                      <a:r>
                        <a:rPr lang="en-GB" sz="1200" b="1" i="0" u="none" strike="noStrike" dirty="0">
                          <a:solidFill>
                            <a:srgbClr val="000000"/>
                          </a:solidFill>
                          <a:effectLst/>
                          <a:latin typeface="Calibri" panose="020F0502020204030204" pitchFamily="34" charset="0"/>
                        </a:rPr>
                        <a:t>Breakfast</a:t>
                      </a:r>
                      <a:endParaRPr lang="en-GB" sz="1200" b="0" i="0" u="none" strike="noStrike" dirty="0">
                        <a:effectLst/>
                        <a:latin typeface="Arial" panose="020B0604020202020204" pitchFamily="34" charset="0"/>
                      </a:endParaRPr>
                    </a:p>
                  </a:txBody>
                  <a:tcPr marL="55889" marR="55889" marT="27945" marB="27945">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rowSpan="2" hMerge="1">
                  <a:txBody>
                    <a:bodyPr/>
                    <a:lstStyle/>
                    <a:p>
                      <a:endParaRPr lang="en-US"/>
                    </a:p>
                  </a:txBody>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Before morning session  </a:t>
                      </a:r>
                      <a:r>
                        <a:rPr lang="en-GB" sz="1200" b="0" i="0" u="none" strike="noStrike" dirty="0">
                          <a:solidFill>
                            <a:srgbClr val="000000"/>
                          </a:solidFill>
                          <a:effectLst/>
                          <a:latin typeface="Calibri" panose="020F0502020204030204" pitchFamily="34" charset="0"/>
                        </a:rPr>
                        <a:t>                 1 coffee, wholemeal toast &amp; Jam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Before morning session  </a:t>
                      </a:r>
                      <a:r>
                        <a:rPr lang="en-GB" sz="1200" b="0" i="0" u="none" strike="noStrike" dirty="0">
                          <a:solidFill>
                            <a:srgbClr val="000000"/>
                          </a:solidFill>
                          <a:effectLst/>
                          <a:latin typeface="Calibri" panose="020F0502020204030204" pitchFamily="34" charset="0"/>
                        </a:rPr>
                        <a:t>            1 coffee (semi-skimmed)</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Before morning session </a:t>
                      </a:r>
                      <a:r>
                        <a:rPr lang="en-GB" sz="1200" b="0" i="0" u="none" strike="noStrike" dirty="0">
                          <a:solidFill>
                            <a:srgbClr val="000000"/>
                          </a:solidFill>
                          <a:effectLst/>
                          <a:latin typeface="Calibri" panose="020F0502020204030204" pitchFamily="34" charset="0"/>
                        </a:rPr>
                        <a:t>             1 coffee (semi-skimmed)</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Before morning session </a:t>
                      </a:r>
                      <a:r>
                        <a:rPr lang="en-GB" sz="1200" b="0" i="0" u="none" strike="noStrike" dirty="0">
                          <a:solidFill>
                            <a:srgbClr val="000000"/>
                          </a:solidFill>
                          <a:effectLst/>
                          <a:latin typeface="Calibri" panose="020F0502020204030204" pitchFamily="34" charset="0"/>
                        </a:rPr>
                        <a:t>             1 coffee (semi-skimmed)</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Before morning session</a:t>
                      </a:r>
                      <a:r>
                        <a:rPr lang="en-GB" sz="1200" b="0" i="0" u="none" strike="noStrike" dirty="0">
                          <a:solidFill>
                            <a:srgbClr val="000000"/>
                          </a:solidFill>
                          <a:effectLst/>
                          <a:latin typeface="Calibri" panose="020F0502020204030204" pitchFamily="34" charset="0"/>
                        </a:rPr>
                        <a:t>              1 coffee (semi-skimmed)</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Before morning session</a:t>
                      </a:r>
                      <a:r>
                        <a:rPr lang="en-GB" sz="1200" b="0" i="0" u="none" strike="noStrike" dirty="0">
                          <a:solidFill>
                            <a:srgbClr val="000000"/>
                          </a:solidFill>
                          <a:effectLst/>
                          <a:latin typeface="Calibri" panose="020F0502020204030204" pitchFamily="34" charset="0"/>
                        </a:rPr>
                        <a:t>            1 coffee, wholemeal toast &amp; Jam, Porridge with soya milk, raisins, raspberries and almonds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 coffee &amp; banana before morning session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1773145055"/>
                  </a:ext>
                </a:extLst>
              </a:tr>
              <a:tr h="1022171">
                <a:tc gridSpan="2" vMerge="1">
                  <a:txBody>
                    <a:bodyPr/>
                    <a:lstStyle/>
                    <a:p>
                      <a:endParaRPr lang="en-US"/>
                    </a:p>
                  </a:txBody>
                  <a:tcPr/>
                </a:tc>
                <a:tc hMerge="1" vMerge="1">
                  <a:txBody>
                    <a:bodyPr/>
                    <a:lstStyle/>
                    <a:p>
                      <a:endParaRPr lang="en-US"/>
                    </a:p>
                  </a:txBody>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After morning workout:   </a:t>
                      </a:r>
                      <a:r>
                        <a:rPr lang="en-GB" sz="1200" b="0" i="0" u="none" strike="noStrike" dirty="0">
                          <a:solidFill>
                            <a:srgbClr val="000000"/>
                          </a:solidFill>
                          <a:effectLst/>
                          <a:latin typeface="Calibri" panose="020F0502020204030204" pitchFamily="34" charset="0"/>
                        </a:rPr>
                        <a:t>Porridge with soya milk, raisins, raspberries and almonds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After morning workout</a:t>
                      </a:r>
                      <a:r>
                        <a:rPr lang="en-GB" sz="1200" b="0" i="0" u="none" strike="noStrike" dirty="0">
                          <a:solidFill>
                            <a:srgbClr val="000000"/>
                          </a:solidFill>
                          <a:effectLst/>
                          <a:latin typeface="Calibri" panose="020F0502020204030204" pitchFamily="34" charset="0"/>
                        </a:rPr>
                        <a:t>: Bran Flakes with soya milk, raisins, raspberries, almonds and banana.</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After morning workout:</a:t>
                      </a:r>
                      <a:r>
                        <a:rPr lang="en-GB" sz="1200" b="0" i="0" u="none" strike="noStrike" dirty="0">
                          <a:solidFill>
                            <a:srgbClr val="000000"/>
                          </a:solidFill>
                          <a:effectLst/>
                          <a:latin typeface="Calibri" panose="020F0502020204030204" pitchFamily="34" charset="0"/>
                        </a:rPr>
                        <a:t> Poached egg (2) on wholemeal toast, avocado, tomato and onion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After morning workout:</a:t>
                      </a:r>
                      <a:r>
                        <a:rPr lang="en-GB" sz="1200" b="0" i="0" u="none" strike="noStrike" dirty="0">
                          <a:solidFill>
                            <a:srgbClr val="000000"/>
                          </a:solidFill>
                          <a:effectLst/>
                          <a:latin typeface="Calibri" panose="020F0502020204030204" pitchFamily="34" charset="0"/>
                        </a:rPr>
                        <a:t> Weetabix with soya milk, raisins, raspberries, almonds and banana.</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After morning workout:</a:t>
                      </a:r>
                      <a:r>
                        <a:rPr lang="en-GB" sz="1200" b="0" i="0" u="none" strike="noStrike" dirty="0">
                          <a:solidFill>
                            <a:srgbClr val="000000"/>
                          </a:solidFill>
                          <a:effectLst/>
                          <a:latin typeface="Calibri" panose="020F0502020204030204" pitchFamily="34" charset="0"/>
                        </a:rPr>
                        <a:t> Scrambled egg (3) on wholemeal bread. 2 Tesco Plant Chef Cumberland Bangers</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After morning workout:</a:t>
                      </a:r>
                      <a:r>
                        <a:rPr lang="en-GB" sz="1200" b="0" i="0" u="none" strike="noStrike" dirty="0">
                          <a:solidFill>
                            <a:srgbClr val="000000"/>
                          </a:solidFill>
                          <a:effectLst/>
                          <a:latin typeface="Calibri" panose="020F0502020204030204" pitchFamily="34" charset="0"/>
                        </a:rPr>
                        <a:t> Poached egg (2) on bagel with smoked salmon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4090684573"/>
                  </a:ext>
                </a:extLst>
              </a:tr>
              <a:tr h="193912">
                <a:tc rowSpan="2" gridSpan="2">
                  <a:txBody>
                    <a:bodyPr/>
                    <a:lstStyle/>
                    <a:p>
                      <a:pPr algn="ctr" fontAlgn="ctr">
                        <a:spcBef>
                          <a:spcPts val="0"/>
                        </a:spcBef>
                        <a:spcAft>
                          <a:spcPts val="0"/>
                        </a:spcAft>
                      </a:pPr>
                      <a:r>
                        <a:rPr lang="en-GB" sz="1200" b="1" i="0" u="none" strike="noStrike" dirty="0">
                          <a:solidFill>
                            <a:srgbClr val="000000"/>
                          </a:solidFill>
                          <a:effectLst/>
                          <a:latin typeface="Calibri" panose="020F0502020204030204" pitchFamily="34" charset="0"/>
                        </a:rPr>
                        <a:t>Snack</a:t>
                      </a:r>
                      <a:endParaRPr lang="en-GB" sz="1200" b="0" i="0" u="none" strike="noStrike" dirty="0">
                        <a:effectLst/>
                        <a:latin typeface="Arial" panose="020B0604020202020204" pitchFamily="34" charset="0"/>
                      </a:endParaRPr>
                    </a:p>
                  </a:txBody>
                  <a:tcPr marL="55889" marR="55889" marT="27945" marB="27945">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rowSpan="2" h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extLst>
                  <a:ext uri="{0D108BD9-81ED-4DB2-BD59-A6C34878D82A}">
                    <a16:rowId xmlns:a16="http://schemas.microsoft.com/office/drawing/2014/main" val="968417526"/>
                  </a:ext>
                </a:extLst>
              </a:tr>
              <a:tr h="852708">
                <a:tc gridSpan="2" vMerge="1">
                  <a:txBody>
                    <a:bodyPr/>
                    <a:lstStyle/>
                    <a:p>
                      <a:endParaRPr lang="en-US"/>
                    </a:p>
                  </a:txBody>
                  <a:tcPr/>
                </a:tc>
                <a:tc hMerge="1" vMerge="1">
                  <a:txBody>
                    <a:bodyPr/>
                    <a:lstStyle/>
                    <a:p>
                      <a:endParaRPr lang="en-US"/>
                    </a:p>
                  </a:txBody>
                  <a:tcPr/>
                </a:tc>
                <a:tc>
                  <a:txBody>
                    <a:bodyPr/>
                    <a:lstStyle/>
                    <a:p>
                      <a:pPr algn="ctr" fontAlgn="b">
                        <a:spcBef>
                          <a:spcPts val="0"/>
                        </a:spcBef>
                        <a:spcAft>
                          <a:spcPts val="0"/>
                        </a:spcAft>
                      </a:pPr>
                      <a:r>
                        <a:rPr lang="en-GB" sz="1200" b="0" i="0" u="none" strike="noStrike" dirty="0">
                          <a:solidFill>
                            <a:srgbClr val="FF0000"/>
                          </a:solidFill>
                          <a:effectLst/>
                          <a:latin typeface="Calibri" panose="020F0502020204030204" pitchFamily="34" charset="0"/>
                        </a:rPr>
                        <a:t>Banana, Applied Nutrition VeganPro Powder chocolate</a:t>
                      </a:r>
                      <a:endParaRPr lang="en-GB" sz="1200" b="0" i="0" u="none" strike="noStrike" dirty="0">
                        <a:solidFill>
                          <a:srgbClr val="FF0000"/>
                        </a:solidFill>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FF0000"/>
                          </a:solidFill>
                          <a:effectLst/>
                          <a:latin typeface="Calibri" panose="020F0502020204030204" pitchFamily="34" charset="0"/>
                        </a:rPr>
                        <a:t>Mixed nuts, Applied Nutrition VeganPro Powder chocolate</a:t>
                      </a:r>
                      <a:endParaRPr lang="en-GB" sz="1200" b="0" i="0" u="none" strike="noStrike" dirty="0">
                        <a:solidFill>
                          <a:srgbClr val="FF0000"/>
                        </a:solidFill>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FF0000"/>
                          </a:solidFill>
                          <a:effectLst/>
                          <a:latin typeface="Calibri" panose="020F0502020204030204" pitchFamily="34" charset="0"/>
                        </a:rPr>
                        <a:t>Banana, Applied Nutrition VeganPro Powder chocolate</a:t>
                      </a:r>
                      <a:endParaRPr lang="en-GB" sz="1200" b="0" i="0" u="none" strike="noStrike" dirty="0">
                        <a:solidFill>
                          <a:srgbClr val="FF0000"/>
                        </a:solidFill>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FF0000"/>
                          </a:solidFill>
                          <a:effectLst/>
                          <a:latin typeface="Calibri" panose="020F0502020204030204" pitchFamily="34" charset="0"/>
                        </a:rPr>
                        <a:t>Malt loaf, Applied Nutrition VeganPro Powder chocolate</a:t>
                      </a:r>
                      <a:endParaRPr lang="en-GB" sz="1200" b="0" i="0" u="none" strike="noStrike" dirty="0">
                        <a:solidFill>
                          <a:srgbClr val="FF0000"/>
                        </a:solidFill>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FF0000"/>
                          </a:solidFill>
                          <a:effectLst/>
                          <a:latin typeface="Calibri" panose="020F0502020204030204" pitchFamily="34" charset="0"/>
                        </a:rPr>
                        <a:t>Banana, Applied Nutrition VeganPro Powder chocolate</a:t>
                      </a:r>
                      <a:endParaRPr lang="en-GB" sz="1200" b="0" i="0" u="none" strike="noStrike" dirty="0">
                        <a:solidFill>
                          <a:srgbClr val="FF0000"/>
                        </a:solidFill>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FF0000"/>
                          </a:solidFill>
                          <a:effectLst/>
                          <a:latin typeface="Calibri" panose="020F0502020204030204" pitchFamily="34" charset="0"/>
                        </a:rPr>
                        <a:t>Banana, Applied Nutrition VeganPro Powder chocolate</a:t>
                      </a:r>
                      <a:endParaRPr lang="en-GB" sz="1200" b="0" i="0" u="none" strike="noStrike" dirty="0">
                        <a:solidFill>
                          <a:srgbClr val="FF0000"/>
                        </a:solidFill>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FF0000"/>
                          </a:solidFill>
                          <a:effectLst/>
                          <a:latin typeface="Calibri" panose="020F0502020204030204" pitchFamily="34" charset="0"/>
                        </a:rPr>
                        <a:t>Applied Nutrition VeganPro Powder chocolate</a:t>
                      </a:r>
                      <a:endParaRPr lang="en-GB" sz="1200" b="0" i="0" u="none" strike="noStrike" dirty="0">
                        <a:solidFill>
                          <a:srgbClr val="FF0000"/>
                        </a:solidFill>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extLst>
                  <a:ext uri="{0D108BD9-81ED-4DB2-BD59-A6C34878D82A}">
                    <a16:rowId xmlns:a16="http://schemas.microsoft.com/office/drawing/2014/main" val="2087917040"/>
                  </a:ext>
                </a:extLst>
              </a:tr>
              <a:tr h="513783">
                <a:tc rowSpan="2" gridSpan="2">
                  <a:txBody>
                    <a:bodyPr/>
                    <a:lstStyle/>
                    <a:p>
                      <a:pPr algn="ctr" fontAlgn="ctr">
                        <a:spcBef>
                          <a:spcPts val="0"/>
                        </a:spcBef>
                        <a:spcAft>
                          <a:spcPts val="0"/>
                        </a:spcAft>
                      </a:pPr>
                      <a:r>
                        <a:rPr lang="en-GB" sz="1200" b="1" i="0" u="none" strike="noStrike" dirty="0">
                          <a:solidFill>
                            <a:srgbClr val="000000"/>
                          </a:solidFill>
                          <a:effectLst/>
                          <a:latin typeface="Calibri" panose="020F0502020204030204" pitchFamily="34" charset="0"/>
                        </a:rPr>
                        <a:t>Lunch</a:t>
                      </a:r>
                      <a:endParaRPr lang="en-GB" sz="1200" b="0" i="0" u="none" strike="noStrike" dirty="0">
                        <a:effectLst/>
                        <a:latin typeface="Arial" panose="020B0604020202020204" pitchFamily="34" charset="0"/>
                      </a:endParaRPr>
                    </a:p>
                  </a:txBody>
                  <a:tcPr marL="55889" marR="55889" marT="27945" marB="27945">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rowSpan="2" h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Wholemeal sandwich, tuna crunch. Crisps</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Tuna, rice and salad</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Jacked potato, beans and cheese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Tuna, rice and salad</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Falafel salad wholemeal wraps, crisps</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tuna pasta mayo, onion, sweet corn, tomato</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Roast chicken dinner</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3415739163"/>
                  </a:ext>
                </a:extLst>
              </a:tr>
              <a:tr h="193912">
                <a:tc gridSpan="2" vMerge="1">
                  <a:txBody>
                    <a:bodyPr/>
                    <a:lstStyle/>
                    <a:p>
                      <a:endParaRPr lang="en-US"/>
                    </a:p>
                  </a:txBody>
                  <a:tcPr/>
                </a:tc>
                <a:tc hMerge="1" v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3093671520"/>
                  </a:ext>
                </a:extLst>
              </a:tr>
            </a:tbl>
          </a:graphicData>
        </a:graphic>
      </p:graphicFrame>
    </p:spTree>
    <p:extLst>
      <p:ext uri="{BB962C8B-B14F-4D97-AF65-F5344CB8AC3E}">
        <p14:creationId xmlns:p14="http://schemas.microsoft.com/office/powerpoint/2010/main" val="790758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82" y="1802761"/>
            <a:ext cx="2736148" cy="3613612"/>
            <a:chOff x="0" y="0"/>
            <a:chExt cx="1060902" cy="1401126"/>
          </a:xfrm>
        </p:grpSpPr>
        <p:sp>
          <p:nvSpPr>
            <p:cNvPr id="3" name="Freeform 3"/>
            <p:cNvSpPr/>
            <p:nvPr/>
          </p:nvSpPr>
          <p:spPr>
            <a:xfrm>
              <a:off x="0" y="0"/>
              <a:ext cx="1060902" cy="1401126"/>
            </a:xfrm>
            <a:custGeom>
              <a:avLst/>
              <a:gdLst/>
              <a:ahLst/>
              <a:cxnLst/>
              <a:rect l="l" t="t" r="r" b="b"/>
              <a:pathLst>
                <a:path w="1060902" h="1401126">
                  <a:moveTo>
                    <a:pt x="94317" y="0"/>
                  </a:moveTo>
                  <a:lnTo>
                    <a:pt x="966585" y="0"/>
                  </a:lnTo>
                  <a:cubicBezTo>
                    <a:pt x="1018675" y="0"/>
                    <a:pt x="1060902" y="42227"/>
                    <a:pt x="1060902" y="94317"/>
                  </a:cubicBezTo>
                  <a:lnTo>
                    <a:pt x="1060902" y="1306809"/>
                  </a:lnTo>
                  <a:cubicBezTo>
                    <a:pt x="1060902" y="1358899"/>
                    <a:pt x="1018675" y="1401126"/>
                    <a:pt x="966585" y="1401126"/>
                  </a:cubicBezTo>
                  <a:lnTo>
                    <a:pt x="94317" y="1401126"/>
                  </a:lnTo>
                  <a:cubicBezTo>
                    <a:pt x="42227" y="1401126"/>
                    <a:pt x="0" y="1358899"/>
                    <a:pt x="0" y="1306809"/>
                  </a:cubicBezTo>
                  <a:lnTo>
                    <a:pt x="0" y="94317"/>
                  </a:lnTo>
                  <a:cubicBezTo>
                    <a:pt x="0" y="42227"/>
                    <a:pt x="42227" y="0"/>
                    <a:pt x="94317" y="0"/>
                  </a:cubicBezTo>
                  <a:close/>
                </a:path>
              </a:pathLst>
            </a:custGeom>
            <a:solidFill>
              <a:srgbClr val="000000">
                <a:alpha val="0"/>
              </a:srgbClr>
            </a:solidFill>
            <a:ln w="57150">
              <a:solidFill>
                <a:srgbClr val="3B923F"/>
              </a:solidFill>
            </a:ln>
          </p:spPr>
        </p:sp>
        <p:sp>
          <p:nvSpPr>
            <p:cNvPr id="4" name="TextBox 4"/>
            <p:cNvSpPr txBox="1"/>
            <p:nvPr/>
          </p:nvSpPr>
          <p:spPr>
            <a:xfrm>
              <a:off x="0" y="0"/>
              <a:ext cx="812800" cy="812800"/>
            </a:xfrm>
            <a:prstGeom prst="rect">
              <a:avLst/>
            </a:prstGeom>
          </p:spPr>
          <p:txBody>
            <a:bodyPr lIns="67733" tIns="67733" rIns="67733" bIns="67733" rtlCol="0" anchor="ctr"/>
            <a:lstStyle/>
            <a:p>
              <a:pPr algn="ctr">
                <a:lnSpc>
                  <a:spcPts val="2664"/>
                </a:lnSpc>
              </a:pPr>
              <a:endParaRPr sz="2400" dirty="0"/>
            </a:p>
          </p:txBody>
        </p:sp>
      </p:grpSp>
      <p:grpSp>
        <p:nvGrpSpPr>
          <p:cNvPr id="5" name="Group 5"/>
          <p:cNvGrpSpPr/>
          <p:nvPr/>
        </p:nvGrpSpPr>
        <p:grpSpPr>
          <a:xfrm>
            <a:off x="593656" y="2392234"/>
            <a:ext cx="880177" cy="461221"/>
            <a:chOff x="0" y="0"/>
            <a:chExt cx="825908" cy="432783"/>
          </a:xfrm>
        </p:grpSpPr>
        <p:sp>
          <p:nvSpPr>
            <p:cNvPr id="6" name="Freeform 6"/>
            <p:cNvSpPr/>
            <p:nvPr/>
          </p:nvSpPr>
          <p:spPr>
            <a:xfrm>
              <a:off x="0" y="0"/>
              <a:ext cx="825908" cy="432783"/>
            </a:xfrm>
            <a:custGeom>
              <a:avLst/>
              <a:gdLst/>
              <a:ahLst/>
              <a:cxnLst/>
              <a:rect l="l" t="t" r="r" b="b"/>
              <a:pathLst>
                <a:path w="825908" h="432783">
                  <a:moveTo>
                    <a:pt x="0" y="0"/>
                  </a:moveTo>
                  <a:lnTo>
                    <a:pt x="825908" y="0"/>
                  </a:lnTo>
                  <a:lnTo>
                    <a:pt x="825908" y="432783"/>
                  </a:lnTo>
                  <a:lnTo>
                    <a:pt x="0" y="432783"/>
                  </a:lnTo>
                  <a:close/>
                </a:path>
              </a:pathLst>
            </a:custGeom>
            <a:solidFill>
              <a:srgbClr val="3B923F"/>
            </a:solidFill>
          </p:spPr>
        </p:sp>
        <p:sp>
          <p:nvSpPr>
            <p:cNvPr id="7" name="TextBox 7"/>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8" name="Group 8"/>
          <p:cNvGrpSpPr/>
          <p:nvPr/>
        </p:nvGrpSpPr>
        <p:grpSpPr>
          <a:xfrm>
            <a:off x="593656" y="2879659"/>
            <a:ext cx="880177" cy="435772"/>
            <a:chOff x="0" y="0"/>
            <a:chExt cx="825908" cy="408904"/>
          </a:xfrm>
        </p:grpSpPr>
        <p:sp>
          <p:nvSpPr>
            <p:cNvPr id="9" name="Freeform 9"/>
            <p:cNvSpPr/>
            <p:nvPr/>
          </p:nvSpPr>
          <p:spPr>
            <a:xfrm>
              <a:off x="0" y="0"/>
              <a:ext cx="825908" cy="408904"/>
            </a:xfrm>
            <a:custGeom>
              <a:avLst/>
              <a:gdLst/>
              <a:ahLst/>
              <a:cxnLst/>
              <a:rect l="l" t="t" r="r" b="b"/>
              <a:pathLst>
                <a:path w="825908" h="408904">
                  <a:moveTo>
                    <a:pt x="0" y="0"/>
                  </a:moveTo>
                  <a:lnTo>
                    <a:pt x="825908" y="0"/>
                  </a:lnTo>
                  <a:lnTo>
                    <a:pt x="825908" y="408904"/>
                  </a:lnTo>
                  <a:lnTo>
                    <a:pt x="0" y="408904"/>
                  </a:lnTo>
                  <a:close/>
                </a:path>
              </a:pathLst>
            </a:custGeom>
            <a:solidFill>
              <a:srgbClr val="FFBD59"/>
            </a:solidFill>
          </p:spPr>
        </p:sp>
        <p:sp>
          <p:nvSpPr>
            <p:cNvPr id="10" name="TextBox 1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11" name="Group 11"/>
          <p:cNvGrpSpPr/>
          <p:nvPr/>
        </p:nvGrpSpPr>
        <p:grpSpPr>
          <a:xfrm>
            <a:off x="593656" y="3340831"/>
            <a:ext cx="880177" cy="334244"/>
            <a:chOff x="0" y="0"/>
            <a:chExt cx="731823" cy="277907"/>
          </a:xfrm>
        </p:grpSpPr>
        <p:sp>
          <p:nvSpPr>
            <p:cNvPr id="12" name="Freeform 12"/>
            <p:cNvSpPr/>
            <p:nvPr/>
          </p:nvSpPr>
          <p:spPr>
            <a:xfrm>
              <a:off x="0" y="0"/>
              <a:ext cx="731823" cy="277907"/>
            </a:xfrm>
            <a:custGeom>
              <a:avLst/>
              <a:gdLst/>
              <a:ahLst/>
              <a:cxnLst/>
              <a:rect l="l" t="t" r="r" b="b"/>
              <a:pathLst>
                <a:path w="731823" h="277907">
                  <a:moveTo>
                    <a:pt x="0" y="0"/>
                  </a:moveTo>
                  <a:lnTo>
                    <a:pt x="731823" y="0"/>
                  </a:lnTo>
                  <a:lnTo>
                    <a:pt x="731823" y="277907"/>
                  </a:lnTo>
                  <a:lnTo>
                    <a:pt x="0" y="277907"/>
                  </a:lnTo>
                  <a:close/>
                </a:path>
              </a:pathLst>
            </a:custGeom>
            <a:solidFill>
              <a:srgbClr val="FFDE59"/>
            </a:solidFill>
          </p:spPr>
        </p:sp>
        <p:sp>
          <p:nvSpPr>
            <p:cNvPr id="13" name="TextBox 1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14" name="Group 14"/>
          <p:cNvGrpSpPr/>
          <p:nvPr/>
        </p:nvGrpSpPr>
        <p:grpSpPr>
          <a:xfrm>
            <a:off x="593656" y="3700476"/>
            <a:ext cx="880177" cy="580473"/>
            <a:chOff x="0" y="0"/>
            <a:chExt cx="825908" cy="544683"/>
          </a:xfrm>
        </p:grpSpPr>
        <p:sp>
          <p:nvSpPr>
            <p:cNvPr id="15" name="Freeform 15"/>
            <p:cNvSpPr/>
            <p:nvPr/>
          </p:nvSpPr>
          <p:spPr>
            <a:xfrm>
              <a:off x="0" y="0"/>
              <a:ext cx="825908" cy="544683"/>
            </a:xfrm>
            <a:custGeom>
              <a:avLst/>
              <a:gdLst/>
              <a:ahLst/>
              <a:cxnLst/>
              <a:rect l="l" t="t" r="r" b="b"/>
              <a:pathLst>
                <a:path w="825908" h="544683">
                  <a:moveTo>
                    <a:pt x="0" y="0"/>
                  </a:moveTo>
                  <a:lnTo>
                    <a:pt x="825908" y="0"/>
                  </a:lnTo>
                  <a:lnTo>
                    <a:pt x="825908" y="544683"/>
                  </a:lnTo>
                  <a:lnTo>
                    <a:pt x="0" y="544683"/>
                  </a:lnTo>
                  <a:close/>
                </a:path>
              </a:pathLst>
            </a:custGeom>
            <a:solidFill>
              <a:srgbClr val="FF1616"/>
            </a:solidFill>
          </p:spPr>
        </p:sp>
        <p:sp>
          <p:nvSpPr>
            <p:cNvPr id="16" name="TextBox 1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17" name="Group 17"/>
          <p:cNvGrpSpPr/>
          <p:nvPr/>
        </p:nvGrpSpPr>
        <p:grpSpPr>
          <a:xfrm>
            <a:off x="593656" y="4307151"/>
            <a:ext cx="880177" cy="464524"/>
            <a:chOff x="0" y="0"/>
            <a:chExt cx="825908" cy="435883"/>
          </a:xfrm>
        </p:grpSpPr>
        <p:sp>
          <p:nvSpPr>
            <p:cNvPr id="18" name="Freeform 18"/>
            <p:cNvSpPr/>
            <p:nvPr/>
          </p:nvSpPr>
          <p:spPr>
            <a:xfrm>
              <a:off x="0" y="0"/>
              <a:ext cx="825908" cy="435883"/>
            </a:xfrm>
            <a:custGeom>
              <a:avLst/>
              <a:gdLst/>
              <a:ahLst/>
              <a:cxnLst/>
              <a:rect l="l" t="t" r="r" b="b"/>
              <a:pathLst>
                <a:path w="825908" h="435883">
                  <a:moveTo>
                    <a:pt x="0" y="0"/>
                  </a:moveTo>
                  <a:lnTo>
                    <a:pt x="825908" y="0"/>
                  </a:lnTo>
                  <a:lnTo>
                    <a:pt x="825908" y="435883"/>
                  </a:lnTo>
                  <a:lnTo>
                    <a:pt x="0" y="435883"/>
                  </a:lnTo>
                  <a:close/>
                </a:path>
              </a:pathLst>
            </a:custGeom>
            <a:solidFill>
              <a:srgbClr val="713690"/>
            </a:solidFill>
          </p:spPr>
        </p:sp>
        <p:sp>
          <p:nvSpPr>
            <p:cNvPr id="19" name="TextBox 19"/>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20" name="TextBox 20"/>
          <p:cNvSpPr txBox="1"/>
          <p:nvPr/>
        </p:nvSpPr>
        <p:spPr>
          <a:xfrm>
            <a:off x="772228" y="4445947"/>
            <a:ext cx="802633"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PURPLE</a:t>
            </a:r>
          </a:p>
        </p:txBody>
      </p:sp>
      <p:grpSp>
        <p:nvGrpSpPr>
          <p:cNvPr id="21" name="Group 21"/>
          <p:cNvGrpSpPr/>
          <p:nvPr/>
        </p:nvGrpSpPr>
        <p:grpSpPr>
          <a:xfrm>
            <a:off x="593656" y="4806614"/>
            <a:ext cx="880177" cy="442953"/>
            <a:chOff x="0" y="0"/>
            <a:chExt cx="795836" cy="400508"/>
          </a:xfrm>
        </p:grpSpPr>
        <p:sp>
          <p:nvSpPr>
            <p:cNvPr id="22" name="Freeform 22"/>
            <p:cNvSpPr/>
            <p:nvPr/>
          </p:nvSpPr>
          <p:spPr>
            <a:xfrm>
              <a:off x="0" y="0"/>
              <a:ext cx="795836" cy="400508"/>
            </a:xfrm>
            <a:custGeom>
              <a:avLst/>
              <a:gdLst/>
              <a:ahLst/>
              <a:cxnLst/>
              <a:rect l="l" t="t" r="r" b="b"/>
              <a:pathLst>
                <a:path w="795836" h="400508">
                  <a:moveTo>
                    <a:pt x="0" y="0"/>
                  </a:moveTo>
                  <a:lnTo>
                    <a:pt x="795836" y="0"/>
                  </a:lnTo>
                  <a:lnTo>
                    <a:pt x="795836" y="400508"/>
                  </a:lnTo>
                  <a:lnTo>
                    <a:pt x="0" y="400508"/>
                  </a:lnTo>
                  <a:close/>
                </a:path>
              </a:pathLst>
            </a:custGeom>
            <a:solidFill>
              <a:srgbClr val="F3F0EC"/>
            </a:solidFill>
          </p:spPr>
        </p:sp>
        <p:sp>
          <p:nvSpPr>
            <p:cNvPr id="23" name="TextBox 2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24" name="TextBox 24"/>
          <p:cNvSpPr txBox="1"/>
          <p:nvPr/>
        </p:nvSpPr>
        <p:spPr>
          <a:xfrm>
            <a:off x="2001494" y="2834235"/>
            <a:ext cx="529141" cy="166712"/>
          </a:xfrm>
          <a:prstGeom prst="rect">
            <a:avLst/>
          </a:prstGeom>
        </p:spPr>
        <p:txBody>
          <a:bodyPr lIns="0" tIns="0" rIns="0" bIns="0" rtlCol="0" anchor="t">
            <a:spAutoFit/>
          </a:bodyPr>
          <a:lstStyle/>
          <a:p>
            <a:pPr>
              <a:lnSpc>
                <a:spcPts val="1311"/>
              </a:lnSpc>
            </a:pPr>
            <a:r>
              <a:rPr lang="en-US" sz="1139" dirty="0">
                <a:solidFill>
                  <a:srgbClr val="FFFFFF"/>
                </a:solidFill>
                <a:latin typeface="Poppins Medium Bold"/>
              </a:rPr>
              <a:t>GREEN</a:t>
            </a:r>
          </a:p>
        </p:txBody>
      </p:sp>
      <p:grpSp>
        <p:nvGrpSpPr>
          <p:cNvPr id="25" name="Group 25"/>
          <p:cNvGrpSpPr/>
          <p:nvPr/>
        </p:nvGrpSpPr>
        <p:grpSpPr>
          <a:xfrm>
            <a:off x="1503535" y="2398737"/>
            <a:ext cx="1558672" cy="462961"/>
            <a:chOff x="0" y="0"/>
            <a:chExt cx="1409314" cy="418599"/>
          </a:xfrm>
        </p:grpSpPr>
        <p:sp>
          <p:nvSpPr>
            <p:cNvPr id="26" name="Freeform 26"/>
            <p:cNvSpPr/>
            <p:nvPr/>
          </p:nvSpPr>
          <p:spPr>
            <a:xfrm>
              <a:off x="0" y="0"/>
              <a:ext cx="1409314" cy="418599"/>
            </a:xfrm>
            <a:custGeom>
              <a:avLst/>
              <a:gdLst/>
              <a:ahLst/>
              <a:cxnLst/>
              <a:rect l="l" t="t" r="r" b="b"/>
              <a:pathLst>
                <a:path w="1409314" h="418599">
                  <a:moveTo>
                    <a:pt x="0" y="0"/>
                  </a:moveTo>
                  <a:lnTo>
                    <a:pt x="1409314" y="0"/>
                  </a:lnTo>
                  <a:lnTo>
                    <a:pt x="1409314" y="418599"/>
                  </a:lnTo>
                  <a:lnTo>
                    <a:pt x="0" y="418599"/>
                  </a:lnTo>
                  <a:close/>
                </a:path>
              </a:pathLst>
            </a:custGeom>
            <a:solidFill>
              <a:srgbClr val="F3F0EC"/>
            </a:solidFill>
          </p:spPr>
        </p:sp>
        <p:sp>
          <p:nvSpPr>
            <p:cNvPr id="27" name="TextBox 27"/>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28" name="Group 28"/>
          <p:cNvGrpSpPr/>
          <p:nvPr/>
        </p:nvGrpSpPr>
        <p:grpSpPr>
          <a:xfrm>
            <a:off x="1503535" y="2879659"/>
            <a:ext cx="1550623" cy="425484"/>
            <a:chOff x="0" y="0"/>
            <a:chExt cx="1402036" cy="384713"/>
          </a:xfrm>
        </p:grpSpPr>
        <p:sp>
          <p:nvSpPr>
            <p:cNvPr id="29" name="Freeform 29"/>
            <p:cNvSpPr/>
            <p:nvPr/>
          </p:nvSpPr>
          <p:spPr>
            <a:xfrm>
              <a:off x="0" y="0"/>
              <a:ext cx="1402036" cy="384713"/>
            </a:xfrm>
            <a:custGeom>
              <a:avLst/>
              <a:gdLst/>
              <a:ahLst/>
              <a:cxnLst/>
              <a:rect l="l" t="t" r="r" b="b"/>
              <a:pathLst>
                <a:path w="1402036" h="384713">
                  <a:moveTo>
                    <a:pt x="0" y="0"/>
                  </a:moveTo>
                  <a:lnTo>
                    <a:pt x="1402036" y="0"/>
                  </a:lnTo>
                  <a:lnTo>
                    <a:pt x="1402036" y="384713"/>
                  </a:lnTo>
                  <a:lnTo>
                    <a:pt x="0" y="384713"/>
                  </a:lnTo>
                  <a:close/>
                </a:path>
              </a:pathLst>
            </a:custGeom>
            <a:solidFill>
              <a:srgbClr val="EFE3E3"/>
            </a:solidFill>
          </p:spPr>
        </p:sp>
        <p:sp>
          <p:nvSpPr>
            <p:cNvPr id="30" name="TextBox 3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31" name="Group 31"/>
          <p:cNvGrpSpPr/>
          <p:nvPr/>
        </p:nvGrpSpPr>
        <p:grpSpPr>
          <a:xfrm>
            <a:off x="1503652" y="3337696"/>
            <a:ext cx="1558672" cy="335872"/>
            <a:chOff x="0" y="0"/>
            <a:chExt cx="1229212" cy="264879"/>
          </a:xfrm>
        </p:grpSpPr>
        <p:sp>
          <p:nvSpPr>
            <p:cNvPr id="32" name="Freeform 32"/>
            <p:cNvSpPr/>
            <p:nvPr/>
          </p:nvSpPr>
          <p:spPr>
            <a:xfrm>
              <a:off x="0" y="0"/>
              <a:ext cx="1229212" cy="264879"/>
            </a:xfrm>
            <a:custGeom>
              <a:avLst/>
              <a:gdLst/>
              <a:ahLst/>
              <a:cxnLst/>
              <a:rect l="l" t="t" r="r" b="b"/>
              <a:pathLst>
                <a:path w="1229212" h="264879">
                  <a:moveTo>
                    <a:pt x="0" y="0"/>
                  </a:moveTo>
                  <a:lnTo>
                    <a:pt x="1229212" y="0"/>
                  </a:lnTo>
                  <a:lnTo>
                    <a:pt x="1229212" y="264879"/>
                  </a:lnTo>
                  <a:lnTo>
                    <a:pt x="0" y="264879"/>
                  </a:lnTo>
                  <a:close/>
                </a:path>
              </a:pathLst>
            </a:custGeom>
            <a:solidFill>
              <a:srgbClr val="F3F0EC"/>
            </a:solidFill>
          </p:spPr>
        </p:sp>
        <p:sp>
          <p:nvSpPr>
            <p:cNvPr id="33" name="TextBox 3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34" name="Group 34"/>
          <p:cNvGrpSpPr/>
          <p:nvPr/>
        </p:nvGrpSpPr>
        <p:grpSpPr>
          <a:xfrm>
            <a:off x="1503652" y="3700475"/>
            <a:ext cx="1558672" cy="563004"/>
            <a:chOff x="0" y="0"/>
            <a:chExt cx="1409314" cy="509055"/>
          </a:xfrm>
        </p:grpSpPr>
        <p:sp>
          <p:nvSpPr>
            <p:cNvPr id="35" name="Freeform 35"/>
            <p:cNvSpPr/>
            <p:nvPr/>
          </p:nvSpPr>
          <p:spPr>
            <a:xfrm>
              <a:off x="0" y="0"/>
              <a:ext cx="1409314" cy="509055"/>
            </a:xfrm>
            <a:custGeom>
              <a:avLst/>
              <a:gdLst/>
              <a:ahLst/>
              <a:cxnLst/>
              <a:rect l="l" t="t" r="r" b="b"/>
              <a:pathLst>
                <a:path w="1409314" h="509055">
                  <a:moveTo>
                    <a:pt x="0" y="0"/>
                  </a:moveTo>
                  <a:lnTo>
                    <a:pt x="1409314" y="0"/>
                  </a:lnTo>
                  <a:lnTo>
                    <a:pt x="1409314" y="509055"/>
                  </a:lnTo>
                  <a:lnTo>
                    <a:pt x="0" y="509055"/>
                  </a:lnTo>
                  <a:close/>
                </a:path>
              </a:pathLst>
            </a:custGeom>
            <a:solidFill>
              <a:srgbClr val="EFE3E3"/>
            </a:solidFill>
          </p:spPr>
        </p:sp>
        <p:sp>
          <p:nvSpPr>
            <p:cNvPr id="36" name="TextBox 3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37" name="Group 37"/>
          <p:cNvGrpSpPr/>
          <p:nvPr/>
        </p:nvGrpSpPr>
        <p:grpSpPr>
          <a:xfrm>
            <a:off x="1511702" y="4314279"/>
            <a:ext cx="1550623" cy="445492"/>
            <a:chOff x="0" y="0"/>
            <a:chExt cx="1402036" cy="402803"/>
          </a:xfrm>
        </p:grpSpPr>
        <p:sp>
          <p:nvSpPr>
            <p:cNvPr id="38" name="Freeform 38"/>
            <p:cNvSpPr/>
            <p:nvPr/>
          </p:nvSpPr>
          <p:spPr>
            <a:xfrm>
              <a:off x="0" y="0"/>
              <a:ext cx="1402036" cy="402803"/>
            </a:xfrm>
            <a:custGeom>
              <a:avLst/>
              <a:gdLst/>
              <a:ahLst/>
              <a:cxnLst/>
              <a:rect l="l" t="t" r="r" b="b"/>
              <a:pathLst>
                <a:path w="1402036" h="402803">
                  <a:moveTo>
                    <a:pt x="0" y="0"/>
                  </a:moveTo>
                  <a:lnTo>
                    <a:pt x="1402036" y="0"/>
                  </a:lnTo>
                  <a:lnTo>
                    <a:pt x="1402036" y="402803"/>
                  </a:lnTo>
                  <a:lnTo>
                    <a:pt x="0" y="402803"/>
                  </a:lnTo>
                  <a:close/>
                </a:path>
              </a:pathLst>
            </a:custGeom>
            <a:solidFill>
              <a:srgbClr val="F3F0EC"/>
            </a:solidFill>
          </p:spPr>
        </p:sp>
        <p:sp>
          <p:nvSpPr>
            <p:cNvPr id="39" name="TextBox 39"/>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40" name="Group 40"/>
          <p:cNvGrpSpPr/>
          <p:nvPr/>
        </p:nvGrpSpPr>
        <p:grpSpPr>
          <a:xfrm>
            <a:off x="1516534" y="4810571"/>
            <a:ext cx="1523009" cy="425484"/>
            <a:chOff x="0" y="0"/>
            <a:chExt cx="1377068" cy="384713"/>
          </a:xfrm>
        </p:grpSpPr>
        <p:sp>
          <p:nvSpPr>
            <p:cNvPr id="41" name="Freeform 41"/>
            <p:cNvSpPr/>
            <p:nvPr/>
          </p:nvSpPr>
          <p:spPr>
            <a:xfrm>
              <a:off x="0" y="0"/>
              <a:ext cx="1377068" cy="384713"/>
            </a:xfrm>
            <a:custGeom>
              <a:avLst/>
              <a:gdLst/>
              <a:ahLst/>
              <a:cxnLst/>
              <a:rect l="l" t="t" r="r" b="b"/>
              <a:pathLst>
                <a:path w="1377068" h="384713">
                  <a:moveTo>
                    <a:pt x="0" y="0"/>
                  </a:moveTo>
                  <a:lnTo>
                    <a:pt x="1377068" y="0"/>
                  </a:lnTo>
                  <a:lnTo>
                    <a:pt x="1377068" y="384713"/>
                  </a:lnTo>
                  <a:lnTo>
                    <a:pt x="0" y="384713"/>
                  </a:lnTo>
                  <a:close/>
                </a:path>
              </a:pathLst>
            </a:custGeom>
            <a:solidFill>
              <a:srgbClr val="EFE3E3"/>
            </a:solidFill>
          </p:spPr>
        </p:sp>
        <p:sp>
          <p:nvSpPr>
            <p:cNvPr id="42" name="TextBox 42"/>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pic>
        <p:nvPicPr>
          <p:cNvPr id="43" name="Picture 43"/>
          <p:cNvPicPr>
            <a:picLocks noChangeAspect="1"/>
          </p:cNvPicPr>
          <p:nvPr/>
        </p:nvPicPr>
        <p:blipFill>
          <a:blip r:embed="rId2"/>
          <a:srcRect/>
          <a:stretch>
            <a:fillRect/>
          </a:stretch>
        </p:blipFill>
        <p:spPr>
          <a:xfrm>
            <a:off x="2448821" y="1561079"/>
            <a:ext cx="707275" cy="647156"/>
          </a:xfrm>
          <a:prstGeom prst="rect">
            <a:avLst/>
          </a:prstGeom>
        </p:spPr>
      </p:pic>
      <p:pic>
        <p:nvPicPr>
          <p:cNvPr id="44" name="Picture 44"/>
          <p:cNvPicPr>
            <a:picLocks noChangeAspect="1"/>
          </p:cNvPicPr>
          <p:nvPr/>
        </p:nvPicPr>
        <p:blipFill>
          <a:blip r:embed="rId3"/>
          <a:srcRect/>
          <a:stretch>
            <a:fillRect/>
          </a:stretch>
        </p:blipFill>
        <p:spPr>
          <a:xfrm>
            <a:off x="2819751" y="1537504"/>
            <a:ext cx="879128" cy="532971"/>
          </a:xfrm>
          <a:prstGeom prst="rect">
            <a:avLst/>
          </a:prstGeom>
        </p:spPr>
      </p:pic>
      <p:pic>
        <p:nvPicPr>
          <p:cNvPr id="45" name="Picture 45"/>
          <p:cNvPicPr>
            <a:picLocks noChangeAspect="1"/>
          </p:cNvPicPr>
          <p:nvPr/>
        </p:nvPicPr>
        <p:blipFill>
          <a:blip r:embed="rId4"/>
          <a:srcRect/>
          <a:stretch>
            <a:fillRect/>
          </a:stretch>
        </p:blipFill>
        <p:spPr>
          <a:xfrm>
            <a:off x="67525" y="4872049"/>
            <a:ext cx="1514432" cy="808216"/>
          </a:xfrm>
          <a:prstGeom prst="rect">
            <a:avLst/>
          </a:prstGeom>
        </p:spPr>
      </p:pic>
      <p:grpSp>
        <p:nvGrpSpPr>
          <p:cNvPr id="46" name="Group 46"/>
          <p:cNvGrpSpPr/>
          <p:nvPr/>
        </p:nvGrpSpPr>
        <p:grpSpPr>
          <a:xfrm>
            <a:off x="9060696" y="1323516"/>
            <a:ext cx="2799113" cy="3956787"/>
            <a:chOff x="0" y="0"/>
            <a:chExt cx="1080169" cy="1526911"/>
          </a:xfrm>
        </p:grpSpPr>
        <p:sp>
          <p:nvSpPr>
            <p:cNvPr id="47" name="Freeform 47"/>
            <p:cNvSpPr/>
            <p:nvPr/>
          </p:nvSpPr>
          <p:spPr>
            <a:xfrm>
              <a:off x="0" y="0"/>
              <a:ext cx="1080169" cy="1526911"/>
            </a:xfrm>
            <a:custGeom>
              <a:avLst/>
              <a:gdLst/>
              <a:ahLst/>
              <a:cxnLst/>
              <a:rect l="l" t="t" r="r" b="b"/>
              <a:pathLst>
                <a:path w="1080169" h="1526911">
                  <a:moveTo>
                    <a:pt x="92195" y="0"/>
                  </a:moveTo>
                  <a:lnTo>
                    <a:pt x="987974" y="0"/>
                  </a:lnTo>
                  <a:cubicBezTo>
                    <a:pt x="1038892" y="0"/>
                    <a:pt x="1080169" y="41277"/>
                    <a:pt x="1080169" y="92195"/>
                  </a:cubicBezTo>
                  <a:lnTo>
                    <a:pt x="1080169" y="1434716"/>
                  </a:lnTo>
                  <a:cubicBezTo>
                    <a:pt x="1080169" y="1485634"/>
                    <a:pt x="1038892" y="1526911"/>
                    <a:pt x="987974" y="1526911"/>
                  </a:cubicBezTo>
                  <a:lnTo>
                    <a:pt x="92195" y="1526911"/>
                  </a:lnTo>
                  <a:cubicBezTo>
                    <a:pt x="41277" y="1526911"/>
                    <a:pt x="0" y="1485634"/>
                    <a:pt x="0" y="1434716"/>
                  </a:cubicBezTo>
                  <a:lnTo>
                    <a:pt x="0" y="92195"/>
                  </a:lnTo>
                  <a:cubicBezTo>
                    <a:pt x="0" y="41277"/>
                    <a:pt x="41277" y="0"/>
                    <a:pt x="92195" y="0"/>
                  </a:cubicBezTo>
                  <a:close/>
                </a:path>
              </a:pathLst>
            </a:custGeom>
            <a:solidFill>
              <a:srgbClr val="000000">
                <a:alpha val="0"/>
              </a:srgbClr>
            </a:solidFill>
            <a:ln w="57150">
              <a:solidFill>
                <a:srgbClr val="FF1616"/>
              </a:solidFill>
            </a:ln>
          </p:spPr>
        </p:sp>
        <p:sp>
          <p:nvSpPr>
            <p:cNvPr id="48" name="TextBox 48"/>
            <p:cNvSpPr txBox="1"/>
            <p:nvPr/>
          </p:nvSpPr>
          <p:spPr>
            <a:xfrm>
              <a:off x="0" y="0"/>
              <a:ext cx="812800" cy="812800"/>
            </a:xfrm>
            <a:prstGeom prst="rect">
              <a:avLst/>
            </a:prstGeom>
          </p:spPr>
          <p:txBody>
            <a:bodyPr lIns="67733" tIns="67733" rIns="67733" bIns="67733" rtlCol="0" anchor="ctr"/>
            <a:lstStyle/>
            <a:p>
              <a:pPr algn="ctr">
                <a:lnSpc>
                  <a:spcPts val="2664"/>
                </a:lnSpc>
              </a:pPr>
              <a:endParaRPr sz="2400" dirty="0"/>
            </a:p>
          </p:txBody>
        </p:sp>
      </p:grpSp>
      <p:grpSp>
        <p:nvGrpSpPr>
          <p:cNvPr id="49" name="Group 49"/>
          <p:cNvGrpSpPr/>
          <p:nvPr/>
        </p:nvGrpSpPr>
        <p:grpSpPr>
          <a:xfrm>
            <a:off x="9230263" y="1824939"/>
            <a:ext cx="884371" cy="338615"/>
            <a:chOff x="0" y="0"/>
            <a:chExt cx="705378" cy="270081"/>
          </a:xfrm>
        </p:grpSpPr>
        <p:sp>
          <p:nvSpPr>
            <p:cNvPr id="50" name="Freeform 50"/>
            <p:cNvSpPr/>
            <p:nvPr/>
          </p:nvSpPr>
          <p:spPr>
            <a:xfrm>
              <a:off x="0" y="0"/>
              <a:ext cx="705378" cy="270081"/>
            </a:xfrm>
            <a:custGeom>
              <a:avLst/>
              <a:gdLst/>
              <a:ahLst/>
              <a:cxnLst/>
              <a:rect l="l" t="t" r="r" b="b"/>
              <a:pathLst>
                <a:path w="705378" h="270081">
                  <a:moveTo>
                    <a:pt x="0" y="0"/>
                  </a:moveTo>
                  <a:lnTo>
                    <a:pt x="705378" y="0"/>
                  </a:lnTo>
                  <a:lnTo>
                    <a:pt x="705378" y="270081"/>
                  </a:lnTo>
                  <a:lnTo>
                    <a:pt x="0" y="270081"/>
                  </a:lnTo>
                  <a:close/>
                </a:path>
              </a:pathLst>
            </a:custGeom>
            <a:solidFill>
              <a:srgbClr val="FF1616"/>
            </a:solidFill>
          </p:spPr>
        </p:sp>
        <p:sp>
          <p:nvSpPr>
            <p:cNvPr id="51" name="TextBox 51"/>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52" name="Group 52"/>
          <p:cNvGrpSpPr/>
          <p:nvPr/>
        </p:nvGrpSpPr>
        <p:grpSpPr>
          <a:xfrm>
            <a:off x="9230263" y="2188954"/>
            <a:ext cx="884371" cy="465167"/>
            <a:chOff x="0" y="0"/>
            <a:chExt cx="825908" cy="434416"/>
          </a:xfrm>
        </p:grpSpPr>
        <p:sp>
          <p:nvSpPr>
            <p:cNvPr id="53" name="Freeform 53"/>
            <p:cNvSpPr/>
            <p:nvPr/>
          </p:nvSpPr>
          <p:spPr>
            <a:xfrm>
              <a:off x="0" y="0"/>
              <a:ext cx="825908" cy="434416"/>
            </a:xfrm>
            <a:custGeom>
              <a:avLst/>
              <a:gdLst/>
              <a:ahLst/>
              <a:cxnLst/>
              <a:rect l="l" t="t" r="r" b="b"/>
              <a:pathLst>
                <a:path w="825908" h="434416">
                  <a:moveTo>
                    <a:pt x="0" y="0"/>
                  </a:moveTo>
                  <a:lnTo>
                    <a:pt x="825908" y="0"/>
                  </a:lnTo>
                  <a:lnTo>
                    <a:pt x="825908" y="434416"/>
                  </a:lnTo>
                  <a:lnTo>
                    <a:pt x="0" y="434416"/>
                  </a:lnTo>
                  <a:close/>
                </a:path>
              </a:pathLst>
            </a:custGeom>
            <a:solidFill>
              <a:srgbClr val="FF1616"/>
            </a:solidFill>
          </p:spPr>
        </p:sp>
        <p:sp>
          <p:nvSpPr>
            <p:cNvPr id="54" name="TextBox 54"/>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55" name="Group 55"/>
          <p:cNvGrpSpPr/>
          <p:nvPr/>
        </p:nvGrpSpPr>
        <p:grpSpPr>
          <a:xfrm>
            <a:off x="9230263" y="2675538"/>
            <a:ext cx="884371" cy="543305"/>
            <a:chOff x="0" y="0"/>
            <a:chExt cx="825908" cy="507389"/>
          </a:xfrm>
        </p:grpSpPr>
        <p:sp>
          <p:nvSpPr>
            <p:cNvPr id="56" name="Freeform 56"/>
            <p:cNvSpPr/>
            <p:nvPr/>
          </p:nvSpPr>
          <p:spPr>
            <a:xfrm>
              <a:off x="0" y="0"/>
              <a:ext cx="825908" cy="507389"/>
            </a:xfrm>
            <a:custGeom>
              <a:avLst/>
              <a:gdLst/>
              <a:ahLst/>
              <a:cxnLst/>
              <a:rect l="l" t="t" r="r" b="b"/>
              <a:pathLst>
                <a:path w="825908" h="507389">
                  <a:moveTo>
                    <a:pt x="0" y="0"/>
                  </a:moveTo>
                  <a:lnTo>
                    <a:pt x="825908" y="0"/>
                  </a:lnTo>
                  <a:lnTo>
                    <a:pt x="825908" y="507389"/>
                  </a:lnTo>
                  <a:lnTo>
                    <a:pt x="0" y="507389"/>
                  </a:lnTo>
                  <a:close/>
                </a:path>
              </a:pathLst>
            </a:custGeom>
            <a:solidFill>
              <a:srgbClr val="FF1616"/>
            </a:solidFill>
          </p:spPr>
        </p:sp>
        <p:sp>
          <p:nvSpPr>
            <p:cNvPr id="57" name="TextBox 57"/>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58" name="Group 58"/>
          <p:cNvGrpSpPr/>
          <p:nvPr/>
        </p:nvGrpSpPr>
        <p:grpSpPr>
          <a:xfrm>
            <a:off x="9230263" y="3233850"/>
            <a:ext cx="884371" cy="565687"/>
            <a:chOff x="0" y="0"/>
            <a:chExt cx="825908" cy="528291"/>
          </a:xfrm>
        </p:grpSpPr>
        <p:sp>
          <p:nvSpPr>
            <p:cNvPr id="59" name="Freeform 59"/>
            <p:cNvSpPr/>
            <p:nvPr/>
          </p:nvSpPr>
          <p:spPr>
            <a:xfrm>
              <a:off x="0" y="0"/>
              <a:ext cx="825908" cy="528291"/>
            </a:xfrm>
            <a:custGeom>
              <a:avLst/>
              <a:gdLst/>
              <a:ahLst/>
              <a:cxnLst/>
              <a:rect l="l" t="t" r="r" b="b"/>
              <a:pathLst>
                <a:path w="825908" h="528291">
                  <a:moveTo>
                    <a:pt x="0" y="0"/>
                  </a:moveTo>
                  <a:lnTo>
                    <a:pt x="825908" y="0"/>
                  </a:lnTo>
                  <a:lnTo>
                    <a:pt x="825908" y="528291"/>
                  </a:lnTo>
                  <a:lnTo>
                    <a:pt x="0" y="528291"/>
                  </a:lnTo>
                  <a:close/>
                </a:path>
              </a:pathLst>
            </a:custGeom>
            <a:solidFill>
              <a:srgbClr val="FF1616"/>
            </a:solidFill>
          </p:spPr>
        </p:sp>
        <p:sp>
          <p:nvSpPr>
            <p:cNvPr id="60" name="TextBox 6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61" name="Group 61"/>
          <p:cNvGrpSpPr/>
          <p:nvPr/>
        </p:nvGrpSpPr>
        <p:grpSpPr>
          <a:xfrm>
            <a:off x="9230263" y="3828981"/>
            <a:ext cx="884371" cy="453851"/>
            <a:chOff x="0" y="0"/>
            <a:chExt cx="825908" cy="423847"/>
          </a:xfrm>
        </p:grpSpPr>
        <p:sp>
          <p:nvSpPr>
            <p:cNvPr id="62" name="Freeform 62"/>
            <p:cNvSpPr/>
            <p:nvPr/>
          </p:nvSpPr>
          <p:spPr>
            <a:xfrm>
              <a:off x="0" y="0"/>
              <a:ext cx="825908" cy="423847"/>
            </a:xfrm>
            <a:custGeom>
              <a:avLst/>
              <a:gdLst/>
              <a:ahLst/>
              <a:cxnLst/>
              <a:rect l="l" t="t" r="r" b="b"/>
              <a:pathLst>
                <a:path w="825908" h="423847">
                  <a:moveTo>
                    <a:pt x="0" y="0"/>
                  </a:moveTo>
                  <a:lnTo>
                    <a:pt x="825908" y="0"/>
                  </a:lnTo>
                  <a:lnTo>
                    <a:pt x="825908" y="423847"/>
                  </a:lnTo>
                  <a:lnTo>
                    <a:pt x="0" y="423847"/>
                  </a:lnTo>
                  <a:close/>
                </a:path>
              </a:pathLst>
            </a:custGeom>
            <a:solidFill>
              <a:srgbClr val="FF1616"/>
            </a:solidFill>
          </p:spPr>
        </p:sp>
        <p:sp>
          <p:nvSpPr>
            <p:cNvPr id="63" name="TextBox 6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64" name="Group 64"/>
          <p:cNvGrpSpPr/>
          <p:nvPr/>
        </p:nvGrpSpPr>
        <p:grpSpPr>
          <a:xfrm>
            <a:off x="9230263" y="4295951"/>
            <a:ext cx="884371" cy="445064"/>
            <a:chOff x="0" y="0"/>
            <a:chExt cx="795836" cy="400508"/>
          </a:xfrm>
        </p:grpSpPr>
        <p:sp>
          <p:nvSpPr>
            <p:cNvPr id="65" name="Freeform 65"/>
            <p:cNvSpPr/>
            <p:nvPr/>
          </p:nvSpPr>
          <p:spPr>
            <a:xfrm>
              <a:off x="0" y="0"/>
              <a:ext cx="795836" cy="400508"/>
            </a:xfrm>
            <a:custGeom>
              <a:avLst/>
              <a:gdLst/>
              <a:ahLst/>
              <a:cxnLst/>
              <a:rect l="l" t="t" r="r" b="b"/>
              <a:pathLst>
                <a:path w="795836" h="400508">
                  <a:moveTo>
                    <a:pt x="0" y="0"/>
                  </a:moveTo>
                  <a:lnTo>
                    <a:pt x="795836" y="0"/>
                  </a:lnTo>
                  <a:lnTo>
                    <a:pt x="795836" y="400508"/>
                  </a:lnTo>
                  <a:lnTo>
                    <a:pt x="0" y="400508"/>
                  </a:lnTo>
                  <a:close/>
                </a:path>
              </a:pathLst>
            </a:custGeom>
            <a:solidFill>
              <a:srgbClr val="FF1616"/>
            </a:solidFill>
          </p:spPr>
        </p:sp>
        <p:sp>
          <p:nvSpPr>
            <p:cNvPr id="66" name="TextBox 6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67" name="TextBox 67"/>
          <p:cNvSpPr txBox="1"/>
          <p:nvPr/>
        </p:nvSpPr>
        <p:spPr>
          <a:xfrm>
            <a:off x="10877109" y="2065182"/>
            <a:ext cx="494523" cy="153888"/>
          </a:xfrm>
          <a:prstGeom prst="rect">
            <a:avLst/>
          </a:prstGeom>
        </p:spPr>
        <p:txBody>
          <a:bodyPr lIns="0" tIns="0" rIns="0" bIns="0" rtlCol="0" anchor="t">
            <a:spAutoFit/>
          </a:bodyPr>
          <a:lstStyle/>
          <a:p>
            <a:pPr>
              <a:lnSpc>
                <a:spcPts val="1224"/>
              </a:lnSpc>
            </a:pPr>
            <a:r>
              <a:rPr lang="en-US" sz="1065" dirty="0">
                <a:solidFill>
                  <a:srgbClr val="FFFFFF"/>
                </a:solidFill>
                <a:latin typeface="Poppins Medium Bold"/>
              </a:rPr>
              <a:t>GREEN</a:t>
            </a:r>
          </a:p>
        </p:txBody>
      </p:sp>
      <p:sp>
        <p:nvSpPr>
          <p:cNvPr id="68" name="TextBox 68"/>
          <p:cNvSpPr txBox="1"/>
          <p:nvPr/>
        </p:nvSpPr>
        <p:spPr>
          <a:xfrm>
            <a:off x="1574980" y="4835915"/>
            <a:ext cx="1487345" cy="386581"/>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Onions, garlic, shallots, leeks, banana, cucumber, celery, mushrooms</a:t>
            </a:r>
          </a:p>
        </p:txBody>
      </p:sp>
      <p:grpSp>
        <p:nvGrpSpPr>
          <p:cNvPr id="69" name="Group 69"/>
          <p:cNvGrpSpPr/>
          <p:nvPr/>
        </p:nvGrpSpPr>
        <p:grpSpPr>
          <a:xfrm>
            <a:off x="10144872" y="1829420"/>
            <a:ext cx="1577739" cy="334133"/>
            <a:chOff x="0" y="0"/>
            <a:chExt cx="1250729" cy="264879"/>
          </a:xfrm>
        </p:grpSpPr>
        <p:sp>
          <p:nvSpPr>
            <p:cNvPr id="70" name="Freeform 70"/>
            <p:cNvSpPr/>
            <p:nvPr/>
          </p:nvSpPr>
          <p:spPr>
            <a:xfrm>
              <a:off x="0" y="0"/>
              <a:ext cx="1250729" cy="264879"/>
            </a:xfrm>
            <a:custGeom>
              <a:avLst/>
              <a:gdLst/>
              <a:ahLst/>
              <a:cxnLst/>
              <a:rect l="l" t="t" r="r" b="b"/>
              <a:pathLst>
                <a:path w="1250729" h="264879">
                  <a:moveTo>
                    <a:pt x="0" y="0"/>
                  </a:moveTo>
                  <a:lnTo>
                    <a:pt x="1250729" y="0"/>
                  </a:lnTo>
                  <a:lnTo>
                    <a:pt x="1250729" y="264879"/>
                  </a:lnTo>
                  <a:lnTo>
                    <a:pt x="0" y="264879"/>
                  </a:lnTo>
                  <a:close/>
                </a:path>
              </a:pathLst>
            </a:custGeom>
            <a:solidFill>
              <a:srgbClr val="F3F0EC"/>
            </a:solidFill>
          </p:spPr>
        </p:sp>
        <p:sp>
          <p:nvSpPr>
            <p:cNvPr id="71" name="TextBox 71"/>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72" name="Group 72"/>
          <p:cNvGrpSpPr/>
          <p:nvPr/>
        </p:nvGrpSpPr>
        <p:grpSpPr>
          <a:xfrm>
            <a:off x="10144872" y="2188954"/>
            <a:ext cx="1566099" cy="465167"/>
            <a:chOff x="0" y="0"/>
            <a:chExt cx="1409314" cy="418599"/>
          </a:xfrm>
        </p:grpSpPr>
        <p:sp>
          <p:nvSpPr>
            <p:cNvPr id="73" name="Freeform 73"/>
            <p:cNvSpPr/>
            <p:nvPr/>
          </p:nvSpPr>
          <p:spPr>
            <a:xfrm>
              <a:off x="0" y="0"/>
              <a:ext cx="1409314" cy="418599"/>
            </a:xfrm>
            <a:custGeom>
              <a:avLst/>
              <a:gdLst/>
              <a:ahLst/>
              <a:cxnLst/>
              <a:rect l="l" t="t" r="r" b="b"/>
              <a:pathLst>
                <a:path w="1409314" h="418599">
                  <a:moveTo>
                    <a:pt x="0" y="0"/>
                  </a:moveTo>
                  <a:lnTo>
                    <a:pt x="1409314" y="0"/>
                  </a:lnTo>
                  <a:lnTo>
                    <a:pt x="1409314" y="418599"/>
                  </a:lnTo>
                  <a:lnTo>
                    <a:pt x="0" y="418599"/>
                  </a:lnTo>
                  <a:close/>
                </a:path>
              </a:pathLst>
            </a:custGeom>
            <a:solidFill>
              <a:srgbClr val="F3F0EC"/>
            </a:solidFill>
          </p:spPr>
        </p:sp>
        <p:sp>
          <p:nvSpPr>
            <p:cNvPr id="74" name="TextBox 74"/>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75" name="Group 75"/>
          <p:cNvGrpSpPr/>
          <p:nvPr/>
        </p:nvGrpSpPr>
        <p:grpSpPr>
          <a:xfrm>
            <a:off x="10144872" y="2675538"/>
            <a:ext cx="1558011" cy="532913"/>
            <a:chOff x="0" y="0"/>
            <a:chExt cx="1402036" cy="479562"/>
          </a:xfrm>
        </p:grpSpPr>
        <p:sp>
          <p:nvSpPr>
            <p:cNvPr id="76" name="Freeform 76"/>
            <p:cNvSpPr/>
            <p:nvPr/>
          </p:nvSpPr>
          <p:spPr>
            <a:xfrm>
              <a:off x="0" y="0"/>
              <a:ext cx="1402036" cy="479562"/>
            </a:xfrm>
            <a:custGeom>
              <a:avLst/>
              <a:gdLst/>
              <a:ahLst/>
              <a:cxnLst/>
              <a:rect l="l" t="t" r="r" b="b"/>
              <a:pathLst>
                <a:path w="1402036" h="479562">
                  <a:moveTo>
                    <a:pt x="0" y="0"/>
                  </a:moveTo>
                  <a:lnTo>
                    <a:pt x="1402036" y="0"/>
                  </a:lnTo>
                  <a:lnTo>
                    <a:pt x="1402036" y="479562"/>
                  </a:lnTo>
                  <a:lnTo>
                    <a:pt x="0" y="479562"/>
                  </a:lnTo>
                  <a:close/>
                </a:path>
              </a:pathLst>
            </a:custGeom>
            <a:solidFill>
              <a:srgbClr val="EFE3E3"/>
            </a:solidFill>
          </p:spPr>
        </p:sp>
        <p:sp>
          <p:nvSpPr>
            <p:cNvPr id="77" name="TextBox 77"/>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78" name="Group 78"/>
          <p:cNvGrpSpPr/>
          <p:nvPr/>
        </p:nvGrpSpPr>
        <p:grpSpPr>
          <a:xfrm>
            <a:off x="10136784" y="3233850"/>
            <a:ext cx="1558011" cy="565687"/>
            <a:chOff x="0" y="0"/>
            <a:chExt cx="1402036" cy="509055"/>
          </a:xfrm>
        </p:grpSpPr>
        <p:sp>
          <p:nvSpPr>
            <p:cNvPr id="79" name="Freeform 79"/>
            <p:cNvSpPr/>
            <p:nvPr/>
          </p:nvSpPr>
          <p:spPr>
            <a:xfrm>
              <a:off x="0" y="0"/>
              <a:ext cx="1402036" cy="509055"/>
            </a:xfrm>
            <a:custGeom>
              <a:avLst/>
              <a:gdLst/>
              <a:ahLst/>
              <a:cxnLst/>
              <a:rect l="l" t="t" r="r" b="b"/>
              <a:pathLst>
                <a:path w="1402036" h="509055">
                  <a:moveTo>
                    <a:pt x="0" y="0"/>
                  </a:moveTo>
                  <a:lnTo>
                    <a:pt x="1402036" y="0"/>
                  </a:lnTo>
                  <a:lnTo>
                    <a:pt x="1402036" y="509055"/>
                  </a:lnTo>
                  <a:lnTo>
                    <a:pt x="0" y="509055"/>
                  </a:lnTo>
                  <a:close/>
                </a:path>
              </a:pathLst>
            </a:custGeom>
            <a:solidFill>
              <a:srgbClr val="EFE3E3"/>
            </a:solidFill>
          </p:spPr>
        </p:sp>
        <p:sp>
          <p:nvSpPr>
            <p:cNvPr id="80" name="TextBox 8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81" name="Group 81"/>
          <p:cNvGrpSpPr/>
          <p:nvPr/>
        </p:nvGrpSpPr>
        <p:grpSpPr>
          <a:xfrm>
            <a:off x="10144872" y="3816701"/>
            <a:ext cx="1566099" cy="465167"/>
            <a:chOff x="0" y="0"/>
            <a:chExt cx="1409314" cy="418599"/>
          </a:xfrm>
        </p:grpSpPr>
        <p:sp>
          <p:nvSpPr>
            <p:cNvPr id="82" name="Freeform 82"/>
            <p:cNvSpPr/>
            <p:nvPr/>
          </p:nvSpPr>
          <p:spPr>
            <a:xfrm>
              <a:off x="0" y="0"/>
              <a:ext cx="1409314" cy="418599"/>
            </a:xfrm>
            <a:custGeom>
              <a:avLst/>
              <a:gdLst/>
              <a:ahLst/>
              <a:cxnLst/>
              <a:rect l="l" t="t" r="r" b="b"/>
              <a:pathLst>
                <a:path w="1409314" h="418599">
                  <a:moveTo>
                    <a:pt x="0" y="0"/>
                  </a:moveTo>
                  <a:lnTo>
                    <a:pt x="1409314" y="0"/>
                  </a:lnTo>
                  <a:lnTo>
                    <a:pt x="1409314" y="418599"/>
                  </a:lnTo>
                  <a:lnTo>
                    <a:pt x="0" y="418599"/>
                  </a:lnTo>
                  <a:close/>
                </a:path>
              </a:pathLst>
            </a:custGeom>
            <a:solidFill>
              <a:srgbClr val="F3F0EC"/>
            </a:solidFill>
          </p:spPr>
        </p:sp>
        <p:sp>
          <p:nvSpPr>
            <p:cNvPr id="83" name="TextBox 8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84" name="Group 84"/>
          <p:cNvGrpSpPr/>
          <p:nvPr/>
        </p:nvGrpSpPr>
        <p:grpSpPr>
          <a:xfrm>
            <a:off x="10144872" y="4307267"/>
            <a:ext cx="1558011" cy="430589"/>
            <a:chOff x="0" y="0"/>
            <a:chExt cx="1402036" cy="387482"/>
          </a:xfrm>
        </p:grpSpPr>
        <p:sp>
          <p:nvSpPr>
            <p:cNvPr id="85" name="Freeform 85"/>
            <p:cNvSpPr/>
            <p:nvPr/>
          </p:nvSpPr>
          <p:spPr>
            <a:xfrm>
              <a:off x="0" y="0"/>
              <a:ext cx="1402036" cy="387482"/>
            </a:xfrm>
            <a:custGeom>
              <a:avLst/>
              <a:gdLst/>
              <a:ahLst/>
              <a:cxnLst/>
              <a:rect l="l" t="t" r="r" b="b"/>
              <a:pathLst>
                <a:path w="1402036" h="387482">
                  <a:moveTo>
                    <a:pt x="0" y="0"/>
                  </a:moveTo>
                  <a:lnTo>
                    <a:pt x="1402036" y="0"/>
                  </a:lnTo>
                  <a:lnTo>
                    <a:pt x="1402036" y="387482"/>
                  </a:lnTo>
                  <a:lnTo>
                    <a:pt x="0" y="387482"/>
                  </a:lnTo>
                  <a:close/>
                </a:path>
              </a:pathLst>
            </a:custGeom>
            <a:solidFill>
              <a:srgbClr val="F3F0EC"/>
            </a:solidFill>
          </p:spPr>
        </p:sp>
        <p:sp>
          <p:nvSpPr>
            <p:cNvPr id="86" name="TextBox 8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87" name="Group 87"/>
          <p:cNvGrpSpPr/>
          <p:nvPr/>
        </p:nvGrpSpPr>
        <p:grpSpPr>
          <a:xfrm>
            <a:off x="9230263" y="4760331"/>
            <a:ext cx="884371" cy="335407"/>
            <a:chOff x="0" y="0"/>
            <a:chExt cx="711153" cy="269712"/>
          </a:xfrm>
        </p:grpSpPr>
        <p:sp>
          <p:nvSpPr>
            <p:cNvPr id="88" name="Freeform 88"/>
            <p:cNvSpPr/>
            <p:nvPr/>
          </p:nvSpPr>
          <p:spPr>
            <a:xfrm>
              <a:off x="0" y="0"/>
              <a:ext cx="711153" cy="269712"/>
            </a:xfrm>
            <a:custGeom>
              <a:avLst/>
              <a:gdLst/>
              <a:ahLst/>
              <a:cxnLst/>
              <a:rect l="l" t="t" r="r" b="b"/>
              <a:pathLst>
                <a:path w="711153" h="269712">
                  <a:moveTo>
                    <a:pt x="0" y="0"/>
                  </a:moveTo>
                  <a:lnTo>
                    <a:pt x="711153" y="0"/>
                  </a:lnTo>
                  <a:lnTo>
                    <a:pt x="711153" y="269712"/>
                  </a:lnTo>
                  <a:lnTo>
                    <a:pt x="0" y="269712"/>
                  </a:lnTo>
                  <a:close/>
                </a:path>
              </a:pathLst>
            </a:custGeom>
            <a:solidFill>
              <a:srgbClr val="FF1616"/>
            </a:solidFill>
          </p:spPr>
        </p:sp>
        <p:sp>
          <p:nvSpPr>
            <p:cNvPr id="89" name="TextBox 89"/>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90" name="Group 90"/>
          <p:cNvGrpSpPr/>
          <p:nvPr/>
        </p:nvGrpSpPr>
        <p:grpSpPr>
          <a:xfrm>
            <a:off x="10144872" y="4761756"/>
            <a:ext cx="1565704" cy="333981"/>
            <a:chOff x="0" y="0"/>
            <a:chExt cx="1203341" cy="256686"/>
          </a:xfrm>
        </p:grpSpPr>
        <p:sp>
          <p:nvSpPr>
            <p:cNvPr id="91" name="Freeform 91"/>
            <p:cNvSpPr/>
            <p:nvPr/>
          </p:nvSpPr>
          <p:spPr>
            <a:xfrm>
              <a:off x="0" y="0"/>
              <a:ext cx="1203341" cy="256686"/>
            </a:xfrm>
            <a:custGeom>
              <a:avLst/>
              <a:gdLst/>
              <a:ahLst/>
              <a:cxnLst/>
              <a:rect l="l" t="t" r="r" b="b"/>
              <a:pathLst>
                <a:path w="1203341" h="256686">
                  <a:moveTo>
                    <a:pt x="0" y="0"/>
                  </a:moveTo>
                  <a:lnTo>
                    <a:pt x="1203341" y="0"/>
                  </a:lnTo>
                  <a:lnTo>
                    <a:pt x="1203341" y="256686"/>
                  </a:lnTo>
                  <a:lnTo>
                    <a:pt x="0" y="256686"/>
                  </a:lnTo>
                  <a:close/>
                </a:path>
              </a:pathLst>
            </a:custGeom>
            <a:solidFill>
              <a:srgbClr val="F3F0EC"/>
            </a:solidFill>
          </p:spPr>
        </p:sp>
        <p:sp>
          <p:nvSpPr>
            <p:cNvPr id="92" name="TextBox 92"/>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pic>
        <p:nvPicPr>
          <p:cNvPr id="93" name="Picture 93"/>
          <p:cNvPicPr>
            <a:picLocks noChangeAspect="1"/>
          </p:cNvPicPr>
          <p:nvPr/>
        </p:nvPicPr>
        <p:blipFill>
          <a:blip r:embed="rId5"/>
          <a:srcRect/>
          <a:stretch>
            <a:fillRect/>
          </a:stretch>
        </p:blipFill>
        <p:spPr>
          <a:xfrm>
            <a:off x="8755896" y="1160123"/>
            <a:ext cx="948737" cy="615493"/>
          </a:xfrm>
          <a:prstGeom prst="rect">
            <a:avLst/>
          </a:prstGeom>
        </p:spPr>
      </p:pic>
      <p:pic>
        <p:nvPicPr>
          <p:cNvPr id="94" name="Picture 94"/>
          <p:cNvPicPr>
            <a:picLocks noChangeAspect="1"/>
          </p:cNvPicPr>
          <p:nvPr/>
        </p:nvPicPr>
        <p:blipFill>
          <a:blip r:embed="rId6"/>
          <a:srcRect/>
          <a:stretch>
            <a:fillRect/>
          </a:stretch>
        </p:blipFill>
        <p:spPr>
          <a:xfrm>
            <a:off x="11181873" y="4967142"/>
            <a:ext cx="698068" cy="521807"/>
          </a:xfrm>
          <a:prstGeom prst="rect">
            <a:avLst/>
          </a:prstGeom>
        </p:spPr>
      </p:pic>
      <p:pic>
        <p:nvPicPr>
          <p:cNvPr id="95" name="Picture 95"/>
          <p:cNvPicPr>
            <a:picLocks noChangeAspect="1"/>
          </p:cNvPicPr>
          <p:nvPr/>
        </p:nvPicPr>
        <p:blipFill>
          <a:blip r:embed="rId7"/>
          <a:srcRect/>
          <a:stretch>
            <a:fillRect/>
          </a:stretch>
        </p:blipFill>
        <p:spPr>
          <a:xfrm>
            <a:off x="11355163" y="4594267"/>
            <a:ext cx="654085" cy="896007"/>
          </a:xfrm>
          <a:prstGeom prst="rect">
            <a:avLst/>
          </a:prstGeom>
        </p:spPr>
      </p:pic>
      <p:pic>
        <p:nvPicPr>
          <p:cNvPr id="96" name="Picture 96"/>
          <p:cNvPicPr>
            <a:picLocks noChangeAspect="1"/>
          </p:cNvPicPr>
          <p:nvPr/>
        </p:nvPicPr>
        <p:blipFill>
          <a:blip r:embed="rId8"/>
          <a:srcRect/>
          <a:stretch>
            <a:fillRect/>
          </a:stretch>
        </p:blipFill>
        <p:spPr>
          <a:xfrm>
            <a:off x="11220541" y="5042271"/>
            <a:ext cx="491528" cy="473711"/>
          </a:xfrm>
          <a:prstGeom prst="rect">
            <a:avLst/>
          </a:prstGeom>
        </p:spPr>
      </p:pic>
      <p:pic>
        <p:nvPicPr>
          <p:cNvPr id="97" name="Picture 97"/>
          <p:cNvPicPr>
            <a:picLocks noChangeAspect="1"/>
          </p:cNvPicPr>
          <p:nvPr/>
        </p:nvPicPr>
        <p:blipFill>
          <a:blip r:embed="rId9"/>
          <a:srcRect/>
          <a:stretch>
            <a:fillRect/>
          </a:stretch>
        </p:blipFill>
        <p:spPr>
          <a:xfrm>
            <a:off x="11340034" y="1181168"/>
            <a:ext cx="669215" cy="376433"/>
          </a:xfrm>
          <a:prstGeom prst="rect">
            <a:avLst/>
          </a:prstGeom>
        </p:spPr>
      </p:pic>
      <p:sp>
        <p:nvSpPr>
          <p:cNvPr id="98" name="TextBox 98"/>
          <p:cNvSpPr txBox="1"/>
          <p:nvPr/>
        </p:nvSpPr>
        <p:spPr>
          <a:xfrm>
            <a:off x="9630396" y="1607305"/>
            <a:ext cx="1709637" cy="153888"/>
          </a:xfrm>
          <a:prstGeom prst="rect">
            <a:avLst/>
          </a:prstGeom>
        </p:spPr>
        <p:txBody>
          <a:bodyPr lIns="0" tIns="0" rIns="0" bIns="0" rtlCol="0" anchor="t">
            <a:spAutoFit/>
          </a:bodyPr>
          <a:lstStyle/>
          <a:p>
            <a:pPr>
              <a:lnSpc>
                <a:spcPts val="1224"/>
              </a:lnSpc>
            </a:pPr>
            <a:r>
              <a:rPr lang="en-US" sz="1065" dirty="0">
                <a:solidFill>
                  <a:srgbClr val="000000"/>
                </a:solidFill>
                <a:latin typeface="Poppins Medium Bold"/>
              </a:rPr>
              <a:t>PROTEIN &amp; HEALTHY FATS</a:t>
            </a:r>
          </a:p>
        </p:txBody>
      </p:sp>
      <p:sp>
        <p:nvSpPr>
          <p:cNvPr id="99" name="TextBox 99"/>
          <p:cNvSpPr txBox="1"/>
          <p:nvPr/>
        </p:nvSpPr>
        <p:spPr>
          <a:xfrm>
            <a:off x="9960069" y="1418909"/>
            <a:ext cx="1078096" cy="208968"/>
          </a:xfrm>
          <a:prstGeom prst="rect">
            <a:avLst/>
          </a:prstGeom>
        </p:spPr>
        <p:txBody>
          <a:bodyPr lIns="0" tIns="0" rIns="0" bIns="0" rtlCol="0" anchor="t">
            <a:spAutoFit/>
          </a:bodyPr>
          <a:lstStyle/>
          <a:p>
            <a:pPr>
              <a:lnSpc>
                <a:spcPts val="1648"/>
              </a:lnSpc>
            </a:pPr>
            <a:r>
              <a:rPr lang="en-US" sz="1433" dirty="0">
                <a:solidFill>
                  <a:srgbClr val="FF1616"/>
                </a:solidFill>
                <a:latin typeface="Poppins ExtraBold"/>
              </a:rPr>
              <a:t>RECOVERY</a:t>
            </a:r>
          </a:p>
        </p:txBody>
      </p:sp>
      <p:pic>
        <p:nvPicPr>
          <p:cNvPr id="100" name="Picture 100"/>
          <p:cNvPicPr>
            <a:picLocks noChangeAspect="1"/>
          </p:cNvPicPr>
          <p:nvPr/>
        </p:nvPicPr>
        <p:blipFill>
          <a:blip r:embed="rId10"/>
          <a:srcRect/>
          <a:stretch>
            <a:fillRect/>
          </a:stretch>
        </p:blipFill>
        <p:spPr>
          <a:xfrm rot="-2613178">
            <a:off x="9203980" y="1178522"/>
            <a:ext cx="712161" cy="555485"/>
          </a:xfrm>
          <a:prstGeom prst="rect">
            <a:avLst/>
          </a:prstGeom>
        </p:spPr>
      </p:pic>
      <p:grpSp>
        <p:nvGrpSpPr>
          <p:cNvPr id="101" name="Group 101"/>
          <p:cNvGrpSpPr/>
          <p:nvPr/>
        </p:nvGrpSpPr>
        <p:grpSpPr>
          <a:xfrm>
            <a:off x="3693077" y="4419232"/>
            <a:ext cx="4875803" cy="1999120"/>
            <a:chOff x="0" y="0"/>
            <a:chExt cx="1883541" cy="772268"/>
          </a:xfrm>
        </p:grpSpPr>
        <p:sp>
          <p:nvSpPr>
            <p:cNvPr id="102" name="Freeform 102"/>
            <p:cNvSpPr/>
            <p:nvPr/>
          </p:nvSpPr>
          <p:spPr>
            <a:xfrm>
              <a:off x="0" y="0"/>
              <a:ext cx="1883541" cy="772268"/>
            </a:xfrm>
            <a:custGeom>
              <a:avLst/>
              <a:gdLst/>
              <a:ahLst/>
              <a:cxnLst/>
              <a:rect l="l" t="t" r="r" b="b"/>
              <a:pathLst>
                <a:path w="1883541" h="772268">
                  <a:moveTo>
                    <a:pt x="52927" y="0"/>
                  </a:moveTo>
                  <a:lnTo>
                    <a:pt x="1830614" y="0"/>
                  </a:lnTo>
                  <a:cubicBezTo>
                    <a:pt x="1859845" y="0"/>
                    <a:pt x="1883541" y="23696"/>
                    <a:pt x="1883541" y="52927"/>
                  </a:cubicBezTo>
                  <a:lnTo>
                    <a:pt x="1883541" y="719340"/>
                  </a:lnTo>
                  <a:cubicBezTo>
                    <a:pt x="1883541" y="748571"/>
                    <a:pt x="1859845" y="772268"/>
                    <a:pt x="1830614" y="772268"/>
                  </a:cubicBezTo>
                  <a:lnTo>
                    <a:pt x="52927" y="772268"/>
                  </a:lnTo>
                  <a:cubicBezTo>
                    <a:pt x="23696" y="772268"/>
                    <a:pt x="0" y="748571"/>
                    <a:pt x="0" y="719340"/>
                  </a:cubicBezTo>
                  <a:lnTo>
                    <a:pt x="0" y="52927"/>
                  </a:lnTo>
                  <a:cubicBezTo>
                    <a:pt x="0" y="23696"/>
                    <a:pt x="23696" y="0"/>
                    <a:pt x="52927" y="0"/>
                  </a:cubicBezTo>
                  <a:close/>
                </a:path>
              </a:pathLst>
            </a:custGeom>
            <a:solidFill>
              <a:srgbClr val="000000">
                <a:alpha val="0"/>
              </a:srgbClr>
            </a:solidFill>
            <a:ln w="57150">
              <a:solidFill>
                <a:srgbClr val="ECC10C"/>
              </a:solidFill>
            </a:ln>
          </p:spPr>
        </p:sp>
        <p:sp>
          <p:nvSpPr>
            <p:cNvPr id="103" name="TextBox 103"/>
            <p:cNvSpPr txBox="1"/>
            <p:nvPr/>
          </p:nvSpPr>
          <p:spPr>
            <a:xfrm>
              <a:off x="0" y="0"/>
              <a:ext cx="812800" cy="812800"/>
            </a:xfrm>
            <a:prstGeom prst="rect">
              <a:avLst/>
            </a:prstGeom>
          </p:spPr>
          <p:txBody>
            <a:bodyPr lIns="67733" tIns="67733" rIns="67733" bIns="67733" rtlCol="0" anchor="ctr"/>
            <a:lstStyle/>
            <a:p>
              <a:pPr algn="ctr">
                <a:lnSpc>
                  <a:spcPts val="2664"/>
                </a:lnSpc>
              </a:pPr>
              <a:endParaRPr sz="2400" dirty="0"/>
            </a:p>
          </p:txBody>
        </p:sp>
      </p:grpSp>
      <p:grpSp>
        <p:nvGrpSpPr>
          <p:cNvPr id="104" name="Group 104"/>
          <p:cNvGrpSpPr/>
          <p:nvPr/>
        </p:nvGrpSpPr>
        <p:grpSpPr>
          <a:xfrm>
            <a:off x="4926524" y="4983800"/>
            <a:ext cx="3520117" cy="292368"/>
            <a:chOff x="0" y="0"/>
            <a:chExt cx="2791235" cy="231830"/>
          </a:xfrm>
        </p:grpSpPr>
        <p:sp>
          <p:nvSpPr>
            <p:cNvPr id="105" name="Freeform 105"/>
            <p:cNvSpPr/>
            <p:nvPr/>
          </p:nvSpPr>
          <p:spPr>
            <a:xfrm>
              <a:off x="0" y="0"/>
              <a:ext cx="2791235" cy="231830"/>
            </a:xfrm>
            <a:custGeom>
              <a:avLst/>
              <a:gdLst/>
              <a:ahLst/>
              <a:cxnLst/>
              <a:rect l="l" t="t" r="r" b="b"/>
              <a:pathLst>
                <a:path w="2791235" h="231830">
                  <a:moveTo>
                    <a:pt x="0" y="0"/>
                  </a:moveTo>
                  <a:lnTo>
                    <a:pt x="2791235" y="0"/>
                  </a:lnTo>
                  <a:lnTo>
                    <a:pt x="2791235" y="231830"/>
                  </a:lnTo>
                  <a:lnTo>
                    <a:pt x="0" y="231830"/>
                  </a:lnTo>
                  <a:close/>
                </a:path>
              </a:pathLst>
            </a:custGeom>
            <a:solidFill>
              <a:srgbClr val="F3F0EC"/>
            </a:solidFill>
          </p:spPr>
        </p:sp>
        <p:sp>
          <p:nvSpPr>
            <p:cNvPr id="106" name="TextBox 10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07" name="TextBox 107"/>
          <p:cNvSpPr txBox="1"/>
          <p:nvPr/>
        </p:nvSpPr>
        <p:spPr>
          <a:xfrm>
            <a:off x="1162583" y="2161521"/>
            <a:ext cx="1360147" cy="153888"/>
          </a:xfrm>
          <a:prstGeom prst="rect">
            <a:avLst/>
          </a:prstGeom>
        </p:spPr>
        <p:txBody>
          <a:bodyPr lIns="0" tIns="0" rIns="0" bIns="0" rtlCol="0" anchor="t">
            <a:spAutoFit/>
          </a:bodyPr>
          <a:lstStyle/>
          <a:p>
            <a:pPr>
              <a:lnSpc>
                <a:spcPts val="1219"/>
              </a:lnSpc>
            </a:pPr>
            <a:r>
              <a:rPr lang="en-US" sz="1060" dirty="0">
                <a:solidFill>
                  <a:srgbClr val="000000"/>
                </a:solidFill>
                <a:latin typeface="Poppins Medium Bold"/>
              </a:rPr>
              <a:t>FRUIT &amp; VEGETABLES</a:t>
            </a:r>
          </a:p>
        </p:txBody>
      </p:sp>
      <p:sp>
        <p:nvSpPr>
          <p:cNvPr id="108" name="TextBox 108"/>
          <p:cNvSpPr txBox="1"/>
          <p:nvPr/>
        </p:nvSpPr>
        <p:spPr>
          <a:xfrm>
            <a:off x="775616" y="2531030"/>
            <a:ext cx="492177"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GREEN</a:t>
            </a:r>
          </a:p>
        </p:txBody>
      </p:sp>
      <p:sp>
        <p:nvSpPr>
          <p:cNvPr id="109" name="TextBox 109"/>
          <p:cNvSpPr txBox="1"/>
          <p:nvPr/>
        </p:nvSpPr>
        <p:spPr>
          <a:xfrm>
            <a:off x="723408" y="3005730"/>
            <a:ext cx="596593"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ORANGE</a:t>
            </a:r>
          </a:p>
        </p:txBody>
      </p:sp>
      <p:sp>
        <p:nvSpPr>
          <p:cNvPr id="110" name="TextBox 110"/>
          <p:cNvSpPr txBox="1"/>
          <p:nvPr/>
        </p:nvSpPr>
        <p:spPr>
          <a:xfrm>
            <a:off x="755167" y="3417793"/>
            <a:ext cx="533072"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YELLOW</a:t>
            </a:r>
          </a:p>
        </p:txBody>
      </p:sp>
      <p:sp>
        <p:nvSpPr>
          <p:cNvPr id="111" name="TextBox 111"/>
          <p:cNvSpPr txBox="1"/>
          <p:nvPr/>
        </p:nvSpPr>
        <p:spPr>
          <a:xfrm>
            <a:off x="900840" y="3917861"/>
            <a:ext cx="265809"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RED</a:t>
            </a:r>
          </a:p>
        </p:txBody>
      </p:sp>
      <p:sp>
        <p:nvSpPr>
          <p:cNvPr id="112" name="TextBox 112"/>
          <p:cNvSpPr txBox="1"/>
          <p:nvPr/>
        </p:nvSpPr>
        <p:spPr>
          <a:xfrm>
            <a:off x="782491" y="4889993"/>
            <a:ext cx="485303" cy="166712"/>
          </a:xfrm>
          <a:prstGeom prst="rect">
            <a:avLst/>
          </a:prstGeom>
        </p:spPr>
        <p:txBody>
          <a:bodyPr lIns="0" tIns="0" rIns="0" bIns="0" rtlCol="0" anchor="t">
            <a:spAutoFit/>
          </a:bodyPr>
          <a:lstStyle/>
          <a:p>
            <a:pPr>
              <a:lnSpc>
                <a:spcPts val="1265"/>
              </a:lnSpc>
            </a:pPr>
            <a:r>
              <a:rPr lang="en-US" sz="1100" dirty="0">
                <a:solidFill>
                  <a:srgbClr val="000000"/>
                </a:solidFill>
                <a:latin typeface="Poppins Medium Bold"/>
              </a:rPr>
              <a:t>WHITE</a:t>
            </a:r>
          </a:p>
        </p:txBody>
      </p:sp>
      <p:sp>
        <p:nvSpPr>
          <p:cNvPr id="113" name="TextBox 113"/>
          <p:cNvSpPr txBox="1"/>
          <p:nvPr/>
        </p:nvSpPr>
        <p:spPr>
          <a:xfrm>
            <a:off x="1574861" y="2495133"/>
            <a:ext cx="1487345" cy="258340"/>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Spinach, broccoli, kale, watercress, cabbage</a:t>
            </a:r>
          </a:p>
        </p:txBody>
      </p:sp>
      <p:sp>
        <p:nvSpPr>
          <p:cNvPr id="114" name="TextBox 114"/>
          <p:cNvSpPr txBox="1"/>
          <p:nvPr/>
        </p:nvSpPr>
        <p:spPr>
          <a:xfrm>
            <a:off x="1574861" y="2905370"/>
            <a:ext cx="1582628" cy="386581"/>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Carrots, sweet potato, cantaloupe, mangoes, butternut squash</a:t>
            </a:r>
          </a:p>
        </p:txBody>
      </p:sp>
      <p:sp>
        <p:nvSpPr>
          <p:cNvPr id="115" name="TextBox 115"/>
          <p:cNvSpPr txBox="1"/>
          <p:nvPr/>
        </p:nvSpPr>
        <p:spPr>
          <a:xfrm>
            <a:off x="1574861" y="3443679"/>
            <a:ext cx="1582628" cy="130100"/>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Citrus fruits, peppers</a:t>
            </a:r>
          </a:p>
        </p:txBody>
      </p:sp>
      <p:sp>
        <p:nvSpPr>
          <p:cNvPr id="116" name="TextBox 116"/>
          <p:cNvSpPr txBox="1"/>
          <p:nvPr/>
        </p:nvSpPr>
        <p:spPr>
          <a:xfrm>
            <a:off x="1574861" y="3726678"/>
            <a:ext cx="1370889" cy="514821"/>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Tomato, watermelon, pink grapefruit, red apples, red onions, pomegranates</a:t>
            </a:r>
          </a:p>
        </p:txBody>
      </p:sp>
      <p:sp>
        <p:nvSpPr>
          <p:cNvPr id="117" name="TextBox 117"/>
          <p:cNvSpPr txBox="1"/>
          <p:nvPr/>
        </p:nvSpPr>
        <p:spPr>
          <a:xfrm>
            <a:off x="1574980" y="4344850"/>
            <a:ext cx="1487345" cy="386581"/>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Berries, grapes, raisins, aubergine, plums, beetroot</a:t>
            </a:r>
          </a:p>
        </p:txBody>
      </p:sp>
      <p:sp>
        <p:nvSpPr>
          <p:cNvPr id="118" name="TextBox 118"/>
          <p:cNvSpPr txBox="1"/>
          <p:nvPr/>
        </p:nvSpPr>
        <p:spPr>
          <a:xfrm>
            <a:off x="1405798" y="1952798"/>
            <a:ext cx="881097" cy="208711"/>
          </a:xfrm>
          <a:prstGeom prst="rect">
            <a:avLst/>
          </a:prstGeom>
        </p:spPr>
        <p:txBody>
          <a:bodyPr lIns="0" tIns="0" rIns="0" bIns="0" rtlCol="0" anchor="t">
            <a:spAutoFit/>
          </a:bodyPr>
          <a:lstStyle/>
          <a:p>
            <a:pPr>
              <a:lnSpc>
                <a:spcPts val="1640"/>
              </a:lnSpc>
            </a:pPr>
            <a:r>
              <a:rPr lang="en-US" sz="1427" dirty="0">
                <a:solidFill>
                  <a:srgbClr val="3B923F"/>
                </a:solidFill>
                <a:latin typeface="Poppins ExtraBold"/>
              </a:rPr>
              <a:t>SUPPORT</a:t>
            </a:r>
          </a:p>
        </p:txBody>
      </p:sp>
      <p:sp>
        <p:nvSpPr>
          <p:cNvPr id="119" name="TextBox 119"/>
          <p:cNvSpPr txBox="1"/>
          <p:nvPr/>
        </p:nvSpPr>
        <p:spPr>
          <a:xfrm>
            <a:off x="9260577" y="3890504"/>
            <a:ext cx="806457" cy="307777"/>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BEANS &amp; PULSES</a:t>
            </a:r>
          </a:p>
        </p:txBody>
      </p:sp>
      <p:sp>
        <p:nvSpPr>
          <p:cNvPr id="120" name="TextBox 120"/>
          <p:cNvSpPr txBox="1"/>
          <p:nvPr/>
        </p:nvSpPr>
        <p:spPr>
          <a:xfrm>
            <a:off x="9365933" y="1929541"/>
            <a:ext cx="595744" cy="153888"/>
          </a:xfrm>
          <a:prstGeom prst="rect">
            <a:avLst/>
          </a:prstGeom>
        </p:spPr>
        <p:txBody>
          <a:bodyPr lIns="0" tIns="0" rIns="0" bIns="0" rtlCol="0" anchor="t">
            <a:spAutoFit/>
          </a:bodyPr>
          <a:lstStyle/>
          <a:p>
            <a:pPr>
              <a:lnSpc>
                <a:spcPts val="1159"/>
              </a:lnSpc>
            </a:pPr>
            <a:r>
              <a:rPr lang="en-US" sz="1008" dirty="0">
                <a:solidFill>
                  <a:srgbClr val="FFFFFF"/>
                </a:solidFill>
                <a:latin typeface="Poppins Medium Bold"/>
              </a:rPr>
              <a:t>POULTRY</a:t>
            </a:r>
          </a:p>
        </p:txBody>
      </p:sp>
      <p:sp>
        <p:nvSpPr>
          <p:cNvPr id="121" name="TextBox 121"/>
          <p:cNvSpPr txBox="1"/>
          <p:nvPr/>
        </p:nvSpPr>
        <p:spPr>
          <a:xfrm>
            <a:off x="9343997" y="2359952"/>
            <a:ext cx="754001" cy="153888"/>
          </a:xfrm>
          <a:prstGeom prst="rect">
            <a:avLst/>
          </a:prstGeom>
        </p:spPr>
        <p:txBody>
          <a:bodyPr lIns="0" tIns="0" rIns="0" bIns="0" rtlCol="0" anchor="t">
            <a:spAutoFit/>
          </a:bodyPr>
          <a:lstStyle/>
          <a:p>
            <a:pPr>
              <a:lnSpc>
                <a:spcPts val="1159"/>
              </a:lnSpc>
            </a:pPr>
            <a:r>
              <a:rPr lang="en-US" sz="1008" dirty="0">
                <a:solidFill>
                  <a:srgbClr val="FFFFFF"/>
                </a:solidFill>
                <a:latin typeface="Poppins Medium Bold"/>
              </a:rPr>
              <a:t>RED MEAT</a:t>
            </a:r>
          </a:p>
        </p:txBody>
      </p:sp>
      <p:sp>
        <p:nvSpPr>
          <p:cNvPr id="122" name="TextBox 122"/>
          <p:cNvSpPr txBox="1"/>
          <p:nvPr/>
        </p:nvSpPr>
        <p:spPr>
          <a:xfrm>
            <a:off x="9343996" y="2824046"/>
            <a:ext cx="656904" cy="307777"/>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FISH &amp; SEAFOOD</a:t>
            </a:r>
          </a:p>
        </p:txBody>
      </p:sp>
      <p:sp>
        <p:nvSpPr>
          <p:cNvPr id="123" name="TextBox 123"/>
          <p:cNvSpPr txBox="1"/>
          <p:nvPr/>
        </p:nvSpPr>
        <p:spPr>
          <a:xfrm>
            <a:off x="9375943" y="3395188"/>
            <a:ext cx="575724" cy="307777"/>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DIARY &amp; EGGS</a:t>
            </a:r>
          </a:p>
        </p:txBody>
      </p:sp>
      <p:sp>
        <p:nvSpPr>
          <p:cNvPr id="124" name="TextBox 124"/>
          <p:cNvSpPr txBox="1"/>
          <p:nvPr/>
        </p:nvSpPr>
        <p:spPr>
          <a:xfrm>
            <a:off x="9373710" y="4370508"/>
            <a:ext cx="597479" cy="307777"/>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NUTS &amp; SEEDS</a:t>
            </a:r>
          </a:p>
        </p:txBody>
      </p:sp>
      <p:sp>
        <p:nvSpPr>
          <p:cNvPr id="125" name="TextBox 125"/>
          <p:cNvSpPr txBox="1"/>
          <p:nvPr/>
        </p:nvSpPr>
        <p:spPr>
          <a:xfrm>
            <a:off x="10228179" y="1954867"/>
            <a:ext cx="1494432" cy="13029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Chicken, turkey, duck</a:t>
            </a:r>
          </a:p>
        </p:txBody>
      </p:sp>
      <p:sp>
        <p:nvSpPr>
          <p:cNvPr id="126" name="TextBox 126"/>
          <p:cNvSpPr txBox="1"/>
          <p:nvPr/>
        </p:nvSpPr>
        <p:spPr>
          <a:xfrm>
            <a:off x="10224233" y="2291870"/>
            <a:ext cx="1590169" cy="25853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Beef, lamb, lean, mince, pork, venison</a:t>
            </a:r>
          </a:p>
        </p:txBody>
      </p:sp>
      <p:sp>
        <p:nvSpPr>
          <p:cNvPr id="127" name="TextBox 127"/>
          <p:cNvSpPr txBox="1"/>
          <p:nvPr/>
        </p:nvSpPr>
        <p:spPr>
          <a:xfrm>
            <a:off x="10206830" y="2770783"/>
            <a:ext cx="1590169" cy="257506"/>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Cod, haddock, tuna, prawns</a:t>
            </a:r>
          </a:p>
          <a:p>
            <a:pPr>
              <a:lnSpc>
                <a:spcPts val="1020"/>
              </a:lnSpc>
            </a:pPr>
            <a:r>
              <a:rPr lang="en-US" sz="887" dirty="0">
                <a:solidFill>
                  <a:srgbClr val="000000"/>
                </a:solidFill>
                <a:latin typeface="Poppins Medium Bold"/>
              </a:rPr>
              <a:t>Oily:</a:t>
            </a:r>
            <a:r>
              <a:rPr lang="en-US" sz="887" dirty="0">
                <a:solidFill>
                  <a:srgbClr val="000000"/>
                </a:solidFill>
                <a:latin typeface="Poppins Medium"/>
              </a:rPr>
              <a:t> Salmon, mackerel</a:t>
            </a:r>
          </a:p>
        </p:txBody>
      </p:sp>
      <p:sp>
        <p:nvSpPr>
          <p:cNvPr id="128" name="TextBox 128"/>
          <p:cNvSpPr txBox="1"/>
          <p:nvPr/>
        </p:nvSpPr>
        <p:spPr>
          <a:xfrm>
            <a:off x="10199136" y="3250514"/>
            <a:ext cx="1377421" cy="515013"/>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Milk, yoghurts, milkshakes (low fat/low sugar), cheese, cottage cheese, eggs</a:t>
            </a:r>
          </a:p>
        </p:txBody>
      </p:sp>
      <p:sp>
        <p:nvSpPr>
          <p:cNvPr id="129" name="TextBox 129"/>
          <p:cNvSpPr txBox="1"/>
          <p:nvPr/>
        </p:nvSpPr>
        <p:spPr>
          <a:xfrm>
            <a:off x="10220485" y="3912654"/>
            <a:ext cx="1494432" cy="25853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kidney beans, baked beans, lentils, chickpeas</a:t>
            </a:r>
          </a:p>
        </p:txBody>
      </p:sp>
      <p:sp>
        <p:nvSpPr>
          <p:cNvPr id="130" name="TextBox 130"/>
          <p:cNvSpPr txBox="1"/>
          <p:nvPr/>
        </p:nvSpPr>
        <p:spPr>
          <a:xfrm>
            <a:off x="10212397" y="4449082"/>
            <a:ext cx="1494432" cy="13029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Nuts, seeds, nut butter</a:t>
            </a:r>
          </a:p>
        </p:txBody>
      </p:sp>
      <p:sp>
        <p:nvSpPr>
          <p:cNvPr id="131" name="TextBox 131"/>
          <p:cNvSpPr txBox="1"/>
          <p:nvPr/>
        </p:nvSpPr>
        <p:spPr>
          <a:xfrm>
            <a:off x="9263130" y="4842778"/>
            <a:ext cx="818637" cy="153888"/>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VEGETARIAN</a:t>
            </a:r>
          </a:p>
        </p:txBody>
      </p:sp>
      <p:sp>
        <p:nvSpPr>
          <p:cNvPr id="132" name="TextBox 132"/>
          <p:cNvSpPr txBox="1"/>
          <p:nvPr/>
        </p:nvSpPr>
        <p:spPr>
          <a:xfrm>
            <a:off x="10228179" y="4849231"/>
            <a:ext cx="1494432" cy="13029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Tofu, soya mince, Quorn</a:t>
            </a:r>
          </a:p>
        </p:txBody>
      </p:sp>
      <p:sp>
        <p:nvSpPr>
          <p:cNvPr id="133" name="TextBox 133"/>
          <p:cNvSpPr txBox="1"/>
          <p:nvPr/>
        </p:nvSpPr>
        <p:spPr>
          <a:xfrm>
            <a:off x="5515295" y="4758710"/>
            <a:ext cx="1211291" cy="153888"/>
          </a:xfrm>
          <a:prstGeom prst="rect">
            <a:avLst/>
          </a:prstGeom>
        </p:spPr>
        <p:txBody>
          <a:bodyPr lIns="0" tIns="0" rIns="0" bIns="0" rtlCol="0" anchor="t">
            <a:spAutoFit/>
          </a:bodyPr>
          <a:lstStyle/>
          <a:p>
            <a:pPr>
              <a:lnSpc>
                <a:spcPts val="1223"/>
              </a:lnSpc>
            </a:pPr>
            <a:r>
              <a:rPr lang="en-US" sz="1064" dirty="0">
                <a:solidFill>
                  <a:srgbClr val="000000"/>
                </a:solidFill>
                <a:latin typeface="Poppins Medium Bold"/>
              </a:rPr>
              <a:t>CARBOHYDRATES</a:t>
            </a:r>
          </a:p>
        </p:txBody>
      </p:sp>
      <p:grpSp>
        <p:nvGrpSpPr>
          <p:cNvPr id="134" name="Group 134"/>
          <p:cNvGrpSpPr/>
          <p:nvPr/>
        </p:nvGrpSpPr>
        <p:grpSpPr>
          <a:xfrm>
            <a:off x="3851027" y="4976565"/>
            <a:ext cx="1060700" cy="299603"/>
            <a:chOff x="0" y="0"/>
            <a:chExt cx="857235" cy="242133"/>
          </a:xfrm>
        </p:grpSpPr>
        <p:sp>
          <p:nvSpPr>
            <p:cNvPr id="135" name="Freeform 135"/>
            <p:cNvSpPr/>
            <p:nvPr/>
          </p:nvSpPr>
          <p:spPr>
            <a:xfrm>
              <a:off x="0" y="0"/>
              <a:ext cx="857235" cy="242133"/>
            </a:xfrm>
            <a:custGeom>
              <a:avLst/>
              <a:gdLst/>
              <a:ahLst/>
              <a:cxnLst/>
              <a:rect l="l" t="t" r="r" b="b"/>
              <a:pathLst>
                <a:path w="857235" h="242133">
                  <a:moveTo>
                    <a:pt x="0" y="0"/>
                  </a:moveTo>
                  <a:lnTo>
                    <a:pt x="857235" y="0"/>
                  </a:lnTo>
                  <a:lnTo>
                    <a:pt x="857235" y="242133"/>
                  </a:lnTo>
                  <a:lnTo>
                    <a:pt x="0" y="242133"/>
                  </a:lnTo>
                  <a:close/>
                </a:path>
              </a:pathLst>
            </a:custGeom>
            <a:solidFill>
              <a:srgbClr val="ECC10C"/>
            </a:solidFill>
          </p:spPr>
        </p:sp>
        <p:sp>
          <p:nvSpPr>
            <p:cNvPr id="136" name="TextBox 13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37" name="TextBox 137"/>
          <p:cNvSpPr txBox="1"/>
          <p:nvPr/>
        </p:nvSpPr>
        <p:spPr>
          <a:xfrm>
            <a:off x="3922295" y="5045304"/>
            <a:ext cx="989432" cy="153888"/>
          </a:xfrm>
          <a:prstGeom prst="rect">
            <a:avLst/>
          </a:prstGeom>
        </p:spPr>
        <p:txBody>
          <a:bodyPr lIns="0" tIns="0" rIns="0" bIns="0" rtlCol="0" anchor="t">
            <a:spAutoFit/>
          </a:bodyPr>
          <a:lstStyle/>
          <a:p>
            <a:pPr>
              <a:lnSpc>
                <a:spcPts val="1157"/>
              </a:lnSpc>
            </a:pPr>
            <a:r>
              <a:rPr lang="en-US" sz="1007" dirty="0">
                <a:solidFill>
                  <a:srgbClr val="000000"/>
                </a:solidFill>
                <a:latin typeface="Poppins Medium Bold"/>
              </a:rPr>
              <a:t>WHOLEGRAINS</a:t>
            </a:r>
          </a:p>
        </p:txBody>
      </p:sp>
      <p:sp>
        <p:nvSpPr>
          <p:cNvPr id="138" name="TextBox 138"/>
          <p:cNvSpPr txBox="1"/>
          <p:nvPr/>
        </p:nvSpPr>
        <p:spPr>
          <a:xfrm>
            <a:off x="5081995" y="5070618"/>
            <a:ext cx="3289183" cy="130292"/>
          </a:xfrm>
          <a:prstGeom prst="rect">
            <a:avLst/>
          </a:prstGeom>
        </p:spPr>
        <p:txBody>
          <a:bodyPr lIns="0" tIns="0" rIns="0" bIns="0" rtlCol="0" anchor="t">
            <a:spAutoFit/>
          </a:bodyPr>
          <a:lstStyle/>
          <a:p>
            <a:pPr>
              <a:lnSpc>
                <a:spcPts val="1019"/>
              </a:lnSpc>
            </a:pPr>
            <a:r>
              <a:rPr lang="en-US" sz="887" dirty="0">
                <a:solidFill>
                  <a:srgbClr val="000000"/>
                </a:solidFill>
                <a:latin typeface="Poppins Medium"/>
              </a:rPr>
              <a:t>Cereal, pasta, rice, cous cous, quinoa, bulgur wheat, oats</a:t>
            </a:r>
          </a:p>
        </p:txBody>
      </p:sp>
      <p:sp>
        <p:nvSpPr>
          <p:cNvPr id="139" name="TextBox 139"/>
          <p:cNvSpPr txBox="1"/>
          <p:nvPr/>
        </p:nvSpPr>
        <p:spPr>
          <a:xfrm>
            <a:off x="5905136" y="4560479"/>
            <a:ext cx="463581" cy="208968"/>
          </a:xfrm>
          <a:prstGeom prst="rect">
            <a:avLst/>
          </a:prstGeom>
        </p:spPr>
        <p:txBody>
          <a:bodyPr lIns="0" tIns="0" rIns="0" bIns="0" rtlCol="0" anchor="t">
            <a:spAutoFit/>
          </a:bodyPr>
          <a:lstStyle/>
          <a:p>
            <a:pPr>
              <a:lnSpc>
                <a:spcPts val="1647"/>
              </a:lnSpc>
            </a:pPr>
            <a:r>
              <a:rPr lang="en-US" sz="1432" dirty="0">
                <a:solidFill>
                  <a:srgbClr val="ECC10C"/>
                </a:solidFill>
                <a:latin typeface="Poppins ExtraBold"/>
              </a:rPr>
              <a:t>FUEL</a:t>
            </a:r>
          </a:p>
        </p:txBody>
      </p:sp>
      <p:grpSp>
        <p:nvGrpSpPr>
          <p:cNvPr id="140" name="Group 140"/>
          <p:cNvGrpSpPr/>
          <p:nvPr/>
        </p:nvGrpSpPr>
        <p:grpSpPr>
          <a:xfrm>
            <a:off x="3851027" y="5310207"/>
            <a:ext cx="1060700" cy="299603"/>
            <a:chOff x="0" y="0"/>
            <a:chExt cx="857235" cy="242133"/>
          </a:xfrm>
        </p:grpSpPr>
        <p:sp>
          <p:nvSpPr>
            <p:cNvPr id="141" name="Freeform 141"/>
            <p:cNvSpPr/>
            <p:nvPr/>
          </p:nvSpPr>
          <p:spPr>
            <a:xfrm>
              <a:off x="0" y="0"/>
              <a:ext cx="857235" cy="242133"/>
            </a:xfrm>
            <a:custGeom>
              <a:avLst/>
              <a:gdLst/>
              <a:ahLst/>
              <a:cxnLst/>
              <a:rect l="l" t="t" r="r" b="b"/>
              <a:pathLst>
                <a:path w="857235" h="242133">
                  <a:moveTo>
                    <a:pt x="0" y="0"/>
                  </a:moveTo>
                  <a:lnTo>
                    <a:pt x="857235" y="0"/>
                  </a:lnTo>
                  <a:lnTo>
                    <a:pt x="857235" y="242133"/>
                  </a:lnTo>
                  <a:lnTo>
                    <a:pt x="0" y="242133"/>
                  </a:lnTo>
                  <a:close/>
                </a:path>
              </a:pathLst>
            </a:custGeom>
            <a:solidFill>
              <a:srgbClr val="ECC10C"/>
            </a:solidFill>
          </p:spPr>
        </p:sp>
        <p:sp>
          <p:nvSpPr>
            <p:cNvPr id="142" name="TextBox 142"/>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43" name="TextBox 143"/>
          <p:cNvSpPr txBox="1"/>
          <p:nvPr/>
        </p:nvSpPr>
        <p:spPr>
          <a:xfrm>
            <a:off x="4038870" y="5374829"/>
            <a:ext cx="704345" cy="153888"/>
          </a:xfrm>
          <a:prstGeom prst="rect">
            <a:avLst/>
          </a:prstGeom>
        </p:spPr>
        <p:txBody>
          <a:bodyPr lIns="0" tIns="0" rIns="0" bIns="0" rtlCol="0" anchor="t">
            <a:spAutoFit/>
          </a:bodyPr>
          <a:lstStyle/>
          <a:p>
            <a:pPr>
              <a:lnSpc>
                <a:spcPts val="1157"/>
              </a:lnSpc>
            </a:pPr>
            <a:r>
              <a:rPr lang="en-US" sz="1007" dirty="0">
                <a:solidFill>
                  <a:srgbClr val="000000"/>
                </a:solidFill>
                <a:latin typeface="Poppins Medium Bold"/>
              </a:rPr>
              <a:t>POTATOES</a:t>
            </a:r>
          </a:p>
        </p:txBody>
      </p:sp>
      <p:grpSp>
        <p:nvGrpSpPr>
          <p:cNvPr id="144" name="Group 144"/>
          <p:cNvGrpSpPr/>
          <p:nvPr/>
        </p:nvGrpSpPr>
        <p:grpSpPr>
          <a:xfrm>
            <a:off x="4926524" y="5313824"/>
            <a:ext cx="3520117" cy="292368"/>
            <a:chOff x="0" y="0"/>
            <a:chExt cx="2791235" cy="231830"/>
          </a:xfrm>
        </p:grpSpPr>
        <p:sp>
          <p:nvSpPr>
            <p:cNvPr id="145" name="Freeform 145"/>
            <p:cNvSpPr/>
            <p:nvPr/>
          </p:nvSpPr>
          <p:spPr>
            <a:xfrm>
              <a:off x="0" y="0"/>
              <a:ext cx="2791235" cy="231830"/>
            </a:xfrm>
            <a:custGeom>
              <a:avLst/>
              <a:gdLst/>
              <a:ahLst/>
              <a:cxnLst/>
              <a:rect l="l" t="t" r="r" b="b"/>
              <a:pathLst>
                <a:path w="2791235" h="231830">
                  <a:moveTo>
                    <a:pt x="0" y="0"/>
                  </a:moveTo>
                  <a:lnTo>
                    <a:pt x="2791235" y="0"/>
                  </a:lnTo>
                  <a:lnTo>
                    <a:pt x="2791235" y="231830"/>
                  </a:lnTo>
                  <a:lnTo>
                    <a:pt x="0" y="231830"/>
                  </a:lnTo>
                  <a:close/>
                </a:path>
              </a:pathLst>
            </a:custGeom>
            <a:solidFill>
              <a:srgbClr val="F3F0EC"/>
            </a:solidFill>
          </p:spPr>
        </p:sp>
        <p:sp>
          <p:nvSpPr>
            <p:cNvPr id="146" name="TextBox 14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47" name="TextBox 147"/>
          <p:cNvSpPr txBox="1"/>
          <p:nvPr/>
        </p:nvSpPr>
        <p:spPr>
          <a:xfrm>
            <a:off x="5081995" y="5426500"/>
            <a:ext cx="3289183" cy="130292"/>
          </a:xfrm>
          <a:prstGeom prst="rect">
            <a:avLst/>
          </a:prstGeom>
        </p:spPr>
        <p:txBody>
          <a:bodyPr lIns="0" tIns="0" rIns="0" bIns="0" rtlCol="0" anchor="t">
            <a:spAutoFit/>
          </a:bodyPr>
          <a:lstStyle/>
          <a:p>
            <a:pPr>
              <a:lnSpc>
                <a:spcPts val="1019"/>
              </a:lnSpc>
            </a:pPr>
            <a:r>
              <a:rPr lang="en-US" sz="887" dirty="0">
                <a:solidFill>
                  <a:srgbClr val="000000"/>
                </a:solidFill>
                <a:latin typeface="Poppins Medium"/>
              </a:rPr>
              <a:t>Baked, new, mashed, steamed, boiled, sweet potato</a:t>
            </a:r>
          </a:p>
        </p:txBody>
      </p:sp>
      <p:grpSp>
        <p:nvGrpSpPr>
          <p:cNvPr id="148" name="Group 148"/>
          <p:cNvGrpSpPr/>
          <p:nvPr/>
        </p:nvGrpSpPr>
        <p:grpSpPr>
          <a:xfrm>
            <a:off x="3851027" y="5643949"/>
            <a:ext cx="1060700" cy="299603"/>
            <a:chOff x="0" y="0"/>
            <a:chExt cx="857235" cy="242133"/>
          </a:xfrm>
        </p:grpSpPr>
        <p:sp>
          <p:nvSpPr>
            <p:cNvPr id="149" name="Freeform 149"/>
            <p:cNvSpPr/>
            <p:nvPr/>
          </p:nvSpPr>
          <p:spPr>
            <a:xfrm>
              <a:off x="0" y="0"/>
              <a:ext cx="857235" cy="242133"/>
            </a:xfrm>
            <a:custGeom>
              <a:avLst/>
              <a:gdLst/>
              <a:ahLst/>
              <a:cxnLst/>
              <a:rect l="l" t="t" r="r" b="b"/>
              <a:pathLst>
                <a:path w="857235" h="242133">
                  <a:moveTo>
                    <a:pt x="0" y="0"/>
                  </a:moveTo>
                  <a:lnTo>
                    <a:pt x="857235" y="0"/>
                  </a:lnTo>
                  <a:lnTo>
                    <a:pt x="857235" y="242133"/>
                  </a:lnTo>
                  <a:lnTo>
                    <a:pt x="0" y="242133"/>
                  </a:lnTo>
                  <a:close/>
                </a:path>
              </a:pathLst>
            </a:custGeom>
            <a:solidFill>
              <a:srgbClr val="ECC10C"/>
            </a:solidFill>
          </p:spPr>
        </p:sp>
        <p:sp>
          <p:nvSpPr>
            <p:cNvPr id="150" name="TextBox 15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51" name="TextBox 151"/>
          <p:cNvSpPr txBox="1"/>
          <p:nvPr/>
        </p:nvSpPr>
        <p:spPr>
          <a:xfrm>
            <a:off x="4113669" y="5708572"/>
            <a:ext cx="535417" cy="153888"/>
          </a:xfrm>
          <a:prstGeom prst="rect">
            <a:avLst/>
          </a:prstGeom>
        </p:spPr>
        <p:txBody>
          <a:bodyPr lIns="0" tIns="0" rIns="0" bIns="0" rtlCol="0" anchor="t">
            <a:spAutoFit/>
          </a:bodyPr>
          <a:lstStyle/>
          <a:p>
            <a:pPr>
              <a:lnSpc>
                <a:spcPts val="1157"/>
              </a:lnSpc>
            </a:pPr>
            <a:r>
              <a:rPr lang="en-US" sz="1007" dirty="0">
                <a:solidFill>
                  <a:srgbClr val="000000"/>
                </a:solidFill>
                <a:latin typeface="Poppins Medium Bold"/>
              </a:rPr>
              <a:t>BREADS</a:t>
            </a:r>
          </a:p>
        </p:txBody>
      </p:sp>
      <p:grpSp>
        <p:nvGrpSpPr>
          <p:cNvPr id="152" name="Group 152"/>
          <p:cNvGrpSpPr/>
          <p:nvPr/>
        </p:nvGrpSpPr>
        <p:grpSpPr>
          <a:xfrm>
            <a:off x="4926524" y="5644292"/>
            <a:ext cx="3520117" cy="292368"/>
            <a:chOff x="0" y="0"/>
            <a:chExt cx="2791235" cy="231830"/>
          </a:xfrm>
        </p:grpSpPr>
        <p:sp>
          <p:nvSpPr>
            <p:cNvPr id="153" name="Freeform 153"/>
            <p:cNvSpPr/>
            <p:nvPr/>
          </p:nvSpPr>
          <p:spPr>
            <a:xfrm>
              <a:off x="0" y="0"/>
              <a:ext cx="2791235" cy="231830"/>
            </a:xfrm>
            <a:custGeom>
              <a:avLst/>
              <a:gdLst/>
              <a:ahLst/>
              <a:cxnLst/>
              <a:rect l="l" t="t" r="r" b="b"/>
              <a:pathLst>
                <a:path w="2791235" h="231830">
                  <a:moveTo>
                    <a:pt x="0" y="0"/>
                  </a:moveTo>
                  <a:lnTo>
                    <a:pt x="2791235" y="0"/>
                  </a:lnTo>
                  <a:lnTo>
                    <a:pt x="2791235" y="231830"/>
                  </a:lnTo>
                  <a:lnTo>
                    <a:pt x="0" y="231830"/>
                  </a:lnTo>
                  <a:close/>
                </a:path>
              </a:pathLst>
            </a:custGeom>
            <a:solidFill>
              <a:srgbClr val="F3F0EC"/>
            </a:solidFill>
          </p:spPr>
        </p:sp>
        <p:sp>
          <p:nvSpPr>
            <p:cNvPr id="154" name="TextBox 154"/>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55" name="TextBox 155"/>
          <p:cNvSpPr txBox="1"/>
          <p:nvPr/>
        </p:nvSpPr>
        <p:spPr>
          <a:xfrm>
            <a:off x="5081995" y="5741858"/>
            <a:ext cx="3289183" cy="130292"/>
          </a:xfrm>
          <a:prstGeom prst="rect">
            <a:avLst/>
          </a:prstGeom>
        </p:spPr>
        <p:txBody>
          <a:bodyPr lIns="0" tIns="0" rIns="0" bIns="0" rtlCol="0" anchor="t">
            <a:spAutoFit/>
          </a:bodyPr>
          <a:lstStyle/>
          <a:p>
            <a:pPr>
              <a:lnSpc>
                <a:spcPts val="1019"/>
              </a:lnSpc>
            </a:pPr>
            <a:r>
              <a:rPr lang="en-US" sz="887" dirty="0">
                <a:solidFill>
                  <a:srgbClr val="000000"/>
                </a:solidFill>
                <a:latin typeface="Poppins Medium"/>
              </a:rPr>
              <a:t>Bread, pita, rolls, wraps, English muffins, crumpets</a:t>
            </a:r>
          </a:p>
        </p:txBody>
      </p:sp>
      <p:grpSp>
        <p:nvGrpSpPr>
          <p:cNvPr id="156" name="Group 156"/>
          <p:cNvGrpSpPr/>
          <p:nvPr/>
        </p:nvGrpSpPr>
        <p:grpSpPr>
          <a:xfrm>
            <a:off x="3851027" y="5981652"/>
            <a:ext cx="1060700" cy="299603"/>
            <a:chOff x="0" y="0"/>
            <a:chExt cx="857235" cy="242133"/>
          </a:xfrm>
        </p:grpSpPr>
        <p:sp>
          <p:nvSpPr>
            <p:cNvPr id="157" name="Freeform 157"/>
            <p:cNvSpPr/>
            <p:nvPr/>
          </p:nvSpPr>
          <p:spPr>
            <a:xfrm>
              <a:off x="0" y="0"/>
              <a:ext cx="857235" cy="242133"/>
            </a:xfrm>
            <a:custGeom>
              <a:avLst/>
              <a:gdLst/>
              <a:ahLst/>
              <a:cxnLst/>
              <a:rect l="l" t="t" r="r" b="b"/>
              <a:pathLst>
                <a:path w="857235" h="242133">
                  <a:moveTo>
                    <a:pt x="0" y="0"/>
                  </a:moveTo>
                  <a:lnTo>
                    <a:pt x="857235" y="0"/>
                  </a:lnTo>
                  <a:lnTo>
                    <a:pt x="857235" y="242133"/>
                  </a:lnTo>
                  <a:lnTo>
                    <a:pt x="0" y="242133"/>
                  </a:lnTo>
                  <a:close/>
                </a:path>
              </a:pathLst>
            </a:custGeom>
            <a:solidFill>
              <a:srgbClr val="ECC10C"/>
            </a:solidFill>
          </p:spPr>
        </p:sp>
        <p:sp>
          <p:nvSpPr>
            <p:cNvPr id="158" name="TextBox 158"/>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59" name="TextBox 159"/>
          <p:cNvSpPr txBox="1"/>
          <p:nvPr/>
        </p:nvSpPr>
        <p:spPr>
          <a:xfrm>
            <a:off x="4113669" y="6043753"/>
            <a:ext cx="535417" cy="153888"/>
          </a:xfrm>
          <a:prstGeom prst="rect">
            <a:avLst/>
          </a:prstGeom>
        </p:spPr>
        <p:txBody>
          <a:bodyPr lIns="0" tIns="0" rIns="0" bIns="0" rtlCol="0" anchor="t">
            <a:spAutoFit/>
          </a:bodyPr>
          <a:lstStyle/>
          <a:p>
            <a:pPr>
              <a:lnSpc>
                <a:spcPts val="1157"/>
              </a:lnSpc>
            </a:pPr>
            <a:r>
              <a:rPr lang="en-US" sz="1007" dirty="0">
                <a:solidFill>
                  <a:srgbClr val="000000"/>
                </a:solidFill>
                <a:latin typeface="Poppins Medium Bold"/>
              </a:rPr>
              <a:t>SNACKS</a:t>
            </a:r>
          </a:p>
        </p:txBody>
      </p:sp>
      <p:grpSp>
        <p:nvGrpSpPr>
          <p:cNvPr id="160" name="Group 160"/>
          <p:cNvGrpSpPr/>
          <p:nvPr/>
        </p:nvGrpSpPr>
        <p:grpSpPr>
          <a:xfrm>
            <a:off x="4926524" y="5993935"/>
            <a:ext cx="3520117" cy="292368"/>
            <a:chOff x="0" y="0"/>
            <a:chExt cx="2791235" cy="231830"/>
          </a:xfrm>
        </p:grpSpPr>
        <p:sp>
          <p:nvSpPr>
            <p:cNvPr id="161" name="Freeform 161"/>
            <p:cNvSpPr/>
            <p:nvPr/>
          </p:nvSpPr>
          <p:spPr>
            <a:xfrm>
              <a:off x="0" y="0"/>
              <a:ext cx="2791235" cy="231830"/>
            </a:xfrm>
            <a:custGeom>
              <a:avLst/>
              <a:gdLst/>
              <a:ahLst/>
              <a:cxnLst/>
              <a:rect l="l" t="t" r="r" b="b"/>
              <a:pathLst>
                <a:path w="2791235" h="231830">
                  <a:moveTo>
                    <a:pt x="0" y="0"/>
                  </a:moveTo>
                  <a:lnTo>
                    <a:pt x="2791235" y="0"/>
                  </a:lnTo>
                  <a:lnTo>
                    <a:pt x="2791235" y="231830"/>
                  </a:lnTo>
                  <a:lnTo>
                    <a:pt x="0" y="231830"/>
                  </a:lnTo>
                  <a:close/>
                </a:path>
              </a:pathLst>
            </a:custGeom>
            <a:solidFill>
              <a:srgbClr val="F3F0EC"/>
            </a:solidFill>
          </p:spPr>
        </p:sp>
        <p:sp>
          <p:nvSpPr>
            <p:cNvPr id="162" name="TextBox 162"/>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pic>
        <p:nvPicPr>
          <p:cNvPr id="163" name="Picture 163"/>
          <p:cNvPicPr>
            <a:picLocks noChangeAspect="1"/>
          </p:cNvPicPr>
          <p:nvPr/>
        </p:nvPicPr>
        <p:blipFill>
          <a:blip r:embed="rId11"/>
          <a:srcRect/>
          <a:stretch>
            <a:fillRect/>
          </a:stretch>
        </p:blipFill>
        <p:spPr>
          <a:xfrm>
            <a:off x="7738618" y="6050962"/>
            <a:ext cx="830263" cy="367391"/>
          </a:xfrm>
          <a:prstGeom prst="rect">
            <a:avLst/>
          </a:prstGeom>
        </p:spPr>
      </p:pic>
      <p:sp>
        <p:nvSpPr>
          <p:cNvPr id="164" name="TextBox 164"/>
          <p:cNvSpPr txBox="1"/>
          <p:nvPr/>
        </p:nvSpPr>
        <p:spPr>
          <a:xfrm>
            <a:off x="5081995" y="6057216"/>
            <a:ext cx="3289183" cy="130292"/>
          </a:xfrm>
          <a:prstGeom prst="rect">
            <a:avLst/>
          </a:prstGeom>
        </p:spPr>
        <p:txBody>
          <a:bodyPr lIns="0" tIns="0" rIns="0" bIns="0" rtlCol="0" anchor="t">
            <a:spAutoFit/>
          </a:bodyPr>
          <a:lstStyle/>
          <a:p>
            <a:pPr>
              <a:lnSpc>
                <a:spcPts val="1019"/>
              </a:lnSpc>
            </a:pPr>
            <a:r>
              <a:rPr lang="en-US" sz="887" dirty="0">
                <a:solidFill>
                  <a:srgbClr val="000000"/>
                </a:solidFill>
                <a:latin typeface="Poppins Medium"/>
              </a:rPr>
              <a:t>Malt loaf, currant buns, cereal bars</a:t>
            </a:r>
          </a:p>
        </p:txBody>
      </p:sp>
      <p:pic>
        <p:nvPicPr>
          <p:cNvPr id="165" name="Picture 165"/>
          <p:cNvPicPr>
            <a:picLocks noChangeAspect="1"/>
          </p:cNvPicPr>
          <p:nvPr/>
        </p:nvPicPr>
        <p:blipFill>
          <a:blip r:embed="rId12"/>
          <a:srcRect/>
          <a:stretch>
            <a:fillRect/>
          </a:stretch>
        </p:blipFill>
        <p:spPr>
          <a:xfrm>
            <a:off x="8153267" y="5838788"/>
            <a:ext cx="831228" cy="725245"/>
          </a:xfrm>
          <a:prstGeom prst="rect">
            <a:avLst/>
          </a:prstGeom>
        </p:spPr>
      </p:pic>
      <p:pic>
        <p:nvPicPr>
          <p:cNvPr id="166" name="Picture 166"/>
          <p:cNvPicPr>
            <a:picLocks noChangeAspect="1"/>
          </p:cNvPicPr>
          <p:nvPr/>
        </p:nvPicPr>
        <p:blipFill>
          <a:blip r:embed="rId13"/>
          <a:srcRect/>
          <a:stretch>
            <a:fillRect/>
          </a:stretch>
        </p:blipFill>
        <p:spPr>
          <a:xfrm>
            <a:off x="3236851" y="4180152"/>
            <a:ext cx="1282656" cy="854569"/>
          </a:xfrm>
          <a:prstGeom prst="rect">
            <a:avLst/>
          </a:prstGeom>
        </p:spPr>
      </p:pic>
      <p:pic>
        <p:nvPicPr>
          <p:cNvPr id="167" name="Picture 167"/>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rot="-442641">
            <a:off x="4646949" y="29971"/>
            <a:ext cx="4035376" cy="4187160"/>
          </a:xfrm>
          <a:prstGeom prst="rect">
            <a:avLst/>
          </a:prstGeom>
        </p:spPr>
      </p:pic>
      <p:grpSp>
        <p:nvGrpSpPr>
          <p:cNvPr id="168" name="Group 168"/>
          <p:cNvGrpSpPr/>
          <p:nvPr/>
        </p:nvGrpSpPr>
        <p:grpSpPr>
          <a:xfrm>
            <a:off x="5056020" y="744455"/>
            <a:ext cx="3255373" cy="3255373"/>
            <a:chOff x="0" y="0"/>
            <a:chExt cx="6350000" cy="6350000"/>
          </a:xfrm>
        </p:grpSpPr>
        <p:sp>
          <p:nvSpPr>
            <p:cNvPr id="169" name="Freeform 169"/>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CD5CC"/>
            </a:solidFill>
          </p:spPr>
        </p:sp>
      </p:grpSp>
      <p:pic>
        <p:nvPicPr>
          <p:cNvPr id="170" name="Picture 170"/>
          <p:cNvPicPr>
            <a:picLocks noChangeAspect="1"/>
          </p:cNvPicPr>
          <p:nvPr/>
        </p:nvPicPr>
        <p:blipFill>
          <a:blip r:embed="rId16"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a:off x="4976746" y="719137"/>
            <a:ext cx="3360623" cy="3306012"/>
          </a:xfrm>
          <a:prstGeom prst="rect">
            <a:avLst/>
          </a:prstGeom>
        </p:spPr>
      </p:pic>
      <p:grpSp>
        <p:nvGrpSpPr>
          <p:cNvPr id="172" name="Group 172"/>
          <p:cNvGrpSpPr/>
          <p:nvPr/>
        </p:nvGrpSpPr>
        <p:grpSpPr>
          <a:xfrm>
            <a:off x="6535295" y="2347028"/>
            <a:ext cx="261389" cy="261389"/>
            <a:chOff x="0" y="0"/>
            <a:chExt cx="6350000" cy="6350000"/>
          </a:xfrm>
        </p:grpSpPr>
        <p:sp>
          <p:nvSpPr>
            <p:cNvPr id="173" name="Freeform 173"/>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000000"/>
            </a:solidFill>
          </p:spPr>
        </p:sp>
      </p:grpSp>
      <p:sp>
        <p:nvSpPr>
          <p:cNvPr id="171" name="TextBox 171"/>
          <p:cNvSpPr txBox="1"/>
          <p:nvPr/>
        </p:nvSpPr>
        <p:spPr>
          <a:xfrm>
            <a:off x="6217774" y="2046214"/>
            <a:ext cx="973061" cy="258556"/>
          </a:xfrm>
          <a:prstGeom prst="rect">
            <a:avLst/>
          </a:prstGeom>
        </p:spPr>
        <p:txBody>
          <a:bodyPr lIns="0" tIns="0" rIns="0" bIns="0" numCol="1" rtlCol="0" anchor="t">
            <a:prstTxWarp prst="textChevronInverted">
              <a:avLst/>
            </a:prstTxWarp>
            <a:spAutoFit/>
          </a:bodyPr>
          <a:lstStyle/>
          <a:p>
            <a:pPr>
              <a:lnSpc>
                <a:spcPts val="2112"/>
              </a:lnSpc>
            </a:pPr>
            <a:r>
              <a:rPr lang="en-US" sz="1600" dirty="0">
                <a:ln>
                  <a:solidFill>
                    <a:schemeClr val="tx1">
                      <a:lumMod val="75000"/>
                      <a:lumOff val="25000"/>
                    </a:schemeClr>
                  </a:solidFill>
                </a:ln>
                <a:solidFill>
                  <a:srgbClr val="FFFFFF"/>
                </a:solidFill>
                <a:latin typeface="Poppins Medium Bold"/>
              </a:rPr>
              <a:t>HYDRATE</a:t>
            </a:r>
          </a:p>
        </p:txBody>
      </p:sp>
      <p:grpSp>
        <p:nvGrpSpPr>
          <p:cNvPr id="174" name="Group 174"/>
          <p:cNvGrpSpPr/>
          <p:nvPr/>
        </p:nvGrpSpPr>
        <p:grpSpPr>
          <a:xfrm rot="-5400000">
            <a:off x="6445730" y="2360674"/>
            <a:ext cx="422653" cy="973061"/>
            <a:chOff x="0" y="0"/>
            <a:chExt cx="186380" cy="429096"/>
          </a:xfrm>
        </p:grpSpPr>
        <p:sp>
          <p:nvSpPr>
            <p:cNvPr id="175" name="Freeform 175"/>
            <p:cNvSpPr/>
            <p:nvPr/>
          </p:nvSpPr>
          <p:spPr>
            <a:xfrm>
              <a:off x="0" y="0"/>
              <a:ext cx="186380" cy="429096"/>
            </a:xfrm>
            <a:custGeom>
              <a:avLst/>
              <a:gdLst/>
              <a:ahLst/>
              <a:cxnLst/>
              <a:rect l="l" t="t" r="r" b="b"/>
              <a:pathLst>
                <a:path w="186380" h="429096">
                  <a:moveTo>
                    <a:pt x="93190" y="0"/>
                  </a:moveTo>
                  <a:lnTo>
                    <a:pt x="93190" y="0"/>
                  </a:lnTo>
                  <a:cubicBezTo>
                    <a:pt x="117905" y="0"/>
                    <a:pt x="141609" y="9818"/>
                    <a:pt x="159085" y="27295"/>
                  </a:cubicBezTo>
                  <a:cubicBezTo>
                    <a:pt x="176561" y="44771"/>
                    <a:pt x="186380" y="68474"/>
                    <a:pt x="186380" y="93190"/>
                  </a:cubicBezTo>
                  <a:lnTo>
                    <a:pt x="186380" y="335906"/>
                  </a:lnTo>
                  <a:cubicBezTo>
                    <a:pt x="186380" y="360621"/>
                    <a:pt x="176561" y="384325"/>
                    <a:pt x="159085" y="401801"/>
                  </a:cubicBezTo>
                  <a:cubicBezTo>
                    <a:pt x="141609" y="419278"/>
                    <a:pt x="117905" y="429096"/>
                    <a:pt x="93190" y="429096"/>
                  </a:cubicBezTo>
                  <a:lnTo>
                    <a:pt x="93190" y="429096"/>
                  </a:lnTo>
                  <a:cubicBezTo>
                    <a:pt x="41723" y="429096"/>
                    <a:pt x="0" y="387373"/>
                    <a:pt x="0" y="335906"/>
                  </a:cubicBezTo>
                  <a:lnTo>
                    <a:pt x="0" y="93190"/>
                  </a:lnTo>
                  <a:cubicBezTo>
                    <a:pt x="0" y="41723"/>
                    <a:pt x="41723" y="0"/>
                    <a:pt x="93190" y="0"/>
                  </a:cubicBezTo>
                  <a:close/>
                </a:path>
              </a:pathLst>
            </a:custGeom>
            <a:solidFill>
              <a:srgbClr val="FFFFFF"/>
            </a:solidFill>
            <a:ln w="28575">
              <a:solidFill>
                <a:srgbClr val="000000"/>
              </a:solidFill>
            </a:ln>
          </p:spPr>
        </p:sp>
        <p:sp>
          <p:nvSpPr>
            <p:cNvPr id="176" name="TextBox 176"/>
            <p:cNvSpPr txBox="1"/>
            <p:nvPr/>
          </p:nvSpPr>
          <p:spPr>
            <a:xfrm>
              <a:off x="0" y="-9525"/>
              <a:ext cx="812800" cy="822325"/>
            </a:xfrm>
            <a:prstGeom prst="rect">
              <a:avLst/>
            </a:prstGeom>
          </p:spPr>
          <p:txBody>
            <a:bodyPr lIns="47641" tIns="47641" rIns="47641" bIns="47641" rtlCol="0" anchor="ctr"/>
            <a:lstStyle/>
            <a:p>
              <a:pPr algn="ctr">
                <a:lnSpc>
                  <a:spcPts val="1873"/>
                </a:lnSpc>
              </a:pPr>
              <a:endParaRPr sz="2400" dirty="0"/>
            </a:p>
          </p:txBody>
        </p:sp>
      </p:grpSp>
      <p:sp>
        <p:nvSpPr>
          <p:cNvPr id="177" name="TextBox 177"/>
          <p:cNvSpPr txBox="1"/>
          <p:nvPr/>
        </p:nvSpPr>
        <p:spPr>
          <a:xfrm>
            <a:off x="6376579" y="3258625"/>
            <a:ext cx="560956" cy="269304"/>
          </a:xfrm>
          <a:prstGeom prst="rect">
            <a:avLst/>
          </a:prstGeom>
        </p:spPr>
        <p:txBody>
          <a:bodyPr lIns="0" tIns="0" rIns="0" bIns="0" rtlCol="0" anchor="t">
            <a:spAutoFit/>
          </a:bodyPr>
          <a:lstStyle/>
          <a:p>
            <a:pPr>
              <a:lnSpc>
                <a:spcPts val="2112"/>
              </a:lnSpc>
            </a:pPr>
            <a:r>
              <a:rPr lang="en-US" sz="1836" dirty="0">
                <a:solidFill>
                  <a:srgbClr val="FFFFFF"/>
                </a:solidFill>
                <a:latin typeface="Poppins Medium Bold"/>
              </a:rPr>
              <a:t>FUEL</a:t>
            </a:r>
          </a:p>
        </p:txBody>
      </p:sp>
      <p:sp>
        <p:nvSpPr>
          <p:cNvPr id="178" name="TextBox 178"/>
          <p:cNvSpPr txBox="1"/>
          <p:nvPr/>
        </p:nvSpPr>
        <p:spPr>
          <a:xfrm>
            <a:off x="5413383" y="1713121"/>
            <a:ext cx="1121911" cy="256480"/>
          </a:xfrm>
          <a:prstGeom prst="rect">
            <a:avLst/>
          </a:prstGeom>
        </p:spPr>
        <p:txBody>
          <a:bodyPr lIns="0" tIns="0" rIns="0" bIns="0" rtlCol="0" anchor="t">
            <a:spAutoFit/>
          </a:bodyPr>
          <a:lstStyle/>
          <a:p>
            <a:pPr>
              <a:lnSpc>
                <a:spcPts val="2004"/>
              </a:lnSpc>
            </a:pPr>
            <a:r>
              <a:rPr lang="en-US" sz="1743" dirty="0">
                <a:solidFill>
                  <a:srgbClr val="FFFFFF"/>
                </a:solidFill>
                <a:latin typeface="Poppins Medium Bold"/>
              </a:rPr>
              <a:t>SUPPORT</a:t>
            </a:r>
          </a:p>
        </p:txBody>
      </p:sp>
      <p:sp>
        <p:nvSpPr>
          <p:cNvPr id="179" name="TextBox 179"/>
          <p:cNvSpPr txBox="1"/>
          <p:nvPr/>
        </p:nvSpPr>
        <p:spPr>
          <a:xfrm>
            <a:off x="6937535" y="1713120"/>
            <a:ext cx="1121911" cy="256480"/>
          </a:xfrm>
          <a:prstGeom prst="rect">
            <a:avLst/>
          </a:prstGeom>
        </p:spPr>
        <p:txBody>
          <a:bodyPr lIns="0" tIns="0" rIns="0" bIns="0" rtlCol="0" anchor="t">
            <a:spAutoFit/>
          </a:bodyPr>
          <a:lstStyle/>
          <a:p>
            <a:pPr>
              <a:lnSpc>
                <a:spcPts val="2004"/>
              </a:lnSpc>
            </a:pPr>
            <a:r>
              <a:rPr lang="en-US" sz="1743" dirty="0">
                <a:solidFill>
                  <a:srgbClr val="FFFFFF"/>
                </a:solidFill>
                <a:latin typeface="Poppins Medium Bold"/>
              </a:rPr>
              <a:t>RECOVER</a:t>
            </a:r>
          </a:p>
        </p:txBody>
      </p:sp>
      <p:sp>
        <p:nvSpPr>
          <p:cNvPr id="180" name="TextBox 180"/>
          <p:cNvSpPr txBox="1"/>
          <p:nvPr/>
        </p:nvSpPr>
        <p:spPr>
          <a:xfrm>
            <a:off x="6283695" y="2715302"/>
            <a:ext cx="723435" cy="260071"/>
          </a:xfrm>
          <a:prstGeom prst="rect">
            <a:avLst/>
          </a:prstGeom>
        </p:spPr>
        <p:txBody>
          <a:bodyPr lIns="0" tIns="0" rIns="0" bIns="0" rtlCol="0" anchor="t">
            <a:spAutoFit/>
          </a:bodyPr>
          <a:lstStyle/>
          <a:p>
            <a:pPr algn="ctr">
              <a:lnSpc>
                <a:spcPts val="1041"/>
              </a:lnSpc>
            </a:pPr>
            <a:r>
              <a:rPr lang="en-US" sz="1052" dirty="0">
                <a:solidFill>
                  <a:srgbClr val="000000"/>
                </a:solidFill>
                <a:latin typeface="Poppins Medium Bold"/>
              </a:rPr>
              <a:t>HYDRATE FLUIDS</a:t>
            </a:r>
          </a:p>
        </p:txBody>
      </p:sp>
      <p:sp>
        <p:nvSpPr>
          <p:cNvPr id="181" name="TextBox 181"/>
          <p:cNvSpPr txBox="1"/>
          <p:nvPr/>
        </p:nvSpPr>
        <p:spPr>
          <a:xfrm rot="-2132506">
            <a:off x="5071084" y="908539"/>
            <a:ext cx="1496965" cy="540608"/>
          </a:xfrm>
          <a:prstGeom prst="rect">
            <a:avLst/>
          </a:prstGeom>
        </p:spPr>
        <p:txBody>
          <a:bodyPr spcFirstLastPara="1" lIns="0" tIns="0" rIns="0" bIns="0" numCol="1" rtlCol="0" anchor="t">
            <a:prstTxWarp prst="textArchUp">
              <a:avLst>
                <a:gd name="adj" fmla="val 11601467"/>
              </a:avLst>
            </a:prstTxWarp>
            <a:spAutoFit/>
          </a:bodyPr>
          <a:lstStyle/>
          <a:p>
            <a:pPr>
              <a:lnSpc>
                <a:spcPts val="1356"/>
              </a:lnSpc>
            </a:pPr>
            <a:r>
              <a:rPr lang="en-US" sz="1180" dirty="0">
                <a:solidFill>
                  <a:srgbClr val="FFFFFF"/>
                </a:solidFill>
                <a:latin typeface="Poppins Medium"/>
              </a:rPr>
              <a:t>Minimize Wear Tear</a:t>
            </a:r>
          </a:p>
        </p:txBody>
      </p:sp>
      <p:pic>
        <p:nvPicPr>
          <p:cNvPr id="187" name="Picture 187"/>
          <p:cNvPicPr>
            <a:picLocks noChangeAspect="1"/>
          </p:cNvPicPr>
          <p:nvPr/>
        </p:nvPicPr>
        <p:blipFill>
          <a:blip r:embed="rId18"/>
          <a:srcRect l="20474" t="37563" r="20211" b="45434"/>
          <a:stretch>
            <a:fillRect/>
          </a:stretch>
        </p:blipFill>
        <p:spPr>
          <a:xfrm>
            <a:off x="5770501" y="6633019"/>
            <a:ext cx="651001" cy="186603"/>
          </a:xfrm>
          <a:prstGeom prst="rect">
            <a:avLst/>
          </a:prstGeom>
        </p:spPr>
      </p:pic>
      <p:sp>
        <p:nvSpPr>
          <p:cNvPr id="188" name="AutoShape 188"/>
          <p:cNvSpPr/>
          <p:nvPr/>
        </p:nvSpPr>
        <p:spPr>
          <a:xfrm>
            <a:off x="-2" y="640941"/>
            <a:ext cx="4760243" cy="740024"/>
          </a:xfrm>
          <a:prstGeom prst="rect">
            <a:avLst/>
          </a:prstGeom>
          <a:solidFill>
            <a:srgbClr val="000000"/>
          </a:solidFill>
        </p:spPr>
      </p:sp>
      <p:sp>
        <p:nvSpPr>
          <p:cNvPr id="189" name="TextBox 189"/>
          <p:cNvSpPr txBox="1"/>
          <p:nvPr/>
        </p:nvSpPr>
        <p:spPr>
          <a:xfrm>
            <a:off x="593653" y="811100"/>
            <a:ext cx="4760243" cy="397673"/>
          </a:xfrm>
          <a:prstGeom prst="rect">
            <a:avLst/>
          </a:prstGeom>
        </p:spPr>
        <p:txBody>
          <a:bodyPr wrap="square" lIns="0" tIns="0" rIns="0" bIns="0" rtlCol="0" anchor="t">
            <a:spAutoFit/>
          </a:bodyPr>
          <a:lstStyle/>
          <a:p>
            <a:pPr>
              <a:lnSpc>
                <a:spcPts val="3360"/>
              </a:lnSpc>
            </a:pPr>
            <a:r>
              <a:rPr lang="en-US" sz="2000" dirty="0">
                <a:solidFill>
                  <a:srgbClr val="FFFFFF"/>
                </a:solidFill>
                <a:latin typeface="Walbaum Display SemiBold" panose="02070703090703020303" pitchFamily="18" charset="0"/>
              </a:rPr>
              <a:t>PERFORMANCE MEAL WHEEL</a:t>
            </a:r>
          </a:p>
        </p:txBody>
      </p:sp>
      <p:grpSp>
        <p:nvGrpSpPr>
          <p:cNvPr id="190" name="Group 11">
            <a:extLst>
              <a:ext uri="{FF2B5EF4-FFF2-40B4-BE49-F238E27FC236}">
                <a16:creationId xmlns:a16="http://schemas.microsoft.com/office/drawing/2014/main" id="{680B93F1-4A3E-407C-B03B-2981F7BF9DA6}"/>
              </a:ext>
            </a:extLst>
          </p:cNvPr>
          <p:cNvGrpSpPr/>
          <p:nvPr/>
        </p:nvGrpSpPr>
        <p:grpSpPr>
          <a:xfrm>
            <a:off x="-1" y="6594642"/>
            <a:ext cx="12192001" cy="278028"/>
            <a:chOff x="0" y="0"/>
            <a:chExt cx="7911972" cy="163770"/>
          </a:xfrm>
        </p:grpSpPr>
        <p:sp>
          <p:nvSpPr>
            <p:cNvPr id="191" name="Freeform 12">
              <a:extLst>
                <a:ext uri="{FF2B5EF4-FFF2-40B4-BE49-F238E27FC236}">
                  <a16:creationId xmlns:a16="http://schemas.microsoft.com/office/drawing/2014/main" id="{2D3D415C-E855-2276-8D66-4ECA1A97F915}"/>
                </a:ext>
              </a:extLst>
            </p:cNvPr>
            <p:cNvSpPr/>
            <p:nvPr/>
          </p:nvSpPr>
          <p:spPr>
            <a:xfrm>
              <a:off x="0" y="0"/>
              <a:ext cx="7911972" cy="163770"/>
            </a:xfrm>
            <a:custGeom>
              <a:avLst/>
              <a:gdLst/>
              <a:ahLst/>
              <a:cxnLst/>
              <a:rect l="l" t="t" r="r" b="b"/>
              <a:pathLst>
                <a:path w="7911972" h="163770">
                  <a:moveTo>
                    <a:pt x="0" y="0"/>
                  </a:moveTo>
                  <a:lnTo>
                    <a:pt x="7911972" y="0"/>
                  </a:lnTo>
                  <a:lnTo>
                    <a:pt x="7911972" y="163770"/>
                  </a:lnTo>
                  <a:lnTo>
                    <a:pt x="0" y="163770"/>
                  </a:lnTo>
                  <a:close/>
                </a:path>
              </a:pathLst>
            </a:custGeom>
            <a:solidFill>
              <a:srgbClr val="000000"/>
            </a:solidFill>
          </p:spPr>
        </p:sp>
        <p:sp>
          <p:nvSpPr>
            <p:cNvPr id="192" name="TextBox 13">
              <a:extLst>
                <a:ext uri="{FF2B5EF4-FFF2-40B4-BE49-F238E27FC236}">
                  <a16:creationId xmlns:a16="http://schemas.microsoft.com/office/drawing/2014/main" id="{14A6D561-4663-CB39-1946-179CCEC751EC}"/>
                </a:ext>
              </a:extLst>
            </p:cNvPr>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pic>
        <p:nvPicPr>
          <p:cNvPr id="193" name="Picture 11">
            <a:extLst>
              <a:ext uri="{FF2B5EF4-FFF2-40B4-BE49-F238E27FC236}">
                <a16:creationId xmlns:a16="http://schemas.microsoft.com/office/drawing/2014/main" id="{F85E06AC-8CD1-A26F-3CDF-308887A53095}"/>
              </a:ext>
            </a:extLst>
          </p:cNvPr>
          <p:cNvPicPr>
            <a:picLocks noChangeAspect="1"/>
          </p:cNvPicPr>
          <p:nvPr/>
        </p:nvPicPr>
        <p:blipFill>
          <a:blip r:embed="rId18"/>
          <a:srcRect l="20474" t="37563" r="20211" b="45434"/>
          <a:stretch>
            <a:fillRect/>
          </a:stretch>
        </p:blipFill>
        <p:spPr>
          <a:xfrm>
            <a:off x="5770498" y="6633519"/>
            <a:ext cx="651001" cy="186603"/>
          </a:xfrm>
          <a:prstGeom prst="rect">
            <a:avLst/>
          </a:prstGeom>
        </p:spPr>
      </p:pic>
      <p:sp>
        <p:nvSpPr>
          <p:cNvPr id="197" name="TextBox 181">
            <a:extLst>
              <a:ext uri="{FF2B5EF4-FFF2-40B4-BE49-F238E27FC236}">
                <a16:creationId xmlns:a16="http://schemas.microsoft.com/office/drawing/2014/main" id="{825FB99C-6B0C-00BE-A98B-CD7FCDF52AF5}"/>
              </a:ext>
            </a:extLst>
          </p:cNvPr>
          <p:cNvSpPr txBox="1"/>
          <p:nvPr/>
        </p:nvSpPr>
        <p:spPr>
          <a:xfrm rot="3897480">
            <a:off x="7270545" y="1417047"/>
            <a:ext cx="1451263" cy="540608"/>
          </a:xfrm>
          <a:prstGeom prst="rect">
            <a:avLst/>
          </a:prstGeom>
        </p:spPr>
        <p:txBody>
          <a:bodyPr spcFirstLastPara="1" lIns="0" tIns="0" rIns="0" bIns="0" numCol="1" rtlCol="0" anchor="t">
            <a:prstTxWarp prst="textArchUp">
              <a:avLst>
                <a:gd name="adj" fmla="val 11601467"/>
              </a:avLst>
            </a:prstTxWarp>
            <a:spAutoFit/>
          </a:bodyPr>
          <a:lstStyle/>
          <a:p>
            <a:pPr>
              <a:lnSpc>
                <a:spcPts val="1356"/>
              </a:lnSpc>
            </a:pPr>
            <a:r>
              <a:rPr lang="en-US" sz="1180" dirty="0">
                <a:solidFill>
                  <a:srgbClr val="FFFFFF"/>
                </a:solidFill>
                <a:latin typeface="Poppins Medium"/>
              </a:rPr>
              <a:t>Growth &amp; Repair</a:t>
            </a:r>
          </a:p>
        </p:txBody>
      </p:sp>
      <p:sp>
        <p:nvSpPr>
          <p:cNvPr id="199" name="Rechteck 198">
            <a:extLst>
              <a:ext uri="{FF2B5EF4-FFF2-40B4-BE49-F238E27FC236}">
                <a16:creationId xmlns:a16="http://schemas.microsoft.com/office/drawing/2014/main" id="{511DECD7-43E1-98BF-E778-7FBEC0F04193}"/>
              </a:ext>
            </a:extLst>
          </p:cNvPr>
          <p:cNvSpPr/>
          <p:nvPr/>
        </p:nvSpPr>
        <p:spPr>
          <a:xfrm>
            <a:off x="6144252" y="3831104"/>
            <a:ext cx="765593" cy="305725"/>
          </a:xfrm>
          <a:prstGeom prst="rect">
            <a:avLst/>
          </a:prstGeom>
          <a:noFill/>
        </p:spPr>
        <p:txBody>
          <a:bodyPr spcFirstLastPara="1" wrap="none" lIns="121920" tIns="60960" rIns="121920" bIns="60960" numCol="1">
            <a:prstTxWarp prst="textArchDown">
              <a:avLst/>
            </a:prstTxWarp>
            <a:spAutoFit/>
          </a:bodyPr>
          <a:lstStyle/>
          <a:p>
            <a:pPr algn="ctr"/>
            <a:r>
              <a:rPr lang="de-DE" sz="1187" dirty="0">
                <a:ln w="0"/>
                <a:solidFill>
                  <a:schemeClr val="bg1"/>
                </a:solidFill>
                <a:effectLst>
                  <a:outerShdw blurRad="38100" dist="19050" dir="2700000" algn="tl" rotWithShape="0">
                    <a:schemeClr val="dk1">
                      <a:alpha val="40000"/>
                    </a:schemeClr>
                  </a:outerShdw>
                </a:effectLst>
                <a:latin typeface="Poppins Medium" panose="00000600000000000000" pitchFamily="2" charset="0"/>
                <a:cs typeface="Poppins Medium" panose="00000600000000000000" pitchFamily="2" charset="0"/>
              </a:rPr>
              <a:t>Energy</a:t>
            </a:r>
          </a:p>
        </p:txBody>
      </p:sp>
    </p:spTree>
    <p:extLst>
      <p:ext uri="{BB962C8B-B14F-4D97-AF65-F5344CB8AC3E}">
        <p14:creationId xmlns:p14="http://schemas.microsoft.com/office/powerpoint/2010/main" val="3497196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itle 3"/>
          <p:cNvSpPr>
            <a:spLocks noGrp="1"/>
          </p:cNvSpPr>
          <p:nvPr>
            <p:ph type="title" idx="4294967295"/>
          </p:nvPr>
        </p:nvSpPr>
        <p:spPr>
          <a:xfrm>
            <a:off x="275107" y="2085802"/>
            <a:ext cx="2941983" cy="2152996"/>
          </a:xfrm>
        </p:spPr>
        <p:txBody>
          <a:bodyPr/>
          <a:lstStyle/>
          <a:p>
            <a:r>
              <a:rPr lang="en-US" dirty="0"/>
              <a:t>Protein – How much? </a:t>
            </a:r>
          </a:p>
        </p:txBody>
      </p:sp>
      <p:sp>
        <p:nvSpPr>
          <p:cNvPr id="3" name="Text Placeholder 2">
            <a:extLst>
              <a:ext uri="{FF2B5EF4-FFF2-40B4-BE49-F238E27FC236}">
                <a16:creationId xmlns:a16="http://schemas.microsoft.com/office/drawing/2014/main" id="{BEF387CB-DB0A-4FBC-9FB7-C48034A3AE49}"/>
              </a:ext>
            </a:extLst>
          </p:cNvPr>
          <p:cNvSpPr>
            <a:spLocks noGrp="1"/>
          </p:cNvSpPr>
          <p:nvPr>
            <p:ph type="body" idx="4294967295"/>
          </p:nvPr>
        </p:nvSpPr>
        <p:spPr>
          <a:xfrm>
            <a:off x="3622630" y="659872"/>
            <a:ext cx="3215728" cy="604837"/>
          </a:xfrm>
        </p:spPr>
        <p:txBody>
          <a:bodyPr>
            <a:normAutofit/>
          </a:bodyPr>
          <a:lstStyle/>
          <a:p>
            <a:pPr marL="0" indent="0" algn="ctr">
              <a:buNone/>
            </a:pPr>
            <a:r>
              <a:rPr lang="en-US" sz="2400" dirty="0">
                <a:solidFill>
                  <a:schemeClr val="bg1"/>
                </a:solidFill>
              </a:rPr>
              <a:t>Endurance athlete </a:t>
            </a:r>
          </a:p>
        </p:txBody>
      </p:sp>
      <p:pic>
        <p:nvPicPr>
          <p:cNvPr id="12292" name="Picture 4" descr="Image result for endurance athlete">
            <a:extLst>
              <a:ext uri="{FF2B5EF4-FFF2-40B4-BE49-F238E27FC236}">
                <a16:creationId xmlns:a16="http://schemas.microsoft.com/office/drawing/2014/main" id="{94B38050-A744-40EE-95BA-BEFA95705D2D}"/>
              </a:ext>
            </a:extLst>
          </p:cNvPr>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bwMode="auto">
          <a:xfrm>
            <a:off x="3396932" y="1349375"/>
            <a:ext cx="3667125" cy="3625850"/>
          </a:xfrm>
          <a:prstGeom prst="rect">
            <a:avLst/>
          </a:prstGeom>
          <a:noFill/>
          <a:extLst>
            <a:ext uri="{909E8E84-426E-40DD-AFC4-6F175D3DCCD1}">
              <a14:hiddenFill xmlns:a14="http://schemas.microsoft.com/office/drawing/2010/main">
                <a:solidFill>
                  <a:srgbClr val="FFFFFF"/>
                </a:solidFill>
              </a14:hiddenFill>
            </a:ext>
          </a:extLst>
        </p:spPr>
      </p:pic>
      <p:sp>
        <p:nvSpPr>
          <p:cNvPr id="7" name="Text Placeholder 6">
            <a:extLst>
              <a:ext uri="{FF2B5EF4-FFF2-40B4-BE49-F238E27FC236}">
                <a16:creationId xmlns:a16="http://schemas.microsoft.com/office/drawing/2014/main" id="{164FA8A0-47CD-43F9-9577-2C8E8717FC51}"/>
              </a:ext>
            </a:extLst>
          </p:cNvPr>
          <p:cNvSpPr>
            <a:spLocks noGrp="1"/>
          </p:cNvSpPr>
          <p:nvPr>
            <p:ph type="body" sz="quarter" idx="4294967295"/>
          </p:nvPr>
        </p:nvSpPr>
        <p:spPr>
          <a:xfrm>
            <a:off x="7454061" y="659872"/>
            <a:ext cx="4498975" cy="396875"/>
          </a:xfrm>
        </p:spPr>
        <p:txBody>
          <a:bodyPr>
            <a:noAutofit/>
          </a:bodyPr>
          <a:lstStyle/>
          <a:p>
            <a:pPr marL="0" indent="0" algn="ctr">
              <a:buNone/>
            </a:pPr>
            <a:r>
              <a:rPr lang="en-US" sz="2400" dirty="0">
                <a:solidFill>
                  <a:schemeClr val="bg1"/>
                </a:solidFill>
              </a:rPr>
              <a:t>Strength and power athlete </a:t>
            </a:r>
          </a:p>
        </p:txBody>
      </p:sp>
      <p:pic>
        <p:nvPicPr>
          <p:cNvPr id="12294" name="Picture 6" descr="Image result for strength and power athletes">
            <a:extLst>
              <a:ext uri="{FF2B5EF4-FFF2-40B4-BE49-F238E27FC236}">
                <a16:creationId xmlns:a16="http://schemas.microsoft.com/office/drawing/2014/main" id="{4B03AB0B-DCB9-43C4-81C7-78D27F7C70B7}"/>
              </a:ext>
            </a:extLst>
          </p:cNvPr>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bwMode="auto">
          <a:xfrm>
            <a:off x="7423740" y="1292225"/>
            <a:ext cx="4389437" cy="3683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720F76B-A1BF-4674-B24F-7869B50D7D5B}"/>
              </a:ext>
            </a:extLst>
          </p:cNvPr>
          <p:cNvSpPr txBox="1"/>
          <p:nvPr/>
        </p:nvSpPr>
        <p:spPr>
          <a:xfrm>
            <a:off x="4385412" y="5287959"/>
            <a:ext cx="3666978" cy="461665"/>
          </a:xfrm>
          <a:prstGeom prst="rect">
            <a:avLst/>
          </a:prstGeom>
          <a:noFill/>
        </p:spPr>
        <p:txBody>
          <a:bodyPr wrap="square" rtlCol="0">
            <a:spAutoFit/>
          </a:bodyPr>
          <a:lstStyle/>
          <a:p>
            <a:r>
              <a:rPr lang="en-US" sz="2400" dirty="0">
                <a:solidFill>
                  <a:schemeClr val="bg1"/>
                </a:solidFill>
              </a:rPr>
              <a:t>1.2 – 1.4g/kg</a:t>
            </a:r>
          </a:p>
        </p:txBody>
      </p:sp>
      <p:sp>
        <p:nvSpPr>
          <p:cNvPr id="11" name="TextBox 10">
            <a:extLst>
              <a:ext uri="{FF2B5EF4-FFF2-40B4-BE49-F238E27FC236}">
                <a16:creationId xmlns:a16="http://schemas.microsoft.com/office/drawing/2014/main" id="{BDDFD2DE-0A1E-410B-8CE5-1E59CC90C60B}"/>
              </a:ext>
            </a:extLst>
          </p:cNvPr>
          <p:cNvSpPr txBox="1"/>
          <p:nvPr/>
        </p:nvSpPr>
        <p:spPr>
          <a:xfrm>
            <a:off x="8790662" y="5306481"/>
            <a:ext cx="4262511" cy="461665"/>
          </a:xfrm>
          <a:prstGeom prst="rect">
            <a:avLst/>
          </a:prstGeom>
          <a:noFill/>
        </p:spPr>
        <p:txBody>
          <a:bodyPr wrap="square" rtlCol="0">
            <a:spAutoFit/>
          </a:bodyPr>
          <a:lstStyle/>
          <a:p>
            <a:r>
              <a:rPr lang="en-US" sz="2400" dirty="0">
                <a:solidFill>
                  <a:schemeClr val="bg1"/>
                </a:solidFill>
              </a:rPr>
              <a:t>1.4 – 1.8g/kg</a:t>
            </a:r>
          </a:p>
        </p:txBody>
      </p:sp>
      <p:pic>
        <p:nvPicPr>
          <p:cNvPr id="5" name="Picture 4" descr="Logo, company name&#10;&#10;Description automatically generated">
            <a:extLst>
              <a:ext uri="{FF2B5EF4-FFF2-40B4-BE49-F238E27FC236}">
                <a16:creationId xmlns:a16="http://schemas.microsoft.com/office/drawing/2014/main" id="{2993A3B2-2077-0546-8EB1-C8B87A16D492}"/>
              </a:ext>
            </a:extLst>
          </p:cNvPr>
          <p:cNvPicPr>
            <a:picLocks noChangeAspect="1"/>
          </p:cNvPicPr>
          <p:nvPr/>
        </p:nvPicPr>
        <p:blipFill>
          <a:blip r:embed="rId4"/>
          <a:stretch>
            <a:fillRect/>
          </a:stretch>
        </p:blipFill>
        <p:spPr>
          <a:xfrm>
            <a:off x="149474" y="3604866"/>
            <a:ext cx="3157537" cy="3157537"/>
          </a:xfrm>
          <a:prstGeom prst="rect">
            <a:avLst/>
          </a:prstGeom>
        </p:spPr>
      </p:pic>
    </p:spTree>
    <p:extLst>
      <p:ext uri="{BB962C8B-B14F-4D97-AF65-F5344CB8AC3E}">
        <p14:creationId xmlns:p14="http://schemas.microsoft.com/office/powerpoint/2010/main" val="2034658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6864214-59AF-421A-AC3B-2C2EFC6496F0}"/>
              </a:ext>
            </a:extLst>
          </p:cNvPr>
          <p:cNvSpPr>
            <a:spLocks noGrp="1"/>
          </p:cNvSpPr>
          <p:nvPr>
            <p:ph type="title" idx="4294967295"/>
          </p:nvPr>
        </p:nvSpPr>
        <p:spPr>
          <a:xfrm>
            <a:off x="1064215" y="209099"/>
            <a:ext cx="9144000" cy="974589"/>
          </a:xfrm>
        </p:spPr>
        <p:txBody>
          <a:bodyPr/>
          <a:lstStyle/>
          <a:p>
            <a:r>
              <a:rPr lang="en-US" dirty="0"/>
              <a:t>Protein </a:t>
            </a:r>
          </a:p>
        </p:txBody>
      </p:sp>
      <p:sp>
        <p:nvSpPr>
          <p:cNvPr id="8" name="Content Placeholder 7">
            <a:extLst>
              <a:ext uri="{FF2B5EF4-FFF2-40B4-BE49-F238E27FC236}">
                <a16:creationId xmlns:a16="http://schemas.microsoft.com/office/drawing/2014/main" id="{DE9EC525-C0FB-42BF-9D98-B37DD7160C97}"/>
              </a:ext>
            </a:extLst>
          </p:cNvPr>
          <p:cNvSpPr>
            <a:spLocks noGrp="1"/>
          </p:cNvSpPr>
          <p:nvPr>
            <p:ph sz="half" idx="4294967295"/>
          </p:nvPr>
        </p:nvSpPr>
        <p:spPr>
          <a:xfrm>
            <a:off x="400050" y="1326736"/>
            <a:ext cx="7439025" cy="5165517"/>
          </a:xfrm>
        </p:spPr>
        <p:txBody>
          <a:bodyPr>
            <a:noAutofit/>
          </a:bodyPr>
          <a:lstStyle/>
          <a:p>
            <a:r>
              <a:rPr lang="en-US" sz="2400" dirty="0">
                <a:solidFill>
                  <a:schemeClr val="bg1"/>
                </a:solidFill>
              </a:rPr>
              <a:t>Protein is needed for muscle mass and recovery </a:t>
            </a:r>
          </a:p>
          <a:p>
            <a:r>
              <a:rPr lang="en-US" sz="2400" dirty="0">
                <a:solidFill>
                  <a:schemeClr val="bg1"/>
                </a:solidFill>
              </a:rPr>
              <a:t>Adequate CHO is essential otherwise protein will be used for energy / fuel </a:t>
            </a:r>
          </a:p>
          <a:p>
            <a:r>
              <a:rPr lang="en-US" sz="2400" dirty="0">
                <a:solidFill>
                  <a:schemeClr val="bg1"/>
                </a:solidFill>
              </a:rPr>
              <a:t>Excess protein is converted to ammonia and excreted in urine / stored as fat </a:t>
            </a:r>
          </a:p>
          <a:p>
            <a:r>
              <a:rPr lang="en-US" sz="2400" dirty="0">
                <a:solidFill>
                  <a:schemeClr val="bg1"/>
                </a:solidFill>
              </a:rPr>
              <a:t>Aim for 1.2-1.4g / day (higher up to 2.0g/day if ill/injured / achieving energy restriction) </a:t>
            </a:r>
          </a:p>
          <a:p>
            <a:r>
              <a:rPr lang="en-US" sz="2400" dirty="0">
                <a:solidFill>
                  <a:schemeClr val="bg1"/>
                </a:solidFill>
              </a:rPr>
              <a:t>Key is to spread good quality protein out over the day at each meal (aim 20-25g /higher older athletes)</a:t>
            </a:r>
          </a:p>
          <a:p>
            <a:r>
              <a:rPr lang="en-US" sz="2400" dirty="0">
                <a:solidFill>
                  <a:schemeClr val="bg1"/>
                </a:solidFill>
              </a:rPr>
              <a:t>Recovery  - aim for 1g/kg CHO and 20-25g protein ( 0.25-0.3g/kg)</a:t>
            </a:r>
          </a:p>
        </p:txBody>
      </p:sp>
      <p:pic>
        <p:nvPicPr>
          <p:cNvPr id="13314" name="Picture 2" descr="Image result for PROTEIN RICH FOODS">
            <a:extLst>
              <a:ext uri="{FF2B5EF4-FFF2-40B4-BE49-F238E27FC236}">
                <a16:creationId xmlns:a16="http://schemas.microsoft.com/office/drawing/2014/main" id="{980EDF15-88E7-42AE-9219-8731F2F02008}"/>
              </a:ext>
            </a:extLst>
          </p:cNvPr>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bwMode="auto">
          <a:xfrm>
            <a:off x="8072438" y="1470612"/>
            <a:ext cx="3990975" cy="4403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4212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FA7A878-6F26-2140-B7A7-716DEE4B24D6}"/>
              </a:ext>
            </a:extLst>
          </p:cNvPr>
          <p:cNvGraphicFramePr>
            <a:graphicFrameLocks noGrp="1"/>
          </p:cNvGraphicFramePr>
          <p:nvPr>
            <p:ph idx="1"/>
            <p:extLst>
              <p:ext uri="{D42A27DB-BD31-4B8C-83A1-F6EECF244321}">
                <p14:modId xmlns:p14="http://schemas.microsoft.com/office/powerpoint/2010/main" val="3038973474"/>
              </p:ext>
            </p:extLst>
          </p:nvPr>
        </p:nvGraphicFramePr>
        <p:xfrm>
          <a:off x="159026" y="238541"/>
          <a:ext cx="11714922" cy="6478088"/>
        </p:xfrm>
        <a:graphic>
          <a:graphicData uri="http://schemas.openxmlformats.org/drawingml/2006/table">
            <a:tbl>
              <a:tblPr/>
              <a:tblGrid>
                <a:gridCol w="678903">
                  <a:extLst>
                    <a:ext uri="{9D8B030D-6E8A-4147-A177-3AD203B41FA5}">
                      <a16:colId xmlns:a16="http://schemas.microsoft.com/office/drawing/2014/main" val="1243341604"/>
                    </a:ext>
                  </a:extLst>
                </a:gridCol>
                <a:gridCol w="346053">
                  <a:extLst>
                    <a:ext uri="{9D8B030D-6E8A-4147-A177-3AD203B41FA5}">
                      <a16:colId xmlns:a16="http://schemas.microsoft.com/office/drawing/2014/main" val="582879669"/>
                    </a:ext>
                  </a:extLst>
                </a:gridCol>
                <a:gridCol w="1472385">
                  <a:extLst>
                    <a:ext uri="{9D8B030D-6E8A-4147-A177-3AD203B41FA5}">
                      <a16:colId xmlns:a16="http://schemas.microsoft.com/office/drawing/2014/main" val="4051235191"/>
                    </a:ext>
                  </a:extLst>
                </a:gridCol>
                <a:gridCol w="1520017">
                  <a:extLst>
                    <a:ext uri="{9D8B030D-6E8A-4147-A177-3AD203B41FA5}">
                      <a16:colId xmlns:a16="http://schemas.microsoft.com/office/drawing/2014/main" val="1774956791"/>
                    </a:ext>
                  </a:extLst>
                </a:gridCol>
                <a:gridCol w="1408137">
                  <a:extLst>
                    <a:ext uri="{9D8B030D-6E8A-4147-A177-3AD203B41FA5}">
                      <a16:colId xmlns:a16="http://schemas.microsoft.com/office/drawing/2014/main" val="2610678482"/>
                    </a:ext>
                  </a:extLst>
                </a:gridCol>
                <a:gridCol w="1463522">
                  <a:extLst>
                    <a:ext uri="{9D8B030D-6E8A-4147-A177-3AD203B41FA5}">
                      <a16:colId xmlns:a16="http://schemas.microsoft.com/office/drawing/2014/main" val="4164743392"/>
                    </a:ext>
                  </a:extLst>
                </a:gridCol>
                <a:gridCol w="1647406">
                  <a:extLst>
                    <a:ext uri="{9D8B030D-6E8A-4147-A177-3AD203B41FA5}">
                      <a16:colId xmlns:a16="http://schemas.microsoft.com/office/drawing/2014/main" val="322965177"/>
                    </a:ext>
                  </a:extLst>
                </a:gridCol>
                <a:gridCol w="2102679">
                  <a:extLst>
                    <a:ext uri="{9D8B030D-6E8A-4147-A177-3AD203B41FA5}">
                      <a16:colId xmlns:a16="http://schemas.microsoft.com/office/drawing/2014/main" val="2860386554"/>
                    </a:ext>
                  </a:extLst>
                </a:gridCol>
                <a:gridCol w="1075820">
                  <a:extLst>
                    <a:ext uri="{9D8B030D-6E8A-4147-A177-3AD203B41FA5}">
                      <a16:colId xmlns:a16="http://schemas.microsoft.com/office/drawing/2014/main" val="1345093083"/>
                    </a:ext>
                  </a:extLst>
                </a:gridCol>
              </a:tblGrid>
              <a:tr h="257469">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Monday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Tuesday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Wednesday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Thursday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Friday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Saturday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Sunday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10849879"/>
                  </a:ext>
                </a:extLst>
              </a:tr>
              <a:tr h="352816">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Activity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a:lstStyle/>
                    <a:p>
                      <a:pPr algn="ctr" fontAlgn="ctr">
                        <a:spcBef>
                          <a:spcPts val="0"/>
                        </a:spcBef>
                        <a:spcAft>
                          <a:spcPts val="0"/>
                        </a:spcAft>
                      </a:pPr>
                      <a:r>
                        <a:rPr lang="en-GB" sz="1200" b="1" i="0" u="none" strike="noStrike" dirty="0">
                          <a:solidFill>
                            <a:srgbClr val="000000"/>
                          </a:solidFill>
                          <a:effectLst/>
                          <a:latin typeface="Calibri" panose="020F0502020204030204" pitchFamily="34" charset="0"/>
                        </a:rPr>
                        <a:t>AM</a:t>
                      </a:r>
                      <a:endParaRPr lang="en-GB" sz="1200" b="0" i="0" u="none" strike="noStrike" dirty="0">
                        <a:effectLst/>
                        <a:latin typeface="Arial" panose="020B0604020202020204" pitchFamily="34" charset="0"/>
                      </a:endParaRPr>
                    </a:p>
                  </a:txBody>
                  <a:tcPr marL="55889" marR="55889" marT="27945" marB="2794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Brick session (Bike/Run)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Swim 3.1k</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Bike 1 -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Swim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Swim 3.2k</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Brick session (Bike/Run)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Run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extLst>
                  <a:ext uri="{0D108BD9-81ED-4DB2-BD59-A6C34878D82A}">
                    <a16:rowId xmlns:a16="http://schemas.microsoft.com/office/drawing/2014/main" val="379271992"/>
                  </a:ext>
                </a:extLst>
              </a:tr>
              <a:tr h="193912">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Time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1hr +20 min run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1hr</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1hr18min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45 mins</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1hr</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4 HR Bike 15min Run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1.30 Hr</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extLst>
                  <a:ext uri="{0D108BD9-81ED-4DB2-BD59-A6C34878D82A}">
                    <a16:rowId xmlns:a16="http://schemas.microsoft.com/office/drawing/2014/main" val="473290822"/>
                  </a:ext>
                </a:extLst>
              </a:tr>
              <a:tr h="193912">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Calories</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650+267</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505</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666</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380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505</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2000+200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1000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6E0B4"/>
                    </a:solidFill>
                  </a:tcPr>
                </a:tc>
                <a:extLst>
                  <a:ext uri="{0D108BD9-81ED-4DB2-BD59-A6C34878D82A}">
                    <a16:rowId xmlns:a16="http://schemas.microsoft.com/office/drawing/2014/main" val="385652895"/>
                  </a:ext>
                </a:extLst>
              </a:tr>
              <a:tr h="193912">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Activity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3">
                  <a:txBody>
                    <a:bodyPr/>
                    <a:lstStyle/>
                    <a:p>
                      <a:pPr algn="ctr" fontAlgn="ctr">
                        <a:spcBef>
                          <a:spcPts val="0"/>
                        </a:spcBef>
                        <a:spcAft>
                          <a:spcPts val="0"/>
                        </a:spcAft>
                      </a:pPr>
                      <a:r>
                        <a:rPr lang="en-GB" sz="1200" b="1" i="0" u="none" strike="noStrike" dirty="0">
                          <a:solidFill>
                            <a:srgbClr val="000000"/>
                          </a:solidFill>
                          <a:effectLst/>
                          <a:latin typeface="Calibri" panose="020F0502020204030204" pitchFamily="34" charset="0"/>
                        </a:rPr>
                        <a:t>PM</a:t>
                      </a:r>
                      <a:endParaRPr lang="en-GB" sz="1200" b="0" i="0" u="none" strike="noStrike" dirty="0">
                        <a:effectLst/>
                        <a:latin typeface="Arial" panose="020B0604020202020204" pitchFamily="34" charset="0"/>
                      </a:endParaRPr>
                    </a:p>
                  </a:txBody>
                  <a:tcPr marL="55889" marR="55889" marT="27945" marB="2794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Swim 2k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Run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Bike 2 -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Run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S&amp;C</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Recover Swim</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extLst>
                  <a:ext uri="{0D108BD9-81ED-4DB2-BD59-A6C34878D82A}">
                    <a16:rowId xmlns:a16="http://schemas.microsoft.com/office/drawing/2014/main" val="2872490191"/>
                  </a:ext>
                </a:extLst>
              </a:tr>
              <a:tr h="193912">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Time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35 min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40min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1hr</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30 min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1hr</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30 min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4C6E7"/>
                    </a:solidFill>
                  </a:tcPr>
                </a:tc>
                <a:extLst>
                  <a:ext uri="{0D108BD9-81ED-4DB2-BD59-A6C34878D82A}">
                    <a16:rowId xmlns:a16="http://schemas.microsoft.com/office/drawing/2014/main" val="1574898663"/>
                  </a:ext>
                </a:extLst>
              </a:tr>
              <a:tr h="193912">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Calories</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300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513</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619</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400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450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280</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4C6E7"/>
                    </a:solidFill>
                  </a:tcPr>
                </a:tc>
                <a:extLst>
                  <a:ext uri="{0D108BD9-81ED-4DB2-BD59-A6C34878D82A}">
                    <a16:rowId xmlns:a16="http://schemas.microsoft.com/office/drawing/2014/main" val="637879227"/>
                  </a:ext>
                </a:extLst>
              </a:tr>
              <a:tr h="344321">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Total Time</a:t>
                      </a:r>
                      <a:endParaRPr lang="en-GB" sz="1200" b="0" i="0" u="none" strike="noStrike" dirty="0">
                        <a:effectLst/>
                        <a:latin typeface="Arial" panose="020B0604020202020204" pitchFamily="34" charset="0"/>
                      </a:endParaRPr>
                    </a:p>
                  </a:txBody>
                  <a:tcPr marL="5822" marR="5822" marT="5822"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01:55:00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01:40:00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02:18:00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01:15:00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02:00:00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04:15:00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02:00:00</a:t>
                      </a: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a:noFill/>
                    </a:lnB>
                    <a:solidFill>
                      <a:srgbClr val="FCE4D6"/>
                    </a:solidFill>
                  </a:tcPr>
                </a:tc>
                <a:extLst>
                  <a:ext uri="{0D108BD9-81ED-4DB2-BD59-A6C34878D82A}">
                    <a16:rowId xmlns:a16="http://schemas.microsoft.com/office/drawing/2014/main" val="2721430644"/>
                  </a:ext>
                </a:extLst>
              </a:tr>
              <a:tr h="352816">
                <a:tc>
                  <a:txBody>
                    <a:bodyPr/>
                    <a:lstStyle/>
                    <a:p>
                      <a:pPr algn="l" fontAlgn="b">
                        <a:spcBef>
                          <a:spcPts val="0"/>
                        </a:spcBef>
                        <a:spcAft>
                          <a:spcPts val="0"/>
                        </a:spcAft>
                      </a:pPr>
                      <a:r>
                        <a:rPr lang="en-GB" sz="1200" b="1" i="0" u="none" strike="noStrike" dirty="0">
                          <a:solidFill>
                            <a:srgbClr val="000000"/>
                          </a:solidFill>
                          <a:effectLst/>
                          <a:latin typeface="Calibri" panose="020F0502020204030204" pitchFamily="34" charset="0"/>
                        </a:rPr>
                        <a:t>Total Calories</a:t>
                      </a:r>
                      <a:endParaRPr lang="en-GB" sz="1200" b="0" i="0" u="none" strike="noStrike" dirty="0">
                        <a:effectLst/>
                        <a:latin typeface="Arial" panose="020B0604020202020204" pitchFamily="34" charset="0"/>
                      </a:endParaRPr>
                    </a:p>
                  </a:txBody>
                  <a:tcPr marL="5822" marR="5822" marT="5822"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l"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1217</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1,018</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1,285</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780</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955</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2,200</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1,280</a:t>
                      </a:r>
                      <a:endParaRPr lang="en-GB" sz="1200" b="0" i="0" u="none" strike="noStrike" dirty="0">
                        <a:effectLst/>
                        <a:latin typeface="Arial" panose="020B0604020202020204" pitchFamily="34" charset="0"/>
                      </a:endParaRPr>
                    </a:p>
                  </a:txBody>
                  <a:tcPr marL="5822" marR="5822" marT="5822" marB="0" anchor="b">
                    <a:lnL>
                      <a:noFill/>
                    </a:lnL>
                    <a:lnR>
                      <a:noFill/>
                    </a:lnR>
                    <a:lnT>
                      <a:noFill/>
                    </a:lnT>
                    <a:lnB w="12700" cap="flat" cmpd="sng" algn="ctr">
                      <a:solidFill>
                        <a:srgbClr val="000000"/>
                      </a:solidFill>
                      <a:prstDash val="solid"/>
                      <a:round/>
                      <a:headEnd type="none" w="med" len="med"/>
                      <a:tailEnd type="none" w="med" len="med"/>
                    </a:lnB>
                    <a:solidFill>
                      <a:srgbClr val="FFE699"/>
                    </a:solidFill>
                  </a:tcPr>
                </a:tc>
                <a:extLst>
                  <a:ext uri="{0D108BD9-81ED-4DB2-BD59-A6C34878D82A}">
                    <a16:rowId xmlns:a16="http://schemas.microsoft.com/office/drawing/2014/main" val="1305735908"/>
                  </a:ext>
                </a:extLst>
              </a:tr>
              <a:tr h="340468">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200" b="0" i="0" u="none" strike="noStrike" dirty="0">
                        <a:effectLst/>
                        <a:latin typeface="Arial" panose="020B0604020202020204" pitchFamily="34" charset="0"/>
                      </a:endParaRPr>
                    </a:p>
                  </a:txBody>
                  <a:tcPr marL="5822" marR="5822" marT="5822"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endParaRPr lang="en-GB" sz="1200" b="0" i="0" u="none" strike="noStrike" dirty="0">
                        <a:effectLst/>
                        <a:latin typeface="Arial" panose="020B0604020202020204" pitchFamily="34" charset="0"/>
                      </a:endParaRPr>
                    </a:p>
                  </a:txBody>
                  <a:tcPr marL="5822" marR="5822" marT="5822"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44578770"/>
                  </a:ext>
                </a:extLst>
              </a:tr>
              <a:tr h="193912">
                <a:tc>
                  <a:txBody>
                    <a:bodyPr/>
                    <a:lstStyle/>
                    <a:p>
                      <a:pPr algn="l"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a:noFill/>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Monday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Tuesday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Wednesday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Thursday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Friday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Saturday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Sunday</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27491841"/>
                  </a:ext>
                </a:extLst>
              </a:tr>
              <a:tr h="852708">
                <a:tc rowSpan="2" gridSpan="2">
                  <a:txBody>
                    <a:bodyPr/>
                    <a:lstStyle/>
                    <a:p>
                      <a:pPr algn="ctr" fontAlgn="ctr">
                        <a:spcBef>
                          <a:spcPts val="0"/>
                        </a:spcBef>
                        <a:spcAft>
                          <a:spcPts val="0"/>
                        </a:spcAft>
                      </a:pPr>
                      <a:r>
                        <a:rPr lang="en-GB" sz="1200" b="1" i="0" u="none" strike="noStrike" dirty="0">
                          <a:solidFill>
                            <a:srgbClr val="000000"/>
                          </a:solidFill>
                          <a:effectLst/>
                          <a:latin typeface="Calibri" panose="020F0502020204030204" pitchFamily="34" charset="0"/>
                        </a:rPr>
                        <a:t>Breakfast</a:t>
                      </a:r>
                      <a:endParaRPr lang="en-GB" sz="1200" b="0" i="0" u="none" strike="noStrike" dirty="0">
                        <a:effectLst/>
                        <a:latin typeface="Arial" panose="020B0604020202020204" pitchFamily="34" charset="0"/>
                      </a:endParaRPr>
                    </a:p>
                  </a:txBody>
                  <a:tcPr marL="55889" marR="55889" marT="27945" marB="27945">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rowSpan="2" hMerge="1">
                  <a:txBody>
                    <a:bodyPr/>
                    <a:lstStyle/>
                    <a:p>
                      <a:endParaRPr lang="en-US"/>
                    </a:p>
                  </a:txBody>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Before morning session  </a:t>
                      </a:r>
                      <a:r>
                        <a:rPr lang="en-GB" sz="1200" b="0" i="0" u="none" strike="noStrike" dirty="0">
                          <a:solidFill>
                            <a:srgbClr val="000000"/>
                          </a:solidFill>
                          <a:effectLst/>
                          <a:latin typeface="Calibri" panose="020F0502020204030204" pitchFamily="34" charset="0"/>
                        </a:rPr>
                        <a:t>                 1 coffee, wholemeal toast &amp; Jam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Before morning session  </a:t>
                      </a:r>
                      <a:r>
                        <a:rPr lang="en-GB" sz="1200" b="0" i="0" u="none" strike="noStrike" dirty="0">
                          <a:solidFill>
                            <a:srgbClr val="000000"/>
                          </a:solidFill>
                          <a:effectLst/>
                          <a:latin typeface="Calibri" panose="020F0502020204030204" pitchFamily="34" charset="0"/>
                        </a:rPr>
                        <a:t>            1 coffee (semi-skimmed)</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Before morning session </a:t>
                      </a:r>
                      <a:r>
                        <a:rPr lang="en-GB" sz="1200" b="0" i="0" u="none" strike="noStrike" dirty="0">
                          <a:solidFill>
                            <a:srgbClr val="000000"/>
                          </a:solidFill>
                          <a:effectLst/>
                          <a:latin typeface="Calibri" panose="020F0502020204030204" pitchFamily="34" charset="0"/>
                        </a:rPr>
                        <a:t>             1 coffee (semi-skimmed)</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Before morning session </a:t>
                      </a:r>
                      <a:r>
                        <a:rPr lang="en-GB" sz="1200" b="0" i="0" u="none" strike="noStrike" dirty="0">
                          <a:solidFill>
                            <a:srgbClr val="000000"/>
                          </a:solidFill>
                          <a:effectLst/>
                          <a:latin typeface="Calibri" panose="020F0502020204030204" pitchFamily="34" charset="0"/>
                        </a:rPr>
                        <a:t>             1 coffee (semi-skimmed)</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Before morning session</a:t>
                      </a:r>
                      <a:r>
                        <a:rPr lang="en-GB" sz="1200" b="0" i="0" u="none" strike="noStrike" dirty="0">
                          <a:solidFill>
                            <a:srgbClr val="000000"/>
                          </a:solidFill>
                          <a:effectLst/>
                          <a:latin typeface="Calibri" panose="020F0502020204030204" pitchFamily="34" charset="0"/>
                        </a:rPr>
                        <a:t>              1 coffee (semi-skimmed)</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Before morning session</a:t>
                      </a:r>
                      <a:r>
                        <a:rPr lang="en-GB" sz="1200" b="0" i="0" u="none" strike="noStrike" dirty="0">
                          <a:solidFill>
                            <a:srgbClr val="000000"/>
                          </a:solidFill>
                          <a:effectLst/>
                          <a:latin typeface="Calibri" panose="020F0502020204030204" pitchFamily="34" charset="0"/>
                        </a:rPr>
                        <a:t>            1 coffee, wholemeal toast &amp; Jam, Porridge with soya milk, raisins, raspberries and almonds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1 coffee &amp; banana before morning session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1773145055"/>
                  </a:ext>
                </a:extLst>
              </a:tr>
              <a:tr h="1022171">
                <a:tc gridSpan="2" vMerge="1">
                  <a:txBody>
                    <a:bodyPr/>
                    <a:lstStyle/>
                    <a:p>
                      <a:endParaRPr lang="en-US"/>
                    </a:p>
                  </a:txBody>
                  <a:tcPr/>
                </a:tc>
                <a:tc hMerge="1" vMerge="1">
                  <a:txBody>
                    <a:bodyPr/>
                    <a:lstStyle/>
                    <a:p>
                      <a:endParaRPr lang="en-US"/>
                    </a:p>
                  </a:txBody>
                  <a:tcPr/>
                </a:tc>
                <a:tc>
                  <a:txBody>
                    <a:bodyPr/>
                    <a:lstStyle/>
                    <a:p>
                      <a:pPr algn="ctr" fontAlgn="b">
                        <a:spcBef>
                          <a:spcPts val="0"/>
                        </a:spcBef>
                        <a:spcAft>
                          <a:spcPts val="0"/>
                        </a:spcAft>
                      </a:pPr>
                      <a:r>
                        <a:rPr lang="en-GB" sz="1200" b="1" i="0" u="none" strike="noStrike" dirty="0">
                          <a:solidFill>
                            <a:schemeClr val="tx1"/>
                          </a:solidFill>
                          <a:effectLst/>
                          <a:highlight>
                            <a:srgbClr val="FF0000"/>
                          </a:highlight>
                          <a:latin typeface="Calibri" panose="020F0502020204030204" pitchFamily="34" charset="0"/>
                        </a:rPr>
                        <a:t>After morning workout:   </a:t>
                      </a:r>
                      <a:r>
                        <a:rPr lang="en-GB" sz="1200" b="0" i="0" u="none" strike="noStrike" dirty="0">
                          <a:solidFill>
                            <a:schemeClr val="tx1"/>
                          </a:solidFill>
                          <a:effectLst/>
                          <a:highlight>
                            <a:srgbClr val="FF0000"/>
                          </a:highlight>
                          <a:latin typeface="Calibri" panose="020F0502020204030204" pitchFamily="34" charset="0"/>
                        </a:rPr>
                        <a:t>Porridge with soya milk, raisins, raspberries and almonds </a:t>
                      </a:r>
                      <a:endParaRPr lang="en-GB" sz="1200" b="0" i="0" u="none" strike="noStrike" dirty="0">
                        <a:solidFill>
                          <a:schemeClr val="tx1"/>
                        </a:solidFill>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highlight>
                            <a:srgbClr val="FF0000"/>
                          </a:highlight>
                          <a:latin typeface="Calibri" panose="020F0502020204030204" pitchFamily="34" charset="0"/>
                        </a:rPr>
                        <a:t>After morning workout</a:t>
                      </a:r>
                      <a:r>
                        <a:rPr lang="en-GB" sz="1200" b="0" i="0" u="none" strike="noStrike" dirty="0">
                          <a:solidFill>
                            <a:srgbClr val="000000"/>
                          </a:solidFill>
                          <a:effectLst/>
                          <a:highlight>
                            <a:srgbClr val="FF0000"/>
                          </a:highlight>
                          <a:latin typeface="Calibri" panose="020F0502020204030204" pitchFamily="34" charset="0"/>
                        </a:rPr>
                        <a:t>: Bran Flakes with soya milk, raisins, raspberries, almonds and banana.</a:t>
                      </a:r>
                      <a:endParaRPr lang="en-GB" sz="1200" b="0" i="0" u="none" strike="noStrike" dirty="0">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After morning workout:</a:t>
                      </a:r>
                      <a:r>
                        <a:rPr lang="en-GB" sz="1200" b="0" i="0" u="none" strike="noStrike" dirty="0">
                          <a:solidFill>
                            <a:srgbClr val="000000"/>
                          </a:solidFill>
                          <a:effectLst/>
                          <a:latin typeface="Calibri" panose="020F0502020204030204" pitchFamily="34" charset="0"/>
                        </a:rPr>
                        <a:t> Poached egg (2) on wholemeal toast, avocado, tomato and onion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highlight>
                            <a:srgbClr val="FF0000"/>
                          </a:highlight>
                          <a:latin typeface="Calibri" panose="020F0502020204030204" pitchFamily="34" charset="0"/>
                        </a:rPr>
                        <a:t>After morning workout:</a:t>
                      </a:r>
                      <a:r>
                        <a:rPr lang="en-GB" sz="1200" b="0" i="0" u="none" strike="noStrike" dirty="0">
                          <a:solidFill>
                            <a:srgbClr val="000000"/>
                          </a:solidFill>
                          <a:effectLst/>
                          <a:highlight>
                            <a:srgbClr val="FF0000"/>
                          </a:highlight>
                          <a:latin typeface="Calibri" panose="020F0502020204030204" pitchFamily="34" charset="0"/>
                        </a:rPr>
                        <a:t> Weetabix with soya milk, raisins, raspberries, almonds and banana.</a:t>
                      </a:r>
                      <a:endParaRPr lang="en-GB" sz="1200" b="0" i="0" u="none" strike="noStrike" dirty="0">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After morning workout:</a:t>
                      </a:r>
                      <a:r>
                        <a:rPr lang="en-GB" sz="1200" b="0" i="0" u="none" strike="noStrike" dirty="0">
                          <a:solidFill>
                            <a:srgbClr val="000000"/>
                          </a:solidFill>
                          <a:effectLst/>
                          <a:latin typeface="Calibri" panose="020F0502020204030204" pitchFamily="34" charset="0"/>
                        </a:rPr>
                        <a:t> Scrambled egg (3) on wholemeal bread. 2 Tesco Plant Chef Cumberland Bangers</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0" i="0" u="none" strike="noStrike" dirty="0">
                          <a:solidFill>
                            <a:srgbClr val="000000"/>
                          </a:solidFill>
                          <a:effectLst/>
                          <a:highlight>
                            <a:srgbClr val="FF0000"/>
                          </a:highlight>
                          <a:latin typeface="Calibri" panose="020F0502020204030204" pitchFamily="34" charset="0"/>
                        </a:rPr>
                        <a:t> </a:t>
                      </a:r>
                      <a:endParaRPr lang="en-GB" sz="1200" b="0" i="0" u="none" strike="noStrike" dirty="0">
                        <a:effectLst/>
                        <a:highlight>
                          <a:srgbClr val="FF0000"/>
                        </a:highligh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a:txBody>
                    <a:bodyPr/>
                    <a:lstStyle/>
                    <a:p>
                      <a:pPr algn="ctr" fontAlgn="b">
                        <a:spcBef>
                          <a:spcPts val="0"/>
                        </a:spcBef>
                        <a:spcAft>
                          <a:spcPts val="0"/>
                        </a:spcAft>
                      </a:pPr>
                      <a:r>
                        <a:rPr lang="en-GB" sz="1200" b="1" i="0" u="none" strike="noStrike" dirty="0">
                          <a:solidFill>
                            <a:srgbClr val="000000"/>
                          </a:solidFill>
                          <a:effectLst/>
                          <a:latin typeface="Calibri" panose="020F0502020204030204" pitchFamily="34" charset="0"/>
                        </a:rPr>
                        <a:t>After morning workout:</a:t>
                      </a:r>
                      <a:r>
                        <a:rPr lang="en-GB" sz="1200" b="0" i="0" u="none" strike="noStrike" dirty="0">
                          <a:solidFill>
                            <a:srgbClr val="000000"/>
                          </a:solidFill>
                          <a:effectLst/>
                          <a:latin typeface="Calibri" panose="020F0502020204030204" pitchFamily="34" charset="0"/>
                        </a:rPr>
                        <a:t> Poached egg (2) on bagel with smoked salmon</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extLst>
                  <a:ext uri="{0D108BD9-81ED-4DB2-BD59-A6C34878D82A}">
                    <a16:rowId xmlns:a16="http://schemas.microsoft.com/office/drawing/2014/main" val="4090684573"/>
                  </a:ext>
                </a:extLst>
              </a:tr>
              <a:tr h="193912">
                <a:tc rowSpan="2" gridSpan="2">
                  <a:txBody>
                    <a:bodyPr/>
                    <a:lstStyle/>
                    <a:p>
                      <a:pPr algn="ctr" fontAlgn="ctr">
                        <a:spcBef>
                          <a:spcPts val="0"/>
                        </a:spcBef>
                        <a:spcAft>
                          <a:spcPts val="0"/>
                        </a:spcAft>
                      </a:pPr>
                      <a:r>
                        <a:rPr lang="en-GB" sz="1200" b="1" i="0" u="none" strike="noStrike" dirty="0">
                          <a:solidFill>
                            <a:srgbClr val="000000"/>
                          </a:solidFill>
                          <a:effectLst/>
                          <a:latin typeface="Calibri" panose="020F0502020204030204" pitchFamily="34" charset="0"/>
                        </a:rPr>
                        <a:t>Snack</a:t>
                      </a:r>
                      <a:endParaRPr lang="en-GB" sz="1200" b="0" i="0" u="none" strike="noStrike" dirty="0">
                        <a:effectLst/>
                        <a:latin typeface="Arial" panose="020B0604020202020204" pitchFamily="34" charset="0"/>
                      </a:endParaRPr>
                    </a:p>
                  </a:txBody>
                  <a:tcPr marL="55889" marR="55889" marT="27945" marB="27945">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rowSpan="2" h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Coffee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extLst>
                  <a:ext uri="{0D108BD9-81ED-4DB2-BD59-A6C34878D82A}">
                    <a16:rowId xmlns:a16="http://schemas.microsoft.com/office/drawing/2014/main" val="968417526"/>
                  </a:ext>
                </a:extLst>
              </a:tr>
              <a:tr h="852708">
                <a:tc gridSpan="2" vMerge="1">
                  <a:txBody>
                    <a:bodyPr/>
                    <a:lstStyle/>
                    <a:p>
                      <a:endParaRPr lang="en-US"/>
                    </a:p>
                  </a:txBody>
                  <a:tcPr/>
                </a:tc>
                <a:tc hMerge="1" v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Banana, Applied Nutriton VeganPro Powder chocolate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Mixed nuts, Applied Nutrition VeganPro Powder chocolate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Banana, Applied Nutriton VeganPro Powder chocolate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Malt loaf, Applied Nutrition VeganPro Powder chocolate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Banana, Applied Nutrition VeganPro Powder chocolate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Banana, Applied Nutrition VeganPro Powder chocolate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Applied Nutrition Verano Powder chocolate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DEBF7"/>
                    </a:solidFill>
                  </a:tcPr>
                </a:tc>
                <a:extLst>
                  <a:ext uri="{0D108BD9-81ED-4DB2-BD59-A6C34878D82A}">
                    <a16:rowId xmlns:a16="http://schemas.microsoft.com/office/drawing/2014/main" val="2087917040"/>
                  </a:ext>
                </a:extLst>
              </a:tr>
              <a:tr h="513783">
                <a:tc rowSpan="2" gridSpan="2">
                  <a:txBody>
                    <a:bodyPr/>
                    <a:lstStyle/>
                    <a:p>
                      <a:pPr algn="ctr" fontAlgn="ctr">
                        <a:spcBef>
                          <a:spcPts val="0"/>
                        </a:spcBef>
                        <a:spcAft>
                          <a:spcPts val="0"/>
                        </a:spcAft>
                      </a:pPr>
                      <a:r>
                        <a:rPr lang="en-GB" sz="1200" b="1" i="0" u="none" strike="noStrike" dirty="0">
                          <a:solidFill>
                            <a:srgbClr val="000000"/>
                          </a:solidFill>
                          <a:effectLst/>
                          <a:latin typeface="Calibri" panose="020F0502020204030204" pitchFamily="34" charset="0"/>
                        </a:rPr>
                        <a:t>Lunch</a:t>
                      </a:r>
                      <a:endParaRPr lang="en-GB" sz="1200" b="0" i="0" u="none" strike="noStrike" dirty="0">
                        <a:effectLst/>
                        <a:latin typeface="Arial" panose="020B0604020202020204" pitchFamily="34" charset="0"/>
                      </a:endParaRPr>
                    </a:p>
                  </a:txBody>
                  <a:tcPr marL="55889" marR="55889" marT="27945" marB="27945">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rowSpan="2" h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Wholemeal sandwich, tuna crunch. Crisps</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Tuna, rice and salad</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Jacked potato, beans and cheese</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Tuna, rice and salad</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Falafel salad wholemeal wraps, crisps</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tuna pasta mayo, onion, sweet corn, tomato</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Roast chicken dinner</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3415739163"/>
                  </a:ext>
                </a:extLst>
              </a:tr>
              <a:tr h="193912">
                <a:tc gridSpan="2" vMerge="1">
                  <a:txBody>
                    <a:bodyPr/>
                    <a:lstStyle/>
                    <a:p>
                      <a:endParaRPr lang="en-US"/>
                    </a:p>
                  </a:txBody>
                  <a:tcPr/>
                </a:tc>
                <a:tc hMerge="1" vMerge="1">
                  <a:txBody>
                    <a:bodyPr/>
                    <a:lstStyle/>
                    <a:p>
                      <a:endParaRPr lang="en-US"/>
                    </a:p>
                  </a:txBody>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fontAlgn="b">
                        <a:spcBef>
                          <a:spcPts val="0"/>
                        </a:spcBef>
                        <a:spcAft>
                          <a:spcPts val="0"/>
                        </a:spcAft>
                      </a:pPr>
                      <a:r>
                        <a:rPr lang="en-GB" sz="1200" b="0" i="0" u="none" strike="noStrike" dirty="0">
                          <a:solidFill>
                            <a:srgbClr val="000000"/>
                          </a:solidFill>
                          <a:effectLst/>
                          <a:latin typeface="Calibri" panose="020F0502020204030204" pitchFamily="34" charset="0"/>
                        </a:rPr>
                        <a:t> </a:t>
                      </a:r>
                      <a:endParaRPr lang="en-GB" sz="1200" b="0" i="0" u="none" strike="noStrike" dirty="0">
                        <a:effectLst/>
                        <a:latin typeface="Arial" panose="020B0604020202020204" pitchFamily="34" charset="0"/>
                      </a:endParaRPr>
                    </a:p>
                  </a:txBody>
                  <a:tcPr marL="5822" marR="5822" marT="5822"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3093671520"/>
                  </a:ext>
                </a:extLst>
              </a:tr>
            </a:tbl>
          </a:graphicData>
        </a:graphic>
      </p:graphicFrame>
    </p:spTree>
    <p:extLst>
      <p:ext uri="{BB962C8B-B14F-4D97-AF65-F5344CB8AC3E}">
        <p14:creationId xmlns:p14="http://schemas.microsoft.com/office/powerpoint/2010/main" val="2508925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4582" y="1802761"/>
            <a:ext cx="2736148" cy="3613612"/>
            <a:chOff x="0" y="0"/>
            <a:chExt cx="1060902" cy="1401126"/>
          </a:xfrm>
        </p:grpSpPr>
        <p:sp>
          <p:nvSpPr>
            <p:cNvPr id="3" name="Freeform 3"/>
            <p:cNvSpPr/>
            <p:nvPr/>
          </p:nvSpPr>
          <p:spPr>
            <a:xfrm>
              <a:off x="0" y="0"/>
              <a:ext cx="1060902" cy="1401126"/>
            </a:xfrm>
            <a:custGeom>
              <a:avLst/>
              <a:gdLst/>
              <a:ahLst/>
              <a:cxnLst/>
              <a:rect l="l" t="t" r="r" b="b"/>
              <a:pathLst>
                <a:path w="1060902" h="1401126">
                  <a:moveTo>
                    <a:pt x="94317" y="0"/>
                  </a:moveTo>
                  <a:lnTo>
                    <a:pt x="966585" y="0"/>
                  </a:lnTo>
                  <a:cubicBezTo>
                    <a:pt x="1018675" y="0"/>
                    <a:pt x="1060902" y="42227"/>
                    <a:pt x="1060902" y="94317"/>
                  </a:cubicBezTo>
                  <a:lnTo>
                    <a:pt x="1060902" y="1306809"/>
                  </a:lnTo>
                  <a:cubicBezTo>
                    <a:pt x="1060902" y="1358899"/>
                    <a:pt x="1018675" y="1401126"/>
                    <a:pt x="966585" y="1401126"/>
                  </a:cubicBezTo>
                  <a:lnTo>
                    <a:pt x="94317" y="1401126"/>
                  </a:lnTo>
                  <a:cubicBezTo>
                    <a:pt x="42227" y="1401126"/>
                    <a:pt x="0" y="1358899"/>
                    <a:pt x="0" y="1306809"/>
                  </a:cubicBezTo>
                  <a:lnTo>
                    <a:pt x="0" y="94317"/>
                  </a:lnTo>
                  <a:cubicBezTo>
                    <a:pt x="0" y="42227"/>
                    <a:pt x="42227" y="0"/>
                    <a:pt x="94317" y="0"/>
                  </a:cubicBezTo>
                  <a:close/>
                </a:path>
              </a:pathLst>
            </a:custGeom>
            <a:solidFill>
              <a:srgbClr val="000000">
                <a:alpha val="0"/>
              </a:srgbClr>
            </a:solidFill>
            <a:ln w="57150">
              <a:solidFill>
                <a:srgbClr val="3B923F"/>
              </a:solidFill>
            </a:ln>
          </p:spPr>
        </p:sp>
        <p:sp>
          <p:nvSpPr>
            <p:cNvPr id="4" name="TextBox 4"/>
            <p:cNvSpPr txBox="1"/>
            <p:nvPr/>
          </p:nvSpPr>
          <p:spPr>
            <a:xfrm>
              <a:off x="0" y="0"/>
              <a:ext cx="812800" cy="812800"/>
            </a:xfrm>
            <a:prstGeom prst="rect">
              <a:avLst/>
            </a:prstGeom>
          </p:spPr>
          <p:txBody>
            <a:bodyPr lIns="67733" tIns="67733" rIns="67733" bIns="67733" rtlCol="0" anchor="ctr"/>
            <a:lstStyle/>
            <a:p>
              <a:pPr algn="ctr">
                <a:lnSpc>
                  <a:spcPts val="2664"/>
                </a:lnSpc>
              </a:pPr>
              <a:endParaRPr sz="2400" dirty="0"/>
            </a:p>
          </p:txBody>
        </p:sp>
      </p:grpSp>
      <p:grpSp>
        <p:nvGrpSpPr>
          <p:cNvPr id="5" name="Group 5"/>
          <p:cNvGrpSpPr/>
          <p:nvPr/>
        </p:nvGrpSpPr>
        <p:grpSpPr>
          <a:xfrm>
            <a:off x="593656" y="2392234"/>
            <a:ext cx="880177" cy="461221"/>
            <a:chOff x="0" y="0"/>
            <a:chExt cx="825908" cy="432783"/>
          </a:xfrm>
        </p:grpSpPr>
        <p:sp>
          <p:nvSpPr>
            <p:cNvPr id="6" name="Freeform 6"/>
            <p:cNvSpPr/>
            <p:nvPr/>
          </p:nvSpPr>
          <p:spPr>
            <a:xfrm>
              <a:off x="0" y="0"/>
              <a:ext cx="825908" cy="432783"/>
            </a:xfrm>
            <a:custGeom>
              <a:avLst/>
              <a:gdLst/>
              <a:ahLst/>
              <a:cxnLst/>
              <a:rect l="l" t="t" r="r" b="b"/>
              <a:pathLst>
                <a:path w="825908" h="432783">
                  <a:moveTo>
                    <a:pt x="0" y="0"/>
                  </a:moveTo>
                  <a:lnTo>
                    <a:pt x="825908" y="0"/>
                  </a:lnTo>
                  <a:lnTo>
                    <a:pt x="825908" y="432783"/>
                  </a:lnTo>
                  <a:lnTo>
                    <a:pt x="0" y="432783"/>
                  </a:lnTo>
                  <a:close/>
                </a:path>
              </a:pathLst>
            </a:custGeom>
            <a:solidFill>
              <a:srgbClr val="3B923F"/>
            </a:solidFill>
          </p:spPr>
        </p:sp>
        <p:sp>
          <p:nvSpPr>
            <p:cNvPr id="7" name="TextBox 7"/>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8" name="Group 8"/>
          <p:cNvGrpSpPr/>
          <p:nvPr/>
        </p:nvGrpSpPr>
        <p:grpSpPr>
          <a:xfrm>
            <a:off x="593656" y="2879659"/>
            <a:ext cx="880177" cy="435772"/>
            <a:chOff x="0" y="0"/>
            <a:chExt cx="825908" cy="408904"/>
          </a:xfrm>
        </p:grpSpPr>
        <p:sp>
          <p:nvSpPr>
            <p:cNvPr id="9" name="Freeform 9"/>
            <p:cNvSpPr/>
            <p:nvPr/>
          </p:nvSpPr>
          <p:spPr>
            <a:xfrm>
              <a:off x="0" y="0"/>
              <a:ext cx="825908" cy="408904"/>
            </a:xfrm>
            <a:custGeom>
              <a:avLst/>
              <a:gdLst/>
              <a:ahLst/>
              <a:cxnLst/>
              <a:rect l="l" t="t" r="r" b="b"/>
              <a:pathLst>
                <a:path w="825908" h="408904">
                  <a:moveTo>
                    <a:pt x="0" y="0"/>
                  </a:moveTo>
                  <a:lnTo>
                    <a:pt x="825908" y="0"/>
                  </a:lnTo>
                  <a:lnTo>
                    <a:pt x="825908" y="408904"/>
                  </a:lnTo>
                  <a:lnTo>
                    <a:pt x="0" y="408904"/>
                  </a:lnTo>
                  <a:close/>
                </a:path>
              </a:pathLst>
            </a:custGeom>
            <a:solidFill>
              <a:srgbClr val="FFBD59"/>
            </a:solidFill>
          </p:spPr>
        </p:sp>
        <p:sp>
          <p:nvSpPr>
            <p:cNvPr id="10" name="TextBox 1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11" name="Group 11"/>
          <p:cNvGrpSpPr/>
          <p:nvPr/>
        </p:nvGrpSpPr>
        <p:grpSpPr>
          <a:xfrm>
            <a:off x="593656" y="3340831"/>
            <a:ext cx="880177" cy="334244"/>
            <a:chOff x="0" y="0"/>
            <a:chExt cx="731823" cy="277907"/>
          </a:xfrm>
        </p:grpSpPr>
        <p:sp>
          <p:nvSpPr>
            <p:cNvPr id="12" name="Freeform 12"/>
            <p:cNvSpPr/>
            <p:nvPr/>
          </p:nvSpPr>
          <p:spPr>
            <a:xfrm>
              <a:off x="0" y="0"/>
              <a:ext cx="731823" cy="277907"/>
            </a:xfrm>
            <a:custGeom>
              <a:avLst/>
              <a:gdLst/>
              <a:ahLst/>
              <a:cxnLst/>
              <a:rect l="l" t="t" r="r" b="b"/>
              <a:pathLst>
                <a:path w="731823" h="277907">
                  <a:moveTo>
                    <a:pt x="0" y="0"/>
                  </a:moveTo>
                  <a:lnTo>
                    <a:pt x="731823" y="0"/>
                  </a:lnTo>
                  <a:lnTo>
                    <a:pt x="731823" y="277907"/>
                  </a:lnTo>
                  <a:lnTo>
                    <a:pt x="0" y="277907"/>
                  </a:lnTo>
                  <a:close/>
                </a:path>
              </a:pathLst>
            </a:custGeom>
            <a:solidFill>
              <a:srgbClr val="FFDE59"/>
            </a:solidFill>
          </p:spPr>
        </p:sp>
        <p:sp>
          <p:nvSpPr>
            <p:cNvPr id="13" name="TextBox 1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14" name="Group 14"/>
          <p:cNvGrpSpPr/>
          <p:nvPr/>
        </p:nvGrpSpPr>
        <p:grpSpPr>
          <a:xfrm>
            <a:off x="593656" y="3700476"/>
            <a:ext cx="880177" cy="580473"/>
            <a:chOff x="0" y="0"/>
            <a:chExt cx="825908" cy="544683"/>
          </a:xfrm>
        </p:grpSpPr>
        <p:sp>
          <p:nvSpPr>
            <p:cNvPr id="15" name="Freeform 15"/>
            <p:cNvSpPr/>
            <p:nvPr/>
          </p:nvSpPr>
          <p:spPr>
            <a:xfrm>
              <a:off x="0" y="0"/>
              <a:ext cx="825908" cy="544683"/>
            </a:xfrm>
            <a:custGeom>
              <a:avLst/>
              <a:gdLst/>
              <a:ahLst/>
              <a:cxnLst/>
              <a:rect l="l" t="t" r="r" b="b"/>
              <a:pathLst>
                <a:path w="825908" h="544683">
                  <a:moveTo>
                    <a:pt x="0" y="0"/>
                  </a:moveTo>
                  <a:lnTo>
                    <a:pt x="825908" y="0"/>
                  </a:lnTo>
                  <a:lnTo>
                    <a:pt x="825908" y="544683"/>
                  </a:lnTo>
                  <a:lnTo>
                    <a:pt x="0" y="544683"/>
                  </a:lnTo>
                  <a:close/>
                </a:path>
              </a:pathLst>
            </a:custGeom>
            <a:solidFill>
              <a:srgbClr val="FF1616"/>
            </a:solidFill>
          </p:spPr>
        </p:sp>
        <p:sp>
          <p:nvSpPr>
            <p:cNvPr id="16" name="TextBox 1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17" name="Group 17"/>
          <p:cNvGrpSpPr/>
          <p:nvPr/>
        </p:nvGrpSpPr>
        <p:grpSpPr>
          <a:xfrm>
            <a:off x="593656" y="4307151"/>
            <a:ext cx="880177" cy="464524"/>
            <a:chOff x="0" y="0"/>
            <a:chExt cx="825908" cy="435883"/>
          </a:xfrm>
        </p:grpSpPr>
        <p:sp>
          <p:nvSpPr>
            <p:cNvPr id="18" name="Freeform 18"/>
            <p:cNvSpPr/>
            <p:nvPr/>
          </p:nvSpPr>
          <p:spPr>
            <a:xfrm>
              <a:off x="0" y="0"/>
              <a:ext cx="825908" cy="435883"/>
            </a:xfrm>
            <a:custGeom>
              <a:avLst/>
              <a:gdLst/>
              <a:ahLst/>
              <a:cxnLst/>
              <a:rect l="l" t="t" r="r" b="b"/>
              <a:pathLst>
                <a:path w="825908" h="435883">
                  <a:moveTo>
                    <a:pt x="0" y="0"/>
                  </a:moveTo>
                  <a:lnTo>
                    <a:pt x="825908" y="0"/>
                  </a:lnTo>
                  <a:lnTo>
                    <a:pt x="825908" y="435883"/>
                  </a:lnTo>
                  <a:lnTo>
                    <a:pt x="0" y="435883"/>
                  </a:lnTo>
                  <a:close/>
                </a:path>
              </a:pathLst>
            </a:custGeom>
            <a:solidFill>
              <a:srgbClr val="713690"/>
            </a:solidFill>
          </p:spPr>
        </p:sp>
        <p:sp>
          <p:nvSpPr>
            <p:cNvPr id="19" name="TextBox 19"/>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20" name="TextBox 20"/>
          <p:cNvSpPr txBox="1"/>
          <p:nvPr/>
        </p:nvSpPr>
        <p:spPr>
          <a:xfrm>
            <a:off x="772228" y="4445947"/>
            <a:ext cx="802633"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PURPLE</a:t>
            </a:r>
          </a:p>
        </p:txBody>
      </p:sp>
      <p:grpSp>
        <p:nvGrpSpPr>
          <p:cNvPr id="21" name="Group 21"/>
          <p:cNvGrpSpPr/>
          <p:nvPr/>
        </p:nvGrpSpPr>
        <p:grpSpPr>
          <a:xfrm>
            <a:off x="593656" y="4806614"/>
            <a:ext cx="880177" cy="442953"/>
            <a:chOff x="0" y="0"/>
            <a:chExt cx="795836" cy="400508"/>
          </a:xfrm>
        </p:grpSpPr>
        <p:sp>
          <p:nvSpPr>
            <p:cNvPr id="22" name="Freeform 22"/>
            <p:cNvSpPr/>
            <p:nvPr/>
          </p:nvSpPr>
          <p:spPr>
            <a:xfrm>
              <a:off x="0" y="0"/>
              <a:ext cx="795836" cy="400508"/>
            </a:xfrm>
            <a:custGeom>
              <a:avLst/>
              <a:gdLst/>
              <a:ahLst/>
              <a:cxnLst/>
              <a:rect l="l" t="t" r="r" b="b"/>
              <a:pathLst>
                <a:path w="795836" h="400508">
                  <a:moveTo>
                    <a:pt x="0" y="0"/>
                  </a:moveTo>
                  <a:lnTo>
                    <a:pt x="795836" y="0"/>
                  </a:lnTo>
                  <a:lnTo>
                    <a:pt x="795836" y="400508"/>
                  </a:lnTo>
                  <a:lnTo>
                    <a:pt x="0" y="400508"/>
                  </a:lnTo>
                  <a:close/>
                </a:path>
              </a:pathLst>
            </a:custGeom>
            <a:solidFill>
              <a:srgbClr val="F3F0EC"/>
            </a:solidFill>
          </p:spPr>
        </p:sp>
        <p:sp>
          <p:nvSpPr>
            <p:cNvPr id="23" name="TextBox 2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24" name="TextBox 24"/>
          <p:cNvSpPr txBox="1"/>
          <p:nvPr/>
        </p:nvSpPr>
        <p:spPr>
          <a:xfrm>
            <a:off x="2001494" y="2834235"/>
            <a:ext cx="529141" cy="166712"/>
          </a:xfrm>
          <a:prstGeom prst="rect">
            <a:avLst/>
          </a:prstGeom>
        </p:spPr>
        <p:txBody>
          <a:bodyPr lIns="0" tIns="0" rIns="0" bIns="0" rtlCol="0" anchor="t">
            <a:spAutoFit/>
          </a:bodyPr>
          <a:lstStyle/>
          <a:p>
            <a:pPr>
              <a:lnSpc>
                <a:spcPts val="1311"/>
              </a:lnSpc>
            </a:pPr>
            <a:r>
              <a:rPr lang="en-US" sz="1139" dirty="0">
                <a:solidFill>
                  <a:srgbClr val="FFFFFF"/>
                </a:solidFill>
                <a:latin typeface="Poppins Medium Bold"/>
              </a:rPr>
              <a:t>GREEN</a:t>
            </a:r>
          </a:p>
        </p:txBody>
      </p:sp>
      <p:grpSp>
        <p:nvGrpSpPr>
          <p:cNvPr id="25" name="Group 25"/>
          <p:cNvGrpSpPr/>
          <p:nvPr/>
        </p:nvGrpSpPr>
        <p:grpSpPr>
          <a:xfrm>
            <a:off x="1503535" y="2398737"/>
            <a:ext cx="1558672" cy="462961"/>
            <a:chOff x="0" y="0"/>
            <a:chExt cx="1409314" cy="418599"/>
          </a:xfrm>
        </p:grpSpPr>
        <p:sp>
          <p:nvSpPr>
            <p:cNvPr id="26" name="Freeform 26"/>
            <p:cNvSpPr/>
            <p:nvPr/>
          </p:nvSpPr>
          <p:spPr>
            <a:xfrm>
              <a:off x="0" y="0"/>
              <a:ext cx="1409314" cy="418599"/>
            </a:xfrm>
            <a:custGeom>
              <a:avLst/>
              <a:gdLst/>
              <a:ahLst/>
              <a:cxnLst/>
              <a:rect l="l" t="t" r="r" b="b"/>
              <a:pathLst>
                <a:path w="1409314" h="418599">
                  <a:moveTo>
                    <a:pt x="0" y="0"/>
                  </a:moveTo>
                  <a:lnTo>
                    <a:pt x="1409314" y="0"/>
                  </a:lnTo>
                  <a:lnTo>
                    <a:pt x="1409314" y="418599"/>
                  </a:lnTo>
                  <a:lnTo>
                    <a:pt x="0" y="418599"/>
                  </a:lnTo>
                  <a:close/>
                </a:path>
              </a:pathLst>
            </a:custGeom>
            <a:solidFill>
              <a:srgbClr val="F3F0EC"/>
            </a:solidFill>
          </p:spPr>
        </p:sp>
        <p:sp>
          <p:nvSpPr>
            <p:cNvPr id="27" name="TextBox 27"/>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28" name="Group 28"/>
          <p:cNvGrpSpPr/>
          <p:nvPr/>
        </p:nvGrpSpPr>
        <p:grpSpPr>
          <a:xfrm>
            <a:off x="1503535" y="2879659"/>
            <a:ext cx="1550623" cy="425484"/>
            <a:chOff x="0" y="0"/>
            <a:chExt cx="1402036" cy="384713"/>
          </a:xfrm>
        </p:grpSpPr>
        <p:sp>
          <p:nvSpPr>
            <p:cNvPr id="29" name="Freeform 29"/>
            <p:cNvSpPr/>
            <p:nvPr/>
          </p:nvSpPr>
          <p:spPr>
            <a:xfrm>
              <a:off x="0" y="0"/>
              <a:ext cx="1402036" cy="384713"/>
            </a:xfrm>
            <a:custGeom>
              <a:avLst/>
              <a:gdLst/>
              <a:ahLst/>
              <a:cxnLst/>
              <a:rect l="l" t="t" r="r" b="b"/>
              <a:pathLst>
                <a:path w="1402036" h="384713">
                  <a:moveTo>
                    <a:pt x="0" y="0"/>
                  </a:moveTo>
                  <a:lnTo>
                    <a:pt x="1402036" y="0"/>
                  </a:lnTo>
                  <a:lnTo>
                    <a:pt x="1402036" y="384713"/>
                  </a:lnTo>
                  <a:lnTo>
                    <a:pt x="0" y="384713"/>
                  </a:lnTo>
                  <a:close/>
                </a:path>
              </a:pathLst>
            </a:custGeom>
            <a:solidFill>
              <a:srgbClr val="EFE3E3"/>
            </a:solidFill>
          </p:spPr>
        </p:sp>
        <p:sp>
          <p:nvSpPr>
            <p:cNvPr id="30" name="TextBox 3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31" name="Group 31"/>
          <p:cNvGrpSpPr/>
          <p:nvPr/>
        </p:nvGrpSpPr>
        <p:grpSpPr>
          <a:xfrm>
            <a:off x="1503652" y="3337696"/>
            <a:ext cx="1558672" cy="335872"/>
            <a:chOff x="0" y="0"/>
            <a:chExt cx="1229212" cy="264879"/>
          </a:xfrm>
        </p:grpSpPr>
        <p:sp>
          <p:nvSpPr>
            <p:cNvPr id="32" name="Freeform 32"/>
            <p:cNvSpPr/>
            <p:nvPr/>
          </p:nvSpPr>
          <p:spPr>
            <a:xfrm>
              <a:off x="0" y="0"/>
              <a:ext cx="1229212" cy="264879"/>
            </a:xfrm>
            <a:custGeom>
              <a:avLst/>
              <a:gdLst/>
              <a:ahLst/>
              <a:cxnLst/>
              <a:rect l="l" t="t" r="r" b="b"/>
              <a:pathLst>
                <a:path w="1229212" h="264879">
                  <a:moveTo>
                    <a:pt x="0" y="0"/>
                  </a:moveTo>
                  <a:lnTo>
                    <a:pt x="1229212" y="0"/>
                  </a:lnTo>
                  <a:lnTo>
                    <a:pt x="1229212" y="264879"/>
                  </a:lnTo>
                  <a:lnTo>
                    <a:pt x="0" y="264879"/>
                  </a:lnTo>
                  <a:close/>
                </a:path>
              </a:pathLst>
            </a:custGeom>
            <a:solidFill>
              <a:srgbClr val="F3F0EC"/>
            </a:solidFill>
          </p:spPr>
        </p:sp>
        <p:sp>
          <p:nvSpPr>
            <p:cNvPr id="33" name="TextBox 3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34" name="Group 34"/>
          <p:cNvGrpSpPr/>
          <p:nvPr/>
        </p:nvGrpSpPr>
        <p:grpSpPr>
          <a:xfrm>
            <a:off x="1503652" y="3700475"/>
            <a:ext cx="1558672" cy="563004"/>
            <a:chOff x="0" y="0"/>
            <a:chExt cx="1409314" cy="509055"/>
          </a:xfrm>
        </p:grpSpPr>
        <p:sp>
          <p:nvSpPr>
            <p:cNvPr id="35" name="Freeform 35"/>
            <p:cNvSpPr/>
            <p:nvPr/>
          </p:nvSpPr>
          <p:spPr>
            <a:xfrm>
              <a:off x="0" y="0"/>
              <a:ext cx="1409314" cy="509055"/>
            </a:xfrm>
            <a:custGeom>
              <a:avLst/>
              <a:gdLst/>
              <a:ahLst/>
              <a:cxnLst/>
              <a:rect l="l" t="t" r="r" b="b"/>
              <a:pathLst>
                <a:path w="1409314" h="509055">
                  <a:moveTo>
                    <a:pt x="0" y="0"/>
                  </a:moveTo>
                  <a:lnTo>
                    <a:pt x="1409314" y="0"/>
                  </a:lnTo>
                  <a:lnTo>
                    <a:pt x="1409314" y="509055"/>
                  </a:lnTo>
                  <a:lnTo>
                    <a:pt x="0" y="509055"/>
                  </a:lnTo>
                  <a:close/>
                </a:path>
              </a:pathLst>
            </a:custGeom>
            <a:solidFill>
              <a:srgbClr val="EFE3E3"/>
            </a:solidFill>
          </p:spPr>
        </p:sp>
        <p:sp>
          <p:nvSpPr>
            <p:cNvPr id="36" name="TextBox 3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37" name="Group 37"/>
          <p:cNvGrpSpPr/>
          <p:nvPr/>
        </p:nvGrpSpPr>
        <p:grpSpPr>
          <a:xfrm>
            <a:off x="1511702" y="4314279"/>
            <a:ext cx="1550623" cy="445492"/>
            <a:chOff x="0" y="0"/>
            <a:chExt cx="1402036" cy="402803"/>
          </a:xfrm>
        </p:grpSpPr>
        <p:sp>
          <p:nvSpPr>
            <p:cNvPr id="38" name="Freeform 38"/>
            <p:cNvSpPr/>
            <p:nvPr/>
          </p:nvSpPr>
          <p:spPr>
            <a:xfrm>
              <a:off x="0" y="0"/>
              <a:ext cx="1402036" cy="402803"/>
            </a:xfrm>
            <a:custGeom>
              <a:avLst/>
              <a:gdLst/>
              <a:ahLst/>
              <a:cxnLst/>
              <a:rect l="l" t="t" r="r" b="b"/>
              <a:pathLst>
                <a:path w="1402036" h="402803">
                  <a:moveTo>
                    <a:pt x="0" y="0"/>
                  </a:moveTo>
                  <a:lnTo>
                    <a:pt x="1402036" y="0"/>
                  </a:lnTo>
                  <a:lnTo>
                    <a:pt x="1402036" y="402803"/>
                  </a:lnTo>
                  <a:lnTo>
                    <a:pt x="0" y="402803"/>
                  </a:lnTo>
                  <a:close/>
                </a:path>
              </a:pathLst>
            </a:custGeom>
            <a:solidFill>
              <a:srgbClr val="F3F0EC"/>
            </a:solidFill>
          </p:spPr>
        </p:sp>
        <p:sp>
          <p:nvSpPr>
            <p:cNvPr id="39" name="TextBox 39"/>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40" name="Group 40"/>
          <p:cNvGrpSpPr/>
          <p:nvPr/>
        </p:nvGrpSpPr>
        <p:grpSpPr>
          <a:xfrm>
            <a:off x="1516534" y="4810571"/>
            <a:ext cx="1523009" cy="425484"/>
            <a:chOff x="0" y="0"/>
            <a:chExt cx="1377068" cy="384713"/>
          </a:xfrm>
        </p:grpSpPr>
        <p:sp>
          <p:nvSpPr>
            <p:cNvPr id="41" name="Freeform 41"/>
            <p:cNvSpPr/>
            <p:nvPr/>
          </p:nvSpPr>
          <p:spPr>
            <a:xfrm>
              <a:off x="0" y="0"/>
              <a:ext cx="1377068" cy="384713"/>
            </a:xfrm>
            <a:custGeom>
              <a:avLst/>
              <a:gdLst/>
              <a:ahLst/>
              <a:cxnLst/>
              <a:rect l="l" t="t" r="r" b="b"/>
              <a:pathLst>
                <a:path w="1377068" h="384713">
                  <a:moveTo>
                    <a:pt x="0" y="0"/>
                  </a:moveTo>
                  <a:lnTo>
                    <a:pt x="1377068" y="0"/>
                  </a:lnTo>
                  <a:lnTo>
                    <a:pt x="1377068" y="384713"/>
                  </a:lnTo>
                  <a:lnTo>
                    <a:pt x="0" y="384713"/>
                  </a:lnTo>
                  <a:close/>
                </a:path>
              </a:pathLst>
            </a:custGeom>
            <a:solidFill>
              <a:srgbClr val="EFE3E3"/>
            </a:solidFill>
          </p:spPr>
        </p:sp>
        <p:sp>
          <p:nvSpPr>
            <p:cNvPr id="42" name="TextBox 42"/>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pic>
        <p:nvPicPr>
          <p:cNvPr id="43" name="Picture 43"/>
          <p:cNvPicPr>
            <a:picLocks noChangeAspect="1"/>
          </p:cNvPicPr>
          <p:nvPr/>
        </p:nvPicPr>
        <p:blipFill>
          <a:blip r:embed="rId2"/>
          <a:srcRect/>
          <a:stretch>
            <a:fillRect/>
          </a:stretch>
        </p:blipFill>
        <p:spPr>
          <a:xfrm>
            <a:off x="2448821" y="1561079"/>
            <a:ext cx="707275" cy="647156"/>
          </a:xfrm>
          <a:prstGeom prst="rect">
            <a:avLst/>
          </a:prstGeom>
        </p:spPr>
      </p:pic>
      <p:pic>
        <p:nvPicPr>
          <p:cNvPr id="44" name="Picture 44"/>
          <p:cNvPicPr>
            <a:picLocks noChangeAspect="1"/>
          </p:cNvPicPr>
          <p:nvPr/>
        </p:nvPicPr>
        <p:blipFill>
          <a:blip r:embed="rId3"/>
          <a:srcRect/>
          <a:stretch>
            <a:fillRect/>
          </a:stretch>
        </p:blipFill>
        <p:spPr>
          <a:xfrm>
            <a:off x="2819751" y="1537504"/>
            <a:ext cx="879128" cy="532971"/>
          </a:xfrm>
          <a:prstGeom prst="rect">
            <a:avLst/>
          </a:prstGeom>
        </p:spPr>
      </p:pic>
      <p:pic>
        <p:nvPicPr>
          <p:cNvPr id="45" name="Picture 45"/>
          <p:cNvPicPr>
            <a:picLocks noChangeAspect="1"/>
          </p:cNvPicPr>
          <p:nvPr/>
        </p:nvPicPr>
        <p:blipFill>
          <a:blip r:embed="rId4"/>
          <a:srcRect/>
          <a:stretch>
            <a:fillRect/>
          </a:stretch>
        </p:blipFill>
        <p:spPr>
          <a:xfrm>
            <a:off x="67525" y="4872049"/>
            <a:ext cx="1514432" cy="808216"/>
          </a:xfrm>
          <a:prstGeom prst="rect">
            <a:avLst/>
          </a:prstGeom>
        </p:spPr>
      </p:pic>
      <p:grpSp>
        <p:nvGrpSpPr>
          <p:cNvPr id="46" name="Group 46"/>
          <p:cNvGrpSpPr/>
          <p:nvPr/>
        </p:nvGrpSpPr>
        <p:grpSpPr>
          <a:xfrm>
            <a:off x="9060696" y="1323516"/>
            <a:ext cx="2799113" cy="3956787"/>
            <a:chOff x="0" y="0"/>
            <a:chExt cx="1080169" cy="1526911"/>
          </a:xfrm>
        </p:grpSpPr>
        <p:sp>
          <p:nvSpPr>
            <p:cNvPr id="47" name="Freeform 47"/>
            <p:cNvSpPr/>
            <p:nvPr/>
          </p:nvSpPr>
          <p:spPr>
            <a:xfrm>
              <a:off x="0" y="0"/>
              <a:ext cx="1080169" cy="1526911"/>
            </a:xfrm>
            <a:custGeom>
              <a:avLst/>
              <a:gdLst/>
              <a:ahLst/>
              <a:cxnLst/>
              <a:rect l="l" t="t" r="r" b="b"/>
              <a:pathLst>
                <a:path w="1080169" h="1526911">
                  <a:moveTo>
                    <a:pt x="92195" y="0"/>
                  </a:moveTo>
                  <a:lnTo>
                    <a:pt x="987974" y="0"/>
                  </a:lnTo>
                  <a:cubicBezTo>
                    <a:pt x="1038892" y="0"/>
                    <a:pt x="1080169" y="41277"/>
                    <a:pt x="1080169" y="92195"/>
                  </a:cubicBezTo>
                  <a:lnTo>
                    <a:pt x="1080169" y="1434716"/>
                  </a:lnTo>
                  <a:cubicBezTo>
                    <a:pt x="1080169" y="1485634"/>
                    <a:pt x="1038892" y="1526911"/>
                    <a:pt x="987974" y="1526911"/>
                  </a:cubicBezTo>
                  <a:lnTo>
                    <a:pt x="92195" y="1526911"/>
                  </a:lnTo>
                  <a:cubicBezTo>
                    <a:pt x="41277" y="1526911"/>
                    <a:pt x="0" y="1485634"/>
                    <a:pt x="0" y="1434716"/>
                  </a:cubicBezTo>
                  <a:lnTo>
                    <a:pt x="0" y="92195"/>
                  </a:lnTo>
                  <a:cubicBezTo>
                    <a:pt x="0" y="41277"/>
                    <a:pt x="41277" y="0"/>
                    <a:pt x="92195" y="0"/>
                  </a:cubicBezTo>
                  <a:close/>
                </a:path>
              </a:pathLst>
            </a:custGeom>
            <a:solidFill>
              <a:srgbClr val="000000">
                <a:alpha val="0"/>
              </a:srgbClr>
            </a:solidFill>
            <a:ln w="57150">
              <a:solidFill>
                <a:srgbClr val="FF1616"/>
              </a:solidFill>
            </a:ln>
          </p:spPr>
        </p:sp>
        <p:sp>
          <p:nvSpPr>
            <p:cNvPr id="48" name="TextBox 48"/>
            <p:cNvSpPr txBox="1"/>
            <p:nvPr/>
          </p:nvSpPr>
          <p:spPr>
            <a:xfrm>
              <a:off x="0" y="0"/>
              <a:ext cx="812800" cy="812800"/>
            </a:xfrm>
            <a:prstGeom prst="rect">
              <a:avLst/>
            </a:prstGeom>
          </p:spPr>
          <p:txBody>
            <a:bodyPr lIns="67733" tIns="67733" rIns="67733" bIns="67733" rtlCol="0" anchor="ctr"/>
            <a:lstStyle/>
            <a:p>
              <a:pPr algn="ctr">
                <a:lnSpc>
                  <a:spcPts val="2664"/>
                </a:lnSpc>
              </a:pPr>
              <a:endParaRPr sz="2400" dirty="0"/>
            </a:p>
          </p:txBody>
        </p:sp>
      </p:grpSp>
      <p:grpSp>
        <p:nvGrpSpPr>
          <p:cNvPr id="49" name="Group 49"/>
          <p:cNvGrpSpPr/>
          <p:nvPr/>
        </p:nvGrpSpPr>
        <p:grpSpPr>
          <a:xfrm>
            <a:off x="9230263" y="1824939"/>
            <a:ext cx="884371" cy="338615"/>
            <a:chOff x="0" y="0"/>
            <a:chExt cx="705378" cy="270081"/>
          </a:xfrm>
        </p:grpSpPr>
        <p:sp>
          <p:nvSpPr>
            <p:cNvPr id="50" name="Freeform 50"/>
            <p:cNvSpPr/>
            <p:nvPr/>
          </p:nvSpPr>
          <p:spPr>
            <a:xfrm>
              <a:off x="0" y="0"/>
              <a:ext cx="705378" cy="270081"/>
            </a:xfrm>
            <a:custGeom>
              <a:avLst/>
              <a:gdLst/>
              <a:ahLst/>
              <a:cxnLst/>
              <a:rect l="l" t="t" r="r" b="b"/>
              <a:pathLst>
                <a:path w="705378" h="270081">
                  <a:moveTo>
                    <a:pt x="0" y="0"/>
                  </a:moveTo>
                  <a:lnTo>
                    <a:pt x="705378" y="0"/>
                  </a:lnTo>
                  <a:lnTo>
                    <a:pt x="705378" y="270081"/>
                  </a:lnTo>
                  <a:lnTo>
                    <a:pt x="0" y="270081"/>
                  </a:lnTo>
                  <a:close/>
                </a:path>
              </a:pathLst>
            </a:custGeom>
            <a:solidFill>
              <a:srgbClr val="FF1616"/>
            </a:solidFill>
          </p:spPr>
        </p:sp>
        <p:sp>
          <p:nvSpPr>
            <p:cNvPr id="51" name="TextBox 51"/>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52" name="Group 52"/>
          <p:cNvGrpSpPr/>
          <p:nvPr/>
        </p:nvGrpSpPr>
        <p:grpSpPr>
          <a:xfrm>
            <a:off x="9230263" y="2188954"/>
            <a:ext cx="884371" cy="465167"/>
            <a:chOff x="0" y="0"/>
            <a:chExt cx="825908" cy="434416"/>
          </a:xfrm>
        </p:grpSpPr>
        <p:sp>
          <p:nvSpPr>
            <p:cNvPr id="53" name="Freeform 53"/>
            <p:cNvSpPr/>
            <p:nvPr/>
          </p:nvSpPr>
          <p:spPr>
            <a:xfrm>
              <a:off x="0" y="0"/>
              <a:ext cx="825908" cy="434416"/>
            </a:xfrm>
            <a:custGeom>
              <a:avLst/>
              <a:gdLst/>
              <a:ahLst/>
              <a:cxnLst/>
              <a:rect l="l" t="t" r="r" b="b"/>
              <a:pathLst>
                <a:path w="825908" h="434416">
                  <a:moveTo>
                    <a:pt x="0" y="0"/>
                  </a:moveTo>
                  <a:lnTo>
                    <a:pt x="825908" y="0"/>
                  </a:lnTo>
                  <a:lnTo>
                    <a:pt x="825908" y="434416"/>
                  </a:lnTo>
                  <a:lnTo>
                    <a:pt x="0" y="434416"/>
                  </a:lnTo>
                  <a:close/>
                </a:path>
              </a:pathLst>
            </a:custGeom>
            <a:solidFill>
              <a:srgbClr val="FF1616"/>
            </a:solidFill>
          </p:spPr>
        </p:sp>
        <p:sp>
          <p:nvSpPr>
            <p:cNvPr id="54" name="TextBox 54"/>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55" name="Group 55"/>
          <p:cNvGrpSpPr/>
          <p:nvPr/>
        </p:nvGrpSpPr>
        <p:grpSpPr>
          <a:xfrm>
            <a:off x="9230263" y="2675538"/>
            <a:ext cx="884371" cy="543305"/>
            <a:chOff x="0" y="0"/>
            <a:chExt cx="825908" cy="507389"/>
          </a:xfrm>
        </p:grpSpPr>
        <p:sp>
          <p:nvSpPr>
            <p:cNvPr id="56" name="Freeform 56"/>
            <p:cNvSpPr/>
            <p:nvPr/>
          </p:nvSpPr>
          <p:spPr>
            <a:xfrm>
              <a:off x="0" y="0"/>
              <a:ext cx="825908" cy="507389"/>
            </a:xfrm>
            <a:custGeom>
              <a:avLst/>
              <a:gdLst/>
              <a:ahLst/>
              <a:cxnLst/>
              <a:rect l="l" t="t" r="r" b="b"/>
              <a:pathLst>
                <a:path w="825908" h="507389">
                  <a:moveTo>
                    <a:pt x="0" y="0"/>
                  </a:moveTo>
                  <a:lnTo>
                    <a:pt x="825908" y="0"/>
                  </a:lnTo>
                  <a:lnTo>
                    <a:pt x="825908" y="507389"/>
                  </a:lnTo>
                  <a:lnTo>
                    <a:pt x="0" y="507389"/>
                  </a:lnTo>
                  <a:close/>
                </a:path>
              </a:pathLst>
            </a:custGeom>
            <a:solidFill>
              <a:srgbClr val="FF1616"/>
            </a:solidFill>
          </p:spPr>
        </p:sp>
        <p:sp>
          <p:nvSpPr>
            <p:cNvPr id="57" name="TextBox 57"/>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58" name="Group 58"/>
          <p:cNvGrpSpPr/>
          <p:nvPr/>
        </p:nvGrpSpPr>
        <p:grpSpPr>
          <a:xfrm>
            <a:off x="9230263" y="3233850"/>
            <a:ext cx="884371" cy="565687"/>
            <a:chOff x="0" y="0"/>
            <a:chExt cx="825908" cy="528291"/>
          </a:xfrm>
        </p:grpSpPr>
        <p:sp>
          <p:nvSpPr>
            <p:cNvPr id="59" name="Freeform 59"/>
            <p:cNvSpPr/>
            <p:nvPr/>
          </p:nvSpPr>
          <p:spPr>
            <a:xfrm>
              <a:off x="0" y="0"/>
              <a:ext cx="825908" cy="528291"/>
            </a:xfrm>
            <a:custGeom>
              <a:avLst/>
              <a:gdLst/>
              <a:ahLst/>
              <a:cxnLst/>
              <a:rect l="l" t="t" r="r" b="b"/>
              <a:pathLst>
                <a:path w="825908" h="528291">
                  <a:moveTo>
                    <a:pt x="0" y="0"/>
                  </a:moveTo>
                  <a:lnTo>
                    <a:pt x="825908" y="0"/>
                  </a:lnTo>
                  <a:lnTo>
                    <a:pt x="825908" y="528291"/>
                  </a:lnTo>
                  <a:lnTo>
                    <a:pt x="0" y="528291"/>
                  </a:lnTo>
                  <a:close/>
                </a:path>
              </a:pathLst>
            </a:custGeom>
            <a:solidFill>
              <a:srgbClr val="FF1616"/>
            </a:solidFill>
          </p:spPr>
        </p:sp>
        <p:sp>
          <p:nvSpPr>
            <p:cNvPr id="60" name="TextBox 6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61" name="Group 61"/>
          <p:cNvGrpSpPr/>
          <p:nvPr/>
        </p:nvGrpSpPr>
        <p:grpSpPr>
          <a:xfrm>
            <a:off x="9230263" y="3828981"/>
            <a:ext cx="884371" cy="453851"/>
            <a:chOff x="0" y="0"/>
            <a:chExt cx="825908" cy="423847"/>
          </a:xfrm>
        </p:grpSpPr>
        <p:sp>
          <p:nvSpPr>
            <p:cNvPr id="62" name="Freeform 62"/>
            <p:cNvSpPr/>
            <p:nvPr/>
          </p:nvSpPr>
          <p:spPr>
            <a:xfrm>
              <a:off x="0" y="0"/>
              <a:ext cx="825908" cy="423847"/>
            </a:xfrm>
            <a:custGeom>
              <a:avLst/>
              <a:gdLst/>
              <a:ahLst/>
              <a:cxnLst/>
              <a:rect l="l" t="t" r="r" b="b"/>
              <a:pathLst>
                <a:path w="825908" h="423847">
                  <a:moveTo>
                    <a:pt x="0" y="0"/>
                  </a:moveTo>
                  <a:lnTo>
                    <a:pt x="825908" y="0"/>
                  </a:lnTo>
                  <a:lnTo>
                    <a:pt x="825908" y="423847"/>
                  </a:lnTo>
                  <a:lnTo>
                    <a:pt x="0" y="423847"/>
                  </a:lnTo>
                  <a:close/>
                </a:path>
              </a:pathLst>
            </a:custGeom>
            <a:solidFill>
              <a:srgbClr val="FF1616"/>
            </a:solidFill>
          </p:spPr>
        </p:sp>
        <p:sp>
          <p:nvSpPr>
            <p:cNvPr id="63" name="TextBox 6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64" name="Group 64"/>
          <p:cNvGrpSpPr/>
          <p:nvPr/>
        </p:nvGrpSpPr>
        <p:grpSpPr>
          <a:xfrm>
            <a:off x="9230263" y="4295951"/>
            <a:ext cx="884371" cy="445064"/>
            <a:chOff x="0" y="0"/>
            <a:chExt cx="795836" cy="400508"/>
          </a:xfrm>
        </p:grpSpPr>
        <p:sp>
          <p:nvSpPr>
            <p:cNvPr id="65" name="Freeform 65"/>
            <p:cNvSpPr/>
            <p:nvPr/>
          </p:nvSpPr>
          <p:spPr>
            <a:xfrm>
              <a:off x="0" y="0"/>
              <a:ext cx="795836" cy="400508"/>
            </a:xfrm>
            <a:custGeom>
              <a:avLst/>
              <a:gdLst/>
              <a:ahLst/>
              <a:cxnLst/>
              <a:rect l="l" t="t" r="r" b="b"/>
              <a:pathLst>
                <a:path w="795836" h="400508">
                  <a:moveTo>
                    <a:pt x="0" y="0"/>
                  </a:moveTo>
                  <a:lnTo>
                    <a:pt x="795836" y="0"/>
                  </a:lnTo>
                  <a:lnTo>
                    <a:pt x="795836" y="400508"/>
                  </a:lnTo>
                  <a:lnTo>
                    <a:pt x="0" y="400508"/>
                  </a:lnTo>
                  <a:close/>
                </a:path>
              </a:pathLst>
            </a:custGeom>
            <a:solidFill>
              <a:srgbClr val="FF1616"/>
            </a:solidFill>
          </p:spPr>
        </p:sp>
        <p:sp>
          <p:nvSpPr>
            <p:cNvPr id="66" name="TextBox 6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67" name="TextBox 67"/>
          <p:cNvSpPr txBox="1"/>
          <p:nvPr/>
        </p:nvSpPr>
        <p:spPr>
          <a:xfrm>
            <a:off x="10877109" y="2065182"/>
            <a:ext cx="494523" cy="153888"/>
          </a:xfrm>
          <a:prstGeom prst="rect">
            <a:avLst/>
          </a:prstGeom>
        </p:spPr>
        <p:txBody>
          <a:bodyPr lIns="0" tIns="0" rIns="0" bIns="0" rtlCol="0" anchor="t">
            <a:spAutoFit/>
          </a:bodyPr>
          <a:lstStyle/>
          <a:p>
            <a:pPr>
              <a:lnSpc>
                <a:spcPts val="1224"/>
              </a:lnSpc>
            </a:pPr>
            <a:r>
              <a:rPr lang="en-US" sz="1065" dirty="0">
                <a:solidFill>
                  <a:srgbClr val="FFFFFF"/>
                </a:solidFill>
                <a:latin typeface="Poppins Medium Bold"/>
              </a:rPr>
              <a:t>GREEN</a:t>
            </a:r>
          </a:p>
        </p:txBody>
      </p:sp>
      <p:sp>
        <p:nvSpPr>
          <p:cNvPr id="68" name="TextBox 68"/>
          <p:cNvSpPr txBox="1"/>
          <p:nvPr/>
        </p:nvSpPr>
        <p:spPr>
          <a:xfrm>
            <a:off x="1574980" y="4835915"/>
            <a:ext cx="1487345" cy="386581"/>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Onions, garlic, shallots, leeks, banana, cucumber, celery, mushrooms</a:t>
            </a:r>
          </a:p>
        </p:txBody>
      </p:sp>
      <p:grpSp>
        <p:nvGrpSpPr>
          <p:cNvPr id="69" name="Group 69"/>
          <p:cNvGrpSpPr/>
          <p:nvPr/>
        </p:nvGrpSpPr>
        <p:grpSpPr>
          <a:xfrm>
            <a:off x="10144872" y="1829420"/>
            <a:ext cx="1577739" cy="334133"/>
            <a:chOff x="0" y="0"/>
            <a:chExt cx="1250729" cy="264879"/>
          </a:xfrm>
        </p:grpSpPr>
        <p:sp>
          <p:nvSpPr>
            <p:cNvPr id="70" name="Freeform 70"/>
            <p:cNvSpPr/>
            <p:nvPr/>
          </p:nvSpPr>
          <p:spPr>
            <a:xfrm>
              <a:off x="0" y="0"/>
              <a:ext cx="1250729" cy="264879"/>
            </a:xfrm>
            <a:custGeom>
              <a:avLst/>
              <a:gdLst/>
              <a:ahLst/>
              <a:cxnLst/>
              <a:rect l="l" t="t" r="r" b="b"/>
              <a:pathLst>
                <a:path w="1250729" h="264879">
                  <a:moveTo>
                    <a:pt x="0" y="0"/>
                  </a:moveTo>
                  <a:lnTo>
                    <a:pt x="1250729" y="0"/>
                  </a:lnTo>
                  <a:lnTo>
                    <a:pt x="1250729" y="264879"/>
                  </a:lnTo>
                  <a:lnTo>
                    <a:pt x="0" y="264879"/>
                  </a:lnTo>
                  <a:close/>
                </a:path>
              </a:pathLst>
            </a:custGeom>
            <a:solidFill>
              <a:srgbClr val="F3F0EC"/>
            </a:solidFill>
          </p:spPr>
        </p:sp>
        <p:sp>
          <p:nvSpPr>
            <p:cNvPr id="71" name="TextBox 71"/>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72" name="Group 72"/>
          <p:cNvGrpSpPr/>
          <p:nvPr/>
        </p:nvGrpSpPr>
        <p:grpSpPr>
          <a:xfrm>
            <a:off x="10144872" y="2188954"/>
            <a:ext cx="1566099" cy="465167"/>
            <a:chOff x="0" y="0"/>
            <a:chExt cx="1409314" cy="418599"/>
          </a:xfrm>
        </p:grpSpPr>
        <p:sp>
          <p:nvSpPr>
            <p:cNvPr id="73" name="Freeform 73"/>
            <p:cNvSpPr/>
            <p:nvPr/>
          </p:nvSpPr>
          <p:spPr>
            <a:xfrm>
              <a:off x="0" y="0"/>
              <a:ext cx="1409314" cy="418599"/>
            </a:xfrm>
            <a:custGeom>
              <a:avLst/>
              <a:gdLst/>
              <a:ahLst/>
              <a:cxnLst/>
              <a:rect l="l" t="t" r="r" b="b"/>
              <a:pathLst>
                <a:path w="1409314" h="418599">
                  <a:moveTo>
                    <a:pt x="0" y="0"/>
                  </a:moveTo>
                  <a:lnTo>
                    <a:pt x="1409314" y="0"/>
                  </a:lnTo>
                  <a:lnTo>
                    <a:pt x="1409314" y="418599"/>
                  </a:lnTo>
                  <a:lnTo>
                    <a:pt x="0" y="418599"/>
                  </a:lnTo>
                  <a:close/>
                </a:path>
              </a:pathLst>
            </a:custGeom>
            <a:solidFill>
              <a:srgbClr val="F3F0EC"/>
            </a:solidFill>
          </p:spPr>
        </p:sp>
        <p:sp>
          <p:nvSpPr>
            <p:cNvPr id="74" name="TextBox 74"/>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75" name="Group 75"/>
          <p:cNvGrpSpPr/>
          <p:nvPr/>
        </p:nvGrpSpPr>
        <p:grpSpPr>
          <a:xfrm>
            <a:off x="10144872" y="2675538"/>
            <a:ext cx="1558011" cy="532913"/>
            <a:chOff x="0" y="0"/>
            <a:chExt cx="1402036" cy="479562"/>
          </a:xfrm>
        </p:grpSpPr>
        <p:sp>
          <p:nvSpPr>
            <p:cNvPr id="76" name="Freeform 76"/>
            <p:cNvSpPr/>
            <p:nvPr/>
          </p:nvSpPr>
          <p:spPr>
            <a:xfrm>
              <a:off x="0" y="0"/>
              <a:ext cx="1402036" cy="479562"/>
            </a:xfrm>
            <a:custGeom>
              <a:avLst/>
              <a:gdLst/>
              <a:ahLst/>
              <a:cxnLst/>
              <a:rect l="l" t="t" r="r" b="b"/>
              <a:pathLst>
                <a:path w="1402036" h="479562">
                  <a:moveTo>
                    <a:pt x="0" y="0"/>
                  </a:moveTo>
                  <a:lnTo>
                    <a:pt x="1402036" y="0"/>
                  </a:lnTo>
                  <a:lnTo>
                    <a:pt x="1402036" y="479562"/>
                  </a:lnTo>
                  <a:lnTo>
                    <a:pt x="0" y="479562"/>
                  </a:lnTo>
                  <a:close/>
                </a:path>
              </a:pathLst>
            </a:custGeom>
            <a:solidFill>
              <a:srgbClr val="EFE3E3"/>
            </a:solidFill>
          </p:spPr>
        </p:sp>
        <p:sp>
          <p:nvSpPr>
            <p:cNvPr id="77" name="TextBox 77"/>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78" name="Group 78"/>
          <p:cNvGrpSpPr/>
          <p:nvPr/>
        </p:nvGrpSpPr>
        <p:grpSpPr>
          <a:xfrm>
            <a:off x="10136784" y="3233850"/>
            <a:ext cx="1558011" cy="565687"/>
            <a:chOff x="0" y="0"/>
            <a:chExt cx="1402036" cy="509055"/>
          </a:xfrm>
        </p:grpSpPr>
        <p:sp>
          <p:nvSpPr>
            <p:cNvPr id="79" name="Freeform 79"/>
            <p:cNvSpPr/>
            <p:nvPr/>
          </p:nvSpPr>
          <p:spPr>
            <a:xfrm>
              <a:off x="0" y="0"/>
              <a:ext cx="1402036" cy="509055"/>
            </a:xfrm>
            <a:custGeom>
              <a:avLst/>
              <a:gdLst/>
              <a:ahLst/>
              <a:cxnLst/>
              <a:rect l="l" t="t" r="r" b="b"/>
              <a:pathLst>
                <a:path w="1402036" h="509055">
                  <a:moveTo>
                    <a:pt x="0" y="0"/>
                  </a:moveTo>
                  <a:lnTo>
                    <a:pt x="1402036" y="0"/>
                  </a:lnTo>
                  <a:lnTo>
                    <a:pt x="1402036" y="509055"/>
                  </a:lnTo>
                  <a:lnTo>
                    <a:pt x="0" y="509055"/>
                  </a:lnTo>
                  <a:close/>
                </a:path>
              </a:pathLst>
            </a:custGeom>
            <a:solidFill>
              <a:srgbClr val="EFE3E3"/>
            </a:solidFill>
          </p:spPr>
        </p:sp>
        <p:sp>
          <p:nvSpPr>
            <p:cNvPr id="80" name="TextBox 8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81" name="Group 81"/>
          <p:cNvGrpSpPr/>
          <p:nvPr/>
        </p:nvGrpSpPr>
        <p:grpSpPr>
          <a:xfrm>
            <a:off x="10144872" y="3816701"/>
            <a:ext cx="1566099" cy="465167"/>
            <a:chOff x="0" y="0"/>
            <a:chExt cx="1409314" cy="418599"/>
          </a:xfrm>
        </p:grpSpPr>
        <p:sp>
          <p:nvSpPr>
            <p:cNvPr id="82" name="Freeform 82"/>
            <p:cNvSpPr/>
            <p:nvPr/>
          </p:nvSpPr>
          <p:spPr>
            <a:xfrm>
              <a:off x="0" y="0"/>
              <a:ext cx="1409314" cy="418599"/>
            </a:xfrm>
            <a:custGeom>
              <a:avLst/>
              <a:gdLst/>
              <a:ahLst/>
              <a:cxnLst/>
              <a:rect l="l" t="t" r="r" b="b"/>
              <a:pathLst>
                <a:path w="1409314" h="418599">
                  <a:moveTo>
                    <a:pt x="0" y="0"/>
                  </a:moveTo>
                  <a:lnTo>
                    <a:pt x="1409314" y="0"/>
                  </a:lnTo>
                  <a:lnTo>
                    <a:pt x="1409314" y="418599"/>
                  </a:lnTo>
                  <a:lnTo>
                    <a:pt x="0" y="418599"/>
                  </a:lnTo>
                  <a:close/>
                </a:path>
              </a:pathLst>
            </a:custGeom>
            <a:solidFill>
              <a:srgbClr val="F3F0EC"/>
            </a:solidFill>
          </p:spPr>
        </p:sp>
        <p:sp>
          <p:nvSpPr>
            <p:cNvPr id="83" name="TextBox 83"/>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84" name="Group 84"/>
          <p:cNvGrpSpPr/>
          <p:nvPr/>
        </p:nvGrpSpPr>
        <p:grpSpPr>
          <a:xfrm>
            <a:off x="10144872" y="4307267"/>
            <a:ext cx="1558011" cy="430589"/>
            <a:chOff x="0" y="0"/>
            <a:chExt cx="1402036" cy="387482"/>
          </a:xfrm>
        </p:grpSpPr>
        <p:sp>
          <p:nvSpPr>
            <p:cNvPr id="85" name="Freeform 85"/>
            <p:cNvSpPr/>
            <p:nvPr/>
          </p:nvSpPr>
          <p:spPr>
            <a:xfrm>
              <a:off x="0" y="0"/>
              <a:ext cx="1402036" cy="387482"/>
            </a:xfrm>
            <a:custGeom>
              <a:avLst/>
              <a:gdLst/>
              <a:ahLst/>
              <a:cxnLst/>
              <a:rect l="l" t="t" r="r" b="b"/>
              <a:pathLst>
                <a:path w="1402036" h="387482">
                  <a:moveTo>
                    <a:pt x="0" y="0"/>
                  </a:moveTo>
                  <a:lnTo>
                    <a:pt x="1402036" y="0"/>
                  </a:lnTo>
                  <a:lnTo>
                    <a:pt x="1402036" y="387482"/>
                  </a:lnTo>
                  <a:lnTo>
                    <a:pt x="0" y="387482"/>
                  </a:lnTo>
                  <a:close/>
                </a:path>
              </a:pathLst>
            </a:custGeom>
            <a:solidFill>
              <a:srgbClr val="F3F0EC"/>
            </a:solidFill>
          </p:spPr>
        </p:sp>
        <p:sp>
          <p:nvSpPr>
            <p:cNvPr id="86" name="TextBox 8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87" name="Group 87"/>
          <p:cNvGrpSpPr/>
          <p:nvPr/>
        </p:nvGrpSpPr>
        <p:grpSpPr>
          <a:xfrm>
            <a:off x="9230263" y="4760331"/>
            <a:ext cx="884371" cy="335407"/>
            <a:chOff x="0" y="0"/>
            <a:chExt cx="711153" cy="269712"/>
          </a:xfrm>
        </p:grpSpPr>
        <p:sp>
          <p:nvSpPr>
            <p:cNvPr id="88" name="Freeform 88"/>
            <p:cNvSpPr/>
            <p:nvPr/>
          </p:nvSpPr>
          <p:spPr>
            <a:xfrm>
              <a:off x="0" y="0"/>
              <a:ext cx="711153" cy="269712"/>
            </a:xfrm>
            <a:custGeom>
              <a:avLst/>
              <a:gdLst/>
              <a:ahLst/>
              <a:cxnLst/>
              <a:rect l="l" t="t" r="r" b="b"/>
              <a:pathLst>
                <a:path w="711153" h="269712">
                  <a:moveTo>
                    <a:pt x="0" y="0"/>
                  </a:moveTo>
                  <a:lnTo>
                    <a:pt x="711153" y="0"/>
                  </a:lnTo>
                  <a:lnTo>
                    <a:pt x="711153" y="269712"/>
                  </a:lnTo>
                  <a:lnTo>
                    <a:pt x="0" y="269712"/>
                  </a:lnTo>
                  <a:close/>
                </a:path>
              </a:pathLst>
            </a:custGeom>
            <a:solidFill>
              <a:srgbClr val="FF1616"/>
            </a:solidFill>
          </p:spPr>
        </p:sp>
        <p:sp>
          <p:nvSpPr>
            <p:cNvPr id="89" name="TextBox 89"/>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grpSp>
        <p:nvGrpSpPr>
          <p:cNvPr id="90" name="Group 90"/>
          <p:cNvGrpSpPr/>
          <p:nvPr/>
        </p:nvGrpSpPr>
        <p:grpSpPr>
          <a:xfrm>
            <a:off x="10144872" y="4761756"/>
            <a:ext cx="1565704" cy="333981"/>
            <a:chOff x="0" y="0"/>
            <a:chExt cx="1203341" cy="256686"/>
          </a:xfrm>
        </p:grpSpPr>
        <p:sp>
          <p:nvSpPr>
            <p:cNvPr id="91" name="Freeform 91"/>
            <p:cNvSpPr/>
            <p:nvPr/>
          </p:nvSpPr>
          <p:spPr>
            <a:xfrm>
              <a:off x="0" y="0"/>
              <a:ext cx="1203341" cy="256686"/>
            </a:xfrm>
            <a:custGeom>
              <a:avLst/>
              <a:gdLst/>
              <a:ahLst/>
              <a:cxnLst/>
              <a:rect l="l" t="t" r="r" b="b"/>
              <a:pathLst>
                <a:path w="1203341" h="256686">
                  <a:moveTo>
                    <a:pt x="0" y="0"/>
                  </a:moveTo>
                  <a:lnTo>
                    <a:pt x="1203341" y="0"/>
                  </a:lnTo>
                  <a:lnTo>
                    <a:pt x="1203341" y="256686"/>
                  </a:lnTo>
                  <a:lnTo>
                    <a:pt x="0" y="256686"/>
                  </a:lnTo>
                  <a:close/>
                </a:path>
              </a:pathLst>
            </a:custGeom>
            <a:solidFill>
              <a:srgbClr val="F3F0EC"/>
            </a:solidFill>
          </p:spPr>
        </p:sp>
        <p:sp>
          <p:nvSpPr>
            <p:cNvPr id="92" name="TextBox 92"/>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pic>
        <p:nvPicPr>
          <p:cNvPr id="93" name="Picture 93"/>
          <p:cNvPicPr>
            <a:picLocks noChangeAspect="1"/>
          </p:cNvPicPr>
          <p:nvPr/>
        </p:nvPicPr>
        <p:blipFill>
          <a:blip r:embed="rId5"/>
          <a:srcRect/>
          <a:stretch>
            <a:fillRect/>
          </a:stretch>
        </p:blipFill>
        <p:spPr>
          <a:xfrm>
            <a:off x="8755896" y="1160123"/>
            <a:ext cx="948737" cy="615493"/>
          </a:xfrm>
          <a:prstGeom prst="rect">
            <a:avLst/>
          </a:prstGeom>
        </p:spPr>
      </p:pic>
      <p:pic>
        <p:nvPicPr>
          <p:cNvPr id="94" name="Picture 94"/>
          <p:cNvPicPr>
            <a:picLocks noChangeAspect="1"/>
          </p:cNvPicPr>
          <p:nvPr/>
        </p:nvPicPr>
        <p:blipFill>
          <a:blip r:embed="rId6"/>
          <a:srcRect/>
          <a:stretch>
            <a:fillRect/>
          </a:stretch>
        </p:blipFill>
        <p:spPr>
          <a:xfrm>
            <a:off x="11181873" y="4967142"/>
            <a:ext cx="698068" cy="521807"/>
          </a:xfrm>
          <a:prstGeom prst="rect">
            <a:avLst/>
          </a:prstGeom>
        </p:spPr>
      </p:pic>
      <p:pic>
        <p:nvPicPr>
          <p:cNvPr id="95" name="Picture 95"/>
          <p:cNvPicPr>
            <a:picLocks noChangeAspect="1"/>
          </p:cNvPicPr>
          <p:nvPr/>
        </p:nvPicPr>
        <p:blipFill>
          <a:blip r:embed="rId7"/>
          <a:srcRect/>
          <a:stretch>
            <a:fillRect/>
          </a:stretch>
        </p:blipFill>
        <p:spPr>
          <a:xfrm>
            <a:off x="11355163" y="4594267"/>
            <a:ext cx="654085" cy="896007"/>
          </a:xfrm>
          <a:prstGeom prst="rect">
            <a:avLst/>
          </a:prstGeom>
        </p:spPr>
      </p:pic>
      <p:pic>
        <p:nvPicPr>
          <p:cNvPr id="96" name="Picture 96"/>
          <p:cNvPicPr>
            <a:picLocks noChangeAspect="1"/>
          </p:cNvPicPr>
          <p:nvPr/>
        </p:nvPicPr>
        <p:blipFill>
          <a:blip r:embed="rId8"/>
          <a:srcRect/>
          <a:stretch>
            <a:fillRect/>
          </a:stretch>
        </p:blipFill>
        <p:spPr>
          <a:xfrm>
            <a:off x="11220541" y="5042271"/>
            <a:ext cx="491528" cy="473711"/>
          </a:xfrm>
          <a:prstGeom prst="rect">
            <a:avLst/>
          </a:prstGeom>
        </p:spPr>
      </p:pic>
      <p:pic>
        <p:nvPicPr>
          <p:cNvPr id="97" name="Picture 97"/>
          <p:cNvPicPr>
            <a:picLocks noChangeAspect="1"/>
          </p:cNvPicPr>
          <p:nvPr/>
        </p:nvPicPr>
        <p:blipFill>
          <a:blip r:embed="rId9"/>
          <a:srcRect/>
          <a:stretch>
            <a:fillRect/>
          </a:stretch>
        </p:blipFill>
        <p:spPr>
          <a:xfrm>
            <a:off x="11340034" y="1181168"/>
            <a:ext cx="669215" cy="376433"/>
          </a:xfrm>
          <a:prstGeom prst="rect">
            <a:avLst/>
          </a:prstGeom>
        </p:spPr>
      </p:pic>
      <p:sp>
        <p:nvSpPr>
          <p:cNvPr id="98" name="TextBox 98"/>
          <p:cNvSpPr txBox="1"/>
          <p:nvPr/>
        </p:nvSpPr>
        <p:spPr>
          <a:xfrm>
            <a:off x="9630396" y="1607305"/>
            <a:ext cx="1709637" cy="153888"/>
          </a:xfrm>
          <a:prstGeom prst="rect">
            <a:avLst/>
          </a:prstGeom>
        </p:spPr>
        <p:txBody>
          <a:bodyPr lIns="0" tIns="0" rIns="0" bIns="0" rtlCol="0" anchor="t">
            <a:spAutoFit/>
          </a:bodyPr>
          <a:lstStyle/>
          <a:p>
            <a:pPr>
              <a:lnSpc>
                <a:spcPts val="1224"/>
              </a:lnSpc>
            </a:pPr>
            <a:r>
              <a:rPr lang="en-US" sz="1065" dirty="0">
                <a:solidFill>
                  <a:srgbClr val="000000"/>
                </a:solidFill>
                <a:latin typeface="Poppins Medium Bold"/>
              </a:rPr>
              <a:t>PROTEIN &amp; HEALTHY FATS</a:t>
            </a:r>
          </a:p>
        </p:txBody>
      </p:sp>
      <p:sp>
        <p:nvSpPr>
          <p:cNvPr id="99" name="TextBox 99"/>
          <p:cNvSpPr txBox="1"/>
          <p:nvPr/>
        </p:nvSpPr>
        <p:spPr>
          <a:xfrm>
            <a:off x="9960069" y="1418909"/>
            <a:ext cx="1078096" cy="208968"/>
          </a:xfrm>
          <a:prstGeom prst="rect">
            <a:avLst/>
          </a:prstGeom>
        </p:spPr>
        <p:txBody>
          <a:bodyPr lIns="0" tIns="0" rIns="0" bIns="0" rtlCol="0" anchor="t">
            <a:spAutoFit/>
          </a:bodyPr>
          <a:lstStyle/>
          <a:p>
            <a:pPr>
              <a:lnSpc>
                <a:spcPts val="1648"/>
              </a:lnSpc>
            </a:pPr>
            <a:r>
              <a:rPr lang="en-US" sz="1433" dirty="0">
                <a:solidFill>
                  <a:srgbClr val="FF1616"/>
                </a:solidFill>
                <a:latin typeface="Poppins ExtraBold"/>
              </a:rPr>
              <a:t>RECOVERY</a:t>
            </a:r>
          </a:p>
        </p:txBody>
      </p:sp>
      <p:pic>
        <p:nvPicPr>
          <p:cNvPr id="100" name="Picture 100"/>
          <p:cNvPicPr>
            <a:picLocks noChangeAspect="1"/>
          </p:cNvPicPr>
          <p:nvPr/>
        </p:nvPicPr>
        <p:blipFill>
          <a:blip r:embed="rId10"/>
          <a:srcRect/>
          <a:stretch>
            <a:fillRect/>
          </a:stretch>
        </p:blipFill>
        <p:spPr>
          <a:xfrm rot="-2613178">
            <a:off x="9203980" y="1178522"/>
            <a:ext cx="712161" cy="555485"/>
          </a:xfrm>
          <a:prstGeom prst="rect">
            <a:avLst/>
          </a:prstGeom>
        </p:spPr>
      </p:pic>
      <p:grpSp>
        <p:nvGrpSpPr>
          <p:cNvPr id="101" name="Group 101"/>
          <p:cNvGrpSpPr/>
          <p:nvPr/>
        </p:nvGrpSpPr>
        <p:grpSpPr>
          <a:xfrm>
            <a:off x="3693077" y="4419232"/>
            <a:ext cx="4875803" cy="1999120"/>
            <a:chOff x="0" y="0"/>
            <a:chExt cx="1883541" cy="772268"/>
          </a:xfrm>
        </p:grpSpPr>
        <p:sp>
          <p:nvSpPr>
            <p:cNvPr id="102" name="Freeform 102"/>
            <p:cNvSpPr/>
            <p:nvPr/>
          </p:nvSpPr>
          <p:spPr>
            <a:xfrm>
              <a:off x="0" y="0"/>
              <a:ext cx="1883541" cy="772268"/>
            </a:xfrm>
            <a:custGeom>
              <a:avLst/>
              <a:gdLst/>
              <a:ahLst/>
              <a:cxnLst/>
              <a:rect l="l" t="t" r="r" b="b"/>
              <a:pathLst>
                <a:path w="1883541" h="772268">
                  <a:moveTo>
                    <a:pt x="52927" y="0"/>
                  </a:moveTo>
                  <a:lnTo>
                    <a:pt x="1830614" y="0"/>
                  </a:lnTo>
                  <a:cubicBezTo>
                    <a:pt x="1859845" y="0"/>
                    <a:pt x="1883541" y="23696"/>
                    <a:pt x="1883541" y="52927"/>
                  </a:cubicBezTo>
                  <a:lnTo>
                    <a:pt x="1883541" y="719340"/>
                  </a:lnTo>
                  <a:cubicBezTo>
                    <a:pt x="1883541" y="748571"/>
                    <a:pt x="1859845" y="772268"/>
                    <a:pt x="1830614" y="772268"/>
                  </a:cubicBezTo>
                  <a:lnTo>
                    <a:pt x="52927" y="772268"/>
                  </a:lnTo>
                  <a:cubicBezTo>
                    <a:pt x="23696" y="772268"/>
                    <a:pt x="0" y="748571"/>
                    <a:pt x="0" y="719340"/>
                  </a:cubicBezTo>
                  <a:lnTo>
                    <a:pt x="0" y="52927"/>
                  </a:lnTo>
                  <a:cubicBezTo>
                    <a:pt x="0" y="23696"/>
                    <a:pt x="23696" y="0"/>
                    <a:pt x="52927" y="0"/>
                  </a:cubicBezTo>
                  <a:close/>
                </a:path>
              </a:pathLst>
            </a:custGeom>
            <a:solidFill>
              <a:srgbClr val="000000">
                <a:alpha val="0"/>
              </a:srgbClr>
            </a:solidFill>
            <a:ln w="57150">
              <a:solidFill>
                <a:srgbClr val="ECC10C"/>
              </a:solidFill>
            </a:ln>
          </p:spPr>
        </p:sp>
        <p:sp>
          <p:nvSpPr>
            <p:cNvPr id="103" name="TextBox 103"/>
            <p:cNvSpPr txBox="1"/>
            <p:nvPr/>
          </p:nvSpPr>
          <p:spPr>
            <a:xfrm>
              <a:off x="0" y="0"/>
              <a:ext cx="812800" cy="812800"/>
            </a:xfrm>
            <a:prstGeom prst="rect">
              <a:avLst/>
            </a:prstGeom>
          </p:spPr>
          <p:txBody>
            <a:bodyPr lIns="67733" tIns="67733" rIns="67733" bIns="67733" rtlCol="0" anchor="ctr"/>
            <a:lstStyle/>
            <a:p>
              <a:pPr algn="ctr">
                <a:lnSpc>
                  <a:spcPts val="2664"/>
                </a:lnSpc>
              </a:pPr>
              <a:endParaRPr sz="2400" dirty="0"/>
            </a:p>
          </p:txBody>
        </p:sp>
      </p:grpSp>
      <p:grpSp>
        <p:nvGrpSpPr>
          <p:cNvPr id="104" name="Group 104"/>
          <p:cNvGrpSpPr/>
          <p:nvPr/>
        </p:nvGrpSpPr>
        <p:grpSpPr>
          <a:xfrm>
            <a:off x="4926524" y="4983800"/>
            <a:ext cx="3520117" cy="292368"/>
            <a:chOff x="0" y="0"/>
            <a:chExt cx="2791235" cy="231830"/>
          </a:xfrm>
        </p:grpSpPr>
        <p:sp>
          <p:nvSpPr>
            <p:cNvPr id="105" name="Freeform 105"/>
            <p:cNvSpPr/>
            <p:nvPr/>
          </p:nvSpPr>
          <p:spPr>
            <a:xfrm>
              <a:off x="0" y="0"/>
              <a:ext cx="2791235" cy="231830"/>
            </a:xfrm>
            <a:custGeom>
              <a:avLst/>
              <a:gdLst/>
              <a:ahLst/>
              <a:cxnLst/>
              <a:rect l="l" t="t" r="r" b="b"/>
              <a:pathLst>
                <a:path w="2791235" h="231830">
                  <a:moveTo>
                    <a:pt x="0" y="0"/>
                  </a:moveTo>
                  <a:lnTo>
                    <a:pt x="2791235" y="0"/>
                  </a:lnTo>
                  <a:lnTo>
                    <a:pt x="2791235" y="231830"/>
                  </a:lnTo>
                  <a:lnTo>
                    <a:pt x="0" y="231830"/>
                  </a:lnTo>
                  <a:close/>
                </a:path>
              </a:pathLst>
            </a:custGeom>
            <a:solidFill>
              <a:srgbClr val="F3F0EC"/>
            </a:solidFill>
          </p:spPr>
        </p:sp>
        <p:sp>
          <p:nvSpPr>
            <p:cNvPr id="106" name="TextBox 10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07" name="TextBox 107"/>
          <p:cNvSpPr txBox="1"/>
          <p:nvPr/>
        </p:nvSpPr>
        <p:spPr>
          <a:xfrm>
            <a:off x="1162583" y="2161521"/>
            <a:ext cx="1360147" cy="153888"/>
          </a:xfrm>
          <a:prstGeom prst="rect">
            <a:avLst/>
          </a:prstGeom>
        </p:spPr>
        <p:txBody>
          <a:bodyPr lIns="0" tIns="0" rIns="0" bIns="0" rtlCol="0" anchor="t">
            <a:spAutoFit/>
          </a:bodyPr>
          <a:lstStyle/>
          <a:p>
            <a:pPr>
              <a:lnSpc>
                <a:spcPts val="1219"/>
              </a:lnSpc>
            </a:pPr>
            <a:r>
              <a:rPr lang="en-US" sz="1060" dirty="0">
                <a:solidFill>
                  <a:srgbClr val="000000"/>
                </a:solidFill>
                <a:latin typeface="Poppins Medium Bold"/>
              </a:rPr>
              <a:t>FRUIT &amp; VEGETABLES</a:t>
            </a:r>
          </a:p>
        </p:txBody>
      </p:sp>
      <p:sp>
        <p:nvSpPr>
          <p:cNvPr id="108" name="TextBox 108"/>
          <p:cNvSpPr txBox="1"/>
          <p:nvPr/>
        </p:nvSpPr>
        <p:spPr>
          <a:xfrm>
            <a:off x="775616" y="2531030"/>
            <a:ext cx="492177"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GREEN</a:t>
            </a:r>
          </a:p>
        </p:txBody>
      </p:sp>
      <p:sp>
        <p:nvSpPr>
          <p:cNvPr id="109" name="TextBox 109"/>
          <p:cNvSpPr txBox="1"/>
          <p:nvPr/>
        </p:nvSpPr>
        <p:spPr>
          <a:xfrm>
            <a:off x="723408" y="3005730"/>
            <a:ext cx="596593"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ORANGE</a:t>
            </a:r>
          </a:p>
        </p:txBody>
      </p:sp>
      <p:sp>
        <p:nvSpPr>
          <p:cNvPr id="110" name="TextBox 110"/>
          <p:cNvSpPr txBox="1"/>
          <p:nvPr/>
        </p:nvSpPr>
        <p:spPr>
          <a:xfrm>
            <a:off x="755167" y="3417793"/>
            <a:ext cx="533072"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YELLOW</a:t>
            </a:r>
          </a:p>
        </p:txBody>
      </p:sp>
      <p:sp>
        <p:nvSpPr>
          <p:cNvPr id="111" name="TextBox 111"/>
          <p:cNvSpPr txBox="1"/>
          <p:nvPr/>
        </p:nvSpPr>
        <p:spPr>
          <a:xfrm>
            <a:off x="900840" y="3917861"/>
            <a:ext cx="265809" cy="153888"/>
          </a:xfrm>
          <a:prstGeom prst="rect">
            <a:avLst/>
          </a:prstGeom>
        </p:spPr>
        <p:txBody>
          <a:bodyPr lIns="0" tIns="0" rIns="0" bIns="0" rtlCol="0" anchor="t">
            <a:spAutoFit/>
          </a:bodyPr>
          <a:lstStyle/>
          <a:p>
            <a:pPr>
              <a:lnSpc>
                <a:spcPts val="1219"/>
              </a:lnSpc>
            </a:pPr>
            <a:r>
              <a:rPr lang="en-US" sz="1060" dirty="0">
                <a:solidFill>
                  <a:srgbClr val="FFFFFF"/>
                </a:solidFill>
                <a:latin typeface="Poppins Medium Bold"/>
              </a:rPr>
              <a:t>RED</a:t>
            </a:r>
          </a:p>
        </p:txBody>
      </p:sp>
      <p:sp>
        <p:nvSpPr>
          <p:cNvPr id="112" name="TextBox 112"/>
          <p:cNvSpPr txBox="1"/>
          <p:nvPr/>
        </p:nvSpPr>
        <p:spPr>
          <a:xfrm>
            <a:off x="782491" y="4889993"/>
            <a:ext cx="485303" cy="166712"/>
          </a:xfrm>
          <a:prstGeom prst="rect">
            <a:avLst/>
          </a:prstGeom>
        </p:spPr>
        <p:txBody>
          <a:bodyPr lIns="0" tIns="0" rIns="0" bIns="0" rtlCol="0" anchor="t">
            <a:spAutoFit/>
          </a:bodyPr>
          <a:lstStyle/>
          <a:p>
            <a:pPr>
              <a:lnSpc>
                <a:spcPts val="1265"/>
              </a:lnSpc>
            </a:pPr>
            <a:r>
              <a:rPr lang="en-US" sz="1100" dirty="0">
                <a:solidFill>
                  <a:srgbClr val="000000"/>
                </a:solidFill>
                <a:latin typeface="Poppins Medium Bold"/>
              </a:rPr>
              <a:t>WHITE</a:t>
            </a:r>
          </a:p>
        </p:txBody>
      </p:sp>
      <p:sp>
        <p:nvSpPr>
          <p:cNvPr id="113" name="TextBox 113"/>
          <p:cNvSpPr txBox="1"/>
          <p:nvPr/>
        </p:nvSpPr>
        <p:spPr>
          <a:xfrm>
            <a:off x="1574861" y="2495133"/>
            <a:ext cx="1487345" cy="258340"/>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Spinach, broccoli, kale, watercress, cabbage</a:t>
            </a:r>
          </a:p>
        </p:txBody>
      </p:sp>
      <p:sp>
        <p:nvSpPr>
          <p:cNvPr id="114" name="TextBox 114"/>
          <p:cNvSpPr txBox="1"/>
          <p:nvPr/>
        </p:nvSpPr>
        <p:spPr>
          <a:xfrm>
            <a:off x="1574861" y="2905370"/>
            <a:ext cx="1582628" cy="386581"/>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Carrots, sweet potato, cantaloupe, mangoes, butternut squash</a:t>
            </a:r>
          </a:p>
        </p:txBody>
      </p:sp>
      <p:sp>
        <p:nvSpPr>
          <p:cNvPr id="115" name="TextBox 115"/>
          <p:cNvSpPr txBox="1"/>
          <p:nvPr/>
        </p:nvSpPr>
        <p:spPr>
          <a:xfrm>
            <a:off x="1574861" y="3443679"/>
            <a:ext cx="1582628" cy="130100"/>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Citrus fruits, peppers</a:t>
            </a:r>
          </a:p>
        </p:txBody>
      </p:sp>
      <p:sp>
        <p:nvSpPr>
          <p:cNvPr id="116" name="TextBox 116"/>
          <p:cNvSpPr txBox="1"/>
          <p:nvPr/>
        </p:nvSpPr>
        <p:spPr>
          <a:xfrm>
            <a:off x="1574861" y="3726678"/>
            <a:ext cx="1370889" cy="514821"/>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Tomato, watermelon, pink grapefruit, red apples, red onions, pomegranates</a:t>
            </a:r>
          </a:p>
        </p:txBody>
      </p:sp>
      <p:sp>
        <p:nvSpPr>
          <p:cNvPr id="117" name="TextBox 117"/>
          <p:cNvSpPr txBox="1"/>
          <p:nvPr/>
        </p:nvSpPr>
        <p:spPr>
          <a:xfrm>
            <a:off x="1574980" y="4344850"/>
            <a:ext cx="1487345" cy="386581"/>
          </a:xfrm>
          <a:prstGeom prst="rect">
            <a:avLst/>
          </a:prstGeom>
        </p:spPr>
        <p:txBody>
          <a:bodyPr lIns="0" tIns="0" rIns="0" bIns="0" rtlCol="0" anchor="t">
            <a:spAutoFit/>
          </a:bodyPr>
          <a:lstStyle/>
          <a:p>
            <a:pPr>
              <a:lnSpc>
                <a:spcPts val="1016"/>
              </a:lnSpc>
            </a:pPr>
            <a:r>
              <a:rPr lang="en-US" sz="883" dirty="0">
                <a:solidFill>
                  <a:srgbClr val="000000"/>
                </a:solidFill>
                <a:latin typeface="Poppins Medium"/>
              </a:rPr>
              <a:t>Berries, grapes, raisins, aubergine, plums, beetroot</a:t>
            </a:r>
          </a:p>
        </p:txBody>
      </p:sp>
      <p:sp>
        <p:nvSpPr>
          <p:cNvPr id="118" name="TextBox 118"/>
          <p:cNvSpPr txBox="1"/>
          <p:nvPr/>
        </p:nvSpPr>
        <p:spPr>
          <a:xfrm>
            <a:off x="1405798" y="1952798"/>
            <a:ext cx="881097" cy="208711"/>
          </a:xfrm>
          <a:prstGeom prst="rect">
            <a:avLst/>
          </a:prstGeom>
        </p:spPr>
        <p:txBody>
          <a:bodyPr lIns="0" tIns="0" rIns="0" bIns="0" rtlCol="0" anchor="t">
            <a:spAutoFit/>
          </a:bodyPr>
          <a:lstStyle/>
          <a:p>
            <a:pPr>
              <a:lnSpc>
                <a:spcPts val="1640"/>
              </a:lnSpc>
            </a:pPr>
            <a:r>
              <a:rPr lang="en-US" sz="1427" dirty="0">
                <a:solidFill>
                  <a:srgbClr val="3B923F"/>
                </a:solidFill>
                <a:latin typeface="Poppins ExtraBold"/>
              </a:rPr>
              <a:t>SUPPORT</a:t>
            </a:r>
          </a:p>
        </p:txBody>
      </p:sp>
      <p:sp>
        <p:nvSpPr>
          <p:cNvPr id="119" name="TextBox 119"/>
          <p:cNvSpPr txBox="1"/>
          <p:nvPr/>
        </p:nvSpPr>
        <p:spPr>
          <a:xfrm>
            <a:off x="9260577" y="3890504"/>
            <a:ext cx="806457" cy="307777"/>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BEANS &amp; PULSES</a:t>
            </a:r>
          </a:p>
        </p:txBody>
      </p:sp>
      <p:sp>
        <p:nvSpPr>
          <p:cNvPr id="120" name="TextBox 120"/>
          <p:cNvSpPr txBox="1"/>
          <p:nvPr/>
        </p:nvSpPr>
        <p:spPr>
          <a:xfrm>
            <a:off x="9365933" y="1929541"/>
            <a:ext cx="595744" cy="153888"/>
          </a:xfrm>
          <a:prstGeom prst="rect">
            <a:avLst/>
          </a:prstGeom>
        </p:spPr>
        <p:txBody>
          <a:bodyPr lIns="0" tIns="0" rIns="0" bIns="0" rtlCol="0" anchor="t">
            <a:spAutoFit/>
          </a:bodyPr>
          <a:lstStyle/>
          <a:p>
            <a:pPr>
              <a:lnSpc>
                <a:spcPts val="1159"/>
              </a:lnSpc>
            </a:pPr>
            <a:r>
              <a:rPr lang="en-US" sz="1008" dirty="0">
                <a:solidFill>
                  <a:srgbClr val="FFFFFF"/>
                </a:solidFill>
                <a:latin typeface="Poppins Medium Bold"/>
              </a:rPr>
              <a:t>POULTRY</a:t>
            </a:r>
          </a:p>
        </p:txBody>
      </p:sp>
      <p:sp>
        <p:nvSpPr>
          <p:cNvPr id="121" name="TextBox 121"/>
          <p:cNvSpPr txBox="1"/>
          <p:nvPr/>
        </p:nvSpPr>
        <p:spPr>
          <a:xfrm>
            <a:off x="9343997" y="2359952"/>
            <a:ext cx="754001" cy="153888"/>
          </a:xfrm>
          <a:prstGeom prst="rect">
            <a:avLst/>
          </a:prstGeom>
        </p:spPr>
        <p:txBody>
          <a:bodyPr lIns="0" tIns="0" rIns="0" bIns="0" rtlCol="0" anchor="t">
            <a:spAutoFit/>
          </a:bodyPr>
          <a:lstStyle/>
          <a:p>
            <a:pPr>
              <a:lnSpc>
                <a:spcPts val="1159"/>
              </a:lnSpc>
            </a:pPr>
            <a:r>
              <a:rPr lang="en-US" sz="1008" dirty="0">
                <a:solidFill>
                  <a:srgbClr val="FFFFFF"/>
                </a:solidFill>
                <a:latin typeface="Poppins Medium Bold"/>
              </a:rPr>
              <a:t>RED MEAT</a:t>
            </a:r>
          </a:p>
        </p:txBody>
      </p:sp>
      <p:sp>
        <p:nvSpPr>
          <p:cNvPr id="122" name="TextBox 122"/>
          <p:cNvSpPr txBox="1"/>
          <p:nvPr/>
        </p:nvSpPr>
        <p:spPr>
          <a:xfrm>
            <a:off x="9343996" y="2824046"/>
            <a:ext cx="656904" cy="307777"/>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FISH &amp; SEAFOOD</a:t>
            </a:r>
          </a:p>
        </p:txBody>
      </p:sp>
      <p:sp>
        <p:nvSpPr>
          <p:cNvPr id="123" name="TextBox 123"/>
          <p:cNvSpPr txBox="1"/>
          <p:nvPr/>
        </p:nvSpPr>
        <p:spPr>
          <a:xfrm>
            <a:off x="9375943" y="3395188"/>
            <a:ext cx="575724" cy="307777"/>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DIARY &amp; EGGS</a:t>
            </a:r>
          </a:p>
        </p:txBody>
      </p:sp>
      <p:sp>
        <p:nvSpPr>
          <p:cNvPr id="124" name="TextBox 124"/>
          <p:cNvSpPr txBox="1"/>
          <p:nvPr/>
        </p:nvSpPr>
        <p:spPr>
          <a:xfrm>
            <a:off x="9373710" y="4370508"/>
            <a:ext cx="597479" cy="307777"/>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NUTS &amp; SEEDS</a:t>
            </a:r>
          </a:p>
        </p:txBody>
      </p:sp>
      <p:sp>
        <p:nvSpPr>
          <p:cNvPr id="125" name="TextBox 125"/>
          <p:cNvSpPr txBox="1"/>
          <p:nvPr/>
        </p:nvSpPr>
        <p:spPr>
          <a:xfrm>
            <a:off x="10228179" y="1954867"/>
            <a:ext cx="1494432" cy="13029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Chicken, turkey, duck</a:t>
            </a:r>
          </a:p>
        </p:txBody>
      </p:sp>
      <p:sp>
        <p:nvSpPr>
          <p:cNvPr id="126" name="TextBox 126"/>
          <p:cNvSpPr txBox="1"/>
          <p:nvPr/>
        </p:nvSpPr>
        <p:spPr>
          <a:xfrm>
            <a:off x="10224233" y="2291870"/>
            <a:ext cx="1590169" cy="25853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Beef, lamb, lean, mince, pork, venison</a:t>
            </a:r>
          </a:p>
        </p:txBody>
      </p:sp>
      <p:sp>
        <p:nvSpPr>
          <p:cNvPr id="127" name="TextBox 127"/>
          <p:cNvSpPr txBox="1"/>
          <p:nvPr/>
        </p:nvSpPr>
        <p:spPr>
          <a:xfrm>
            <a:off x="10206830" y="2770783"/>
            <a:ext cx="1590169" cy="257506"/>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Cod, haddock, tuna, prawns</a:t>
            </a:r>
          </a:p>
          <a:p>
            <a:pPr>
              <a:lnSpc>
                <a:spcPts val="1020"/>
              </a:lnSpc>
            </a:pPr>
            <a:r>
              <a:rPr lang="en-US" sz="887" dirty="0">
                <a:solidFill>
                  <a:srgbClr val="000000"/>
                </a:solidFill>
                <a:latin typeface="Poppins Medium Bold"/>
              </a:rPr>
              <a:t>Oily:</a:t>
            </a:r>
            <a:r>
              <a:rPr lang="en-US" sz="887" dirty="0">
                <a:solidFill>
                  <a:srgbClr val="000000"/>
                </a:solidFill>
                <a:latin typeface="Poppins Medium"/>
              </a:rPr>
              <a:t> Salmon, mackerel</a:t>
            </a:r>
          </a:p>
        </p:txBody>
      </p:sp>
      <p:sp>
        <p:nvSpPr>
          <p:cNvPr id="128" name="TextBox 128"/>
          <p:cNvSpPr txBox="1"/>
          <p:nvPr/>
        </p:nvSpPr>
        <p:spPr>
          <a:xfrm>
            <a:off x="10199136" y="3250514"/>
            <a:ext cx="1377421" cy="515013"/>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Milk, yoghurts, milkshakes (low fat/low sugar), cheese, cottage cheese, eggs</a:t>
            </a:r>
          </a:p>
        </p:txBody>
      </p:sp>
      <p:sp>
        <p:nvSpPr>
          <p:cNvPr id="129" name="TextBox 129"/>
          <p:cNvSpPr txBox="1"/>
          <p:nvPr/>
        </p:nvSpPr>
        <p:spPr>
          <a:xfrm>
            <a:off x="10220485" y="3912654"/>
            <a:ext cx="1494432" cy="25853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kidney beans, baked beans, lentils, chickpeas</a:t>
            </a:r>
          </a:p>
        </p:txBody>
      </p:sp>
      <p:sp>
        <p:nvSpPr>
          <p:cNvPr id="130" name="TextBox 130"/>
          <p:cNvSpPr txBox="1"/>
          <p:nvPr/>
        </p:nvSpPr>
        <p:spPr>
          <a:xfrm>
            <a:off x="10212397" y="4449082"/>
            <a:ext cx="1494432" cy="13029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Nuts, seeds, nut butter</a:t>
            </a:r>
          </a:p>
        </p:txBody>
      </p:sp>
      <p:sp>
        <p:nvSpPr>
          <p:cNvPr id="131" name="TextBox 131"/>
          <p:cNvSpPr txBox="1"/>
          <p:nvPr/>
        </p:nvSpPr>
        <p:spPr>
          <a:xfrm>
            <a:off x="9263130" y="4842778"/>
            <a:ext cx="818637" cy="153888"/>
          </a:xfrm>
          <a:prstGeom prst="rect">
            <a:avLst/>
          </a:prstGeom>
        </p:spPr>
        <p:txBody>
          <a:bodyPr lIns="0" tIns="0" rIns="0" bIns="0" rtlCol="0" anchor="t">
            <a:spAutoFit/>
          </a:bodyPr>
          <a:lstStyle/>
          <a:p>
            <a:pPr algn="ctr">
              <a:lnSpc>
                <a:spcPts val="1159"/>
              </a:lnSpc>
            </a:pPr>
            <a:r>
              <a:rPr lang="en-US" sz="1008" dirty="0">
                <a:solidFill>
                  <a:srgbClr val="FFFFFF"/>
                </a:solidFill>
                <a:latin typeface="Poppins Medium Bold"/>
              </a:rPr>
              <a:t>VEGETARIAN</a:t>
            </a:r>
          </a:p>
        </p:txBody>
      </p:sp>
      <p:sp>
        <p:nvSpPr>
          <p:cNvPr id="132" name="TextBox 132"/>
          <p:cNvSpPr txBox="1"/>
          <p:nvPr/>
        </p:nvSpPr>
        <p:spPr>
          <a:xfrm>
            <a:off x="10228179" y="4849231"/>
            <a:ext cx="1494432" cy="130292"/>
          </a:xfrm>
          <a:prstGeom prst="rect">
            <a:avLst/>
          </a:prstGeom>
        </p:spPr>
        <p:txBody>
          <a:bodyPr lIns="0" tIns="0" rIns="0" bIns="0" rtlCol="0" anchor="t">
            <a:spAutoFit/>
          </a:bodyPr>
          <a:lstStyle/>
          <a:p>
            <a:pPr>
              <a:lnSpc>
                <a:spcPts val="1020"/>
              </a:lnSpc>
            </a:pPr>
            <a:r>
              <a:rPr lang="en-US" sz="887" dirty="0">
                <a:solidFill>
                  <a:srgbClr val="000000"/>
                </a:solidFill>
                <a:latin typeface="Poppins Medium"/>
              </a:rPr>
              <a:t>Tofu, soya mince, Quorn</a:t>
            </a:r>
          </a:p>
        </p:txBody>
      </p:sp>
      <p:sp>
        <p:nvSpPr>
          <p:cNvPr id="133" name="TextBox 133"/>
          <p:cNvSpPr txBox="1"/>
          <p:nvPr/>
        </p:nvSpPr>
        <p:spPr>
          <a:xfrm>
            <a:off x="5515295" y="4758710"/>
            <a:ext cx="1211291" cy="153888"/>
          </a:xfrm>
          <a:prstGeom prst="rect">
            <a:avLst/>
          </a:prstGeom>
        </p:spPr>
        <p:txBody>
          <a:bodyPr lIns="0" tIns="0" rIns="0" bIns="0" rtlCol="0" anchor="t">
            <a:spAutoFit/>
          </a:bodyPr>
          <a:lstStyle/>
          <a:p>
            <a:pPr>
              <a:lnSpc>
                <a:spcPts val="1223"/>
              </a:lnSpc>
            </a:pPr>
            <a:r>
              <a:rPr lang="en-US" sz="1064" dirty="0">
                <a:solidFill>
                  <a:srgbClr val="000000"/>
                </a:solidFill>
                <a:latin typeface="Poppins Medium Bold"/>
              </a:rPr>
              <a:t>CARBOHYDRATES</a:t>
            </a:r>
          </a:p>
        </p:txBody>
      </p:sp>
      <p:grpSp>
        <p:nvGrpSpPr>
          <p:cNvPr id="134" name="Group 134"/>
          <p:cNvGrpSpPr/>
          <p:nvPr/>
        </p:nvGrpSpPr>
        <p:grpSpPr>
          <a:xfrm>
            <a:off x="3851027" y="4976565"/>
            <a:ext cx="1060700" cy="299603"/>
            <a:chOff x="0" y="0"/>
            <a:chExt cx="857235" cy="242133"/>
          </a:xfrm>
        </p:grpSpPr>
        <p:sp>
          <p:nvSpPr>
            <p:cNvPr id="135" name="Freeform 135"/>
            <p:cNvSpPr/>
            <p:nvPr/>
          </p:nvSpPr>
          <p:spPr>
            <a:xfrm>
              <a:off x="0" y="0"/>
              <a:ext cx="857235" cy="242133"/>
            </a:xfrm>
            <a:custGeom>
              <a:avLst/>
              <a:gdLst/>
              <a:ahLst/>
              <a:cxnLst/>
              <a:rect l="l" t="t" r="r" b="b"/>
              <a:pathLst>
                <a:path w="857235" h="242133">
                  <a:moveTo>
                    <a:pt x="0" y="0"/>
                  </a:moveTo>
                  <a:lnTo>
                    <a:pt x="857235" y="0"/>
                  </a:lnTo>
                  <a:lnTo>
                    <a:pt x="857235" y="242133"/>
                  </a:lnTo>
                  <a:lnTo>
                    <a:pt x="0" y="242133"/>
                  </a:lnTo>
                  <a:close/>
                </a:path>
              </a:pathLst>
            </a:custGeom>
            <a:solidFill>
              <a:srgbClr val="ECC10C"/>
            </a:solidFill>
          </p:spPr>
        </p:sp>
        <p:sp>
          <p:nvSpPr>
            <p:cNvPr id="136" name="TextBox 13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37" name="TextBox 137"/>
          <p:cNvSpPr txBox="1"/>
          <p:nvPr/>
        </p:nvSpPr>
        <p:spPr>
          <a:xfrm>
            <a:off x="3922295" y="5045304"/>
            <a:ext cx="989432" cy="153888"/>
          </a:xfrm>
          <a:prstGeom prst="rect">
            <a:avLst/>
          </a:prstGeom>
        </p:spPr>
        <p:txBody>
          <a:bodyPr lIns="0" tIns="0" rIns="0" bIns="0" rtlCol="0" anchor="t">
            <a:spAutoFit/>
          </a:bodyPr>
          <a:lstStyle/>
          <a:p>
            <a:pPr>
              <a:lnSpc>
                <a:spcPts val="1157"/>
              </a:lnSpc>
            </a:pPr>
            <a:r>
              <a:rPr lang="en-US" sz="1007" dirty="0">
                <a:solidFill>
                  <a:srgbClr val="000000"/>
                </a:solidFill>
                <a:latin typeface="Poppins Medium Bold"/>
              </a:rPr>
              <a:t>WHOLEGRAINS</a:t>
            </a:r>
          </a:p>
        </p:txBody>
      </p:sp>
      <p:sp>
        <p:nvSpPr>
          <p:cNvPr id="138" name="TextBox 138"/>
          <p:cNvSpPr txBox="1"/>
          <p:nvPr/>
        </p:nvSpPr>
        <p:spPr>
          <a:xfrm>
            <a:off x="5081995" y="5070618"/>
            <a:ext cx="3289183" cy="130292"/>
          </a:xfrm>
          <a:prstGeom prst="rect">
            <a:avLst/>
          </a:prstGeom>
        </p:spPr>
        <p:txBody>
          <a:bodyPr lIns="0" tIns="0" rIns="0" bIns="0" rtlCol="0" anchor="t">
            <a:spAutoFit/>
          </a:bodyPr>
          <a:lstStyle/>
          <a:p>
            <a:pPr>
              <a:lnSpc>
                <a:spcPts val="1019"/>
              </a:lnSpc>
            </a:pPr>
            <a:r>
              <a:rPr lang="en-US" sz="887" dirty="0">
                <a:solidFill>
                  <a:srgbClr val="000000"/>
                </a:solidFill>
                <a:latin typeface="Poppins Medium"/>
              </a:rPr>
              <a:t>Cereal, pasta, rice, cous cous, quinoa, bulgur wheat, oats</a:t>
            </a:r>
          </a:p>
        </p:txBody>
      </p:sp>
      <p:sp>
        <p:nvSpPr>
          <p:cNvPr id="139" name="TextBox 139"/>
          <p:cNvSpPr txBox="1"/>
          <p:nvPr/>
        </p:nvSpPr>
        <p:spPr>
          <a:xfrm>
            <a:off x="5905136" y="4560479"/>
            <a:ext cx="463581" cy="208968"/>
          </a:xfrm>
          <a:prstGeom prst="rect">
            <a:avLst/>
          </a:prstGeom>
        </p:spPr>
        <p:txBody>
          <a:bodyPr lIns="0" tIns="0" rIns="0" bIns="0" rtlCol="0" anchor="t">
            <a:spAutoFit/>
          </a:bodyPr>
          <a:lstStyle/>
          <a:p>
            <a:pPr>
              <a:lnSpc>
                <a:spcPts val="1647"/>
              </a:lnSpc>
            </a:pPr>
            <a:r>
              <a:rPr lang="en-US" sz="1432" dirty="0">
                <a:solidFill>
                  <a:srgbClr val="ECC10C"/>
                </a:solidFill>
                <a:latin typeface="Poppins ExtraBold"/>
              </a:rPr>
              <a:t>FUEL</a:t>
            </a:r>
          </a:p>
        </p:txBody>
      </p:sp>
      <p:grpSp>
        <p:nvGrpSpPr>
          <p:cNvPr id="140" name="Group 140"/>
          <p:cNvGrpSpPr/>
          <p:nvPr/>
        </p:nvGrpSpPr>
        <p:grpSpPr>
          <a:xfrm>
            <a:off x="3851027" y="5310207"/>
            <a:ext cx="1060700" cy="299603"/>
            <a:chOff x="0" y="0"/>
            <a:chExt cx="857235" cy="242133"/>
          </a:xfrm>
        </p:grpSpPr>
        <p:sp>
          <p:nvSpPr>
            <p:cNvPr id="141" name="Freeform 141"/>
            <p:cNvSpPr/>
            <p:nvPr/>
          </p:nvSpPr>
          <p:spPr>
            <a:xfrm>
              <a:off x="0" y="0"/>
              <a:ext cx="857235" cy="242133"/>
            </a:xfrm>
            <a:custGeom>
              <a:avLst/>
              <a:gdLst/>
              <a:ahLst/>
              <a:cxnLst/>
              <a:rect l="l" t="t" r="r" b="b"/>
              <a:pathLst>
                <a:path w="857235" h="242133">
                  <a:moveTo>
                    <a:pt x="0" y="0"/>
                  </a:moveTo>
                  <a:lnTo>
                    <a:pt x="857235" y="0"/>
                  </a:lnTo>
                  <a:lnTo>
                    <a:pt x="857235" y="242133"/>
                  </a:lnTo>
                  <a:lnTo>
                    <a:pt x="0" y="242133"/>
                  </a:lnTo>
                  <a:close/>
                </a:path>
              </a:pathLst>
            </a:custGeom>
            <a:solidFill>
              <a:srgbClr val="ECC10C"/>
            </a:solidFill>
          </p:spPr>
        </p:sp>
        <p:sp>
          <p:nvSpPr>
            <p:cNvPr id="142" name="TextBox 142"/>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43" name="TextBox 143"/>
          <p:cNvSpPr txBox="1"/>
          <p:nvPr/>
        </p:nvSpPr>
        <p:spPr>
          <a:xfrm>
            <a:off x="4038870" y="5374829"/>
            <a:ext cx="704345" cy="153888"/>
          </a:xfrm>
          <a:prstGeom prst="rect">
            <a:avLst/>
          </a:prstGeom>
        </p:spPr>
        <p:txBody>
          <a:bodyPr lIns="0" tIns="0" rIns="0" bIns="0" rtlCol="0" anchor="t">
            <a:spAutoFit/>
          </a:bodyPr>
          <a:lstStyle/>
          <a:p>
            <a:pPr>
              <a:lnSpc>
                <a:spcPts val="1157"/>
              </a:lnSpc>
            </a:pPr>
            <a:r>
              <a:rPr lang="en-US" sz="1007" dirty="0">
                <a:solidFill>
                  <a:srgbClr val="000000"/>
                </a:solidFill>
                <a:latin typeface="Poppins Medium Bold"/>
              </a:rPr>
              <a:t>POTATOES</a:t>
            </a:r>
          </a:p>
        </p:txBody>
      </p:sp>
      <p:grpSp>
        <p:nvGrpSpPr>
          <p:cNvPr id="144" name="Group 144"/>
          <p:cNvGrpSpPr/>
          <p:nvPr/>
        </p:nvGrpSpPr>
        <p:grpSpPr>
          <a:xfrm>
            <a:off x="4926524" y="5313824"/>
            <a:ext cx="3520117" cy="292368"/>
            <a:chOff x="0" y="0"/>
            <a:chExt cx="2791235" cy="231830"/>
          </a:xfrm>
        </p:grpSpPr>
        <p:sp>
          <p:nvSpPr>
            <p:cNvPr id="145" name="Freeform 145"/>
            <p:cNvSpPr/>
            <p:nvPr/>
          </p:nvSpPr>
          <p:spPr>
            <a:xfrm>
              <a:off x="0" y="0"/>
              <a:ext cx="2791235" cy="231830"/>
            </a:xfrm>
            <a:custGeom>
              <a:avLst/>
              <a:gdLst/>
              <a:ahLst/>
              <a:cxnLst/>
              <a:rect l="l" t="t" r="r" b="b"/>
              <a:pathLst>
                <a:path w="2791235" h="231830">
                  <a:moveTo>
                    <a:pt x="0" y="0"/>
                  </a:moveTo>
                  <a:lnTo>
                    <a:pt x="2791235" y="0"/>
                  </a:lnTo>
                  <a:lnTo>
                    <a:pt x="2791235" y="231830"/>
                  </a:lnTo>
                  <a:lnTo>
                    <a:pt x="0" y="231830"/>
                  </a:lnTo>
                  <a:close/>
                </a:path>
              </a:pathLst>
            </a:custGeom>
            <a:solidFill>
              <a:srgbClr val="F3F0EC"/>
            </a:solidFill>
          </p:spPr>
        </p:sp>
        <p:sp>
          <p:nvSpPr>
            <p:cNvPr id="146" name="TextBox 146"/>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47" name="TextBox 147"/>
          <p:cNvSpPr txBox="1"/>
          <p:nvPr/>
        </p:nvSpPr>
        <p:spPr>
          <a:xfrm>
            <a:off x="5081995" y="5426500"/>
            <a:ext cx="3289183" cy="130292"/>
          </a:xfrm>
          <a:prstGeom prst="rect">
            <a:avLst/>
          </a:prstGeom>
        </p:spPr>
        <p:txBody>
          <a:bodyPr lIns="0" tIns="0" rIns="0" bIns="0" rtlCol="0" anchor="t">
            <a:spAutoFit/>
          </a:bodyPr>
          <a:lstStyle/>
          <a:p>
            <a:pPr>
              <a:lnSpc>
                <a:spcPts val="1019"/>
              </a:lnSpc>
            </a:pPr>
            <a:r>
              <a:rPr lang="en-US" sz="887" dirty="0">
                <a:solidFill>
                  <a:srgbClr val="000000"/>
                </a:solidFill>
                <a:latin typeface="Poppins Medium"/>
              </a:rPr>
              <a:t>Baked, new, mashed, steamed, boiled, sweet potato</a:t>
            </a:r>
          </a:p>
        </p:txBody>
      </p:sp>
      <p:grpSp>
        <p:nvGrpSpPr>
          <p:cNvPr id="148" name="Group 148"/>
          <p:cNvGrpSpPr/>
          <p:nvPr/>
        </p:nvGrpSpPr>
        <p:grpSpPr>
          <a:xfrm>
            <a:off x="3851027" y="5643949"/>
            <a:ext cx="1060700" cy="299603"/>
            <a:chOff x="0" y="0"/>
            <a:chExt cx="857235" cy="242133"/>
          </a:xfrm>
        </p:grpSpPr>
        <p:sp>
          <p:nvSpPr>
            <p:cNvPr id="149" name="Freeform 149"/>
            <p:cNvSpPr/>
            <p:nvPr/>
          </p:nvSpPr>
          <p:spPr>
            <a:xfrm>
              <a:off x="0" y="0"/>
              <a:ext cx="857235" cy="242133"/>
            </a:xfrm>
            <a:custGeom>
              <a:avLst/>
              <a:gdLst/>
              <a:ahLst/>
              <a:cxnLst/>
              <a:rect l="l" t="t" r="r" b="b"/>
              <a:pathLst>
                <a:path w="857235" h="242133">
                  <a:moveTo>
                    <a:pt x="0" y="0"/>
                  </a:moveTo>
                  <a:lnTo>
                    <a:pt x="857235" y="0"/>
                  </a:lnTo>
                  <a:lnTo>
                    <a:pt x="857235" y="242133"/>
                  </a:lnTo>
                  <a:lnTo>
                    <a:pt x="0" y="242133"/>
                  </a:lnTo>
                  <a:close/>
                </a:path>
              </a:pathLst>
            </a:custGeom>
            <a:solidFill>
              <a:srgbClr val="ECC10C"/>
            </a:solidFill>
          </p:spPr>
        </p:sp>
        <p:sp>
          <p:nvSpPr>
            <p:cNvPr id="150" name="TextBox 150"/>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51" name="TextBox 151"/>
          <p:cNvSpPr txBox="1"/>
          <p:nvPr/>
        </p:nvSpPr>
        <p:spPr>
          <a:xfrm>
            <a:off x="4113669" y="5708572"/>
            <a:ext cx="535417" cy="153888"/>
          </a:xfrm>
          <a:prstGeom prst="rect">
            <a:avLst/>
          </a:prstGeom>
        </p:spPr>
        <p:txBody>
          <a:bodyPr lIns="0" tIns="0" rIns="0" bIns="0" rtlCol="0" anchor="t">
            <a:spAutoFit/>
          </a:bodyPr>
          <a:lstStyle/>
          <a:p>
            <a:pPr>
              <a:lnSpc>
                <a:spcPts val="1157"/>
              </a:lnSpc>
            </a:pPr>
            <a:r>
              <a:rPr lang="en-US" sz="1007" dirty="0">
                <a:solidFill>
                  <a:srgbClr val="000000"/>
                </a:solidFill>
                <a:latin typeface="Poppins Medium Bold"/>
              </a:rPr>
              <a:t>BREADS</a:t>
            </a:r>
          </a:p>
        </p:txBody>
      </p:sp>
      <p:grpSp>
        <p:nvGrpSpPr>
          <p:cNvPr id="152" name="Group 152"/>
          <p:cNvGrpSpPr/>
          <p:nvPr/>
        </p:nvGrpSpPr>
        <p:grpSpPr>
          <a:xfrm>
            <a:off x="4926524" y="5644292"/>
            <a:ext cx="3520117" cy="292368"/>
            <a:chOff x="0" y="0"/>
            <a:chExt cx="2791235" cy="231830"/>
          </a:xfrm>
        </p:grpSpPr>
        <p:sp>
          <p:nvSpPr>
            <p:cNvPr id="153" name="Freeform 153"/>
            <p:cNvSpPr/>
            <p:nvPr/>
          </p:nvSpPr>
          <p:spPr>
            <a:xfrm>
              <a:off x="0" y="0"/>
              <a:ext cx="2791235" cy="231830"/>
            </a:xfrm>
            <a:custGeom>
              <a:avLst/>
              <a:gdLst/>
              <a:ahLst/>
              <a:cxnLst/>
              <a:rect l="l" t="t" r="r" b="b"/>
              <a:pathLst>
                <a:path w="2791235" h="231830">
                  <a:moveTo>
                    <a:pt x="0" y="0"/>
                  </a:moveTo>
                  <a:lnTo>
                    <a:pt x="2791235" y="0"/>
                  </a:lnTo>
                  <a:lnTo>
                    <a:pt x="2791235" y="231830"/>
                  </a:lnTo>
                  <a:lnTo>
                    <a:pt x="0" y="231830"/>
                  </a:lnTo>
                  <a:close/>
                </a:path>
              </a:pathLst>
            </a:custGeom>
            <a:solidFill>
              <a:srgbClr val="F3F0EC"/>
            </a:solidFill>
          </p:spPr>
        </p:sp>
        <p:sp>
          <p:nvSpPr>
            <p:cNvPr id="154" name="TextBox 154"/>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55" name="TextBox 155"/>
          <p:cNvSpPr txBox="1"/>
          <p:nvPr/>
        </p:nvSpPr>
        <p:spPr>
          <a:xfrm>
            <a:off x="5081995" y="5741858"/>
            <a:ext cx="3289183" cy="130292"/>
          </a:xfrm>
          <a:prstGeom prst="rect">
            <a:avLst/>
          </a:prstGeom>
        </p:spPr>
        <p:txBody>
          <a:bodyPr lIns="0" tIns="0" rIns="0" bIns="0" rtlCol="0" anchor="t">
            <a:spAutoFit/>
          </a:bodyPr>
          <a:lstStyle/>
          <a:p>
            <a:pPr>
              <a:lnSpc>
                <a:spcPts val="1019"/>
              </a:lnSpc>
            </a:pPr>
            <a:r>
              <a:rPr lang="en-US" sz="887" dirty="0">
                <a:solidFill>
                  <a:srgbClr val="000000"/>
                </a:solidFill>
                <a:latin typeface="Poppins Medium"/>
              </a:rPr>
              <a:t>Bread, pita, rolls, wraps, English muffins, crumpets</a:t>
            </a:r>
          </a:p>
        </p:txBody>
      </p:sp>
      <p:grpSp>
        <p:nvGrpSpPr>
          <p:cNvPr id="156" name="Group 156"/>
          <p:cNvGrpSpPr/>
          <p:nvPr/>
        </p:nvGrpSpPr>
        <p:grpSpPr>
          <a:xfrm>
            <a:off x="3851027" y="5981652"/>
            <a:ext cx="1060700" cy="299603"/>
            <a:chOff x="0" y="0"/>
            <a:chExt cx="857235" cy="242133"/>
          </a:xfrm>
        </p:grpSpPr>
        <p:sp>
          <p:nvSpPr>
            <p:cNvPr id="157" name="Freeform 157"/>
            <p:cNvSpPr/>
            <p:nvPr/>
          </p:nvSpPr>
          <p:spPr>
            <a:xfrm>
              <a:off x="0" y="0"/>
              <a:ext cx="857235" cy="242133"/>
            </a:xfrm>
            <a:custGeom>
              <a:avLst/>
              <a:gdLst/>
              <a:ahLst/>
              <a:cxnLst/>
              <a:rect l="l" t="t" r="r" b="b"/>
              <a:pathLst>
                <a:path w="857235" h="242133">
                  <a:moveTo>
                    <a:pt x="0" y="0"/>
                  </a:moveTo>
                  <a:lnTo>
                    <a:pt x="857235" y="0"/>
                  </a:lnTo>
                  <a:lnTo>
                    <a:pt x="857235" y="242133"/>
                  </a:lnTo>
                  <a:lnTo>
                    <a:pt x="0" y="242133"/>
                  </a:lnTo>
                  <a:close/>
                </a:path>
              </a:pathLst>
            </a:custGeom>
            <a:solidFill>
              <a:srgbClr val="ECC10C"/>
            </a:solidFill>
          </p:spPr>
        </p:sp>
        <p:sp>
          <p:nvSpPr>
            <p:cNvPr id="158" name="TextBox 158"/>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sp>
        <p:nvSpPr>
          <p:cNvPr id="159" name="TextBox 159"/>
          <p:cNvSpPr txBox="1"/>
          <p:nvPr/>
        </p:nvSpPr>
        <p:spPr>
          <a:xfrm>
            <a:off x="4113669" y="6043753"/>
            <a:ext cx="535417" cy="153888"/>
          </a:xfrm>
          <a:prstGeom prst="rect">
            <a:avLst/>
          </a:prstGeom>
        </p:spPr>
        <p:txBody>
          <a:bodyPr lIns="0" tIns="0" rIns="0" bIns="0" rtlCol="0" anchor="t">
            <a:spAutoFit/>
          </a:bodyPr>
          <a:lstStyle/>
          <a:p>
            <a:pPr>
              <a:lnSpc>
                <a:spcPts val="1157"/>
              </a:lnSpc>
            </a:pPr>
            <a:r>
              <a:rPr lang="en-US" sz="1007" dirty="0">
                <a:solidFill>
                  <a:srgbClr val="000000"/>
                </a:solidFill>
                <a:latin typeface="Poppins Medium Bold"/>
              </a:rPr>
              <a:t>SNACKS</a:t>
            </a:r>
          </a:p>
        </p:txBody>
      </p:sp>
      <p:grpSp>
        <p:nvGrpSpPr>
          <p:cNvPr id="160" name="Group 160"/>
          <p:cNvGrpSpPr/>
          <p:nvPr/>
        </p:nvGrpSpPr>
        <p:grpSpPr>
          <a:xfrm>
            <a:off x="4926524" y="5993935"/>
            <a:ext cx="3520117" cy="292368"/>
            <a:chOff x="0" y="0"/>
            <a:chExt cx="2791235" cy="231830"/>
          </a:xfrm>
        </p:grpSpPr>
        <p:sp>
          <p:nvSpPr>
            <p:cNvPr id="161" name="Freeform 161"/>
            <p:cNvSpPr/>
            <p:nvPr/>
          </p:nvSpPr>
          <p:spPr>
            <a:xfrm>
              <a:off x="0" y="0"/>
              <a:ext cx="2791235" cy="231830"/>
            </a:xfrm>
            <a:custGeom>
              <a:avLst/>
              <a:gdLst/>
              <a:ahLst/>
              <a:cxnLst/>
              <a:rect l="l" t="t" r="r" b="b"/>
              <a:pathLst>
                <a:path w="2791235" h="231830">
                  <a:moveTo>
                    <a:pt x="0" y="0"/>
                  </a:moveTo>
                  <a:lnTo>
                    <a:pt x="2791235" y="0"/>
                  </a:lnTo>
                  <a:lnTo>
                    <a:pt x="2791235" y="231830"/>
                  </a:lnTo>
                  <a:lnTo>
                    <a:pt x="0" y="231830"/>
                  </a:lnTo>
                  <a:close/>
                </a:path>
              </a:pathLst>
            </a:custGeom>
            <a:solidFill>
              <a:srgbClr val="F3F0EC"/>
            </a:solidFill>
          </p:spPr>
        </p:sp>
        <p:sp>
          <p:nvSpPr>
            <p:cNvPr id="162" name="TextBox 162"/>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pic>
        <p:nvPicPr>
          <p:cNvPr id="163" name="Picture 163"/>
          <p:cNvPicPr>
            <a:picLocks noChangeAspect="1"/>
          </p:cNvPicPr>
          <p:nvPr/>
        </p:nvPicPr>
        <p:blipFill>
          <a:blip r:embed="rId11"/>
          <a:srcRect/>
          <a:stretch>
            <a:fillRect/>
          </a:stretch>
        </p:blipFill>
        <p:spPr>
          <a:xfrm>
            <a:off x="7738618" y="6050962"/>
            <a:ext cx="830263" cy="367391"/>
          </a:xfrm>
          <a:prstGeom prst="rect">
            <a:avLst/>
          </a:prstGeom>
        </p:spPr>
      </p:pic>
      <p:sp>
        <p:nvSpPr>
          <p:cNvPr id="164" name="TextBox 164"/>
          <p:cNvSpPr txBox="1"/>
          <p:nvPr/>
        </p:nvSpPr>
        <p:spPr>
          <a:xfrm>
            <a:off x="5081995" y="6057216"/>
            <a:ext cx="3289183" cy="130292"/>
          </a:xfrm>
          <a:prstGeom prst="rect">
            <a:avLst/>
          </a:prstGeom>
        </p:spPr>
        <p:txBody>
          <a:bodyPr lIns="0" tIns="0" rIns="0" bIns="0" rtlCol="0" anchor="t">
            <a:spAutoFit/>
          </a:bodyPr>
          <a:lstStyle/>
          <a:p>
            <a:pPr>
              <a:lnSpc>
                <a:spcPts val="1019"/>
              </a:lnSpc>
            </a:pPr>
            <a:r>
              <a:rPr lang="en-US" sz="887" dirty="0">
                <a:solidFill>
                  <a:srgbClr val="000000"/>
                </a:solidFill>
                <a:latin typeface="Poppins Medium"/>
              </a:rPr>
              <a:t>Malt loaf, currant buns, cereal bars</a:t>
            </a:r>
          </a:p>
        </p:txBody>
      </p:sp>
      <p:pic>
        <p:nvPicPr>
          <p:cNvPr id="165" name="Picture 165"/>
          <p:cNvPicPr>
            <a:picLocks noChangeAspect="1"/>
          </p:cNvPicPr>
          <p:nvPr/>
        </p:nvPicPr>
        <p:blipFill>
          <a:blip r:embed="rId12"/>
          <a:srcRect/>
          <a:stretch>
            <a:fillRect/>
          </a:stretch>
        </p:blipFill>
        <p:spPr>
          <a:xfrm>
            <a:off x="8153267" y="5838788"/>
            <a:ext cx="831228" cy="725245"/>
          </a:xfrm>
          <a:prstGeom prst="rect">
            <a:avLst/>
          </a:prstGeom>
        </p:spPr>
      </p:pic>
      <p:pic>
        <p:nvPicPr>
          <p:cNvPr id="166" name="Picture 166"/>
          <p:cNvPicPr>
            <a:picLocks noChangeAspect="1"/>
          </p:cNvPicPr>
          <p:nvPr/>
        </p:nvPicPr>
        <p:blipFill>
          <a:blip r:embed="rId13"/>
          <a:srcRect/>
          <a:stretch>
            <a:fillRect/>
          </a:stretch>
        </p:blipFill>
        <p:spPr>
          <a:xfrm>
            <a:off x="3236851" y="4180152"/>
            <a:ext cx="1282656" cy="854569"/>
          </a:xfrm>
          <a:prstGeom prst="rect">
            <a:avLst/>
          </a:prstGeom>
        </p:spPr>
      </p:pic>
      <p:pic>
        <p:nvPicPr>
          <p:cNvPr id="167" name="Picture 167"/>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rot="-442641">
            <a:off x="4646949" y="29971"/>
            <a:ext cx="4035376" cy="4187160"/>
          </a:xfrm>
          <a:prstGeom prst="rect">
            <a:avLst/>
          </a:prstGeom>
        </p:spPr>
      </p:pic>
      <p:grpSp>
        <p:nvGrpSpPr>
          <p:cNvPr id="168" name="Group 168"/>
          <p:cNvGrpSpPr/>
          <p:nvPr/>
        </p:nvGrpSpPr>
        <p:grpSpPr>
          <a:xfrm>
            <a:off x="5056020" y="744455"/>
            <a:ext cx="3255373" cy="3255373"/>
            <a:chOff x="0" y="0"/>
            <a:chExt cx="6350000" cy="6350000"/>
          </a:xfrm>
        </p:grpSpPr>
        <p:sp>
          <p:nvSpPr>
            <p:cNvPr id="169" name="Freeform 169"/>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DCD5CC"/>
            </a:solidFill>
          </p:spPr>
        </p:sp>
      </p:grpSp>
      <p:pic>
        <p:nvPicPr>
          <p:cNvPr id="170" name="Picture 170"/>
          <p:cNvPicPr>
            <a:picLocks noChangeAspect="1"/>
          </p:cNvPicPr>
          <p:nvPr/>
        </p:nvPicPr>
        <p:blipFill>
          <a:blip r:embed="rId16" cstate="print">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a:off x="4976746" y="719137"/>
            <a:ext cx="3360623" cy="3306012"/>
          </a:xfrm>
          <a:prstGeom prst="rect">
            <a:avLst/>
          </a:prstGeom>
        </p:spPr>
      </p:pic>
      <p:grpSp>
        <p:nvGrpSpPr>
          <p:cNvPr id="172" name="Group 172"/>
          <p:cNvGrpSpPr/>
          <p:nvPr/>
        </p:nvGrpSpPr>
        <p:grpSpPr>
          <a:xfrm>
            <a:off x="6535295" y="2347028"/>
            <a:ext cx="261389" cy="261389"/>
            <a:chOff x="0" y="0"/>
            <a:chExt cx="6350000" cy="6350000"/>
          </a:xfrm>
        </p:grpSpPr>
        <p:sp>
          <p:nvSpPr>
            <p:cNvPr id="173" name="Freeform 173"/>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000000"/>
            </a:solidFill>
          </p:spPr>
        </p:sp>
      </p:grpSp>
      <p:sp>
        <p:nvSpPr>
          <p:cNvPr id="171" name="TextBox 171"/>
          <p:cNvSpPr txBox="1"/>
          <p:nvPr/>
        </p:nvSpPr>
        <p:spPr>
          <a:xfrm>
            <a:off x="6217774" y="2046214"/>
            <a:ext cx="973061" cy="258556"/>
          </a:xfrm>
          <a:prstGeom prst="rect">
            <a:avLst/>
          </a:prstGeom>
        </p:spPr>
        <p:txBody>
          <a:bodyPr lIns="0" tIns="0" rIns="0" bIns="0" numCol="1" rtlCol="0" anchor="t">
            <a:prstTxWarp prst="textChevronInverted">
              <a:avLst/>
            </a:prstTxWarp>
            <a:spAutoFit/>
          </a:bodyPr>
          <a:lstStyle/>
          <a:p>
            <a:pPr>
              <a:lnSpc>
                <a:spcPts val="2112"/>
              </a:lnSpc>
            </a:pPr>
            <a:r>
              <a:rPr lang="en-US" sz="1600" dirty="0">
                <a:ln>
                  <a:solidFill>
                    <a:schemeClr val="tx1">
                      <a:lumMod val="75000"/>
                      <a:lumOff val="25000"/>
                    </a:schemeClr>
                  </a:solidFill>
                </a:ln>
                <a:solidFill>
                  <a:srgbClr val="FFFFFF"/>
                </a:solidFill>
                <a:latin typeface="Poppins Medium Bold"/>
              </a:rPr>
              <a:t>HYDRATE</a:t>
            </a:r>
          </a:p>
        </p:txBody>
      </p:sp>
      <p:grpSp>
        <p:nvGrpSpPr>
          <p:cNvPr id="174" name="Group 174"/>
          <p:cNvGrpSpPr/>
          <p:nvPr/>
        </p:nvGrpSpPr>
        <p:grpSpPr>
          <a:xfrm rot="-5400000">
            <a:off x="6445730" y="2360674"/>
            <a:ext cx="422653" cy="973061"/>
            <a:chOff x="0" y="0"/>
            <a:chExt cx="186380" cy="429096"/>
          </a:xfrm>
        </p:grpSpPr>
        <p:sp>
          <p:nvSpPr>
            <p:cNvPr id="175" name="Freeform 175"/>
            <p:cNvSpPr/>
            <p:nvPr/>
          </p:nvSpPr>
          <p:spPr>
            <a:xfrm>
              <a:off x="0" y="0"/>
              <a:ext cx="186380" cy="429096"/>
            </a:xfrm>
            <a:custGeom>
              <a:avLst/>
              <a:gdLst/>
              <a:ahLst/>
              <a:cxnLst/>
              <a:rect l="l" t="t" r="r" b="b"/>
              <a:pathLst>
                <a:path w="186380" h="429096">
                  <a:moveTo>
                    <a:pt x="93190" y="0"/>
                  </a:moveTo>
                  <a:lnTo>
                    <a:pt x="93190" y="0"/>
                  </a:lnTo>
                  <a:cubicBezTo>
                    <a:pt x="117905" y="0"/>
                    <a:pt x="141609" y="9818"/>
                    <a:pt x="159085" y="27295"/>
                  </a:cubicBezTo>
                  <a:cubicBezTo>
                    <a:pt x="176561" y="44771"/>
                    <a:pt x="186380" y="68474"/>
                    <a:pt x="186380" y="93190"/>
                  </a:cubicBezTo>
                  <a:lnTo>
                    <a:pt x="186380" y="335906"/>
                  </a:lnTo>
                  <a:cubicBezTo>
                    <a:pt x="186380" y="360621"/>
                    <a:pt x="176561" y="384325"/>
                    <a:pt x="159085" y="401801"/>
                  </a:cubicBezTo>
                  <a:cubicBezTo>
                    <a:pt x="141609" y="419278"/>
                    <a:pt x="117905" y="429096"/>
                    <a:pt x="93190" y="429096"/>
                  </a:cubicBezTo>
                  <a:lnTo>
                    <a:pt x="93190" y="429096"/>
                  </a:lnTo>
                  <a:cubicBezTo>
                    <a:pt x="41723" y="429096"/>
                    <a:pt x="0" y="387373"/>
                    <a:pt x="0" y="335906"/>
                  </a:cubicBezTo>
                  <a:lnTo>
                    <a:pt x="0" y="93190"/>
                  </a:lnTo>
                  <a:cubicBezTo>
                    <a:pt x="0" y="41723"/>
                    <a:pt x="41723" y="0"/>
                    <a:pt x="93190" y="0"/>
                  </a:cubicBezTo>
                  <a:close/>
                </a:path>
              </a:pathLst>
            </a:custGeom>
            <a:solidFill>
              <a:srgbClr val="FFFFFF"/>
            </a:solidFill>
            <a:ln w="28575">
              <a:solidFill>
                <a:srgbClr val="000000"/>
              </a:solidFill>
            </a:ln>
          </p:spPr>
        </p:sp>
        <p:sp>
          <p:nvSpPr>
            <p:cNvPr id="176" name="TextBox 176"/>
            <p:cNvSpPr txBox="1"/>
            <p:nvPr/>
          </p:nvSpPr>
          <p:spPr>
            <a:xfrm>
              <a:off x="0" y="-9525"/>
              <a:ext cx="812800" cy="822325"/>
            </a:xfrm>
            <a:prstGeom prst="rect">
              <a:avLst/>
            </a:prstGeom>
          </p:spPr>
          <p:txBody>
            <a:bodyPr lIns="47641" tIns="47641" rIns="47641" bIns="47641" rtlCol="0" anchor="ctr"/>
            <a:lstStyle/>
            <a:p>
              <a:pPr algn="ctr">
                <a:lnSpc>
                  <a:spcPts val="1873"/>
                </a:lnSpc>
              </a:pPr>
              <a:endParaRPr sz="2400" dirty="0"/>
            </a:p>
          </p:txBody>
        </p:sp>
      </p:grpSp>
      <p:sp>
        <p:nvSpPr>
          <p:cNvPr id="177" name="TextBox 177"/>
          <p:cNvSpPr txBox="1"/>
          <p:nvPr/>
        </p:nvSpPr>
        <p:spPr>
          <a:xfrm>
            <a:off x="6376579" y="3258625"/>
            <a:ext cx="560956" cy="269304"/>
          </a:xfrm>
          <a:prstGeom prst="rect">
            <a:avLst/>
          </a:prstGeom>
        </p:spPr>
        <p:txBody>
          <a:bodyPr lIns="0" tIns="0" rIns="0" bIns="0" rtlCol="0" anchor="t">
            <a:spAutoFit/>
          </a:bodyPr>
          <a:lstStyle/>
          <a:p>
            <a:pPr>
              <a:lnSpc>
                <a:spcPts val="2112"/>
              </a:lnSpc>
            </a:pPr>
            <a:r>
              <a:rPr lang="en-US" sz="1836" dirty="0">
                <a:solidFill>
                  <a:srgbClr val="FFFFFF"/>
                </a:solidFill>
                <a:latin typeface="Poppins Medium Bold"/>
              </a:rPr>
              <a:t>FUEL</a:t>
            </a:r>
          </a:p>
        </p:txBody>
      </p:sp>
      <p:sp>
        <p:nvSpPr>
          <p:cNvPr id="178" name="TextBox 178"/>
          <p:cNvSpPr txBox="1"/>
          <p:nvPr/>
        </p:nvSpPr>
        <p:spPr>
          <a:xfrm>
            <a:off x="5413383" y="1713121"/>
            <a:ext cx="1121911" cy="256480"/>
          </a:xfrm>
          <a:prstGeom prst="rect">
            <a:avLst/>
          </a:prstGeom>
        </p:spPr>
        <p:txBody>
          <a:bodyPr lIns="0" tIns="0" rIns="0" bIns="0" rtlCol="0" anchor="t">
            <a:spAutoFit/>
          </a:bodyPr>
          <a:lstStyle/>
          <a:p>
            <a:pPr>
              <a:lnSpc>
                <a:spcPts val="2004"/>
              </a:lnSpc>
            </a:pPr>
            <a:r>
              <a:rPr lang="en-US" sz="1743" dirty="0">
                <a:solidFill>
                  <a:srgbClr val="FFFFFF"/>
                </a:solidFill>
                <a:latin typeface="Poppins Medium Bold"/>
              </a:rPr>
              <a:t>SUPPORT</a:t>
            </a:r>
          </a:p>
        </p:txBody>
      </p:sp>
      <p:sp>
        <p:nvSpPr>
          <p:cNvPr id="179" name="TextBox 179"/>
          <p:cNvSpPr txBox="1"/>
          <p:nvPr/>
        </p:nvSpPr>
        <p:spPr>
          <a:xfrm>
            <a:off x="6937535" y="1713120"/>
            <a:ext cx="1121911" cy="256480"/>
          </a:xfrm>
          <a:prstGeom prst="rect">
            <a:avLst/>
          </a:prstGeom>
        </p:spPr>
        <p:txBody>
          <a:bodyPr lIns="0" tIns="0" rIns="0" bIns="0" rtlCol="0" anchor="t">
            <a:spAutoFit/>
          </a:bodyPr>
          <a:lstStyle/>
          <a:p>
            <a:pPr>
              <a:lnSpc>
                <a:spcPts val="2004"/>
              </a:lnSpc>
            </a:pPr>
            <a:r>
              <a:rPr lang="en-US" sz="1743" dirty="0">
                <a:solidFill>
                  <a:srgbClr val="FFFFFF"/>
                </a:solidFill>
                <a:latin typeface="Poppins Medium Bold"/>
              </a:rPr>
              <a:t>RECOVER</a:t>
            </a:r>
          </a:p>
        </p:txBody>
      </p:sp>
      <p:sp>
        <p:nvSpPr>
          <p:cNvPr id="180" name="TextBox 180"/>
          <p:cNvSpPr txBox="1"/>
          <p:nvPr/>
        </p:nvSpPr>
        <p:spPr>
          <a:xfrm>
            <a:off x="6283695" y="2715302"/>
            <a:ext cx="723435" cy="260071"/>
          </a:xfrm>
          <a:prstGeom prst="rect">
            <a:avLst/>
          </a:prstGeom>
        </p:spPr>
        <p:txBody>
          <a:bodyPr lIns="0" tIns="0" rIns="0" bIns="0" rtlCol="0" anchor="t">
            <a:spAutoFit/>
          </a:bodyPr>
          <a:lstStyle/>
          <a:p>
            <a:pPr algn="ctr">
              <a:lnSpc>
                <a:spcPts val="1041"/>
              </a:lnSpc>
            </a:pPr>
            <a:r>
              <a:rPr lang="en-US" sz="1052" dirty="0">
                <a:solidFill>
                  <a:srgbClr val="000000"/>
                </a:solidFill>
                <a:latin typeface="Poppins Medium Bold"/>
              </a:rPr>
              <a:t>HYDRATE FLUIDS</a:t>
            </a:r>
          </a:p>
        </p:txBody>
      </p:sp>
      <p:sp>
        <p:nvSpPr>
          <p:cNvPr id="181" name="TextBox 181"/>
          <p:cNvSpPr txBox="1"/>
          <p:nvPr/>
        </p:nvSpPr>
        <p:spPr>
          <a:xfrm rot="-2132506">
            <a:off x="5071084" y="908539"/>
            <a:ext cx="1496965" cy="540608"/>
          </a:xfrm>
          <a:prstGeom prst="rect">
            <a:avLst/>
          </a:prstGeom>
        </p:spPr>
        <p:txBody>
          <a:bodyPr spcFirstLastPara="1" lIns="0" tIns="0" rIns="0" bIns="0" numCol="1" rtlCol="0" anchor="t">
            <a:prstTxWarp prst="textArchUp">
              <a:avLst>
                <a:gd name="adj" fmla="val 11601467"/>
              </a:avLst>
            </a:prstTxWarp>
            <a:spAutoFit/>
          </a:bodyPr>
          <a:lstStyle/>
          <a:p>
            <a:pPr>
              <a:lnSpc>
                <a:spcPts val="1356"/>
              </a:lnSpc>
            </a:pPr>
            <a:r>
              <a:rPr lang="en-US" sz="1180" dirty="0">
                <a:solidFill>
                  <a:srgbClr val="FFFFFF"/>
                </a:solidFill>
                <a:latin typeface="Poppins Medium"/>
              </a:rPr>
              <a:t>Minimize Wear Tear</a:t>
            </a:r>
          </a:p>
        </p:txBody>
      </p:sp>
      <p:pic>
        <p:nvPicPr>
          <p:cNvPr id="187" name="Picture 187"/>
          <p:cNvPicPr>
            <a:picLocks noChangeAspect="1"/>
          </p:cNvPicPr>
          <p:nvPr/>
        </p:nvPicPr>
        <p:blipFill>
          <a:blip r:embed="rId18"/>
          <a:srcRect l="20474" t="37563" r="20211" b="45434"/>
          <a:stretch>
            <a:fillRect/>
          </a:stretch>
        </p:blipFill>
        <p:spPr>
          <a:xfrm>
            <a:off x="5770501" y="6633019"/>
            <a:ext cx="651001" cy="186603"/>
          </a:xfrm>
          <a:prstGeom prst="rect">
            <a:avLst/>
          </a:prstGeom>
        </p:spPr>
      </p:pic>
      <p:sp>
        <p:nvSpPr>
          <p:cNvPr id="188" name="AutoShape 188"/>
          <p:cNvSpPr/>
          <p:nvPr/>
        </p:nvSpPr>
        <p:spPr>
          <a:xfrm>
            <a:off x="-2" y="640941"/>
            <a:ext cx="4760243" cy="740024"/>
          </a:xfrm>
          <a:prstGeom prst="rect">
            <a:avLst/>
          </a:prstGeom>
          <a:solidFill>
            <a:srgbClr val="000000"/>
          </a:solidFill>
        </p:spPr>
      </p:sp>
      <p:sp>
        <p:nvSpPr>
          <p:cNvPr id="189" name="TextBox 189"/>
          <p:cNvSpPr txBox="1"/>
          <p:nvPr/>
        </p:nvSpPr>
        <p:spPr>
          <a:xfrm>
            <a:off x="593653" y="811100"/>
            <a:ext cx="4760243" cy="397673"/>
          </a:xfrm>
          <a:prstGeom prst="rect">
            <a:avLst/>
          </a:prstGeom>
        </p:spPr>
        <p:txBody>
          <a:bodyPr wrap="square" lIns="0" tIns="0" rIns="0" bIns="0" rtlCol="0" anchor="t">
            <a:spAutoFit/>
          </a:bodyPr>
          <a:lstStyle/>
          <a:p>
            <a:pPr>
              <a:lnSpc>
                <a:spcPts val="3360"/>
              </a:lnSpc>
            </a:pPr>
            <a:r>
              <a:rPr lang="en-US" sz="2000" dirty="0">
                <a:solidFill>
                  <a:srgbClr val="FFFFFF"/>
                </a:solidFill>
                <a:latin typeface="Walbaum Display SemiBold" panose="02070703090703020303" pitchFamily="18" charset="0"/>
              </a:rPr>
              <a:t>PERFORMANCE MEAL WHEEL</a:t>
            </a:r>
          </a:p>
        </p:txBody>
      </p:sp>
      <p:grpSp>
        <p:nvGrpSpPr>
          <p:cNvPr id="190" name="Group 11">
            <a:extLst>
              <a:ext uri="{FF2B5EF4-FFF2-40B4-BE49-F238E27FC236}">
                <a16:creationId xmlns:a16="http://schemas.microsoft.com/office/drawing/2014/main" id="{680B93F1-4A3E-407C-B03B-2981F7BF9DA6}"/>
              </a:ext>
            </a:extLst>
          </p:cNvPr>
          <p:cNvGrpSpPr/>
          <p:nvPr/>
        </p:nvGrpSpPr>
        <p:grpSpPr>
          <a:xfrm>
            <a:off x="-1" y="6594642"/>
            <a:ext cx="12192001" cy="278028"/>
            <a:chOff x="0" y="0"/>
            <a:chExt cx="7911972" cy="163770"/>
          </a:xfrm>
        </p:grpSpPr>
        <p:sp>
          <p:nvSpPr>
            <p:cNvPr id="191" name="Freeform 12">
              <a:extLst>
                <a:ext uri="{FF2B5EF4-FFF2-40B4-BE49-F238E27FC236}">
                  <a16:creationId xmlns:a16="http://schemas.microsoft.com/office/drawing/2014/main" id="{2D3D415C-E855-2276-8D66-4ECA1A97F915}"/>
                </a:ext>
              </a:extLst>
            </p:cNvPr>
            <p:cNvSpPr/>
            <p:nvPr/>
          </p:nvSpPr>
          <p:spPr>
            <a:xfrm>
              <a:off x="0" y="0"/>
              <a:ext cx="7911972" cy="163770"/>
            </a:xfrm>
            <a:custGeom>
              <a:avLst/>
              <a:gdLst/>
              <a:ahLst/>
              <a:cxnLst/>
              <a:rect l="l" t="t" r="r" b="b"/>
              <a:pathLst>
                <a:path w="7911972" h="163770">
                  <a:moveTo>
                    <a:pt x="0" y="0"/>
                  </a:moveTo>
                  <a:lnTo>
                    <a:pt x="7911972" y="0"/>
                  </a:lnTo>
                  <a:lnTo>
                    <a:pt x="7911972" y="163770"/>
                  </a:lnTo>
                  <a:lnTo>
                    <a:pt x="0" y="163770"/>
                  </a:lnTo>
                  <a:close/>
                </a:path>
              </a:pathLst>
            </a:custGeom>
            <a:solidFill>
              <a:srgbClr val="000000"/>
            </a:solidFill>
          </p:spPr>
        </p:sp>
        <p:sp>
          <p:nvSpPr>
            <p:cNvPr id="192" name="TextBox 13">
              <a:extLst>
                <a:ext uri="{FF2B5EF4-FFF2-40B4-BE49-F238E27FC236}">
                  <a16:creationId xmlns:a16="http://schemas.microsoft.com/office/drawing/2014/main" id="{14A6D561-4663-CB39-1946-179CCEC751EC}"/>
                </a:ext>
              </a:extLst>
            </p:cNvPr>
            <p:cNvSpPr txBox="1"/>
            <p:nvPr/>
          </p:nvSpPr>
          <p:spPr>
            <a:xfrm>
              <a:off x="0" y="-19050"/>
              <a:ext cx="812800" cy="831850"/>
            </a:xfrm>
            <a:prstGeom prst="rect">
              <a:avLst/>
            </a:prstGeom>
          </p:spPr>
          <p:txBody>
            <a:bodyPr lIns="31285" tIns="31285" rIns="31285" bIns="31285" rtlCol="0" anchor="ctr"/>
            <a:lstStyle/>
            <a:p>
              <a:pPr algn="ctr">
                <a:lnSpc>
                  <a:spcPts val="1643"/>
                </a:lnSpc>
              </a:pPr>
              <a:endParaRPr sz="2400" dirty="0"/>
            </a:p>
          </p:txBody>
        </p:sp>
      </p:grpSp>
      <p:pic>
        <p:nvPicPr>
          <p:cNvPr id="193" name="Picture 11">
            <a:extLst>
              <a:ext uri="{FF2B5EF4-FFF2-40B4-BE49-F238E27FC236}">
                <a16:creationId xmlns:a16="http://schemas.microsoft.com/office/drawing/2014/main" id="{F85E06AC-8CD1-A26F-3CDF-308887A53095}"/>
              </a:ext>
            </a:extLst>
          </p:cNvPr>
          <p:cNvPicPr>
            <a:picLocks noChangeAspect="1"/>
          </p:cNvPicPr>
          <p:nvPr/>
        </p:nvPicPr>
        <p:blipFill>
          <a:blip r:embed="rId18"/>
          <a:srcRect l="20474" t="37563" r="20211" b="45434"/>
          <a:stretch>
            <a:fillRect/>
          </a:stretch>
        </p:blipFill>
        <p:spPr>
          <a:xfrm>
            <a:off x="5770498" y="6633519"/>
            <a:ext cx="651001" cy="186603"/>
          </a:xfrm>
          <a:prstGeom prst="rect">
            <a:avLst/>
          </a:prstGeom>
        </p:spPr>
      </p:pic>
      <p:sp>
        <p:nvSpPr>
          <p:cNvPr id="197" name="TextBox 181">
            <a:extLst>
              <a:ext uri="{FF2B5EF4-FFF2-40B4-BE49-F238E27FC236}">
                <a16:creationId xmlns:a16="http://schemas.microsoft.com/office/drawing/2014/main" id="{825FB99C-6B0C-00BE-A98B-CD7FCDF52AF5}"/>
              </a:ext>
            </a:extLst>
          </p:cNvPr>
          <p:cNvSpPr txBox="1"/>
          <p:nvPr/>
        </p:nvSpPr>
        <p:spPr>
          <a:xfrm rot="3897480">
            <a:off x="7270545" y="1417047"/>
            <a:ext cx="1451263" cy="540608"/>
          </a:xfrm>
          <a:prstGeom prst="rect">
            <a:avLst/>
          </a:prstGeom>
        </p:spPr>
        <p:txBody>
          <a:bodyPr spcFirstLastPara="1" lIns="0" tIns="0" rIns="0" bIns="0" numCol="1" rtlCol="0" anchor="t">
            <a:prstTxWarp prst="textArchUp">
              <a:avLst>
                <a:gd name="adj" fmla="val 11601467"/>
              </a:avLst>
            </a:prstTxWarp>
            <a:spAutoFit/>
          </a:bodyPr>
          <a:lstStyle/>
          <a:p>
            <a:pPr>
              <a:lnSpc>
                <a:spcPts val="1356"/>
              </a:lnSpc>
            </a:pPr>
            <a:r>
              <a:rPr lang="en-US" sz="1180" dirty="0">
                <a:solidFill>
                  <a:srgbClr val="FFFFFF"/>
                </a:solidFill>
                <a:latin typeface="Poppins Medium"/>
              </a:rPr>
              <a:t>Growth &amp; Repair</a:t>
            </a:r>
          </a:p>
        </p:txBody>
      </p:sp>
      <p:sp>
        <p:nvSpPr>
          <p:cNvPr id="199" name="Rechteck 198">
            <a:extLst>
              <a:ext uri="{FF2B5EF4-FFF2-40B4-BE49-F238E27FC236}">
                <a16:creationId xmlns:a16="http://schemas.microsoft.com/office/drawing/2014/main" id="{511DECD7-43E1-98BF-E778-7FBEC0F04193}"/>
              </a:ext>
            </a:extLst>
          </p:cNvPr>
          <p:cNvSpPr/>
          <p:nvPr/>
        </p:nvSpPr>
        <p:spPr>
          <a:xfrm>
            <a:off x="6144252" y="3831104"/>
            <a:ext cx="765593" cy="305725"/>
          </a:xfrm>
          <a:prstGeom prst="rect">
            <a:avLst/>
          </a:prstGeom>
          <a:noFill/>
        </p:spPr>
        <p:txBody>
          <a:bodyPr spcFirstLastPara="1" wrap="none" lIns="121920" tIns="60960" rIns="121920" bIns="60960" numCol="1">
            <a:prstTxWarp prst="textArchDown">
              <a:avLst/>
            </a:prstTxWarp>
            <a:spAutoFit/>
          </a:bodyPr>
          <a:lstStyle/>
          <a:p>
            <a:pPr algn="ctr"/>
            <a:r>
              <a:rPr lang="de-DE" sz="1187" dirty="0">
                <a:ln w="0"/>
                <a:solidFill>
                  <a:schemeClr val="bg1"/>
                </a:solidFill>
                <a:effectLst>
                  <a:outerShdw blurRad="38100" dist="19050" dir="2700000" algn="tl" rotWithShape="0">
                    <a:schemeClr val="dk1">
                      <a:alpha val="40000"/>
                    </a:schemeClr>
                  </a:outerShdw>
                </a:effectLst>
                <a:latin typeface="Poppins Medium" panose="00000600000000000000" pitchFamily="2" charset="0"/>
                <a:cs typeface="Poppins Medium" panose="00000600000000000000" pitchFamily="2" charset="0"/>
              </a:rPr>
              <a:t>Energy</a:t>
            </a:r>
          </a:p>
        </p:txBody>
      </p:sp>
    </p:spTree>
    <p:extLst>
      <p:ext uri="{BB962C8B-B14F-4D97-AF65-F5344CB8AC3E}">
        <p14:creationId xmlns:p14="http://schemas.microsoft.com/office/powerpoint/2010/main" val="4122248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9A15E-DFAE-4B50-AE4F-FB1384F81927}"/>
              </a:ext>
            </a:extLst>
          </p:cNvPr>
          <p:cNvSpPr>
            <a:spLocks noGrp="1"/>
          </p:cNvSpPr>
          <p:nvPr>
            <p:ph type="title" idx="4294967295"/>
          </p:nvPr>
        </p:nvSpPr>
        <p:spPr>
          <a:xfrm>
            <a:off x="342900" y="473076"/>
            <a:ext cx="4629150" cy="1531768"/>
          </a:xfrm>
        </p:spPr>
        <p:txBody>
          <a:bodyPr>
            <a:normAutofit/>
          </a:bodyPr>
          <a:lstStyle/>
          <a:p>
            <a:r>
              <a:rPr lang="en-US" dirty="0"/>
              <a:t>GLOW NUTRIENTS (Vitamins and minerals)</a:t>
            </a:r>
          </a:p>
        </p:txBody>
      </p:sp>
      <p:sp>
        <p:nvSpPr>
          <p:cNvPr id="3" name="Content Placeholder 2">
            <a:extLst>
              <a:ext uri="{FF2B5EF4-FFF2-40B4-BE49-F238E27FC236}">
                <a16:creationId xmlns:a16="http://schemas.microsoft.com/office/drawing/2014/main" id="{CD0C9E94-0833-4CA1-BB1D-C3E1EB45CD07}"/>
              </a:ext>
            </a:extLst>
          </p:cNvPr>
          <p:cNvSpPr>
            <a:spLocks noGrp="1"/>
          </p:cNvSpPr>
          <p:nvPr>
            <p:ph sz="half" idx="4294967295"/>
          </p:nvPr>
        </p:nvSpPr>
        <p:spPr>
          <a:xfrm>
            <a:off x="5351462" y="689684"/>
            <a:ext cx="6269037" cy="5707232"/>
          </a:xfrm>
        </p:spPr>
        <p:txBody>
          <a:bodyPr>
            <a:normAutofit fontScale="62500" lnSpcReduction="20000"/>
          </a:bodyPr>
          <a:lstStyle/>
          <a:p>
            <a:r>
              <a:rPr lang="en-US" sz="4500" dirty="0">
                <a:solidFill>
                  <a:schemeClr val="bg1"/>
                </a:solidFill>
              </a:rPr>
              <a:t>Calcium – essential for bone health and muscle contraction  - athletes should aim for 700mg +calcium per day.</a:t>
            </a:r>
          </a:p>
          <a:p>
            <a:r>
              <a:rPr lang="en-US" sz="4500" dirty="0">
                <a:solidFill>
                  <a:schemeClr val="bg1"/>
                </a:solidFill>
              </a:rPr>
              <a:t>Iron essential for Hemoglobin – carries oxygen to working muscle  - women require 18mg and men 8mg/day.</a:t>
            </a:r>
          </a:p>
          <a:p>
            <a:r>
              <a:rPr lang="en-US" sz="4500" dirty="0">
                <a:solidFill>
                  <a:schemeClr val="bg1"/>
                </a:solidFill>
              </a:rPr>
              <a:t>Vitamin D  - 400iu or 10micrograms per day D3 recommended Oct – April (Public health Wales)</a:t>
            </a:r>
          </a:p>
          <a:p>
            <a:r>
              <a:rPr lang="en-US" sz="4500" dirty="0">
                <a:solidFill>
                  <a:schemeClr val="bg1"/>
                </a:solidFill>
              </a:rPr>
              <a:t>Avoid high dose supplements, Take with a meal /snack and water.</a:t>
            </a:r>
          </a:p>
          <a:p>
            <a:r>
              <a:rPr lang="en-US" sz="4500" dirty="0">
                <a:solidFill>
                  <a:schemeClr val="bg1"/>
                </a:solidFill>
              </a:rPr>
              <a:t>If selecting a supplement ensure it is informed by sport.</a:t>
            </a:r>
          </a:p>
          <a:p>
            <a:endParaRPr lang="en-US" dirty="0"/>
          </a:p>
        </p:txBody>
      </p:sp>
      <p:pic>
        <p:nvPicPr>
          <p:cNvPr id="4098" name="Picture 2" descr="Image result for informed sport approved supplements">
            <a:extLst>
              <a:ext uri="{FF2B5EF4-FFF2-40B4-BE49-F238E27FC236}">
                <a16:creationId xmlns:a16="http://schemas.microsoft.com/office/drawing/2014/main" id="{2BD89CD2-7C26-4497-A981-409E9122D01D}"/>
              </a:ext>
            </a:extLst>
          </p:cNvPr>
          <p:cNvPicPr>
            <a:picLocks noGrp="1" noChangeAspect="1" noChangeArrowheads="1"/>
          </p:cNvPicPr>
          <p:nvPr>
            <p:ph sz="half" idx="4294967295"/>
          </p:nvPr>
        </p:nvPicPr>
        <p:blipFill>
          <a:blip r:embed="rId3" cstate="print">
            <a:extLst>
              <a:ext uri="{28A0092B-C50C-407E-A947-70E740481C1C}">
                <a14:useLocalDpi xmlns:a14="http://schemas.microsoft.com/office/drawing/2010/main" val="0"/>
              </a:ext>
            </a:extLst>
          </a:blip>
          <a:srcRect/>
          <a:stretch>
            <a:fillRect/>
          </a:stretch>
        </p:blipFill>
        <p:spPr bwMode="auto">
          <a:xfrm>
            <a:off x="342900" y="2400300"/>
            <a:ext cx="4629150" cy="3765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8178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780757"/>
          </a:xfrm>
        </p:spPr>
        <p:txBody>
          <a:bodyPr>
            <a:normAutofit fontScale="90000"/>
          </a:bodyPr>
          <a:lstStyle/>
          <a:p>
            <a:r>
              <a:rPr lang="en-US" dirty="0">
                <a:solidFill>
                  <a:schemeClr val="tx1"/>
                </a:solidFill>
              </a:rPr>
              <a:t>Why is fuelling important in endurance sport?</a:t>
            </a:r>
          </a:p>
        </p:txBody>
      </p:sp>
      <p:pic>
        <p:nvPicPr>
          <p:cNvPr id="4" name="LONDON MARATHON RUNNER HELP EXHAUSTED COMPETITOR OVER FINISH LINE 2017_23_04.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155950" y="1524000"/>
            <a:ext cx="6392863" cy="4794250"/>
          </a:xfrm>
        </p:spPr>
      </p:pic>
      <p:pic>
        <p:nvPicPr>
          <p:cNvPr id="6" name="Picture 5" descr="Logo, company name&#10;&#10;Description automatically generated">
            <a:extLst>
              <a:ext uri="{FF2B5EF4-FFF2-40B4-BE49-F238E27FC236}">
                <a16:creationId xmlns:a16="http://schemas.microsoft.com/office/drawing/2014/main" id="{31DB1B3A-3119-2F4C-B761-842E18B75336}"/>
              </a:ext>
            </a:extLst>
          </p:cNvPr>
          <p:cNvPicPr>
            <a:picLocks noChangeAspect="1"/>
          </p:cNvPicPr>
          <p:nvPr/>
        </p:nvPicPr>
        <p:blipFill>
          <a:blip r:embed="rId5"/>
          <a:stretch>
            <a:fillRect/>
          </a:stretch>
        </p:blipFill>
        <p:spPr>
          <a:xfrm>
            <a:off x="-247650" y="3775075"/>
            <a:ext cx="3275012" cy="3275012"/>
          </a:xfrm>
          <a:prstGeom prst="rect">
            <a:avLst/>
          </a:prstGeom>
        </p:spPr>
      </p:pic>
    </p:spTree>
    <p:extLst>
      <p:ext uri="{BB962C8B-B14F-4D97-AF65-F5344CB8AC3E}">
        <p14:creationId xmlns:p14="http://schemas.microsoft.com/office/powerpoint/2010/main" val="3914191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855304" y="436075"/>
            <a:ext cx="9144000" cy="865188"/>
          </a:xfrm>
        </p:spPr>
        <p:txBody>
          <a:bodyPr>
            <a:normAutofit fontScale="90000"/>
          </a:bodyPr>
          <a:lstStyle/>
          <a:p>
            <a:r>
              <a:rPr lang="en-US" dirty="0"/>
              <a:t>Causes of fatigue  in an endurance event </a:t>
            </a:r>
          </a:p>
        </p:txBody>
      </p:sp>
      <p:sp>
        <p:nvSpPr>
          <p:cNvPr id="3" name="Content Placeholder 2"/>
          <p:cNvSpPr>
            <a:spLocks noGrp="1"/>
          </p:cNvSpPr>
          <p:nvPr>
            <p:ph idx="4294967295"/>
          </p:nvPr>
        </p:nvSpPr>
        <p:spPr>
          <a:xfrm>
            <a:off x="1184744" y="1594886"/>
            <a:ext cx="5426075" cy="4081462"/>
          </a:xfrm>
          <a:solidFill>
            <a:schemeClr val="bg1">
              <a:lumMod val="95000"/>
            </a:schemeClr>
          </a:solidFill>
        </p:spPr>
        <p:txBody>
          <a:bodyPr>
            <a:normAutofit/>
          </a:bodyPr>
          <a:lstStyle/>
          <a:p>
            <a:r>
              <a:rPr lang="en-US" sz="2800" dirty="0">
                <a:solidFill>
                  <a:schemeClr val="tx1"/>
                </a:solidFill>
              </a:rPr>
              <a:t>Inadequate glycogen stores (CHO) </a:t>
            </a:r>
          </a:p>
          <a:p>
            <a:r>
              <a:rPr lang="en-US" sz="2800" dirty="0">
                <a:solidFill>
                  <a:schemeClr val="tx1"/>
                </a:solidFill>
              </a:rPr>
              <a:t>Hypoglycemia</a:t>
            </a:r>
          </a:p>
          <a:p>
            <a:r>
              <a:rPr lang="en-US" sz="2800" dirty="0">
                <a:solidFill>
                  <a:schemeClr val="tx1"/>
                </a:solidFill>
              </a:rPr>
              <a:t>Central nervous system effect </a:t>
            </a:r>
          </a:p>
          <a:p>
            <a:r>
              <a:rPr lang="en-US" sz="2800" dirty="0">
                <a:solidFill>
                  <a:schemeClr val="tx1"/>
                </a:solidFill>
              </a:rPr>
              <a:t>Increased perception of effort </a:t>
            </a:r>
          </a:p>
          <a:p>
            <a:r>
              <a:rPr lang="en-US" sz="2800" dirty="0">
                <a:solidFill>
                  <a:schemeClr val="tx1"/>
                </a:solidFill>
              </a:rPr>
              <a:t>Hypohydration and dehydration (loss of Body water &gt; 2%) </a:t>
            </a:r>
          </a:p>
          <a:p>
            <a:endParaRPr lang="en-US" dirty="0"/>
          </a:p>
        </p:txBody>
      </p:sp>
      <p:pic>
        <p:nvPicPr>
          <p:cNvPr id="4" name="Picture 3"/>
          <p:cNvPicPr>
            <a:picLocks noChangeAspect="1"/>
          </p:cNvPicPr>
          <p:nvPr/>
        </p:nvPicPr>
        <p:blipFill>
          <a:blip r:embed="rId3"/>
          <a:stretch>
            <a:fillRect/>
          </a:stretch>
        </p:blipFill>
        <p:spPr>
          <a:xfrm>
            <a:off x="7287065" y="1714498"/>
            <a:ext cx="4051495" cy="3842239"/>
          </a:xfrm>
          <a:prstGeom prst="rect">
            <a:avLst/>
          </a:prstGeom>
        </p:spPr>
      </p:pic>
      <p:pic>
        <p:nvPicPr>
          <p:cNvPr id="6" name="Picture 5" descr="Logo, company name&#10;&#10;Description automatically generated">
            <a:extLst>
              <a:ext uri="{FF2B5EF4-FFF2-40B4-BE49-F238E27FC236}">
                <a16:creationId xmlns:a16="http://schemas.microsoft.com/office/drawing/2014/main" id="{1A41A5F2-740E-1441-B6BF-E37B4149B72A}"/>
              </a:ext>
            </a:extLst>
          </p:cNvPr>
          <p:cNvPicPr>
            <a:picLocks noChangeAspect="1"/>
          </p:cNvPicPr>
          <p:nvPr/>
        </p:nvPicPr>
        <p:blipFill>
          <a:blip r:embed="rId4"/>
          <a:stretch>
            <a:fillRect/>
          </a:stretch>
        </p:blipFill>
        <p:spPr>
          <a:xfrm>
            <a:off x="10467975" y="5248453"/>
            <a:ext cx="1443037" cy="1443037"/>
          </a:xfrm>
          <a:prstGeom prst="rect">
            <a:avLst/>
          </a:prstGeom>
        </p:spPr>
      </p:pic>
    </p:spTree>
    <p:extLst>
      <p:ext uri="{BB962C8B-B14F-4D97-AF65-F5344CB8AC3E}">
        <p14:creationId xmlns:p14="http://schemas.microsoft.com/office/powerpoint/2010/main" val="2587467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329238" y="272268"/>
            <a:ext cx="6343650" cy="1142195"/>
          </a:xfrm>
        </p:spPr>
        <p:txBody>
          <a:bodyPr vert="horz" lIns="91440" tIns="45720" rIns="91440" bIns="45720" rtlCol="0" anchor="ctr">
            <a:normAutofit/>
          </a:bodyPr>
          <a:lstStyle/>
          <a:p>
            <a:r>
              <a:rPr lang="en-US" dirty="0">
                <a:solidFill>
                  <a:srgbClr val="000000"/>
                </a:solidFill>
              </a:rPr>
              <a:t>Fuelling – Preparation </a:t>
            </a:r>
          </a:p>
        </p:txBody>
      </p:sp>
      <p:sp>
        <p:nvSpPr>
          <p:cNvPr id="3" name="Content Placeholder 2"/>
          <p:cNvSpPr>
            <a:spLocks noGrp="1"/>
          </p:cNvSpPr>
          <p:nvPr>
            <p:ph idx="4294967295"/>
          </p:nvPr>
        </p:nvSpPr>
        <p:spPr>
          <a:xfrm>
            <a:off x="5104720" y="1691027"/>
            <a:ext cx="6792685" cy="4517319"/>
          </a:xfrm>
        </p:spPr>
        <p:txBody>
          <a:bodyPr vert="horz" lIns="91440" tIns="45720" rIns="91440" bIns="45720" rtlCol="0" anchor="ctr">
            <a:normAutofit/>
          </a:bodyPr>
          <a:lstStyle/>
          <a:p>
            <a:r>
              <a:rPr lang="en-US" sz="2400" dirty="0">
                <a:solidFill>
                  <a:schemeClr val="bg1"/>
                </a:solidFill>
              </a:rPr>
              <a:t>Prior to Exercise &gt; 60mins ensure optimised glycogen stores </a:t>
            </a:r>
          </a:p>
          <a:p>
            <a:r>
              <a:rPr lang="en-US" sz="2400" dirty="0">
                <a:solidFill>
                  <a:schemeClr val="bg1"/>
                </a:solidFill>
              </a:rPr>
              <a:t>1-4g/kg  Carbohydrate 1-4 hrs. pre exercise and 5-10ml/kg fluid (to achieve dehydration) </a:t>
            </a:r>
          </a:p>
          <a:p>
            <a:r>
              <a:rPr lang="en-US" sz="2400" dirty="0">
                <a:solidFill>
                  <a:schemeClr val="bg1"/>
                </a:solidFill>
              </a:rPr>
              <a:t>Conventional carb loading strategies (1960’s Bergstom and Hultman) 10-12g/kg/day are no longer used.</a:t>
            </a:r>
          </a:p>
          <a:p>
            <a:r>
              <a:rPr lang="en-US" sz="2400" dirty="0">
                <a:solidFill>
                  <a:schemeClr val="bg1"/>
                </a:solidFill>
              </a:rPr>
              <a:t>Key for endurance competition is optimising cho in the muscle as well as liver.  Recent study Podlogar et al 2022) </a:t>
            </a:r>
          </a:p>
          <a:p>
            <a:endParaRPr lang="en-US" sz="1600" dirty="0">
              <a:solidFill>
                <a:srgbClr val="000000"/>
              </a:solidFill>
            </a:endParaRPr>
          </a:p>
        </p:txBody>
      </p:sp>
      <p:pic>
        <p:nvPicPr>
          <p:cNvPr id="6" name="Picture 5" descr="A picture containing food, plate, bowl, vegetable&#10;&#10;Description automatically generated">
            <a:extLst>
              <a:ext uri="{FF2B5EF4-FFF2-40B4-BE49-F238E27FC236}">
                <a16:creationId xmlns:a16="http://schemas.microsoft.com/office/drawing/2014/main" id="{6F7DDB47-0162-E94F-909D-215DAAEC7F38}"/>
              </a:ext>
            </a:extLst>
          </p:cNvPr>
          <p:cNvPicPr>
            <a:picLocks noChangeAspect="1"/>
          </p:cNvPicPr>
          <p:nvPr/>
        </p:nvPicPr>
        <p:blipFill>
          <a:blip r:embed="rId3"/>
          <a:stretch>
            <a:fillRect/>
          </a:stretch>
        </p:blipFill>
        <p:spPr>
          <a:xfrm>
            <a:off x="252412" y="649655"/>
            <a:ext cx="4517319" cy="4517319"/>
          </a:xfrm>
          <a:prstGeom prst="rect">
            <a:avLst/>
          </a:prstGeom>
        </p:spPr>
      </p:pic>
      <p:pic>
        <p:nvPicPr>
          <p:cNvPr id="8" name="Picture 7" descr="Logo, company name&#10;&#10;Description automatically generated">
            <a:extLst>
              <a:ext uri="{FF2B5EF4-FFF2-40B4-BE49-F238E27FC236}">
                <a16:creationId xmlns:a16="http://schemas.microsoft.com/office/drawing/2014/main" id="{01858D91-24EA-F54C-81E5-17E48B1A9363}"/>
              </a:ext>
            </a:extLst>
          </p:cNvPr>
          <p:cNvPicPr>
            <a:picLocks noChangeAspect="1"/>
          </p:cNvPicPr>
          <p:nvPr/>
        </p:nvPicPr>
        <p:blipFill>
          <a:blip r:embed="rId4"/>
          <a:stretch>
            <a:fillRect/>
          </a:stretch>
        </p:blipFill>
        <p:spPr>
          <a:xfrm>
            <a:off x="1" y="50031"/>
            <a:ext cx="1640996" cy="1640996"/>
          </a:xfrm>
          <a:prstGeom prst="rect">
            <a:avLst/>
          </a:prstGeom>
        </p:spPr>
      </p:pic>
    </p:spTree>
    <p:extLst>
      <p:ext uri="{BB962C8B-B14F-4D97-AF65-F5344CB8AC3E}">
        <p14:creationId xmlns:p14="http://schemas.microsoft.com/office/powerpoint/2010/main" val="3466767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pic>
        <p:nvPicPr>
          <p:cNvPr id="3" name="Picture 2" descr="Chart, diagram&#10;&#10;Description automatically generated">
            <a:extLst>
              <a:ext uri="{FF2B5EF4-FFF2-40B4-BE49-F238E27FC236}">
                <a16:creationId xmlns:a16="http://schemas.microsoft.com/office/drawing/2014/main" id="{16164D92-F700-1843-84FA-6AA3358B4006}"/>
              </a:ext>
            </a:extLst>
          </p:cNvPr>
          <p:cNvPicPr>
            <a:picLocks noChangeAspect="1"/>
          </p:cNvPicPr>
          <p:nvPr/>
        </p:nvPicPr>
        <p:blipFill>
          <a:blip r:embed="rId2"/>
          <a:stretch>
            <a:fillRect/>
          </a:stretch>
        </p:blipFill>
        <p:spPr>
          <a:xfrm>
            <a:off x="1532383" y="0"/>
            <a:ext cx="4918075" cy="6858000"/>
          </a:xfrm>
          <a:prstGeom prst="rect">
            <a:avLst/>
          </a:prstGeom>
        </p:spPr>
      </p:pic>
      <p:sp>
        <p:nvSpPr>
          <p:cNvPr id="4" name="TextBox 3">
            <a:extLst>
              <a:ext uri="{FF2B5EF4-FFF2-40B4-BE49-F238E27FC236}">
                <a16:creationId xmlns:a16="http://schemas.microsoft.com/office/drawing/2014/main" id="{C640237D-0952-0748-9483-3A9080582CE4}"/>
              </a:ext>
            </a:extLst>
          </p:cNvPr>
          <p:cNvSpPr txBox="1"/>
          <p:nvPr/>
        </p:nvSpPr>
        <p:spPr>
          <a:xfrm>
            <a:off x="8083680" y="1495044"/>
            <a:ext cx="3363974" cy="3415622"/>
          </a:xfrm>
          <a:prstGeom prst="rect">
            <a:avLst/>
          </a:prstGeom>
        </p:spPr>
        <p:txBody>
          <a:bodyPr vert="horz" lIns="91440" tIns="45720" rIns="91440" bIns="45720" rtlCol="0">
            <a:normAutofit/>
          </a:bodyPr>
          <a:lstStyle/>
          <a:p>
            <a:pPr indent="-228600" algn="ctr" defTabSz="914400">
              <a:spcBef>
                <a:spcPts val="1000"/>
              </a:spcBef>
              <a:buClr>
                <a:schemeClr val="accent2"/>
              </a:buClr>
              <a:buFont typeface="Arial" panose="020B0604020202020204" pitchFamily="34" charset="0"/>
              <a:buChar char="•"/>
            </a:pPr>
            <a:r>
              <a:rPr lang="en-US" sz="2800" dirty="0"/>
              <a:t>Time to task failure during cycling following a breakfast containing rice with added glucose or added fructose.</a:t>
            </a:r>
          </a:p>
        </p:txBody>
      </p:sp>
      <p:sp>
        <p:nvSpPr>
          <p:cNvPr id="5" name="TextBox 4">
            <a:extLst>
              <a:ext uri="{FF2B5EF4-FFF2-40B4-BE49-F238E27FC236}">
                <a16:creationId xmlns:a16="http://schemas.microsoft.com/office/drawing/2014/main" id="{7DD114D2-E49C-EA4D-97A8-7849EF0591CF}"/>
              </a:ext>
            </a:extLst>
          </p:cNvPr>
          <p:cNvSpPr txBox="1"/>
          <p:nvPr/>
        </p:nvSpPr>
        <p:spPr>
          <a:xfrm>
            <a:off x="8083680" y="4529138"/>
            <a:ext cx="3363974" cy="1477328"/>
          </a:xfrm>
          <a:prstGeom prst="rect">
            <a:avLst/>
          </a:prstGeom>
          <a:noFill/>
        </p:spPr>
        <p:txBody>
          <a:bodyPr wrap="square" rtlCol="0">
            <a:spAutoFit/>
          </a:bodyPr>
          <a:lstStyle/>
          <a:p>
            <a:r>
              <a:rPr lang="en-US" dirty="0"/>
              <a:t>Pre exercise feeding of a glucose-fructose mixture enhances liver glycogen due to preferential metabolism of fructose by the liver </a:t>
            </a:r>
          </a:p>
        </p:txBody>
      </p:sp>
    </p:spTree>
    <p:extLst>
      <p:ext uri="{BB962C8B-B14F-4D97-AF65-F5344CB8AC3E}">
        <p14:creationId xmlns:p14="http://schemas.microsoft.com/office/powerpoint/2010/main" val="2052275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1618" y="285750"/>
            <a:ext cx="9394031" cy="671513"/>
          </a:xfrm>
        </p:spPr>
        <p:txBody>
          <a:bodyPr>
            <a:normAutofit fontScale="90000"/>
          </a:bodyPr>
          <a:lstStyle/>
          <a:p>
            <a:r>
              <a:rPr lang="en-US" dirty="0"/>
              <a:t>Pre-race meal?</a:t>
            </a:r>
          </a:p>
        </p:txBody>
      </p:sp>
      <p:graphicFrame>
        <p:nvGraphicFramePr>
          <p:cNvPr id="8" name="Table 8">
            <a:extLst>
              <a:ext uri="{FF2B5EF4-FFF2-40B4-BE49-F238E27FC236}">
                <a16:creationId xmlns:a16="http://schemas.microsoft.com/office/drawing/2014/main" id="{F734B143-48CE-5B40-8112-81CEA2ADF3B4}"/>
              </a:ext>
            </a:extLst>
          </p:cNvPr>
          <p:cNvGraphicFramePr>
            <a:graphicFrameLocks noGrp="1"/>
          </p:cNvGraphicFramePr>
          <p:nvPr>
            <p:ph idx="1"/>
            <p:extLst>
              <p:ext uri="{D42A27DB-BD31-4B8C-83A1-F6EECF244321}">
                <p14:modId xmlns:p14="http://schemas.microsoft.com/office/powerpoint/2010/main" val="3685721101"/>
              </p:ext>
            </p:extLst>
          </p:nvPr>
        </p:nvGraphicFramePr>
        <p:xfrm>
          <a:off x="457200" y="1343027"/>
          <a:ext cx="11444288" cy="4171949"/>
        </p:xfrm>
        <a:graphic>
          <a:graphicData uri="http://schemas.openxmlformats.org/drawingml/2006/table">
            <a:tbl>
              <a:tblPr firstRow="1" bandRow="1">
                <a:tableStyleId>{073A0DAA-6AF3-43AB-8588-CEC1D06C72B9}</a:tableStyleId>
              </a:tblPr>
              <a:tblGrid>
                <a:gridCol w="5722144">
                  <a:extLst>
                    <a:ext uri="{9D8B030D-6E8A-4147-A177-3AD203B41FA5}">
                      <a16:colId xmlns:a16="http://schemas.microsoft.com/office/drawing/2014/main" val="1695892967"/>
                    </a:ext>
                  </a:extLst>
                </a:gridCol>
                <a:gridCol w="5722144">
                  <a:extLst>
                    <a:ext uri="{9D8B030D-6E8A-4147-A177-3AD203B41FA5}">
                      <a16:colId xmlns:a16="http://schemas.microsoft.com/office/drawing/2014/main" val="711834607"/>
                    </a:ext>
                  </a:extLst>
                </a:gridCol>
              </a:tblGrid>
              <a:tr h="705820">
                <a:tc>
                  <a:txBody>
                    <a:bodyPr/>
                    <a:lstStyle/>
                    <a:p>
                      <a:r>
                        <a:rPr lang="en-US" dirty="0"/>
                        <a:t>Carbohydrate Intake </a:t>
                      </a:r>
                    </a:p>
                  </a:txBody>
                  <a:tcPr/>
                </a:tc>
                <a:tc>
                  <a:txBody>
                    <a:bodyPr/>
                    <a:lstStyle/>
                    <a:p>
                      <a:r>
                        <a:rPr lang="en-US" dirty="0">
                          <a:solidFill>
                            <a:schemeClr val="bg1"/>
                          </a:solidFill>
                        </a:rPr>
                        <a:t>Timing size and composition </a:t>
                      </a:r>
                    </a:p>
                  </a:txBody>
                  <a:tcPr/>
                </a:tc>
                <a:extLst>
                  <a:ext uri="{0D108BD9-81ED-4DB2-BD59-A6C34878D82A}">
                    <a16:rowId xmlns:a16="http://schemas.microsoft.com/office/drawing/2014/main" val="938987105"/>
                  </a:ext>
                </a:extLst>
              </a:tr>
              <a:tr h="539428">
                <a:tc>
                  <a:txBody>
                    <a:bodyPr/>
                    <a:lstStyle/>
                    <a:p>
                      <a:r>
                        <a:rPr lang="en-US" sz="2000" b="1" dirty="0"/>
                        <a:t>4g/kg (4 hrs. before)</a:t>
                      </a:r>
                    </a:p>
                  </a:txBody>
                  <a:tcPr/>
                </a:tc>
                <a:tc>
                  <a:txBody>
                    <a:bodyPr/>
                    <a:lstStyle/>
                    <a:p>
                      <a:r>
                        <a:rPr lang="en-US" sz="2000" b="1" dirty="0"/>
                        <a:t>Low GI CHO + fat and protein </a:t>
                      </a:r>
                    </a:p>
                  </a:txBody>
                  <a:tcPr/>
                </a:tc>
                <a:extLst>
                  <a:ext uri="{0D108BD9-81ED-4DB2-BD59-A6C34878D82A}">
                    <a16:rowId xmlns:a16="http://schemas.microsoft.com/office/drawing/2014/main" val="3963644748"/>
                  </a:ext>
                </a:extLst>
              </a:tr>
              <a:tr h="539428">
                <a:tc>
                  <a:txBody>
                    <a:bodyPr/>
                    <a:lstStyle/>
                    <a:p>
                      <a:r>
                        <a:rPr lang="en-US" sz="2000" b="1" dirty="0"/>
                        <a:t>3g/kg (3 hrs before)</a:t>
                      </a:r>
                    </a:p>
                  </a:txBody>
                  <a:tcPr/>
                </a:tc>
                <a:tc>
                  <a:txBody>
                    <a:bodyPr/>
                    <a:lstStyle/>
                    <a:p>
                      <a:r>
                        <a:rPr lang="en-US" sz="2000" b="1" dirty="0"/>
                        <a:t>Low GI, Moderate protein and fat </a:t>
                      </a:r>
                    </a:p>
                  </a:txBody>
                  <a:tcPr/>
                </a:tc>
                <a:extLst>
                  <a:ext uri="{0D108BD9-81ED-4DB2-BD59-A6C34878D82A}">
                    <a16:rowId xmlns:a16="http://schemas.microsoft.com/office/drawing/2014/main" val="1116256773"/>
                  </a:ext>
                </a:extLst>
              </a:tr>
              <a:tr h="931068">
                <a:tc>
                  <a:txBody>
                    <a:bodyPr/>
                    <a:lstStyle/>
                    <a:p>
                      <a:r>
                        <a:rPr lang="en-US" sz="2000" b="1" dirty="0"/>
                        <a:t>2g/kg (2 hrs before)</a:t>
                      </a:r>
                    </a:p>
                  </a:txBody>
                  <a:tcPr/>
                </a:tc>
                <a:tc>
                  <a:txBody>
                    <a:bodyPr/>
                    <a:lstStyle/>
                    <a:p>
                      <a:r>
                        <a:rPr lang="en-US" sz="2000" b="1" dirty="0"/>
                        <a:t>High GI, moderate protein and fat</a:t>
                      </a:r>
                    </a:p>
                  </a:txBody>
                  <a:tcPr/>
                </a:tc>
                <a:extLst>
                  <a:ext uri="{0D108BD9-81ED-4DB2-BD59-A6C34878D82A}">
                    <a16:rowId xmlns:a16="http://schemas.microsoft.com/office/drawing/2014/main" val="2171342341"/>
                  </a:ext>
                </a:extLst>
              </a:tr>
              <a:tr h="931068">
                <a:tc>
                  <a:txBody>
                    <a:bodyPr/>
                    <a:lstStyle/>
                    <a:p>
                      <a:r>
                        <a:rPr lang="en-US" sz="2000" b="1" dirty="0"/>
                        <a:t>1g/kg (1 hr. before) </a:t>
                      </a:r>
                    </a:p>
                  </a:txBody>
                  <a:tcPr/>
                </a:tc>
                <a:tc>
                  <a:txBody>
                    <a:bodyPr/>
                    <a:lstStyle/>
                    <a:p>
                      <a:r>
                        <a:rPr lang="en-US" sz="2000" b="1" dirty="0"/>
                        <a:t>High GI low fibre, protein and fat </a:t>
                      </a:r>
                    </a:p>
                  </a:txBody>
                  <a:tcPr/>
                </a:tc>
                <a:extLst>
                  <a:ext uri="{0D108BD9-81ED-4DB2-BD59-A6C34878D82A}">
                    <a16:rowId xmlns:a16="http://schemas.microsoft.com/office/drawing/2014/main" val="4144684640"/>
                  </a:ext>
                </a:extLst>
              </a:tr>
              <a:tr h="525137">
                <a:tc gridSpan="2">
                  <a:txBody>
                    <a:bodyPr/>
                    <a:lstStyle/>
                    <a:p>
                      <a:pPr algn="ctr"/>
                      <a:endParaRPr lang="en-US" dirty="0"/>
                    </a:p>
                  </a:txBody>
                  <a:tcPr/>
                </a:tc>
                <a:tc hMerge="1">
                  <a:txBody>
                    <a:bodyPr/>
                    <a:lstStyle/>
                    <a:p>
                      <a:r>
                        <a:rPr lang="en-US" dirty="0"/>
                        <a:t>ACSM (Position statement : Nutrition for Athletic Performance 2016)</a:t>
                      </a:r>
                    </a:p>
                  </a:txBody>
                  <a:tcPr/>
                </a:tc>
                <a:extLst>
                  <a:ext uri="{0D108BD9-81ED-4DB2-BD59-A6C34878D82A}">
                    <a16:rowId xmlns:a16="http://schemas.microsoft.com/office/drawing/2014/main" val="3189902387"/>
                  </a:ext>
                </a:extLst>
              </a:tr>
            </a:tbl>
          </a:graphicData>
        </a:graphic>
      </p:graphicFrame>
      <p:pic>
        <p:nvPicPr>
          <p:cNvPr id="10" name="Picture 9" descr="Logo, company name&#10;&#10;Description automatically generated">
            <a:extLst>
              <a:ext uri="{FF2B5EF4-FFF2-40B4-BE49-F238E27FC236}">
                <a16:creationId xmlns:a16="http://schemas.microsoft.com/office/drawing/2014/main" id="{4B97CDFB-603F-4449-9E61-AC84B136B4DC}"/>
              </a:ext>
            </a:extLst>
          </p:cNvPr>
          <p:cNvPicPr>
            <a:picLocks noChangeAspect="1"/>
          </p:cNvPicPr>
          <p:nvPr/>
        </p:nvPicPr>
        <p:blipFill>
          <a:blip r:embed="rId3"/>
          <a:stretch>
            <a:fillRect/>
          </a:stretch>
        </p:blipFill>
        <p:spPr>
          <a:xfrm>
            <a:off x="5186918" y="5514974"/>
            <a:ext cx="1613932" cy="1343026"/>
          </a:xfrm>
          <a:prstGeom prst="rect">
            <a:avLst/>
          </a:prstGeom>
        </p:spPr>
      </p:pic>
    </p:spTree>
    <p:extLst>
      <p:ext uri="{BB962C8B-B14F-4D97-AF65-F5344CB8AC3E}">
        <p14:creationId xmlns:p14="http://schemas.microsoft.com/office/powerpoint/2010/main" val="1193402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924690" y="193305"/>
            <a:ext cx="5881370" cy="1060519"/>
          </a:xfrm>
        </p:spPr>
        <p:txBody>
          <a:bodyPr>
            <a:normAutofit/>
          </a:bodyPr>
          <a:lstStyle/>
          <a:p>
            <a:r>
              <a:rPr lang="en-US" dirty="0"/>
              <a:t>Fuelling during exercise </a:t>
            </a:r>
          </a:p>
        </p:txBody>
      </p:sp>
      <p:pic>
        <p:nvPicPr>
          <p:cNvPr id="4" name="Picture 3" descr="A person standing in front of a screen with text&#10;&#10;Description automatically generated with low confidence">
            <a:extLst>
              <a:ext uri="{FF2B5EF4-FFF2-40B4-BE49-F238E27FC236}">
                <a16:creationId xmlns:a16="http://schemas.microsoft.com/office/drawing/2014/main" id="{48794DB7-8C88-4841-B66D-3040E56D4423}"/>
              </a:ext>
            </a:extLst>
          </p:cNvPr>
          <p:cNvPicPr>
            <a:picLocks noChangeAspect="1"/>
          </p:cNvPicPr>
          <p:nvPr/>
        </p:nvPicPr>
        <p:blipFill>
          <a:blip r:embed="rId3"/>
          <a:stretch>
            <a:fillRect/>
          </a:stretch>
        </p:blipFill>
        <p:spPr>
          <a:xfrm>
            <a:off x="0" y="-193305"/>
            <a:ext cx="12044363" cy="6858000"/>
          </a:xfrm>
          <a:prstGeom prst="rect">
            <a:avLst/>
          </a:prstGeom>
        </p:spPr>
      </p:pic>
    </p:spTree>
    <p:extLst>
      <p:ext uri="{BB962C8B-B14F-4D97-AF65-F5344CB8AC3E}">
        <p14:creationId xmlns:p14="http://schemas.microsoft.com/office/powerpoint/2010/main" val="2269180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imeline&#10;&#10;Description automatically generated">
            <a:extLst>
              <a:ext uri="{FF2B5EF4-FFF2-40B4-BE49-F238E27FC236}">
                <a16:creationId xmlns:a16="http://schemas.microsoft.com/office/drawing/2014/main" id="{8C80F053-1C55-1B4F-AFDD-C4E995BDF877}"/>
              </a:ext>
            </a:extLst>
          </p:cNvPr>
          <p:cNvPicPr>
            <a:picLocks noChangeAspect="1"/>
          </p:cNvPicPr>
          <p:nvPr/>
        </p:nvPicPr>
        <p:blipFill>
          <a:blip r:embed="rId3"/>
          <a:stretch>
            <a:fillRect/>
          </a:stretch>
        </p:blipFill>
        <p:spPr>
          <a:xfrm>
            <a:off x="202692" y="0"/>
            <a:ext cx="11786616" cy="6858000"/>
          </a:xfrm>
          <a:prstGeom prst="rect">
            <a:avLst/>
          </a:prstGeom>
        </p:spPr>
      </p:pic>
    </p:spTree>
    <p:extLst>
      <p:ext uri="{BB962C8B-B14F-4D97-AF65-F5344CB8AC3E}">
        <p14:creationId xmlns:p14="http://schemas.microsoft.com/office/powerpoint/2010/main" val="870443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924690" y="193305"/>
            <a:ext cx="5881370" cy="1060519"/>
          </a:xfrm>
        </p:spPr>
        <p:txBody>
          <a:bodyPr>
            <a:normAutofit/>
          </a:bodyPr>
          <a:lstStyle/>
          <a:p>
            <a:r>
              <a:rPr lang="en-US" dirty="0"/>
              <a:t>Fuelling during exercise </a:t>
            </a:r>
          </a:p>
        </p:txBody>
      </p:sp>
      <p:pic>
        <p:nvPicPr>
          <p:cNvPr id="5" name="Picture 4" descr="A person riding a bike&#10;&#10;Description automatically generated with low confidence">
            <a:extLst>
              <a:ext uri="{FF2B5EF4-FFF2-40B4-BE49-F238E27FC236}">
                <a16:creationId xmlns:a16="http://schemas.microsoft.com/office/drawing/2014/main" id="{9296353E-428A-3849-BF6A-EE26CF1103E2}"/>
              </a:ext>
            </a:extLst>
          </p:cNvPr>
          <p:cNvPicPr>
            <a:picLocks noChangeAspect="1"/>
          </p:cNvPicPr>
          <p:nvPr/>
        </p:nvPicPr>
        <p:blipFill>
          <a:blip r:embed="rId3"/>
          <a:stretch>
            <a:fillRect/>
          </a:stretch>
        </p:blipFill>
        <p:spPr>
          <a:xfrm>
            <a:off x="147169" y="0"/>
            <a:ext cx="11897661" cy="6858000"/>
          </a:xfrm>
          <a:prstGeom prst="rect">
            <a:avLst/>
          </a:prstGeom>
        </p:spPr>
      </p:pic>
    </p:spTree>
    <p:extLst>
      <p:ext uri="{BB962C8B-B14F-4D97-AF65-F5344CB8AC3E}">
        <p14:creationId xmlns:p14="http://schemas.microsoft.com/office/powerpoint/2010/main" val="2514678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219496402"/>
              </p:ext>
            </p:extLst>
          </p:nvPr>
        </p:nvGraphicFramePr>
        <p:xfrm>
          <a:off x="1050324" y="879927"/>
          <a:ext cx="10379678" cy="5033060"/>
        </p:xfrm>
        <a:graphic>
          <a:graphicData uri="http://schemas.openxmlformats.org/drawingml/2006/table">
            <a:tbl>
              <a:tblPr firstRow="1" bandRow="1">
                <a:tableStyleId>{D27102A9-8310-4765-A935-A1911B00CA55}</a:tableStyleId>
              </a:tblPr>
              <a:tblGrid>
                <a:gridCol w="7048810">
                  <a:extLst>
                    <a:ext uri="{9D8B030D-6E8A-4147-A177-3AD203B41FA5}">
                      <a16:colId xmlns:a16="http://schemas.microsoft.com/office/drawing/2014/main" val="20000"/>
                    </a:ext>
                  </a:extLst>
                </a:gridCol>
                <a:gridCol w="3330868">
                  <a:extLst>
                    <a:ext uri="{9D8B030D-6E8A-4147-A177-3AD203B41FA5}">
                      <a16:colId xmlns:a16="http://schemas.microsoft.com/office/drawing/2014/main" val="20001"/>
                    </a:ext>
                  </a:extLst>
                </a:gridCol>
              </a:tblGrid>
              <a:tr h="816769">
                <a:tc>
                  <a:txBody>
                    <a:bodyPr/>
                    <a:lstStyle/>
                    <a:p>
                      <a:r>
                        <a:rPr lang="en-US" sz="2200" dirty="0">
                          <a:solidFill>
                            <a:schemeClr val="bg1"/>
                          </a:solidFill>
                        </a:rPr>
                        <a:t>ISOTONIC SPORTS DRINK</a:t>
                      </a:r>
                      <a:r>
                        <a:rPr lang="en-US" sz="2200" baseline="0" dirty="0">
                          <a:solidFill>
                            <a:schemeClr val="bg1"/>
                          </a:solidFill>
                        </a:rPr>
                        <a:t> 6g sugar /100ML </a:t>
                      </a:r>
                      <a:endParaRPr lang="en-US" sz="2200" dirty="0">
                        <a:solidFill>
                          <a:schemeClr val="bg1"/>
                        </a:solidFill>
                      </a:endParaRPr>
                    </a:p>
                  </a:txBody>
                  <a:tcPr marL="110374" marR="110374" marT="55187" marB="55187"/>
                </a:tc>
                <a:tc>
                  <a:txBody>
                    <a:bodyPr/>
                    <a:lstStyle/>
                    <a:p>
                      <a:r>
                        <a:rPr lang="en-US" sz="2200" dirty="0">
                          <a:solidFill>
                            <a:schemeClr val="bg1"/>
                          </a:solidFill>
                        </a:rPr>
                        <a:t>500ML</a:t>
                      </a:r>
                    </a:p>
                  </a:txBody>
                  <a:tcPr marL="110374" marR="110374" marT="55187" marB="55187">
                    <a:solidFill>
                      <a:schemeClr val="accent1">
                        <a:lumMod val="75000"/>
                      </a:schemeClr>
                    </a:solidFill>
                  </a:tcPr>
                </a:tc>
                <a:extLst>
                  <a:ext uri="{0D108BD9-81ED-4DB2-BD59-A6C34878D82A}">
                    <a16:rowId xmlns:a16="http://schemas.microsoft.com/office/drawing/2014/main" val="10000"/>
                  </a:ext>
                </a:extLst>
              </a:tr>
              <a:tr h="485646">
                <a:tc>
                  <a:txBody>
                    <a:bodyPr/>
                    <a:lstStyle/>
                    <a:p>
                      <a:r>
                        <a:rPr lang="en-US" sz="2200" dirty="0">
                          <a:solidFill>
                            <a:schemeClr val="bg1"/>
                          </a:solidFill>
                        </a:rPr>
                        <a:t>ENERGY</a:t>
                      </a:r>
                      <a:r>
                        <a:rPr lang="en-US" sz="2200" baseline="0" dirty="0">
                          <a:solidFill>
                            <a:schemeClr val="bg1"/>
                          </a:solidFill>
                        </a:rPr>
                        <a:t> BAR </a:t>
                      </a:r>
                      <a:endParaRPr lang="en-US" sz="2200" dirty="0">
                        <a:solidFill>
                          <a:schemeClr val="bg1"/>
                        </a:solidFill>
                      </a:endParaRPr>
                    </a:p>
                  </a:txBody>
                  <a:tcPr marL="110374" marR="110374" marT="55187" marB="55187">
                    <a:solidFill>
                      <a:schemeClr val="accent2">
                        <a:alpha val="20000"/>
                      </a:schemeClr>
                    </a:solidFill>
                  </a:tcPr>
                </a:tc>
                <a:tc>
                  <a:txBody>
                    <a:bodyPr/>
                    <a:lstStyle/>
                    <a:p>
                      <a:r>
                        <a:rPr lang="en-US" sz="2200" dirty="0">
                          <a:solidFill>
                            <a:schemeClr val="bg1"/>
                          </a:solidFill>
                        </a:rPr>
                        <a:t>1 BAR</a:t>
                      </a:r>
                    </a:p>
                  </a:txBody>
                  <a:tcPr marL="110374" marR="110374" marT="55187" marB="55187">
                    <a:solidFill>
                      <a:schemeClr val="accent1">
                        <a:lumMod val="75000"/>
                      </a:schemeClr>
                    </a:solidFill>
                  </a:tcPr>
                </a:tc>
                <a:extLst>
                  <a:ext uri="{0D108BD9-81ED-4DB2-BD59-A6C34878D82A}">
                    <a16:rowId xmlns:a16="http://schemas.microsoft.com/office/drawing/2014/main" val="10001"/>
                  </a:ext>
                </a:extLst>
              </a:tr>
              <a:tr h="816769">
                <a:tc>
                  <a:txBody>
                    <a:bodyPr/>
                    <a:lstStyle/>
                    <a:p>
                      <a:r>
                        <a:rPr lang="en-US" sz="2200" dirty="0">
                          <a:solidFill>
                            <a:schemeClr val="bg1"/>
                          </a:solidFill>
                        </a:rPr>
                        <a:t>Diluted</a:t>
                      </a:r>
                      <a:r>
                        <a:rPr lang="en-US" sz="2200" baseline="0" dirty="0">
                          <a:solidFill>
                            <a:schemeClr val="bg1"/>
                          </a:solidFill>
                        </a:rPr>
                        <a:t> fruit juice  (250ml fruit juice 250ml water) </a:t>
                      </a:r>
                      <a:endParaRPr lang="en-US" sz="2200" dirty="0">
                        <a:solidFill>
                          <a:schemeClr val="bg1"/>
                        </a:solidFill>
                      </a:endParaRPr>
                    </a:p>
                  </a:txBody>
                  <a:tcPr marL="110374" marR="110374" marT="55187" marB="55187"/>
                </a:tc>
                <a:tc>
                  <a:txBody>
                    <a:bodyPr/>
                    <a:lstStyle/>
                    <a:p>
                      <a:r>
                        <a:rPr lang="en-US" sz="2200" dirty="0">
                          <a:solidFill>
                            <a:schemeClr val="bg1"/>
                          </a:solidFill>
                        </a:rPr>
                        <a:t>500ml </a:t>
                      </a:r>
                    </a:p>
                    <a:p>
                      <a:endParaRPr lang="en-US" sz="2200" dirty="0">
                        <a:solidFill>
                          <a:schemeClr val="bg1"/>
                        </a:solidFill>
                      </a:endParaRPr>
                    </a:p>
                  </a:txBody>
                  <a:tcPr marL="110374" marR="110374" marT="55187" marB="55187">
                    <a:solidFill>
                      <a:schemeClr val="accent1">
                        <a:lumMod val="75000"/>
                      </a:schemeClr>
                    </a:solidFill>
                  </a:tcPr>
                </a:tc>
                <a:extLst>
                  <a:ext uri="{0D108BD9-81ED-4DB2-BD59-A6C34878D82A}">
                    <a16:rowId xmlns:a16="http://schemas.microsoft.com/office/drawing/2014/main" val="10002"/>
                  </a:ext>
                </a:extLst>
              </a:tr>
              <a:tr h="485646">
                <a:tc>
                  <a:txBody>
                    <a:bodyPr/>
                    <a:lstStyle/>
                    <a:p>
                      <a:r>
                        <a:rPr lang="en-US" sz="2200" dirty="0">
                          <a:solidFill>
                            <a:schemeClr val="bg1"/>
                          </a:solidFill>
                        </a:rPr>
                        <a:t>Raisins or sultanas </a:t>
                      </a:r>
                    </a:p>
                  </a:txBody>
                  <a:tcPr marL="110374" marR="110374" marT="55187" marB="55187"/>
                </a:tc>
                <a:tc>
                  <a:txBody>
                    <a:bodyPr/>
                    <a:lstStyle/>
                    <a:p>
                      <a:r>
                        <a:rPr lang="en-US" sz="2200" dirty="0">
                          <a:solidFill>
                            <a:schemeClr val="bg1"/>
                          </a:solidFill>
                        </a:rPr>
                        <a:t>40g (handful)</a:t>
                      </a:r>
                    </a:p>
                  </a:txBody>
                  <a:tcPr marL="110374" marR="110374" marT="55187" marB="55187">
                    <a:solidFill>
                      <a:schemeClr val="accent1">
                        <a:lumMod val="75000"/>
                      </a:schemeClr>
                    </a:solidFill>
                  </a:tcPr>
                </a:tc>
                <a:extLst>
                  <a:ext uri="{0D108BD9-81ED-4DB2-BD59-A6C34878D82A}">
                    <a16:rowId xmlns:a16="http://schemas.microsoft.com/office/drawing/2014/main" val="10003"/>
                  </a:ext>
                </a:extLst>
              </a:tr>
              <a:tr h="485646">
                <a:tc>
                  <a:txBody>
                    <a:bodyPr/>
                    <a:lstStyle/>
                    <a:p>
                      <a:r>
                        <a:rPr lang="en-US" sz="2200" dirty="0">
                          <a:solidFill>
                            <a:schemeClr val="bg1"/>
                          </a:solidFill>
                        </a:rPr>
                        <a:t>Energy</a:t>
                      </a:r>
                      <a:r>
                        <a:rPr lang="en-US" sz="2200" baseline="0" dirty="0">
                          <a:solidFill>
                            <a:schemeClr val="bg1"/>
                          </a:solidFill>
                        </a:rPr>
                        <a:t> gel </a:t>
                      </a:r>
                      <a:endParaRPr lang="en-US" sz="2200" dirty="0">
                        <a:solidFill>
                          <a:schemeClr val="bg1"/>
                        </a:solidFill>
                      </a:endParaRPr>
                    </a:p>
                  </a:txBody>
                  <a:tcPr marL="110374" marR="110374" marT="55187" marB="55187"/>
                </a:tc>
                <a:tc>
                  <a:txBody>
                    <a:bodyPr/>
                    <a:lstStyle/>
                    <a:p>
                      <a:r>
                        <a:rPr lang="en-US" sz="2200" dirty="0">
                          <a:solidFill>
                            <a:schemeClr val="bg1"/>
                          </a:solidFill>
                        </a:rPr>
                        <a:t>X1 </a:t>
                      </a:r>
                    </a:p>
                  </a:txBody>
                  <a:tcPr marL="110374" marR="110374" marT="55187" marB="55187">
                    <a:solidFill>
                      <a:schemeClr val="accent1">
                        <a:lumMod val="75000"/>
                      </a:schemeClr>
                    </a:solidFill>
                  </a:tcPr>
                </a:tc>
                <a:extLst>
                  <a:ext uri="{0D108BD9-81ED-4DB2-BD59-A6C34878D82A}">
                    <a16:rowId xmlns:a16="http://schemas.microsoft.com/office/drawing/2014/main" val="10004"/>
                  </a:ext>
                </a:extLst>
              </a:tr>
              <a:tr h="485646">
                <a:tc>
                  <a:txBody>
                    <a:bodyPr/>
                    <a:lstStyle/>
                    <a:p>
                      <a:r>
                        <a:rPr lang="en-US" sz="2200" dirty="0">
                          <a:solidFill>
                            <a:schemeClr val="bg1"/>
                          </a:solidFill>
                        </a:rPr>
                        <a:t>Jelly Babies </a:t>
                      </a:r>
                    </a:p>
                  </a:txBody>
                  <a:tcPr marL="110374" marR="110374" marT="55187" marB="55187"/>
                </a:tc>
                <a:tc>
                  <a:txBody>
                    <a:bodyPr/>
                    <a:lstStyle/>
                    <a:p>
                      <a:r>
                        <a:rPr lang="en-US" sz="2200" dirty="0">
                          <a:solidFill>
                            <a:schemeClr val="bg1"/>
                          </a:solidFill>
                        </a:rPr>
                        <a:t>x6</a:t>
                      </a:r>
                    </a:p>
                  </a:txBody>
                  <a:tcPr marL="110374" marR="110374" marT="55187" marB="55187">
                    <a:solidFill>
                      <a:schemeClr val="accent1">
                        <a:lumMod val="75000"/>
                      </a:schemeClr>
                    </a:solidFill>
                  </a:tcPr>
                </a:tc>
                <a:extLst>
                  <a:ext uri="{0D108BD9-81ED-4DB2-BD59-A6C34878D82A}">
                    <a16:rowId xmlns:a16="http://schemas.microsoft.com/office/drawing/2014/main" val="10005"/>
                  </a:ext>
                </a:extLst>
              </a:tr>
              <a:tr h="485646">
                <a:tc>
                  <a:txBody>
                    <a:bodyPr/>
                    <a:lstStyle/>
                    <a:p>
                      <a:r>
                        <a:rPr lang="en-US" sz="2200" dirty="0">
                          <a:solidFill>
                            <a:schemeClr val="bg1"/>
                          </a:solidFill>
                        </a:rPr>
                        <a:t>Wine gums</a:t>
                      </a:r>
                    </a:p>
                  </a:txBody>
                  <a:tcPr marL="110374" marR="110374" marT="55187" marB="55187"/>
                </a:tc>
                <a:tc>
                  <a:txBody>
                    <a:bodyPr/>
                    <a:lstStyle/>
                    <a:p>
                      <a:r>
                        <a:rPr lang="en-US" sz="2200" dirty="0">
                          <a:solidFill>
                            <a:schemeClr val="bg1"/>
                          </a:solidFill>
                        </a:rPr>
                        <a:t>x6</a:t>
                      </a:r>
                    </a:p>
                  </a:txBody>
                  <a:tcPr marL="110374" marR="110374" marT="55187" marB="55187">
                    <a:solidFill>
                      <a:schemeClr val="accent1">
                        <a:lumMod val="75000"/>
                      </a:schemeClr>
                    </a:solidFill>
                  </a:tcPr>
                </a:tc>
                <a:extLst>
                  <a:ext uri="{0D108BD9-81ED-4DB2-BD59-A6C34878D82A}">
                    <a16:rowId xmlns:a16="http://schemas.microsoft.com/office/drawing/2014/main" val="10006"/>
                  </a:ext>
                </a:extLst>
              </a:tr>
              <a:tr h="485646">
                <a:tc>
                  <a:txBody>
                    <a:bodyPr/>
                    <a:lstStyle/>
                    <a:p>
                      <a:r>
                        <a:rPr lang="en-US" sz="2200" dirty="0">
                          <a:solidFill>
                            <a:schemeClr val="bg1"/>
                          </a:solidFill>
                        </a:rPr>
                        <a:t>Bananas </a:t>
                      </a:r>
                    </a:p>
                  </a:txBody>
                  <a:tcPr marL="110374" marR="110374" marT="55187" marB="55187"/>
                </a:tc>
                <a:tc>
                  <a:txBody>
                    <a:bodyPr/>
                    <a:lstStyle/>
                    <a:p>
                      <a:r>
                        <a:rPr lang="en-US" sz="2200" dirty="0">
                          <a:solidFill>
                            <a:schemeClr val="bg1"/>
                          </a:solidFill>
                        </a:rPr>
                        <a:t>1-2 </a:t>
                      </a:r>
                    </a:p>
                  </a:txBody>
                  <a:tcPr marL="110374" marR="110374" marT="55187" marB="55187">
                    <a:solidFill>
                      <a:schemeClr val="accent1">
                        <a:lumMod val="75000"/>
                      </a:schemeClr>
                    </a:solidFill>
                  </a:tcPr>
                </a:tc>
                <a:extLst>
                  <a:ext uri="{0D108BD9-81ED-4DB2-BD59-A6C34878D82A}">
                    <a16:rowId xmlns:a16="http://schemas.microsoft.com/office/drawing/2014/main" val="10007"/>
                  </a:ext>
                </a:extLst>
              </a:tr>
              <a:tr h="485646">
                <a:tc>
                  <a:txBody>
                    <a:bodyPr/>
                    <a:lstStyle/>
                    <a:p>
                      <a:r>
                        <a:rPr lang="en-US" sz="2200" dirty="0">
                          <a:solidFill>
                            <a:schemeClr val="bg1"/>
                          </a:solidFill>
                        </a:rPr>
                        <a:t>Energy chews </a:t>
                      </a:r>
                    </a:p>
                  </a:txBody>
                  <a:tcPr marL="110374" marR="110374" marT="55187" marB="55187"/>
                </a:tc>
                <a:tc>
                  <a:txBody>
                    <a:bodyPr/>
                    <a:lstStyle/>
                    <a:p>
                      <a:r>
                        <a:rPr lang="en-US" sz="2200" dirty="0">
                          <a:solidFill>
                            <a:schemeClr val="bg1"/>
                          </a:solidFill>
                        </a:rPr>
                        <a:t>3-6</a:t>
                      </a:r>
                    </a:p>
                  </a:txBody>
                  <a:tcPr marL="110374" marR="110374" marT="55187" marB="55187">
                    <a:solidFill>
                      <a:schemeClr val="accent1">
                        <a:lumMod val="75000"/>
                      </a:schemeClr>
                    </a:solidFill>
                  </a:tcPr>
                </a:tc>
                <a:extLst>
                  <a:ext uri="{0D108BD9-81ED-4DB2-BD59-A6C34878D82A}">
                    <a16:rowId xmlns:a16="http://schemas.microsoft.com/office/drawing/2014/main" val="10008"/>
                  </a:ext>
                </a:extLst>
              </a:tr>
            </a:tbl>
          </a:graphicData>
        </a:graphic>
      </p:graphicFrame>
      <p:sp>
        <p:nvSpPr>
          <p:cNvPr id="5" name="TextBox 4">
            <a:extLst>
              <a:ext uri="{FF2B5EF4-FFF2-40B4-BE49-F238E27FC236}">
                <a16:creationId xmlns:a16="http://schemas.microsoft.com/office/drawing/2014/main" id="{02E8E64C-2E33-2B43-A526-12CE1443DF16}"/>
              </a:ext>
            </a:extLst>
          </p:cNvPr>
          <p:cNvSpPr txBox="1"/>
          <p:nvPr/>
        </p:nvSpPr>
        <p:spPr>
          <a:xfrm>
            <a:off x="4672013" y="200025"/>
            <a:ext cx="6615112" cy="523220"/>
          </a:xfrm>
          <a:prstGeom prst="rect">
            <a:avLst/>
          </a:prstGeom>
          <a:noFill/>
        </p:spPr>
        <p:txBody>
          <a:bodyPr wrap="square" rtlCol="0">
            <a:spAutoFit/>
          </a:bodyPr>
          <a:lstStyle/>
          <a:p>
            <a:r>
              <a:rPr lang="en-US" sz="2800" dirty="0">
                <a:solidFill>
                  <a:schemeClr val="bg1"/>
                </a:solidFill>
              </a:rPr>
              <a:t>30g carbohydrate</a:t>
            </a:r>
          </a:p>
        </p:txBody>
      </p:sp>
    </p:spTree>
    <p:extLst>
      <p:ext uri="{BB962C8B-B14F-4D97-AF65-F5344CB8AC3E}">
        <p14:creationId xmlns:p14="http://schemas.microsoft.com/office/powerpoint/2010/main" val="1129138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4792" y="411995"/>
            <a:ext cx="6771807" cy="1143000"/>
          </a:xfrm>
        </p:spPr>
        <p:txBody>
          <a:bodyPr/>
          <a:lstStyle/>
          <a:p>
            <a:r>
              <a:rPr lang="en-US" dirty="0"/>
              <a:t>hydration  </a:t>
            </a:r>
          </a:p>
        </p:txBody>
      </p:sp>
      <p:sp>
        <p:nvSpPr>
          <p:cNvPr id="3" name="Content Placeholder 2"/>
          <p:cNvSpPr>
            <a:spLocks noGrp="1"/>
          </p:cNvSpPr>
          <p:nvPr>
            <p:ph idx="1"/>
          </p:nvPr>
        </p:nvSpPr>
        <p:spPr>
          <a:xfrm>
            <a:off x="314793" y="1714500"/>
            <a:ext cx="7368707" cy="4457700"/>
          </a:xfrm>
        </p:spPr>
        <p:txBody>
          <a:bodyPr>
            <a:normAutofit/>
          </a:bodyPr>
          <a:lstStyle/>
          <a:p>
            <a:r>
              <a:rPr lang="en-US" sz="2800" dirty="0">
                <a:solidFill>
                  <a:schemeClr val="bg1"/>
                </a:solidFill>
              </a:rPr>
              <a:t>Complicated subject </a:t>
            </a:r>
          </a:p>
          <a:p>
            <a:r>
              <a:rPr lang="en-US" sz="2800" dirty="0">
                <a:solidFill>
                  <a:schemeClr val="bg1"/>
                </a:solidFill>
              </a:rPr>
              <a:t>ACSM 400-800ml/hr. (estimated)</a:t>
            </a:r>
          </a:p>
          <a:p>
            <a:r>
              <a:rPr lang="en-US" sz="2800" dirty="0">
                <a:solidFill>
                  <a:schemeClr val="bg1"/>
                </a:solidFill>
              </a:rPr>
              <a:t>Consider temperature and race conditions </a:t>
            </a:r>
          </a:p>
          <a:p>
            <a:r>
              <a:rPr lang="en-US" sz="2800" dirty="0">
                <a:solidFill>
                  <a:schemeClr val="bg1"/>
                </a:solidFill>
              </a:rPr>
              <a:t>Thirst is not a good indicator of when to drink </a:t>
            </a:r>
          </a:p>
          <a:p>
            <a:r>
              <a:rPr lang="en-US" sz="2800" dirty="0">
                <a:solidFill>
                  <a:schemeClr val="bg1"/>
                </a:solidFill>
              </a:rPr>
              <a:t>Develop an individualised hydration strategy</a:t>
            </a:r>
          </a:p>
          <a:p>
            <a:r>
              <a:rPr lang="en-US" sz="2800" dirty="0">
                <a:solidFill>
                  <a:schemeClr val="bg1"/>
                </a:solidFill>
              </a:rPr>
              <a:t>Consider antimicrobial properties</a:t>
            </a:r>
          </a:p>
          <a:p>
            <a:r>
              <a:rPr lang="en-US" sz="2800" dirty="0">
                <a:solidFill>
                  <a:schemeClr val="bg1"/>
                </a:solidFill>
              </a:rPr>
              <a:t>Exercise &gt;90mins </a:t>
            </a:r>
            <a:r>
              <a:rPr lang="mr-IN" sz="2800" dirty="0">
                <a:solidFill>
                  <a:schemeClr val="bg1"/>
                </a:solidFill>
              </a:rPr>
              <a:t>–</a:t>
            </a:r>
            <a:r>
              <a:rPr lang="en-US" sz="2800" dirty="0">
                <a:solidFill>
                  <a:schemeClr val="bg1"/>
                </a:solidFill>
              </a:rPr>
              <a:t> electrolytes are key!</a:t>
            </a:r>
          </a:p>
          <a:p>
            <a:endParaRPr lang="en-US" dirty="0"/>
          </a:p>
        </p:txBody>
      </p:sp>
      <p:pic>
        <p:nvPicPr>
          <p:cNvPr id="4" name="Picture 3"/>
          <p:cNvPicPr>
            <a:picLocks noChangeAspect="1"/>
          </p:cNvPicPr>
          <p:nvPr/>
        </p:nvPicPr>
        <p:blipFill>
          <a:blip r:embed="rId2"/>
          <a:stretch>
            <a:fillRect/>
          </a:stretch>
        </p:blipFill>
        <p:spPr>
          <a:xfrm>
            <a:off x="7480612" y="411995"/>
            <a:ext cx="4539470" cy="5741233"/>
          </a:xfrm>
          <a:prstGeom prst="rect">
            <a:avLst/>
          </a:prstGeom>
        </p:spPr>
      </p:pic>
    </p:spTree>
    <p:extLst>
      <p:ext uri="{BB962C8B-B14F-4D97-AF65-F5344CB8AC3E}">
        <p14:creationId xmlns:p14="http://schemas.microsoft.com/office/powerpoint/2010/main" val="441303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AC2FF91C-90EC-444E-8710-DA1EC78FB46B}"/>
              </a:ext>
            </a:extLst>
          </p:cNvPr>
          <p:cNvSpPr txBox="1"/>
          <p:nvPr/>
        </p:nvSpPr>
        <p:spPr>
          <a:xfrm>
            <a:off x="957261" y="828675"/>
            <a:ext cx="9629775" cy="707886"/>
          </a:xfrm>
          <a:prstGeom prst="rect">
            <a:avLst/>
          </a:prstGeom>
          <a:noFill/>
        </p:spPr>
        <p:txBody>
          <a:bodyPr wrap="square" rtlCol="0">
            <a:spAutoFit/>
          </a:bodyPr>
          <a:lstStyle/>
          <a:p>
            <a:pPr algn="ctr"/>
            <a:r>
              <a:rPr lang="en-US" sz="4000" dirty="0"/>
              <a:t>sWEA</a:t>
            </a:r>
            <a:r>
              <a:rPr lang="en-US" sz="4000" dirty="0">
                <a:solidFill>
                  <a:schemeClr val="bg1"/>
                </a:solidFill>
              </a:rPr>
              <a:t>Sweat Rate Calculation</a:t>
            </a:r>
            <a:endParaRPr lang="en-US" sz="4000" dirty="0"/>
          </a:p>
        </p:txBody>
      </p:sp>
      <p:sp>
        <p:nvSpPr>
          <p:cNvPr id="14" name="TextBox 13">
            <a:extLst>
              <a:ext uri="{FF2B5EF4-FFF2-40B4-BE49-F238E27FC236}">
                <a16:creationId xmlns:a16="http://schemas.microsoft.com/office/drawing/2014/main" id="{22D279AB-F0F1-7044-AF82-A45460EE78AB}"/>
              </a:ext>
            </a:extLst>
          </p:cNvPr>
          <p:cNvSpPr txBox="1"/>
          <p:nvPr/>
        </p:nvSpPr>
        <p:spPr>
          <a:xfrm>
            <a:off x="431007" y="2101393"/>
            <a:ext cx="11329986" cy="954107"/>
          </a:xfrm>
          <a:prstGeom prst="rect">
            <a:avLst/>
          </a:prstGeom>
          <a:noFill/>
        </p:spPr>
        <p:txBody>
          <a:bodyPr wrap="square" rtlCol="0">
            <a:spAutoFit/>
          </a:bodyPr>
          <a:lstStyle/>
          <a:p>
            <a:pPr algn="ctr"/>
            <a:r>
              <a:rPr lang="en-US" sz="2800" dirty="0"/>
              <a:t>B</a:t>
            </a:r>
            <a:r>
              <a:rPr lang="en-US" sz="2800" dirty="0">
                <a:solidFill>
                  <a:schemeClr val="bg1"/>
                </a:solidFill>
              </a:rPr>
              <a:t>BODY MASS (PRE-EXERCISE) – (BODY MASS POST EX –FLUID INTAKE EX +URINE LOSS EX)</a:t>
            </a:r>
            <a:endParaRPr lang="en-US" sz="2800" dirty="0"/>
          </a:p>
        </p:txBody>
      </p:sp>
      <p:cxnSp>
        <p:nvCxnSpPr>
          <p:cNvPr id="16" name="Straight Connector 15">
            <a:extLst>
              <a:ext uri="{FF2B5EF4-FFF2-40B4-BE49-F238E27FC236}">
                <a16:creationId xmlns:a16="http://schemas.microsoft.com/office/drawing/2014/main" id="{C98BECBA-D253-1043-95B1-A92FC38721B6}"/>
              </a:ext>
            </a:extLst>
          </p:cNvPr>
          <p:cNvCxnSpPr/>
          <p:nvPr/>
        </p:nvCxnSpPr>
        <p:spPr>
          <a:xfrm>
            <a:off x="614362" y="3571876"/>
            <a:ext cx="10987087"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13800CD-6A3D-3A4F-B799-1096E94344CD}"/>
              </a:ext>
            </a:extLst>
          </p:cNvPr>
          <p:cNvSpPr txBox="1"/>
          <p:nvPr/>
        </p:nvSpPr>
        <p:spPr>
          <a:xfrm>
            <a:off x="1557338" y="3874057"/>
            <a:ext cx="8758237" cy="584775"/>
          </a:xfrm>
          <a:prstGeom prst="rect">
            <a:avLst/>
          </a:prstGeom>
          <a:noFill/>
        </p:spPr>
        <p:txBody>
          <a:bodyPr wrap="square" rtlCol="0">
            <a:spAutoFit/>
          </a:bodyPr>
          <a:lstStyle/>
          <a:p>
            <a:pPr algn="ctr"/>
            <a:r>
              <a:rPr lang="en-US" sz="3200" dirty="0">
                <a:solidFill>
                  <a:schemeClr val="bg1"/>
                </a:solidFill>
              </a:rPr>
              <a:t>EXERCISE DURATION</a:t>
            </a:r>
          </a:p>
        </p:txBody>
      </p:sp>
      <p:pic>
        <p:nvPicPr>
          <p:cNvPr id="19" name="Picture 18" descr="Logo, company name&#10;&#10;Description automatically generated">
            <a:extLst>
              <a:ext uri="{FF2B5EF4-FFF2-40B4-BE49-F238E27FC236}">
                <a16:creationId xmlns:a16="http://schemas.microsoft.com/office/drawing/2014/main" id="{C497BC6D-CEC7-7B45-BEAC-15C6619232D1}"/>
              </a:ext>
            </a:extLst>
          </p:cNvPr>
          <p:cNvPicPr>
            <a:picLocks noChangeAspect="1"/>
          </p:cNvPicPr>
          <p:nvPr/>
        </p:nvPicPr>
        <p:blipFill>
          <a:blip r:embed="rId2"/>
          <a:stretch>
            <a:fillRect/>
          </a:stretch>
        </p:blipFill>
        <p:spPr>
          <a:xfrm>
            <a:off x="614362" y="4352924"/>
            <a:ext cx="2347913" cy="2347913"/>
          </a:xfrm>
          <a:prstGeom prst="rect">
            <a:avLst/>
          </a:prstGeom>
        </p:spPr>
      </p:pic>
    </p:spTree>
    <p:extLst>
      <p:ext uri="{BB962C8B-B14F-4D97-AF65-F5344CB8AC3E}">
        <p14:creationId xmlns:p14="http://schemas.microsoft.com/office/powerpoint/2010/main" val="3612050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43197" y="821817"/>
            <a:ext cx="7729728" cy="1188720"/>
          </a:xfrm>
        </p:spPr>
        <p:txBody>
          <a:bodyPr>
            <a:normAutofit/>
          </a:bodyPr>
          <a:lstStyle/>
          <a:p>
            <a:r>
              <a:rPr lang="en-US" dirty="0"/>
              <a:t>RECOVERY NUTRITION </a:t>
            </a:r>
          </a:p>
        </p:txBody>
      </p:sp>
      <p:graphicFrame>
        <p:nvGraphicFramePr>
          <p:cNvPr id="15" name="Content Placeholder 14">
            <a:extLst>
              <a:ext uri="{FF2B5EF4-FFF2-40B4-BE49-F238E27FC236}">
                <a16:creationId xmlns:a16="http://schemas.microsoft.com/office/drawing/2014/main" id="{BEC31510-7558-F44A-87AA-E82D85E2C9BD}"/>
              </a:ext>
            </a:extLst>
          </p:cNvPr>
          <p:cNvGraphicFramePr>
            <a:graphicFrameLocks noGrp="1"/>
          </p:cNvGraphicFramePr>
          <p:nvPr>
            <p:ph idx="1"/>
            <p:extLst>
              <p:ext uri="{D42A27DB-BD31-4B8C-83A1-F6EECF244321}">
                <p14:modId xmlns:p14="http://schemas.microsoft.com/office/powerpoint/2010/main" val="4020570130"/>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7" name="Picture 16" descr="Logo, company name&#10;&#10;Description automatically generated">
            <a:extLst>
              <a:ext uri="{FF2B5EF4-FFF2-40B4-BE49-F238E27FC236}">
                <a16:creationId xmlns:a16="http://schemas.microsoft.com/office/drawing/2014/main" id="{80CB2CEF-CD97-2945-874F-B64C6E759BCD}"/>
              </a:ext>
            </a:extLst>
          </p:cNvPr>
          <p:cNvPicPr>
            <a:picLocks noChangeAspect="1"/>
          </p:cNvPicPr>
          <p:nvPr/>
        </p:nvPicPr>
        <p:blipFill>
          <a:blip r:embed="rId8"/>
          <a:stretch>
            <a:fillRect/>
          </a:stretch>
        </p:blipFill>
        <p:spPr>
          <a:xfrm>
            <a:off x="9672925" y="-469324"/>
            <a:ext cx="3107749" cy="3107749"/>
          </a:xfrm>
          <a:prstGeom prst="rect">
            <a:avLst/>
          </a:prstGeom>
        </p:spPr>
      </p:pic>
    </p:spTree>
    <p:extLst>
      <p:ext uri="{BB962C8B-B14F-4D97-AF65-F5344CB8AC3E}">
        <p14:creationId xmlns:p14="http://schemas.microsoft.com/office/powerpoint/2010/main" val="1941165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026" name="Picture 2" descr="DIETARY CARBOHYDRATE AND THE ENDURANCE ATHLETE: CONTEMPORARY PERSPECTIVES">
            <a:extLst>
              <a:ext uri="{FF2B5EF4-FFF2-40B4-BE49-F238E27FC236}">
                <a16:creationId xmlns:a16="http://schemas.microsoft.com/office/drawing/2014/main" id="{BC28C9A1-F4F9-784E-B749-4EFDB4CB29B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85839" y="178594"/>
            <a:ext cx="10301286" cy="6500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5068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77517" y="226132"/>
            <a:ext cx="7729728" cy="874006"/>
          </a:xfrm>
        </p:spPr>
        <p:txBody>
          <a:bodyPr>
            <a:normAutofit fontScale="90000"/>
          </a:bodyPr>
          <a:lstStyle/>
          <a:p>
            <a:r>
              <a:rPr lang="en-US" dirty="0"/>
              <a:t>How much protein for MPS </a:t>
            </a:r>
            <a:r>
              <a:rPr lang="mr-IN" dirty="0"/>
              <a:t>–</a:t>
            </a:r>
            <a:r>
              <a:rPr lang="en-US" dirty="0"/>
              <a:t> food first!</a:t>
            </a:r>
          </a:p>
        </p:txBody>
      </p:sp>
      <p:sp>
        <p:nvSpPr>
          <p:cNvPr id="3" name="Content Placeholder 2"/>
          <p:cNvSpPr>
            <a:spLocks noGrp="1"/>
          </p:cNvSpPr>
          <p:nvPr>
            <p:ph idx="1"/>
          </p:nvPr>
        </p:nvSpPr>
        <p:spPr>
          <a:xfrm>
            <a:off x="549965" y="1531230"/>
            <a:ext cx="11092069" cy="4457700"/>
          </a:xfrm>
        </p:spPr>
        <p:txBody>
          <a:bodyPr>
            <a:normAutofit/>
          </a:bodyPr>
          <a:lstStyle/>
          <a:p>
            <a:r>
              <a:rPr lang="en-US" sz="2400" dirty="0">
                <a:solidFill>
                  <a:schemeClr val="bg1"/>
                </a:solidFill>
              </a:rPr>
              <a:t>20-30g protein after exercise  e.g. </a:t>
            </a:r>
          </a:p>
          <a:p>
            <a:r>
              <a:rPr lang="en-US" sz="2400" dirty="0">
                <a:solidFill>
                  <a:schemeClr val="bg1"/>
                </a:solidFill>
              </a:rPr>
              <a:t>Baked beans 200g + 1 slice of bread (toasted) + 300ml milk (skimmed /semi skimmed)</a:t>
            </a:r>
            <a:endParaRPr lang="en-GB" sz="2400" dirty="0">
              <a:solidFill>
                <a:schemeClr val="bg1"/>
              </a:solidFill>
            </a:endParaRPr>
          </a:p>
          <a:p>
            <a:r>
              <a:rPr lang="en-US" sz="2400" dirty="0">
                <a:solidFill>
                  <a:schemeClr val="bg1"/>
                </a:solidFill>
              </a:rPr>
              <a:t>Poached eggs x2 on toast (1 slice wholegrain) with olive oil spread (thinly spread) </a:t>
            </a:r>
            <a:endParaRPr lang="en-GB" sz="2400" dirty="0">
              <a:solidFill>
                <a:schemeClr val="bg1"/>
              </a:solidFill>
            </a:endParaRPr>
          </a:p>
          <a:p>
            <a:r>
              <a:rPr lang="en-US" sz="2400" dirty="0">
                <a:solidFill>
                  <a:schemeClr val="bg1"/>
                </a:solidFill>
              </a:rPr>
              <a:t>Wholegrain bread (toasted) + peanut butter (level tablespoon) x2 slices + 200ml milk</a:t>
            </a:r>
            <a:endParaRPr lang="en-GB" sz="2400" dirty="0">
              <a:solidFill>
                <a:schemeClr val="bg1"/>
              </a:solidFill>
            </a:endParaRPr>
          </a:p>
          <a:p>
            <a:r>
              <a:rPr lang="en-US" sz="2400" dirty="0">
                <a:solidFill>
                  <a:schemeClr val="bg1"/>
                </a:solidFill>
              </a:rPr>
              <a:t>Jacket potato + tuna (1tin) </a:t>
            </a:r>
            <a:endParaRPr lang="en-GB" sz="2400" dirty="0">
              <a:solidFill>
                <a:schemeClr val="bg1"/>
              </a:solidFill>
            </a:endParaRPr>
          </a:p>
          <a:p>
            <a:r>
              <a:rPr lang="en-US" sz="2400" dirty="0">
                <a:solidFill>
                  <a:schemeClr val="bg1"/>
                </a:solidFill>
              </a:rPr>
              <a:t>Jacket potato + cottage cheese (1 tub)</a:t>
            </a:r>
            <a:endParaRPr lang="en-GB" sz="2400" dirty="0">
              <a:solidFill>
                <a:schemeClr val="bg1"/>
              </a:solidFill>
            </a:endParaRPr>
          </a:p>
          <a:p>
            <a:r>
              <a:rPr lang="en-US" sz="2400" dirty="0">
                <a:solidFill>
                  <a:schemeClr val="bg1"/>
                </a:solidFill>
              </a:rPr>
              <a:t>Cereal (e.g. special K (40g) with 300ml milk +100g Greek yoghurt </a:t>
            </a:r>
          </a:p>
          <a:p>
            <a:r>
              <a:rPr lang="en-US" sz="2400" dirty="0">
                <a:solidFill>
                  <a:schemeClr val="bg1"/>
                </a:solidFill>
              </a:rPr>
              <a:t>500ml flavoured milk one cereal bar one banana</a:t>
            </a:r>
          </a:p>
          <a:p>
            <a:r>
              <a:rPr lang="en-US" sz="2400" dirty="0">
                <a:solidFill>
                  <a:schemeClr val="bg1"/>
                </a:solidFill>
              </a:rPr>
              <a:t>Three oatcakes 60g hummus 500ml low fat milk </a:t>
            </a:r>
          </a:p>
          <a:p>
            <a:endParaRPr lang="en-GB" dirty="0"/>
          </a:p>
          <a:p>
            <a:endParaRPr lang="en-US" dirty="0"/>
          </a:p>
        </p:txBody>
      </p:sp>
      <p:pic>
        <p:nvPicPr>
          <p:cNvPr id="5" name="Picture 4" descr="Logo, company name&#10;&#10;Description automatically generated">
            <a:extLst>
              <a:ext uri="{FF2B5EF4-FFF2-40B4-BE49-F238E27FC236}">
                <a16:creationId xmlns:a16="http://schemas.microsoft.com/office/drawing/2014/main" id="{F3FA8865-54C9-BE4B-931F-5FADF0819E47}"/>
              </a:ext>
            </a:extLst>
          </p:cNvPr>
          <p:cNvPicPr>
            <a:picLocks noChangeAspect="1"/>
          </p:cNvPicPr>
          <p:nvPr/>
        </p:nvPicPr>
        <p:blipFill>
          <a:blip r:embed="rId2"/>
          <a:stretch>
            <a:fillRect/>
          </a:stretch>
        </p:blipFill>
        <p:spPr>
          <a:xfrm>
            <a:off x="8367712" y="2971801"/>
            <a:ext cx="3986212" cy="3986212"/>
          </a:xfrm>
          <a:prstGeom prst="rect">
            <a:avLst/>
          </a:prstGeom>
        </p:spPr>
      </p:pic>
    </p:spTree>
    <p:extLst>
      <p:ext uri="{BB962C8B-B14F-4D97-AF65-F5344CB8AC3E}">
        <p14:creationId xmlns:p14="http://schemas.microsoft.com/office/powerpoint/2010/main" val="3857287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77900" y="269875"/>
            <a:ext cx="10236200" cy="596900"/>
          </a:xfrm>
        </p:spPr>
        <p:txBody>
          <a:bodyPr>
            <a:normAutofit fontScale="90000"/>
          </a:bodyPr>
          <a:lstStyle/>
          <a:p>
            <a:r>
              <a:rPr lang="en-US" dirty="0"/>
              <a:t>RECOVERY DRINKs/ Make your own  </a:t>
            </a:r>
          </a:p>
        </p:txBody>
      </p:sp>
      <p:sp>
        <p:nvSpPr>
          <p:cNvPr id="3" name="Content Placeholder 2"/>
          <p:cNvSpPr>
            <a:spLocks noGrp="1"/>
          </p:cNvSpPr>
          <p:nvPr>
            <p:ph idx="1"/>
          </p:nvPr>
        </p:nvSpPr>
        <p:spPr>
          <a:xfrm>
            <a:off x="231775" y="1216025"/>
            <a:ext cx="7912100" cy="5167312"/>
          </a:xfrm>
        </p:spPr>
        <p:txBody>
          <a:bodyPr>
            <a:normAutofit/>
          </a:bodyPr>
          <a:lstStyle/>
          <a:p>
            <a:r>
              <a:rPr lang="en-US" sz="2800" dirty="0">
                <a:solidFill>
                  <a:schemeClr val="bg1"/>
                </a:solidFill>
              </a:rPr>
              <a:t>60g plain skimmed milk powder</a:t>
            </a:r>
          </a:p>
          <a:p>
            <a:r>
              <a:rPr lang="en-US" sz="2800" dirty="0">
                <a:solidFill>
                  <a:schemeClr val="bg1"/>
                </a:solidFill>
              </a:rPr>
              <a:t>500ml water</a:t>
            </a:r>
          </a:p>
          <a:p>
            <a:r>
              <a:rPr lang="en-US" sz="2800" dirty="0">
                <a:solidFill>
                  <a:schemeClr val="bg1"/>
                </a:solidFill>
              </a:rPr>
              <a:t>2 tbsp. milkshake flavouring </a:t>
            </a:r>
          </a:p>
          <a:p>
            <a:r>
              <a:rPr lang="en-US" sz="2800" dirty="0">
                <a:solidFill>
                  <a:schemeClr val="bg1"/>
                </a:solidFill>
              </a:rPr>
              <a:t>257KCAL/ 42G CHO/ 0.5G FAT/ 20G PROTEIN </a:t>
            </a:r>
          </a:p>
        </p:txBody>
      </p:sp>
      <p:pic>
        <p:nvPicPr>
          <p:cNvPr id="7" name="Picture 6"/>
          <p:cNvPicPr>
            <a:picLocks noChangeAspect="1"/>
          </p:cNvPicPr>
          <p:nvPr/>
        </p:nvPicPr>
        <p:blipFill>
          <a:blip r:embed="rId3"/>
          <a:stretch>
            <a:fillRect/>
          </a:stretch>
        </p:blipFill>
        <p:spPr>
          <a:xfrm>
            <a:off x="7842250" y="1401762"/>
            <a:ext cx="3492500" cy="4425950"/>
          </a:xfrm>
          <a:prstGeom prst="rect">
            <a:avLst/>
          </a:prstGeom>
        </p:spPr>
      </p:pic>
      <p:pic>
        <p:nvPicPr>
          <p:cNvPr id="4098" name="Picture 2" descr="Who is to blame for the cost of living crisis? | Evening Standard">
            <a:extLst>
              <a:ext uri="{FF2B5EF4-FFF2-40B4-BE49-F238E27FC236}">
                <a16:creationId xmlns:a16="http://schemas.microsoft.com/office/drawing/2014/main" id="{00DE1672-681D-1D43-8CAA-CF850AA38F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03500" y="3799681"/>
            <a:ext cx="3492500" cy="233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614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77517" y="226132"/>
            <a:ext cx="7729728" cy="874006"/>
          </a:xfrm>
        </p:spPr>
        <p:txBody>
          <a:bodyPr>
            <a:normAutofit/>
          </a:bodyPr>
          <a:lstStyle/>
          <a:p>
            <a:r>
              <a:rPr lang="en-US" dirty="0"/>
              <a:t>SUPPLEMENTS</a:t>
            </a:r>
          </a:p>
        </p:txBody>
      </p:sp>
      <p:sp>
        <p:nvSpPr>
          <p:cNvPr id="3" name="Content Placeholder 2"/>
          <p:cNvSpPr>
            <a:spLocks noGrp="1"/>
          </p:cNvSpPr>
          <p:nvPr>
            <p:ph idx="1"/>
          </p:nvPr>
        </p:nvSpPr>
        <p:spPr>
          <a:xfrm>
            <a:off x="1385889" y="1883526"/>
            <a:ext cx="13627996" cy="5517442"/>
          </a:xfrm>
        </p:spPr>
        <p:txBody>
          <a:bodyPr>
            <a:normAutofit/>
          </a:bodyPr>
          <a:lstStyle/>
          <a:p>
            <a:r>
              <a:rPr lang="en-GB" sz="3600" dirty="0">
                <a:solidFill>
                  <a:schemeClr val="bg1"/>
                </a:solidFill>
              </a:rPr>
              <a:t>CAFFEINE</a:t>
            </a:r>
          </a:p>
          <a:p>
            <a:r>
              <a:rPr lang="en-GB" sz="3600" dirty="0">
                <a:solidFill>
                  <a:schemeClr val="bg1"/>
                </a:solidFill>
              </a:rPr>
              <a:t>SODIUM BICARBONATE </a:t>
            </a:r>
          </a:p>
          <a:p>
            <a:r>
              <a:rPr lang="en-GB" sz="3600" dirty="0">
                <a:solidFill>
                  <a:schemeClr val="bg1"/>
                </a:solidFill>
              </a:rPr>
              <a:t>BETA ALANINE </a:t>
            </a:r>
          </a:p>
          <a:p>
            <a:r>
              <a:rPr lang="en-GB" sz="3600" dirty="0">
                <a:solidFill>
                  <a:schemeClr val="bg1"/>
                </a:solidFill>
              </a:rPr>
              <a:t>NITRATE </a:t>
            </a:r>
          </a:p>
          <a:p>
            <a:endParaRPr lang="en-US" dirty="0"/>
          </a:p>
        </p:txBody>
      </p:sp>
      <p:pic>
        <p:nvPicPr>
          <p:cNvPr id="5" name="Picture 4" descr="Logo, company name&#10;&#10;Description automatically generated">
            <a:extLst>
              <a:ext uri="{FF2B5EF4-FFF2-40B4-BE49-F238E27FC236}">
                <a16:creationId xmlns:a16="http://schemas.microsoft.com/office/drawing/2014/main" id="{F3FA8865-54C9-BE4B-931F-5FADF0819E47}"/>
              </a:ext>
            </a:extLst>
          </p:cNvPr>
          <p:cNvPicPr>
            <a:picLocks noChangeAspect="1"/>
          </p:cNvPicPr>
          <p:nvPr/>
        </p:nvPicPr>
        <p:blipFill>
          <a:blip r:embed="rId2"/>
          <a:stretch>
            <a:fillRect/>
          </a:stretch>
        </p:blipFill>
        <p:spPr>
          <a:xfrm>
            <a:off x="3865906" y="2938462"/>
            <a:ext cx="4552949" cy="4552949"/>
          </a:xfrm>
          <a:prstGeom prst="rect">
            <a:avLst/>
          </a:prstGeom>
        </p:spPr>
      </p:pic>
      <p:pic>
        <p:nvPicPr>
          <p:cNvPr id="5122" name="Picture 2" descr="Sports Supplements Certification | Informed Sport">
            <a:extLst>
              <a:ext uri="{FF2B5EF4-FFF2-40B4-BE49-F238E27FC236}">
                <a16:creationId xmlns:a16="http://schemas.microsoft.com/office/drawing/2014/main" id="{0453D3BB-9015-4647-B626-09F7DCDC22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9614" y="1495470"/>
            <a:ext cx="2325051" cy="2906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721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person, table, indoor, person&#10;&#10;Description automatically generated">
            <a:extLst>
              <a:ext uri="{FF2B5EF4-FFF2-40B4-BE49-F238E27FC236}">
                <a16:creationId xmlns:a16="http://schemas.microsoft.com/office/drawing/2014/main" id="{80D5E3E5-8C16-6B4C-8F1C-D3C28E9F5A16}"/>
              </a:ext>
            </a:extLst>
          </p:cNvPr>
          <p:cNvPicPr>
            <a:picLocks noGrp="1" noChangeAspect="1"/>
          </p:cNvPicPr>
          <p:nvPr>
            <p:ph idx="1"/>
          </p:nvPr>
        </p:nvPicPr>
        <p:blipFill rotWithShape="1">
          <a:blip r:embed="rId2"/>
          <a:srcRect t="628" b="15103"/>
          <a:stretch/>
        </p:blipFill>
        <p:spPr>
          <a:xfrm>
            <a:off x="20" y="10"/>
            <a:ext cx="12191980" cy="6857990"/>
          </a:xfrm>
          <a:prstGeom prst="rect">
            <a:avLst/>
          </a:prstGeom>
        </p:spPr>
      </p:pic>
      <p:sp>
        <p:nvSpPr>
          <p:cNvPr id="2" name="Title 1">
            <a:extLst>
              <a:ext uri="{FF2B5EF4-FFF2-40B4-BE49-F238E27FC236}">
                <a16:creationId xmlns:a16="http://schemas.microsoft.com/office/drawing/2014/main" id="{391DBDA4-72DF-DA4E-B11E-12D65BF3CE81}"/>
              </a:ext>
            </a:extLst>
          </p:cNvPr>
          <p:cNvSpPr>
            <a:spLocks noGrp="1"/>
          </p:cNvSpPr>
          <p:nvPr>
            <p:ph type="title"/>
          </p:nvPr>
        </p:nvSpPr>
        <p:spPr>
          <a:xfrm>
            <a:off x="1600200" y="2386744"/>
            <a:ext cx="8991600" cy="1645920"/>
          </a:xfr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3800" dirty="0">
                <a:solidFill>
                  <a:schemeClr val="tx1"/>
                </a:solidFill>
              </a:rPr>
              <a:t>Case study </a:t>
            </a:r>
          </a:p>
        </p:txBody>
      </p:sp>
    </p:spTree>
    <p:extLst>
      <p:ext uri="{BB962C8B-B14F-4D97-AF65-F5344CB8AC3E}">
        <p14:creationId xmlns:p14="http://schemas.microsoft.com/office/powerpoint/2010/main" val="4191975878"/>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riding a bicycle on a bridge&#10;&#10;Description automatically generated">
            <a:extLst>
              <a:ext uri="{FF2B5EF4-FFF2-40B4-BE49-F238E27FC236}">
                <a16:creationId xmlns:a16="http://schemas.microsoft.com/office/drawing/2014/main" id="{035A3D5B-5096-7D4A-B53E-A3F445D0D0F7}"/>
              </a:ext>
            </a:extLst>
          </p:cNvPr>
          <p:cNvPicPr>
            <a:picLocks noChangeAspect="1"/>
          </p:cNvPicPr>
          <p:nvPr/>
        </p:nvPicPr>
        <p:blipFill rotWithShape="1">
          <a:blip r:embed="rId2">
            <a:alphaModFix amt="40000"/>
          </a:blip>
          <a:srcRect t="2988" b="12743"/>
          <a:stretch/>
        </p:blipFill>
        <p:spPr>
          <a:xfrm>
            <a:off x="0" y="74995"/>
            <a:ext cx="12191980" cy="6857990"/>
          </a:xfrm>
          <a:prstGeom prst="rect">
            <a:avLst/>
          </a:prstGeom>
        </p:spPr>
      </p:pic>
      <p:sp>
        <p:nvSpPr>
          <p:cNvPr id="2" name="Title 1">
            <a:extLst>
              <a:ext uri="{FF2B5EF4-FFF2-40B4-BE49-F238E27FC236}">
                <a16:creationId xmlns:a16="http://schemas.microsoft.com/office/drawing/2014/main" id="{DAAB575B-A101-DA4D-862C-33B3D473969E}"/>
              </a:ext>
            </a:extLst>
          </p:cNvPr>
          <p:cNvSpPr>
            <a:spLocks noGrp="1"/>
          </p:cNvSpPr>
          <p:nvPr>
            <p:ph type="title"/>
          </p:nvPr>
        </p:nvSpPr>
        <p:spPr>
          <a:xfrm>
            <a:off x="2231126" y="393192"/>
            <a:ext cx="7729728" cy="724781"/>
          </a:xfrm>
          <a:noFill/>
          <a:ln>
            <a:solidFill>
              <a:srgbClr val="FFFFFF"/>
            </a:solidFill>
          </a:ln>
        </p:spPr>
        <p:txBody>
          <a:bodyPr>
            <a:normAutofit fontScale="90000"/>
          </a:bodyPr>
          <a:lstStyle/>
          <a:p>
            <a:r>
              <a:rPr lang="en-US">
                <a:solidFill>
                  <a:schemeClr val="tx1"/>
                </a:solidFill>
              </a:rPr>
              <a:t>Case study </a:t>
            </a:r>
          </a:p>
        </p:txBody>
      </p:sp>
      <p:sp>
        <p:nvSpPr>
          <p:cNvPr id="3" name="Content Placeholder 2">
            <a:extLst>
              <a:ext uri="{FF2B5EF4-FFF2-40B4-BE49-F238E27FC236}">
                <a16:creationId xmlns:a16="http://schemas.microsoft.com/office/drawing/2014/main" id="{06A60C3E-BE43-E745-9CFA-8CDF53B5AF30}"/>
              </a:ext>
            </a:extLst>
          </p:cNvPr>
          <p:cNvSpPr>
            <a:spLocks noGrp="1"/>
          </p:cNvSpPr>
          <p:nvPr>
            <p:ph idx="1"/>
          </p:nvPr>
        </p:nvSpPr>
        <p:spPr>
          <a:xfrm>
            <a:off x="942975" y="1685926"/>
            <a:ext cx="10358438" cy="4314824"/>
          </a:xfrm>
        </p:spPr>
        <p:txBody>
          <a:bodyPr>
            <a:normAutofit fontScale="92500" lnSpcReduction="20000"/>
          </a:bodyPr>
          <a:lstStyle/>
          <a:p>
            <a:pPr>
              <a:lnSpc>
                <a:spcPct val="90000"/>
              </a:lnSpc>
            </a:pPr>
            <a:r>
              <a:rPr lang="en-US" sz="2800" dirty="0">
                <a:solidFill>
                  <a:schemeClr val="tx1"/>
                </a:solidFill>
              </a:rPr>
              <a:t>Athlete A</a:t>
            </a:r>
          </a:p>
          <a:p>
            <a:pPr>
              <a:lnSpc>
                <a:spcPct val="90000"/>
              </a:lnSpc>
            </a:pPr>
            <a:r>
              <a:rPr lang="en-US" sz="2800" dirty="0">
                <a:solidFill>
                  <a:schemeClr val="tx1"/>
                </a:solidFill>
              </a:rPr>
              <a:t>Sport - Triathlon </a:t>
            </a:r>
          </a:p>
          <a:p>
            <a:pPr>
              <a:lnSpc>
                <a:spcPct val="90000"/>
              </a:lnSpc>
            </a:pPr>
            <a:r>
              <a:rPr lang="en-US" sz="2800" dirty="0">
                <a:solidFill>
                  <a:schemeClr val="tx1"/>
                </a:solidFill>
              </a:rPr>
              <a:t>35year old male </a:t>
            </a:r>
          </a:p>
          <a:p>
            <a:pPr>
              <a:lnSpc>
                <a:spcPct val="90000"/>
              </a:lnSpc>
            </a:pPr>
            <a:r>
              <a:rPr lang="en-US" sz="2800" dirty="0">
                <a:solidFill>
                  <a:schemeClr val="tx1"/>
                </a:solidFill>
              </a:rPr>
              <a:t>Body weight 70kg Height 6ft (182cm) </a:t>
            </a:r>
          </a:p>
          <a:p>
            <a:pPr>
              <a:lnSpc>
                <a:spcPct val="90000"/>
              </a:lnSpc>
            </a:pPr>
            <a:r>
              <a:rPr lang="en-US" sz="2800" dirty="0">
                <a:solidFill>
                  <a:schemeClr val="tx1"/>
                </a:solidFill>
              </a:rPr>
              <a:t>Current training plan 1-2 </a:t>
            </a:r>
            <a:r>
              <a:rPr lang="en-US" sz="2800" dirty="0" err="1">
                <a:solidFill>
                  <a:schemeClr val="tx1"/>
                </a:solidFill>
              </a:rPr>
              <a:t>hrs</a:t>
            </a:r>
            <a:r>
              <a:rPr lang="en-US" sz="2800" dirty="0">
                <a:solidFill>
                  <a:schemeClr val="tx1"/>
                </a:solidFill>
              </a:rPr>
              <a:t> per day </a:t>
            </a:r>
          </a:p>
          <a:p>
            <a:pPr>
              <a:lnSpc>
                <a:spcPct val="90000"/>
              </a:lnSpc>
            </a:pPr>
            <a:endParaRPr lang="en-US" sz="2800" dirty="0">
              <a:solidFill>
                <a:schemeClr val="tx1"/>
              </a:solidFill>
            </a:endParaRPr>
          </a:p>
          <a:p>
            <a:pPr>
              <a:lnSpc>
                <a:spcPct val="90000"/>
              </a:lnSpc>
            </a:pPr>
            <a:r>
              <a:rPr lang="en-US" sz="2800" dirty="0">
                <a:solidFill>
                  <a:schemeClr val="tx1"/>
                </a:solidFill>
              </a:rPr>
              <a:t>Work out his requirements for the following :-</a:t>
            </a:r>
          </a:p>
          <a:p>
            <a:pPr>
              <a:lnSpc>
                <a:spcPct val="90000"/>
              </a:lnSpc>
            </a:pPr>
            <a:r>
              <a:rPr lang="en-US" sz="2800" dirty="0">
                <a:solidFill>
                  <a:schemeClr val="tx1"/>
                </a:solidFill>
              </a:rPr>
              <a:t>Carbohydrate in g/kg and per day </a:t>
            </a:r>
          </a:p>
          <a:p>
            <a:pPr>
              <a:lnSpc>
                <a:spcPct val="90000"/>
              </a:lnSpc>
            </a:pPr>
            <a:r>
              <a:rPr lang="en-US" sz="2800" dirty="0">
                <a:solidFill>
                  <a:schemeClr val="tx1"/>
                </a:solidFill>
              </a:rPr>
              <a:t>Protein g/kg per day </a:t>
            </a:r>
          </a:p>
          <a:p>
            <a:pPr>
              <a:lnSpc>
                <a:spcPct val="90000"/>
              </a:lnSpc>
            </a:pPr>
            <a:r>
              <a:rPr lang="en-US" sz="2800" dirty="0">
                <a:solidFill>
                  <a:schemeClr val="tx1"/>
                </a:solidFill>
              </a:rPr>
              <a:t>Iron and calcium requirements </a:t>
            </a:r>
          </a:p>
          <a:p>
            <a:pPr>
              <a:lnSpc>
                <a:spcPct val="90000"/>
              </a:lnSpc>
            </a:pPr>
            <a:endParaRPr lang="en-US" sz="1300" dirty="0"/>
          </a:p>
        </p:txBody>
      </p:sp>
    </p:spTree>
    <p:extLst>
      <p:ext uri="{BB962C8B-B14F-4D97-AF65-F5344CB8AC3E}">
        <p14:creationId xmlns:p14="http://schemas.microsoft.com/office/powerpoint/2010/main" val="1394721315"/>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64C8027D-4C0E-0E40-BEFC-1878DCCE4515}"/>
              </a:ext>
            </a:extLst>
          </p:cNvPr>
          <p:cNvPicPr>
            <a:picLocks noChangeAspect="1"/>
          </p:cNvPicPr>
          <p:nvPr/>
        </p:nvPicPr>
        <p:blipFill rotWithShape="1">
          <a:blip r:embed="rId3">
            <a:alphaModFix amt="2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118382A-612E-1041-9412-B8140E88E912}"/>
              </a:ext>
            </a:extLst>
          </p:cNvPr>
          <p:cNvSpPr>
            <a:spLocks noGrp="1"/>
          </p:cNvSpPr>
          <p:nvPr>
            <p:ph type="title"/>
          </p:nvPr>
        </p:nvSpPr>
        <p:spPr>
          <a:xfrm>
            <a:off x="2231136" y="331351"/>
            <a:ext cx="7729728" cy="525899"/>
          </a:xfrm>
          <a:solidFill>
            <a:schemeClr val="bg1">
              <a:alpha val="30000"/>
            </a:schemeClr>
          </a:solidFill>
          <a:ln>
            <a:solidFill>
              <a:srgbClr val="FFFFFF"/>
            </a:solidFill>
          </a:ln>
        </p:spPr>
        <p:txBody>
          <a:bodyPr>
            <a:normAutofit fontScale="90000"/>
          </a:bodyPr>
          <a:lstStyle/>
          <a:p>
            <a:r>
              <a:rPr lang="en-US">
                <a:solidFill>
                  <a:schemeClr val="tx1"/>
                </a:solidFill>
              </a:rPr>
              <a:t>Diet history </a:t>
            </a:r>
          </a:p>
        </p:txBody>
      </p:sp>
      <p:sp>
        <p:nvSpPr>
          <p:cNvPr id="3" name="Content Placeholder 2">
            <a:extLst>
              <a:ext uri="{FF2B5EF4-FFF2-40B4-BE49-F238E27FC236}">
                <a16:creationId xmlns:a16="http://schemas.microsoft.com/office/drawing/2014/main" id="{DE02F1D9-1EDA-9246-8960-C9144E3B45D2}"/>
              </a:ext>
            </a:extLst>
          </p:cNvPr>
          <p:cNvSpPr>
            <a:spLocks noGrp="1"/>
          </p:cNvSpPr>
          <p:nvPr>
            <p:ph idx="1"/>
          </p:nvPr>
        </p:nvSpPr>
        <p:spPr>
          <a:xfrm>
            <a:off x="157162" y="1188591"/>
            <a:ext cx="11501437" cy="3101983"/>
          </a:xfrm>
        </p:spPr>
        <p:txBody>
          <a:bodyPr>
            <a:noAutofit/>
          </a:bodyPr>
          <a:lstStyle/>
          <a:p>
            <a:pPr>
              <a:lnSpc>
                <a:spcPct val="90000"/>
              </a:lnSpc>
            </a:pPr>
            <a:r>
              <a:rPr lang="en-US" sz="2000" dirty="0"/>
              <a:t>On assessment he reports feeling tired, poor sleep, and recent illnesses.  </a:t>
            </a:r>
          </a:p>
          <a:p>
            <a:pPr>
              <a:lnSpc>
                <a:spcPct val="90000"/>
              </a:lnSpc>
            </a:pPr>
            <a:r>
              <a:rPr lang="en-US" sz="2000" dirty="0"/>
              <a:t>Current training involves early am swim (6-7am) and 1 </a:t>
            </a:r>
            <a:r>
              <a:rPr lang="en-US" sz="2000" dirty="0" err="1"/>
              <a:t>hr</a:t>
            </a:r>
            <a:r>
              <a:rPr lang="en-US" sz="2000" dirty="0"/>
              <a:t> run (5-6pm) Distance and frequency of training will be increasing </a:t>
            </a:r>
          </a:p>
          <a:p>
            <a:pPr marL="0" indent="0">
              <a:lnSpc>
                <a:spcPct val="90000"/>
              </a:lnSpc>
              <a:buNone/>
            </a:pPr>
            <a:r>
              <a:rPr lang="en-US" sz="2000" dirty="0">
                <a:highlight>
                  <a:srgbClr val="FFFF00"/>
                </a:highlight>
              </a:rPr>
              <a:t>Diet History </a:t>
            </a:r>
          </a:p>
          <a:p>
            <a:pPr>
              <a:lnSpc>
                <a:spcPct val="90000"/>
              </a:lnSpc>
            </a:pPr>
            <a:r>
              <a:rPr lang="en-US" sz="2000" dirty="0"/>
              <a:t>Pre swim (no food) Cup of coffee (fasted training) </a:t>
            </a:r>
          </a:p>
          <a:p>
            <a:pPr>
              <a:lnSpc>
                <a:spcPct val="90000"/>
              </a:lnSpc>
            </a:pPr>
            <a:r>
              <a:rPr lang="en-US" sz="2000" dirty="0"/>
              <a:t>Swim 6-7am (water only)</a:t>
            </a:r>
          </a:p>
          <a:p>
            <a:pPr>
              <a:lnSpc>
                <a:spcPct val="90000"/>
              </a:lnSpc>
            </a:pPr>
            <a:r>
              <a:rPr lang="en-US" sz="2000" dirty="0"/>
              <a:t>Post swim – 2 slices of Toast (white) with Jam (1tsp) and cup of tea (mug) </a:t>
            </a:r>
          </a:p>
          <a:p>
            <a:pPr>
              <a:lnSpc>
                <a:spcPct val="90000"/>
              </a:lnSpc>
            </a:pPr>
            <a:r>
              <a:rPr lang="en-US" sz="2000" dirty="0"/>
              <a:t>Mid morning (no food) coffee x3 </a:t>
            </a:r>
          </a:p>
          <a:p>
            <a:pPr>
              <a:lnSpc>
                <a:spcPct val="90000"/>
              </a:lnSpc>
            </a:pPr>
            <a:r>
              <a:rPr lang="en-US" sz="2000" dirty="0"/>
              <a:t>Lunchtime – meal deal (egg mayonnaise sandwich) crisps and muller light yoghurt. Can of coke </a:t>
            </a:r>
          </a:p>
          <a:p>
            <a:pPr>
              <a:lnSpc>
                <a:spcPct val="90000"/>
              </a:lnSpc>
            </a:pPr>
            <a:r>
              <a:rPr lang="en-US" sz="2000" dirty="0"/>
              <a:t>Mid afternoon - High protein bar </a:t>
            </a:r>
          </a:p>
          <a:p>
            <a:pPr>
              <a:lnSpc>
                <a:spcPct val="90000"/>
              </a:lnSpc>
            </a:pPr>
            <a:r>
              <a:rPr lang="en-US" sz="2000" dirty="0"/>
              <a:t>Run 5-6pm (water only) </a:t>
            </a:r>
          </a:p>
          <a:p>
            <a:pPr>
              <a:lnSpc>
                <a:spcPct val="90000"/>
              </a:lnSpc>
            </a:pPr>
            <a:r>
              <a:rPr lang="en-US" sz="2000" dirty="0"/>
              <a:t>Tea – Spaghetti bolognaise /</a:t>
            </a:r>
            <a:r>
              <a:rPr lang="en-US" sz="2000" dirty="0" err="1"/>
              <a:t>chilli</a:t>
            </a:r>
            <a:r>
              <a:rPr lang="en-US" sz="2000" dirty="0"/>
              <a:t> with rice (125g) or 1 cup of pasta. Lean mince 140g or chicken stir fry with noodles (1 nest)</a:t>
            </a:r>
          </a:p>
          <a:p>
            <a:pPr>
              <a:lnSpc>
                <a:spcPct val="90000"/>
              </a:lnSpc>
            </a:pPr>
            <a:r>
              <a:rPr lang="en-US" sz="2000" dirty="0"/>
              <a:t>Before bed – biscuit 2 rich tea biscuits  and cup of tea </a:t>
            </a:r>
          </a:p>
        </p:txBody>
      </p:sp>
    </p:spTree>
    <p:extLst>
      <p:ext uri="{BB962C8B-B14F-4D97-AF65-F5344CB8AC3E}">
        <p14:creationId xmlns:p14="http://schemas.microsoft.com/office/powerpoint/2010/main" val="3264430596"/>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swimming in a pool&#10;&#10;Description automatically generated with medium confidence">
            <a:extLst>
              <a:ext uri="{FF2B5EF4-FFF2-40B4-BE49-F238E27FC236}">
                <a16:creationId xmlns:a16="http://schemas.microsoft.com/office/drawing/2014/main" id="{75A92DC3-54E7-4948-BFE8-D6121BC50F47}"/>
              </a:ext>
            </a:extLst>
          </p:cNvPr>
          <p:cNvPicPr>
            <a:picLocks noChangeAspect="1"/>
          </p:cNvPicPr>
          <p:nvPr/>
        </p:nvPicPr>
        <p:blipFill rotWithShape="1">
          <a:blip r:embed="rId2">
            <a:alphaModFix amt="4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1DE38505-6172-D04C-BEB2-38AAF6288B9F}"/>
              </a:ext>
            </a:extLst>
          </p:cNvPr>
          <p:cNvSpPr>
            <a:spLocks noGrp="1"/>
          </p:cNvSpPr>
          <p:nvPr>
            <p:ph type="title"/>
          </p:nvPr>
        </p:nvSpPr>
        <p:spPr>
          <a:xfrm>
            <a:off x="2231136" y="336042"/>
            <a:ext cx="7729728" cy="578358"/>
          </a:xfrm>
          <a:noFill/>
          <a:ln>
            <a:solidFill>
              <a:srgbClr val="FFFFFF"/>
            </a:solidFill>
          </a:ln>
        </p:spPr>
        <p:txBody>
          <a:bodyPr>
            <a:normAutofit fontScale="90000"/>
          </a:bodyPr>
          <a:lstStyle/>
          <a:p>
            <a:r>
              <a:rPr lang="en-US">
                <a:solidFill>
                  <a:schemeClr val="tx1"/>
                </a:solidFill>
              </a:rPr>
              <a:t>Performance nutrition advice </a:t>
            </a:r>
          </a:p>
        </p:txBody>
      </p:sp>
      <p:sp>
        <p:nvSpPr>
          <p:cNvPr id="3" name="Content Placeholder 2">
            <a:extLst>
              <a:ext uri="{FF2B5EF4-FFF2-40B4-BE49-F238E27FC236}">
                <a16:creationId xmlns:a16="http://schemas.microsoft.com/office/drawing/2014/main" id="{7FFCB526-08AC-6842-B0DD-68C4F5C4A286}"/>
              </a:ext>
            </a:extLst>
          </p:cNvPr>
          <p:cNvSpPr>
            <a:spLocks noGrp="1"/>
          </p:cNvSpPr>
          <p:nvPr>
            <p:ph idx="1"/>
          </p:nvPr>
        </p:nvSpPr>
        <p:spPr>
          <a:xfrm>
            <a:off x="1385888" y="1485900"/>
            <a:ext cx="9429750" cy="4025527"/>
          </a:xfrm>
        </p:spPr>
        <p:txBody>
          <a:bodyPr>
            <a:noAutofit/>
          </a:bodyPr>
          <a:lstStyle/>
          <a:p>
            <a:r>
              <a:rPr lang="en-US" sz="2800" dirty="0"/>
              <a:t>What advice would you give this athlete ?</a:t>
            </a:r>
          </a:p>
          <a:p>
            <a:endParaRPr lang="en-US" sz="2800" dirty="0"/>
          </a:p>
          <a:p>
            <a:r>
              <a:rPr lang="en-US" sz="2800" dirty="0"/>
              <a:t>How would you educate him?</a:t>
            </a:r>
          </a:p>
          <a:p>
            <a:endParaRPr lang="en-US" sz="2800" dirty="0"/>
          </a:p>
          <a:p>
            <a:r>
              <a:rPr lang="en-US" sz="2800" dirty="0"/>
              <a:t>How would you monitor his progress ?</a:t>
            </a:r>
          </a:p>
          <a:p>
            <a:endParaRPr lang="en-US" sz="2800" dirty="0"/>
          </a:p>
          <a:p>
            <a:r>
              <a:rPr lang="en-US" sz="2800" dirty="0"/>
              <a:t>He is due to start longer training rides on the weekend A 3hr bike ride – what would you advise regarding </a:t>
            </a:r>
            <a:r>
              <a:rPr lang="en-US" sz="2800" dirty="0" err="1"/>
              <a:t>fuelling</a:t>
            </a:r>
            <a:r>
              <a:rPr lang="en-US" sz="2800" dirty="0"/>
              <a:t>?</a:t>
            </a:r>
          </a:p>
        </p:txBody>
      </p:sp>
    </p:spTree>
    <p:extLst>
      <p:ext uri="{BB962C8B-B14F-4D97-AF65-F5344CB8AC3E}">
        <p14:creationId xmlns:p14="http://schemas.microsoft.com/office/powerpoint/2010/main" val="4251755846"/>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silhouette&#10;&#10;Description automatically generated">
            <a:extLst>
              <a:ext uri="{FF2B5EF4-FFF2-40B4-BE49-F238E27FC236}">
                <a16:creationId xmlns:a16="http://schemas.microsoft.com/office/drawing/2014/main" id="{96A12FFE-B365-FC4B-8860-FE148038F671}"/>
              </a:ext>
            </a:extLst>
          </p:cNvPr>
          <p:cNvPicPr>
            <a:picLocks noChangeAspect="1"/>
          </p:cNvPicPr>
          <p:nvPr/>
        </p:nvPicPr>
        <p:blipFill rotWithShape="1">
          <a:blip r:embed="rId3">
            <a:alphaModFix amt="4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7028A4D8-67B5-084D-9353-950BF9B949A5}"/>
              </a:ext>
            </a:extLst>
          </p:cNvPr>
          <p:cNvSpPr>
            <a:spLocks noGrp="1"/>
          </p:cNvSpPr>
          <p:nvPr>
            <p:ph type="ctrTitle"/>
          </p:nvPr>
        </p:nvSpPr>
        <p:spPr>
          <a:xfrm>
            <a:off x="1600200" y="2386744"/>
            <a:ext cx="8991600" cy="1645920"/>
          </a:xfrm>
          <a:noFill/>
          <a:ln w="38100" cap="sq">
            <a:solidFill>
              <a:schemeClr val="tx1"/>
            </a:solidFill>
            <a:miter lim="800000"/>
          </a:ln>
        </p:spPr>
        <p:txBody>
          <a:bodyPr vert="horz" lIns="182880" tIns="182880" rIns="182880" bIns="182880" rtlCol="0" anchor="ctr">
            <a:normAutofit/>
          </a:bodyPr>
          <a:lstStyle/>
          <a:p>
            <a:r>
              <a:rPr lang="en-US" kern="1200" cap="all" spc="200" baseline="0" dirty="0">
                <a:solidFill>
                  <a:schemeClr val="tx1"/>
                </a:solidFill>
                <a:latin typeface="+mj-lt"/>
                <a:ea typeface="+mj-ea"/>
                <a:cs typeface="+mj-cs"/>
              </a:rPr>
              <a:t>Thankyou all for Listening </a:t>
            </a:r>
            <a:br>
              <a:rPr lang="en-US" kern="1200" cap="all" spc="200" baseline="0" dirty="0">
                <a:solidFill>
                  <a:schemeClr val="tx1"/>
                </a:solidFill>
                <a:latin typeface="+mj-lt"/>
                <a:ea typeface="+mj-ea"/>
                <a:cs typeface="+mj-cs"/>
              </a:rPr>
            </a:br>
            <a:r>
              <a:rPr lang="en-US" kern="1200" cap="all" spc="200" baseline="0" dirty="0">
                <a:solidFill>
                  <a:schemeClr val="tx1"/>
                </a:solidFill>
                <a:latin typeface="+mj-lt"/>
                <a:ea typeface="+mj-ea"/>
                <a:cs typeface="+mj-cs"/>
              </a:rPr>
              <a:t>? QUESTIONS </a:t>
            </a:r>
          </a:p>
        </p:txBody>
      </p:sp>
      <p:pic>
        <p:nvPicPr>
          <p:cNvPr id="9" name="Picture 8" descr="Logo, company name&#10;&#10;Description automatically generated">
            <a:extLst>
              <a:ext uri="{FF2B5EF4-FFF2-40B4-BE49-F238E27FC236}">
                <a16:creationId xmlns:a16="http://schemas.microsoft.com/office/drawing/2014/main" id="{F811F56C-8E80-EC4E-A4AA-41327F66E2AD}"/>
              </a:ext>
            </a:extLst>
          </p:cNvPr>
          <p:cNvPicPr>
            <a:picLocks noChangeAspect="1"/>
          </p:cNvPicPr>
          <p:nvPr/>
        </p:nvPicPr>
        <p:blipFill>
          <a:blip r:embed="rId4"/>
          <a:stretch>
            <a:fillRect/>
          </a:stretch>
        </p:blipFill>
        <p:spPr>
          <a:xfrm>
            <a:off x="7781925" y="2743200"/>
            <a:ext cx="4700587" cy="4700587"/>
          </a:xfrm>
          <a:prstGeom prst="rect">
            <a:avLst/>
          </a:prstGeom>
        </p:spPr>
      </p:pic>
    </p:spTree>
    <p:extLst>
      <p:ext uri="{BB962C8B-B14F-4D97-AF65-F5344CB8AC3E}">
        <p14:creationId xmlns:p14="http://schemas.microsoft.com/office/powerpoint/2010/main" val="996437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5080</TotalTime>
  <Words>3456</Words>
  <Application>Microsoft Office PowerPoint</Application>
  <PresentationFormat>Widescreen</PresentationFormat>
  <Paragraphs>646</Paragraphs>
  <Slides>36</Slides>
  <Notes>20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Al Tarikh</vt:lpstr>
      <vt:lpstr>Poppins Medium Bold</vt:lpstr>
      <vt:lpstr>Arial</vt:lpstr>
      <vt:lpstr>Calibri</vt:lpstr>
      <vt:lpstr>Gill Sans MT</vt:lpstr>
      <vt:lpstr>Poppins ExtraBold</vt:lpstr>
      <vt:lpstr>Poppins Medium</vt:lpstr>
      <vt:lpstr>Walbaum Display SemiBold</vt:lpstr>
      <vt:lpstr>Parcel</vt:lpstr>
      <vt:lpstr>PowerPoint Presentation</vt:lpstr>
      <vt:lpstr>Content </vt:lpstr>
      <vt:lpstr>What is endurance sport?</vt:lpstr>
      <vt:lpstr>PowerPoint Presentation</vt:lpstr>
      <vt:lpstr>PowerPoint Presentation</vt:lpstr>
      <vt:lpstr>PowerPoint Presentation</vt:lpstr>
      <vt:lpstr>PowerPoint Presentation</vt:lpstr>
      <vt:lpstr>How much carbohydrate do athletes need?</vt:lpstr>
      <vt:lpstr>PowerPoint Presentation</vt:lpstr>
      <vt:lpstr>PowerPoint Presentation</vt:lpstr>
      <vt:lpstr>Protein – How much? </vt:lpstr>
      <vt:lpstr>Protein </vt:lpstr>
      <vt:lpstr>PowerPoint Presentation</vt:lpstr>
      <vt:lpstr>PowerPoint Presentation</vt:lpstr>
      <vt:lpstr>GLOW NUTRIENTS (Vitamins and minerals)</vt:lpstr>
      <vt:lpstr>Why is fuelling important in endurance sport?</vt:lpstr>
      <vt:lpstr>Causes of fatigue  in an endurance event </vt:lpstr>
      <vt:lpstr>Fuelling – Preparation </vt:lpstr>
      <vt:lpstr>PowerPoint Presentation</vt:lpstr>
      <vt:lpstr>Pre-race meal?</vt:lpstr>
      <vt:lpstr>Fuelling during exercise </vt:lpstr>
      <vt:lpstr>PowerPoint Presentation</vt:lpstr>
      <vt:lpstr>Fuelling during exercise </vt:lpstr>
      <vt:lpstr>PowerPoint Presentation</vt:lpstr>
      <vt:lpstr>hydration  </vt:lpstr>
      <vt:lpstr>PowerPoint Presentation</vt:lpstr>
      <vt:lpstr>RECOVERY NUTRITION </vt:lpstr>
      <vt:lpstr>PowerPoint Presentation</vt:lpstr>
      <vt:lpstr>How much protein for MPS – food first!</vt:lpstr>
      <vt:lpstr>RECOVERY DRINKs/ Make your own  </vt:lpstr>
      <vt:lpstr>SUPPLEMENTS</vt:lpstr>
      <vt:lpstr>Case study </vt:lpstr>
      <vt:lpstr>Case study </vt:lpstr>
      <vt:lpstr>Diet history </vt:lpstr>
      <vt:lpstr>Performance nutrition advice </vt:lpstr>
      <vt:lpstr>Thankyou all for Listening  ?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Victoria Prendiville</dc:creator>
  <cp:lastModifiedBy>Chris Cashin</cp:lastModifiedBy>
  <cp:revision>3</cp:revision>
  <dcterms:created xsi:type="dcterms:W3CDTF">2022-11-12T10:28:33Z</dcterms:created>
  <dcterms:modified xsi:type="dcterms:W3CDTF">2023-01-24T17:10:37Z</dcterms:modified>
</cp:coreProperties>
</file>