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4" r:id="rId3"/>
    <p:sldId id="259" r:id="rId4"/>
    <p:sldId id="261" r:id="rId5"/>
    <p:sldId id="260" r:id="rId6"/>
    <p:sldId id="265" r:id="rId7"/>
    <p:sldId id="266" r:id="rId8"/>
    <p:sldId id="267" r:id="rId9"/>
    <p:sldId id="269" r:id="rId10"/>
    <p:sldId id="271" r:id="rId11"/>
    <p:sldId id="263" r:id="rId12"/>
    <p:sldId id="268" r:id="rId13"/>
    <p:sldId id="270" r:id="rId14"/>
    <p:sldId id="262" r:id="rId15"/>
    <p:sldId id="25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9E73D"/>
    <a:srgbClr val="43CEFF"/>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2" d="100"/>
          <a:sy n="72" d="100"/>
        </p:scale>
        <p:origin x="12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15398371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1899599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9339221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138750634"/>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53200459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743052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046054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53747956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13/09/2021</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985873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21145793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13/09/2021</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04178383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13/09/2021</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3376846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7587" y="2708920"/>
            <a:ext cx="6400800" cy="1752600"/>
          </a:xfrm>
        </p:spPr>
        <p:txBody>
          <a:bodyPr/>
          <a:lstStyle/>
          <a:p>
            <a:r>
              <a:rPr lang="en-GB" dirty="0"/>
              <a:t>HPAH5037; HPAH6037 </a:t>
            </a:r>
          </a:p>
          <a:p>
            <a:r>
              <a:rPr lang="en-GB" dirty="0"/>
              <a:t>Court Politics and Nero</a:t>
            </a:r>
          </a:p>
        </p:txBody>
      </p:sp>
      <p:sp>
        <p:nvSpPr>
          <p:cNvPr id="2" name="Title 1"/>
          <p:cNvSpPr>
            <a:spLocks noGrp="1"/>
          </p:cNvSpPr>
          <p:nvPr>
            <p:ph type="ctrTitle"/>
          </p:nvPr>
        </p:nvSpPr>
        <p:spPr>
          <a:xfrm>
            <a:off x="701787" y="567529"/>
            <a:ext cx="7772400" cy="1512168"/>
          </a:xfrm>
        </p:spPr>
        <p:txBody>
          <a:bodyPr>
            <a:normAutofit fontScale="90000"/>
          </a:bodyPr>
          <a:lstStyle/>
          <a:p>
            <a:r>
              <a:rPr lang="en-GB" sz="4000" dirty="0"/>
              <a:t>Murder, Mayhem and Megalomania: The Life and Times of the Emperor Nero </a:t>
            </a:r>
            <a:endParaRPr lang="en-GB" dirty="0"/>
          </a:p>
        </p:txBody>
      </p:sp>
      <p:pic>
        <p:nvPicPr>
          <p:cNvPr id="8" name="Picture 7"/>
          <p:cNvPicPr>
            <a:picLocks noChangeAspect="1"/>
          </p:cNvPicPr>
          <p:nvPr/>
        </p:nvPicPr>
        <p:blipFill>
          <a:blip r:embed="rId2"/>
          <a:stretch>
            <a:fillRect/>
          </a:stretch>
        </p:blipFill>
        <p:spPr>
          <a:xfrm>
            <a:off x="1568709" y="3383415"/>
            <a:ext cx="5981428" cy="3183640"/>
          </a:xfrm>
          <a:prstGeom prst="rect">
            <a:avLst/>
          </a:prstGeom>
        </p:spPr>
      </p:pic>
    </p:spTree>
    <p:extLst>
      <p:ext uri="{BB962C8B-B14F-4D97-AF65-F5344CB8AC3E}">
        <p14:creationId xmlns:p14="http://schemas.microsoft.com/office/powerpoint/2010/main" val="546554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Imperial Era Rome as a “Court Society”? </a:t>
            </a:r>
          </a:p>
        </p:txBody>
      </p:sp>
      <p:sp>
        <p:nvSpPr>
          <p:cNvPr id="4" name="Content Placeholder 3"/>
          <p:cNvSpPr>
            <a:spLocks noGrp="1"/>
          </p:cNvSpPr>
          <p:nvPr>
            <p:ph sz="quarter" idx="1"/>
          </p:nvPr>
        </p:nvSpPr>
        <p:spPr>
          <a:xfrm>
            <a:off x="197427" y="1364973"/>
            <a:ext cx="5602721" cy="5387009"/>
          </a:xfrm>
        </p:spPr>
        <p:txBody>
          <a:bodyPr>
            <a:normAutofit fontScale="92500" lnSpcReduction="20000"/>
          </a:bodyPr>
          <a:lstStyle/>
          <a:p>
            <a:r>
              <a:rPr lang="en-GB" dirty="0"/>
              <a:t>The term </a:t>
            </a:r>
            <a:r>
              <a:rPr lang="en-GB" i="1" dirty="0"/>
              <a:t>aula</a:t>
            </a:r>
            <a:r>
              <a:rPr lang="en-GB" dirty="0"/>
              <a:t> (Latinisation of a Greek word) or forecourt/atrium often used to refer to imperial palace.</a:t>
            </a:r>
            <a:endParaRPr lang="en-GB" sz="500" dirty="0"/>
          </a:p>
          <a:p>
            <a:pPr lvl="1"/>
            <a:endParaRPr lang="en-GB" sz="500" dirty="0"/>
          </a:p>
          <a:p>
            <a:r>
              <a:rPr lang="en-GB" dirty="0"/>
              <a:t>Organic rather than deliberate growth?</a:t>
            </a:r>
          </a:p>
          <a:p>
            <a:pPr lvl="1"/>
            <a:r>
              <a:rPr lang="en-GB" dirty="0"/>
              <a:t>Peculiar extension of princeps and his household at centre, alongside magistrates and senators. </a:t>
            </a:r>
          </a:p>
          <a:p>
            <a:endParaRPr lang="en-GB" sz="500" dirty="0"/>
          </a:p>
          <a:p>
            <a:pPr lvl="1"/>
            <a:endParaRPr lang="en-GB" sz="500" dirty="0"/>
          </a:p>
          <a:p>
            <a:r>
              <a:rPr lang="en-GB" dirty="0"/>
              <a:t>Focus in Roman era sources on behaviour of the emperor (lifestyle, relationships with others, etc.).  </a:t>
            </a:r>
          </a:p>
          <a:p>
            <a:endParaRPr lang="en-GB" sz="500" dirty="0"/>
          </a:p>
          <a:p>
            <a:r>
              <a:rPr lang="en-GB" dirty="0"/>
              <a:t>Balance between successful career / serving the state and servility (key themes in a number of Tacitus’ works, e.g. </a:t>
            </a:r>
            <a:r>
              <a:rPr lang="en-GB" i="1" dirty="0"/>
              <a:t>Agricola</a:t>
            </a:r>
            <a:r>
              <a:rPr lang="en-GB" dirty="0"/>
              <a:t> and </a:t>
            </a:r>
            <a:r>
              <a:rPr lang="en-GB" i="1" dirty="0"/>
              <a:t>Annals</a:t>
            </a:r>
            <a:r>
              <a:rPr lang="en-GB" dirty="0"/>
              <a:t>). </a:t>
            </a:r>
          </a:p>
        </p:txBody>
      </p:sp>
      <p:pic>
        <p:nvPicPr>
          <p:cNvPr id="6" name="Content Placeholder 5"/>
          <p:cNvPicPr>
            <a:picLocks noGrp="1" noChangeAspect="1"/>
          </p:cNvPicPr>
          <p:nvPr>
            <p:ph sz="half" idx="4294967295"/>
          </p:nvPr>
        </p:nvPicPr>
        <p:blipFill>
          <a:blip r:embed="rId2"/>
          <a:stretch>
            <a:fillRect/>
          </a:stretch>
        </p:blipFill>
        <p:spPr>
          <a:xfrm>
            <a:off x="5800148" y="1621271"/>
            <a:ext cx="3146425" cy="4681538"/>
          </a:xfrm>
          <a:prstGeom prst="rect">
            <a:avLst/>
          </a:prstGeom>
        </p:spPr>
      </p:pic>
    </p:spTree>
    <p:extLst>
      <p:ext uri="{BB962C8B-B14F-4D97-AF65-F5344CB8AC3E}">
        <p14:creationId xmlns:p14="http://schemas.microsoft.com/office/powerpoint/2010/main" val="2482196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Household or “Royal Court”? (1)</a:t>
            </a:r>
          </a:p>
        </p:txBody>
      </p:sp>
      <p:sp>
        <p:nvSpPr>
          <p:cNvPr id="3" name="Content Placeholder 2"/>
          <p:cNvSpPr>
            <a:spLocks noGrp="1"/>
          </p:cNvSpPr>
          <p:nvPr>
            <p:ph sz="quarter" idx="1"/>
          </p:nvPr>
        </p:nvSpPr>
        <p:spPr>
          <a:xfrm>
            <a:off x="228600" y="1433945"/>
            <a:ext cx="8707582" cy="5424055"/>
          </a:xfrm>
        </p:spPr>
        <p:txBody>
          <a:bodyPr>
            <a:normAutofit/>
          </a:bodyPr>
          <a:lstStyle/>
          <a:p>
            <a:r>
              <a:rPr lang="en-GB" dirty="0"/>
              <a:t>Formal ritualised interactions via the daily </a:t>
            </a:r>
            <a:r>
              <a:rPr lang="en-GB" i="1" dirty="0" err="1"/>
              <a:t>salutationes</a:t>
            </a:r>
            <a:r>
              <a:rPr lang="en-GB" dirty="0"/>
              <a:t>. </a:t>
            </a:r>
          </a:p>
          <a:p>
            <a:pPr lvl="1"/>
            <a:r>
              <a:rPr lang="en-GB" dirty="0"/>
              <a:t>Common practice for elite households (both in Republic and Imperial period) – writ large on more significant scale for </a:t>
            </a:r>
            <a:r>
              <a:rPr lang="en-GB" i="1" dirty="0" err="1"/>
              <a:t>Domus</a:t>
            </a:r>
            <a:r>
              <a:rPr lang="en-GB" i="1" dirty="0"/>
              <a:t> </a:t>
            </a:r>
            <a:r>
              <a:rPr lang="en-GB" i="1" dirty="0" err="1"/>
              <a:t>Caesaris</a:t>
            </a:r>
            <a:r>
              <a:rPr lang="en-GB" dirty="0"/>
              <a:t>.</a:t>
            </a:r>
          </a:p>
          <a:p>
            <a:pPr lvl="1"/>
            <a:r>
              <a:rPr lang="en-GB" dirty="0"/>
              <a:t>Rules and etiquette of behaviour. Importance of language. Problematic term </a:t>
            </a:r>
            <a:r>
              <a:rPr lang="en-GB" i="1" dirty="0" err="1"/>
              <a:t>dominus</a:t>
            </a:r>
            <a:r>
              <a:rPr lang="en-GB" dirty="0"/>
              <a:t>.</a:t>
            </a:r>
          </a:p>
          <a:p>
            <a:pPr lvl="1"/>
            <a:endParaRPr lang="en-GB" sz="200" dirty="0"/>
          </a:p>
          <a:p>
            <a:endParaRPr lang="en-GB" sz="200" dirty="0"/>
          </a:p>
        </p:txBody>
      </p:sp>
      <p:pic>
        <p:nvPicPr>
          <p:cNvPr id="4" name="Picture 3">
            <a:extLst>
              <a:ext uri="{FF2B5EF4-FFF2-40B4-BE49-F238E27FC236}">
                <a16:creationId xmlns:a16="http://schemas.microsoft.com/office/drawing/2014/main" id="{232D2B9E-887C-4F62-88FE-CE536226ACFE}"/>
              </a:ext>
            </a:extLst>
          </p:cNvPr>
          <p:cNvPicPr>
            <a:picLocks noChangeAspect="1"/>
          </p:cNvPicPr>
          <p:nvPr/>
        </p:nvPicPr>
        <p:blipFill>
          <a:blip r:embed="rId2"/>
          <a:stretch>
            <a:fillRect/>
          </a:stretch>
        </p:blipFill>
        <p:spPr>
          <a:xfrm>
            <a:off x="5075583" y="3863618"/>
            <a:ext cx="3601278" cy="2765782"/>
          </a:xfrm>
          <a:prstGeom prst="rect">
            <a:avLst/>
          </a:prstGeom>
        </p:spPr>
      </p:pic>
      <p:pic>
        <p:nvPicPr>
          <p:cNvPr id="5" name="Picture 4">
            <a:extLst>
              <a:ext uri="{FF2B5EF4-FFF2-40B4-BE49-F238E27FC236}">
                <a16:creationId xmlns:a16="http://schemas.microsoft.com/office/drawing/2014/main" id="{CF1E1066-FEF2-47A6-ADD9-4CED40AF1596}"/>
              </a:ext>
            </a:extLst>
          </p:cNvPr>
          <p:cNvPicPr>
            <a:picLocks noChangeAspect="1"/>
          </p:cNvPicPr>
          <p:nvPr/>
        </p:nvPicPr>
        <p:blipFill>
          <a:blip r:embed="rId3"/>
          <a:stretch>
            <a:fillRect/>
          </a:stretch>
        </p:blipFill>
        <p:spPr>
          <a:xfrm>
            <a:off x="1032014" y="4221479"/>
            <a:ext cx="3036404" cy="2405151"/>
          </a:xfrm>
          <a:prstGeom prst="rect">
            <a:avLst/>
          </a:prstGeom>
        </p:spPr>
      </p:pic>
      <p:sp>
        <p:nvSpPr>
          <p:cNvPr id="6" name="Content Placeholder 2">
            <a:extLst>
              <a:ext uri="{FF2B5EF4-FFF2-40B4-BE49-F238E27FC236}">
                <a16:creationId xmlns:a16="http://schemas.microsoft.com/office/drawing/2014/main" id="{9433DC9E-4DCF-488D-AD46-9DF10DB4DA23}"/>
              </a:ext>
            </a:extLst>
          </p:cNvPr>
          <p:cNvSpPr txBox="1">
            <a:spLocks/>
          </p:cNvSpPr>
          <p:nvPr/>
        </p:nvSpPr>
        <p:spPr>
          <a:xfrm>
            <a:off x="228600" y="1433945"/>
            <a:ext cx="8707582" cy="3005195"/>
          </a:xfrm>
          <a:prstGeom prst="rect">
            <a:avLst/>
          </a:prstGeom>
          <a:solidFill>
            <a:srgbClr val="CCFF66"/>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Informal interactions – </a:t>
            </a:r>
            <a:r>
              <a:rPr lang="en-GB" i="1" dirty="0" err="1"/>
              <a:t>cenationes</a:t>
            </a:r>
            <a:r>
              <a:rPr lang="en-GB" dirty="0"/>
              <a:t> (dinner parties).</a:t>
            </a:r>
          </a:p>
          <a:p>
            <a:endParaRPr lang="en-GB" sz="200" dirty="0"/>
          </a:p>
          <a:p>
            <a:r>
              <a:rPr lang="en-GB" dirty="0"/>
              <a:t>Pan-Empire administrative significance of the slaves and freedmen of the </a:t>
            </a:r>
            <a:r>
              <a:rPr lang="en-GB" i="1" dirty="0"/>
              <a:t>Domus </a:t>
            </a:r>
            <a:r>
              <a:rPr lang="en-GB" i="1" dirty="0" err="1"/>
              <a:t>Caesaris</a:t>
            </a:r>
            <a:r>
              <a:rPr lang="en-GB" i="1" dirty="0"/>
              <a:t> </a:t>
            </a:r>
            <a:r>
              <a:rPr lang="en-GB" dirty="0"/>
              <a:t>/ </a:t>
            </a:r>
            <a:r>
              <a:rPr lang="en-GB" i="1" dirty="0"/>
              <a:t>aula </a:t>
            </a:r>
            <a:r>
              <a:rPr lang="en-GB" i="1" dirty="0" err="1"/>
              <a:t>Caesaris</a:t>
            </a:r>
            <a:r>
              <a:rPr lang="en-GB" dirty="0"/>
              <a:t>.  </a:t>
            </a:r>
          </a:p>
          <a:p>
            <a:endParaRPr lang="en-GB" sz="200" dirty="0"/>
          </a:p>
          <a:p>
            <a:r>
              <a:rPr lang="en-GB" dirty="0"/>
              <a:t>Possibility for members of the household, including wives to have a significant degree of (informal) influence. </a:t>
            </a:r>
          </a:p>
          <a:p>
            <a:endParaRPr lang="en-GB" dirty="0"/>
          </a:p>
        </p:txBody>
      </p:sp>
      <p:pic>
        <p:nvPicPr>
          <p:cNvPr id="7" name="Picture 6">
            <a:extLst>
              <a:ext uri="{FF2B5EF4-FFF2-40B4-BE49-F238E27FC236}">
                <a16:creationId xmlns:a16="http://schemas.microsoft.com/office/drawing/2014/main" id="{0A7D5AA8-3905-4B50-B81D-3E3FD5C4663A}"/>
              </a:ext>
            </a:extLst>
          </p:cNvPr>
          <p:cNvPicPr>
            <a:picLocks noChangeAspect="1"/>
          </p:cNvPicPr>
          <p:nvPr/>
        </p:nvPicPr>
        <p:blipFill>
          <a:blip r:embed="rId4"/>
          <a:stretch>
            <a:fillRect/>
          </a:stretch>
        </p:blipFill>
        <p:spPr>
          <a:xfrm>
            <a:off x="3684104" y="3997355"/>
            <a:ext cx="5312053" cy="2698965"/>
          </a:xfrm>
          <a:prstGeom prst="rect">
            <a:avLst/>
          </a:prstGeom>
        </p:spPr>
      </p:pic>
      <p:pic>
        <p:nvPicPr>
          <p:cNvPr id="8" name="Picture 7">
            <a:extLst>
              <a:ext uri="{FF2B5EF4-FFF2-40B4-BE49-F238E27FC236}">
                <a16:creationId xmlns:a16="http://schemas.microsoft.com/office/drawing/2014/main" id="{6AE6BB32-EF29-4587-AD82-204A6601A2D4}"/>
              </a:ext>
            </a:extLst>
          </p:cNvPr>
          <p:cNvPicPr>
            <a:picLocks noChangeAspect="1"/>
          </p:cNvPicPr>
          <p:nvPr/>
        </p:nvPicPr>
        <p:blipFill>
          <a:blip r:embed="rId5"/>
          <a:stretch>
            <a:fillRect/>
          </a:stretch>
        </p:blipFill>
        <p:spPr>
          <a:xfrm>
            <a:off x="68837" y="4282814"/>
            <a:ext cx="3615267" cy="1927390"/>
          </a:xfrm>
          <a:prstGeom prst="rect">
            <a:avLst/>
          </a:prstGeom>
        </p:spPr>
      </p:pic>
      <p:sp>
        <p:nvSpPr>
          <p:cNvPr id="9" name="Content Placeholder 2">
            <a:extLst>
              <a:ext uri="{FF2B5EF4-FFF2-40B4-BE49-F238E27FC236}">
                <a16:creationId xmlns:a16="http://schemas.microsoft.com/office/drawing/2014/main" id="{8ABD1E5A-27CF-4594-8973-42011F4FE59C}"/>
              </a:ext>
            </a:extLst>
          </p:cNvPr>
          <p:cNvSpPr txBox="1">
            <a:spLocks/>
          </p:cNvSpPr>
          <p:nvPr/>
        </p:nvSpPr>
        <p:spPr>
          <a:xfrm>
            <a:off x="301752" y="1457012"/>
            <a:ext cx="8503920" cy="3654552"/>
          </a:xfrm>
          <a:prstGeom prst="rect">
            <a:avLst/>
          </a:prstGeom>
          <a:solidFill>
            <a:srgbClr val="43CEFF"/>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a:t>“…after reading his letters and the reports of all the officials, he admitted his friends, and while he was receiving their greetings, he put on his own shoes and dressed himself… After his siesta he went to the bath and the dining-room; and it is said that at no time was he more good-natured or indulgent, so that the members of his household eagerly watched for these opportunities of making requests.” – </a:t>
            </a:r>
            <a:r>
              <a:rPr lang="en-GB" b="1" dirty="0"/>
              <a:t>Suet. </a:t>
            </a:r>
            <a:r>
              <a:rPr lang="en-GB" b="1" i="1" dirty="0" err="1"/>
              <a:t>Vesp</a:t>
            </a:r>
            <a:r>
              <a:rPr lang="en-GB" b="1" dirty="0"/>
              <a:t>. 21</a:t>
            </a:r>
            <a:r>
              <a:rPr lang="en-GB" dirty="0"/>
              <a:t>.</a:t>
            </a:r>
          </a:p>
          <a:p>
            <a:pPr marL="0" indent="0">
              <a:buFont typeface="Wingdings 2"/>
              <a:buNone/>
            </a:pPr>
            <a:endParaRPr lang="en-GB" dirty="0"/>
          </a:p>
        </p:txBody>
      </p:sp>
    </p:spTree>
    <p:extLst>
      <p:ext uri="{BB962C8B-B14F-4D97-AF65-F5344CB8AC3E}">
        <p14:creationId xmlns:p14="http://schemas.microsoft.com/office/powerpoint/2010/main" val="2277352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arn(inVertical)">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Household or “Royal Court”? (2)</a:t>
            </a:r>
          </a:p>
        </p:txBody>
      </p:sp>
      <p:sp>
        <p:nvSpPr>
          <p:cNvPr id="3" name="Content Placeholder 2"/>
          <p:cNvSpPr>
            <a:spLocks noGrp="1"/>
          </p:cNvSpPr>
          <p:nvPr>
            <p:ph sz="quarter" idx="1"/>
          </p:nvPr>
        </p:nvSpPr>
        <p:spPr>
          <a:xfrm>
            <a:off x="178905" y="1534945"/>
            <a:ext cx="8753060" cy="2100371"/>
          </a:xfrm>
        </p:spPr>
        <p:txBody>
          <a:bodyPr>
            <a:normAutofit/>
          </a:bodyPr>
          <a:lstStyle/>
          <a:p>
            <a:r>
              <a:rPr lang="en-GB" dirty="0"/>
              <a:t>Place of interaction for senators, equestrians, members of the household, and “hangers-on” (e.g. entertainers, astrologers, favourites of the emperor).</a:t>
            </a:r>
          </a:p>
          <a:p>
            <a:pPr lvl="1"/>
            <a:r>
              <a:rPr lang="en-GB" dirty="0"/>
              <a:t>Potential for different factions within the court competing for influence. </a:t>
            </a:r>
          </a:p>
          <a:p>
            <a:endParaRPr lang="en-GB" sz="500" dirty="0"/>
          </a:p>
        </p:txBody>
      </p:sp>
      <p:sp>
        <p:nvSpPr>
          <p:cNvPr id="5" name="TextBox 4">
            <a:extLst>
              <a:ext uri="{FF2B5EF4-FFF2-40B4-BE49-F238E27FC236}">
                <a16:creationId xmlns:a16="http://schemas.microsoft.com/office/drawing/2014/main" id="{B9145958-D343-438F-A9A1-EAB2777A9968}"/>
              </a:ext>
            </a:extLst>
          </p:cNvPr>
          <p:cNvSpPr txBox="1"/>
          <p:nvPr/>
        </p:nvSpPr>
        <p:spPr>
          <a:xfrm>
            <a:off x="178905" y="3809999"/>
            <a:ext cx="4075042" cy="2262158"/>
          </a:xfrm>
          <a:prstGeom prst="rect">
            <a:avLst/>
          </a:prstGeom>
          <a:noFill/>
        </p:spPr>
        <p:txBody>
          <a:bodyPr wrap="square">
            <a:spAutoFit/>
          </a:body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700" b="0" i="0" u="none" strike="noStrike" kern="1200" cap="none" spc="0" normalizeH="0" baseline="0" noProof="0" dirty="0">
                <a:ln>
                  <a:noFill/>
                </a:ln>
                <a:solidFill>
                  <a:prstClr val="black"/>
                </a:solidFill>
                <a:effectLst/>
                <a:uLnTx/>
                <a:uFillTx/>
                <a:latin typeface="Georgia"/>
                <a:ea typeface="+mn-ea"/>
                <a:cs typeface="+mn-cs"/>
              </a:rPr>
              <a:t>Favour shown by emperor to different courtiers, reflecting on social prestige and powers of influence.</a:t>
            </a:r>
          </a:p>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endParaRPr kumimoji="0" lang="en-GB" sz="500" b="0" i="0" u="none" strike="noStrike" kern="1200" cap="none" spc="0" normalizeH="0" baseline="0" noProof="0" dirty="0">
              <a:ln>
                <a:noFill/>
              </a:ln>
              <a:solidFill>
                <a:prstClr val="black"/>
              </a:solidFill>
              <a:effectLst/>
              <a:uLnTx/>
              <a:uFillTx/>
              <a:latin typeface="Georgia"/>
              <a:ea typeface="+mn-ea"/>
              <a:cs typeface="+mn-cs"/>
            </a:endParaRPr>
          </a:p>
        </p:txBody>
      </p:sp>
      <p:pic>
        <p:nvPicPr>
          <p:cNvPr id="6" name="Picture 2" descr="Vespasian was a sentimental but strong Roman emperor – Historical articles  and illustrationsHistorical articles and illustrations | Look and Learn">
            <a:extLst>
              <a:ext uri="{FF2B5EF4-FFF2-40B4-BE49-F238E27FC236}">
                <a16:creationId xmlns:a16="http://schemas.microsoft.com/office/drawing/2014/main" id="{FF56F1E9-FA68-477C-8C3C-2629E6F578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3947" y="3262606"/>
            <a:ext cx="4582206" cy="31592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FF512A7-73B8-41ED-95E2-02C3A48D03F7}"/>
              </a:ext>
            </a:extLst>
          </p:cNvPr>
          <p:cNvSpPr txBox="1"/>
          <p:nvPr/>
        </p:nvSpPr>
        <p:spPr>
          <a:xfrm>
            <a:off x="4359965" y="6160212"/>
            <a:ext cx="4572000" cy="523220"/>
          </a:xfrm>
          <a:prstGeom prst="rect">
            <a:avLst/>
          </a:prstGeom>
          <a:solidFill>
            <a:schemeClr val="accent2">
              <a:lumMod val="40000"/>
              <a:lumOff val="60000"/>
            </a:schemeClr>
          </a:solidFill>
        </p:spPr>
        <p:txBody>
          <a:bodyPr wrap="square">
            <a:spAutoFit/>
          </a:bodyPr>
          <a:lstStyle/>
          <a:p>
            <a:r>
              <a:rPr lang="en-GB" sz="1400" b="1" dirty="0"/>
              <a:t>Conversation between Pliny the Elder and the emperor Vespasian, by J </a:t>
            </a:r>
            <a:r>
              <a:rPr lang="en-GB" sz="1400" b="1" dirty="0" err="1"/>
              <a:t>Panella</a:t>
            </a:r>
            <a:r>
              <a:rPr lang="en-GB" sz="1400" b="1" dirty="0"/>
              <a:t> (1804-1890)</a:t>
            </a:r>
          </a:p>
        </p:txBody>
      </p:sp>
      <p:sp>
        <p:nvSpPr>
          <p:cNvPr id="9" name="TextBox 8">
            <a:extLst>
              <a:ext uri="{FF2B5EF4-FFF2-40B4-BE49-F238E27FC236}">
                <a16:creationId xmlns:a16="http://schemas.microsoft.com/office/drawing/2014/main" id="{DF37E523-4989-4D27-B81F-1BCD973AD519}"/>
              </a:ext>
            </a:extLst>
          </p:cNvPr>
          <p:cNvSpPr txBox="1"/>
          <p:nvPr/>
        </p:nvSpPr>
        <p:spPr>
          <a:xfrm>
            <a:off x="0" y="3809999"/>
            <a:ext cx="4426225" cy="3053144"/>
          </a:xfrm>
          <a:prstGeom prst="rect">
            <a:avLst/>
          </a:prstGeom>
          <a:solidFill>
            <a:schemeClr val="accent2">
              <a:lumMod val="20000"/>
              <a:lumOff val="80000"/>
            </a:schemeClr>
          </a:solidFill>
        </p:spPr>
        <p:txBody>
          <a:bodyPr wrap="square">
            <a:spAutoFit/>
          </a:body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500" b="0" i="0" u="none" strike="noStrike" kern="1200" cap="none" spc="0" normalizeH="0" baseline="0" noProof="0" dirty="0">
                <a:ln>
                  <a:noFill/>
                </a:ln>
                <a:solidFill>
                  <a:prstClr val="black"/>
                </a:solidFill>
                <a:effectLst/>
                <a:uLnTx/>
                <a:uFillTx/>
                <a:latin typeface="Georgia"/>
                <a:ea typeface="+mn-ea"/>
                <a:cs typeface="+mn-cs"/>
              </a:rPr>
              <a:t>Influence of Republican era norms of behaviour? Clear latitude for experimentation.  </a:t>
            </a:r>
          </a:p>
          <a:p>
            <a:pPr marL="548640" marR="0" lvl="1" indent="-274320" algn="l" defTabSz="914400" rtl="0" eaLnBrk="1" fontAlgn="auto" latinLnBrk="0" hangingPunct="1">
              <a:lnSpc>
                <a:spcPct val="100000"/>
              </a:lnSpc>
              <a:spcBef>
                <a:spcPct val="20000"/>
              </a:spcBef>
              <a:spcAft>
                <a:spcPts val="0"/>
              </a:spcAft>
              <a:buClr>
                <a:srgbClr val="CCB400"/>
              </a:buClr>
              <a:buSzPct val="70000"/>
              <a:buFont typeface="Wingdings"/>
              <a:buChar char=""/>
              <a:tabLst/>
              <a:defRPr/>
            </a:pPr>
            <a:r>
              <a:rPr kumimoji="0" lang="en-GB" sz="2200" b="0" i="0" u="none" strike="noStrike" kern="1200" cap="none" spc="0" normalizeH="0" baseline="0" noProof="0" dirty="0">
                <a:ln>
                  <a:noFill/>
                </a:ln>
                <a:solidFill>
                  <a:srgbClr val="646B86"/>
                </a:solidFill>
                <a:effectLst/>
                <a:uLnTx/>
                <a:uFillTx/>
                <a:latin typeface="Georgia"/>
                <a:ea typeface="+mn-ea"/>
                <a:cs typeface="+mn-cs"/>
              </a:rPr>
              <a:t>Supposed Neronian luxury, excess and formality verses the more relaxed atmosphere of the court of Vespasian? </a:t>
            </a:r>
          </a:p>
        </p:txBody>
      </p:sp>
    </p:spTree>
    <p:extLst>
      <p:ext uri="{BB962C8B-B14F-4D97-AF65-F5344CB8AC3E}">
        <p14:creationId xmlns:p14="http://schemas.microsoft.com/office/powerpoint/2010/main" val="2529553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randombar(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Palatine Hill and the Wider “Imperial Complex”</a:t>
            </a:r>
          </a:p>
        </p:txBody>
      </p:sp>
      <p:pic>
        <p:nvPicPr>
          <p:cNvPr id="8" name="Content Placeholder 7"/>
          <p:cNvPicPr>
            <a:picLocks noGrp="1" noChangeAspect="1"/>
          </p:cNvPicPr>
          <p:nvPr>
            <p:ph sz="quarter" idx="1"/>
          </p:nvPr>
        </p:nvPicPr>
        <p:blipFill>
          <a:blip r:embed="rId2"/>
          <a:stretch>
            <a:fillRect/>
          </a:stretch>
        </p:blipFill>
        <p:spPr>
          <a:xfrm>
            <a:off x="4825798" y="2556164"/>
            <a:ext cx="4105964" cy="3304019"/>
          </a:xfrm>
          <a:prstGeom prst="rect">
            <a:avLst/>
          </a:prstGeom>
        </p:spPr>
      </p:pic>
      <p:sp>
        <p:nvSpPr>
          <p:cNvPr id="9" name="Content Placeholder 2"/>
          <p:cNvSpPr txBox="1">
            <a:spLocks/>
          </p:cNvSpPr>
          <p:nvPr/>
        </p:nvSpPr>
        <p:spPr>
          <a:xfrm>
            <a:off x="4904893" y="5860183"/>
            <a:ext cx="4105964" cy="623039"/>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a:t>Reconstruction of imperial complex, not all contemporaneous to Nero.</a:t>
            </a:r>
          </a:p>
        </p:txBody>
      </p:sp>
      <p:sp>
        <p:nvSpPr>
          <p:cNvPr id="10" name="Content Placeholder 3"/>
          <p:cNvSpPr txBox="1">
            <a:spLocks/>
          </p:cNvSpPr>
          <p:nvPr/>
        </p:nvSpPr>
        <p:spPr>
          <a:xfrm>
            <a:off x="166256" y="1475509"/>
            <a:ext cx="4364180" cy="5226626"/>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Roman “court” at the physical and social centre of Rome.</a:t>
            </a:r>
          </a:p>
          <a:p>
            <a:pPr lvl="1"/>
            <a:r>
              <a:rPr lang="en-GB" dirty="0"/>
              <a:t>The </a:t>
            </a:r>
            <a:r>
              <a:rPr lang="en-GB" i="1" dirty="0" err="1"/>
              <a:t>palatium</a:t>
            </a:r>
            <a:r>
              <a:rPr lang="en-GB" dirty="0"/>
              <a:t> (imperial palace).</a:t>
            </a:r>
          </a:p>
          <a:p>
            <a:endParaRPr lang="en-GB" sz="500" dirty="0"/>
          </a:p>
          <a:p>
            <a:r>
              <a:rPr lang="en-GB" dirty="0"/>
              <a:t>Palatine hill progressively developed from Augustan era.</a:t>
            </a:r>
          </a:p>
          <a:p>
            <a:endParaRPr lang="en-GB" sz="500" dirty="0"/>
          </a:p>
          <a:p>
            <a:r>
              <a:rPr lang="en-GB" dirty="0"/>
              <a:t>Physical space of the palace complex impacting on the nature and style of interactions.</a:t>
            </a:r>
          </a:p>
          <a:p>
            <a:pPr lvl="1"/>
            <a:r>
              <a:rPr lang="en-GB" dirty="0"/>
              <a:t>Informality and openness verses grandeur and ritual.</a:t>
            </a:r>
          </a:p>
          <a:p>
            <a:pPr lvl="1"/>
            <a:r>
              <a:rPr lang="en-GB" dirty="0"/>
              <a:t>Imposing nature of the Golden House? </a:t>
            </a:r>
          </a:p>
        </p:txBody>
      </p:sp>
      <p:sp>
        <p:nvSpPr>
          <p:cNvPr id="2" name="Rectangle 1"/>
          <p:cNvSpPr/>
          <p:nvPr/>
        </p:nvSpPr>
        <p:spPr>
          <a:xfrm>
            <a:off x="4655126" y="1475509"/>
            <a:ext cx="4447309" cy="1077218"/>
          </a:xfrm>
          <a:prstGeom prst="rect">
            <a:avLst/>
          </a:prstGeom>
        </p:spPr>
        <p:txBody>
          <a:bodyPr wrap="square">
            <a:spAutoFit/>
          </a:bodyPr>
          <a:lstStyle/>
          <a:p>
            <a:r>
              <a:rPr lang="en-GB" sz="1600" dirty="0"/>
              <a:t>“The royal residence is called </a:t>
            </a:r>
            <a:r>
              <a:rPr lang="en-GB" sz="1600" dirty="0" err="1"/>
              <a:t>Palatium</a:t>
            </a:r>
            <a:r>
              <a:rPr lang="en-GB" sz="1600" dirty="0"/>
              <a:t>, not because it was ever decreed that this should be its name, but because Caesar dwelt on the Palatine.” – </a:t>
            </a:r>
            <a:r>
              <a:rPr lang="en-GB" sz="1600" b="1" dirty="0"/>
              <a:t>Cassius Dio 53.16.5</a:t>
            </a:r>
            <a:r>
              <a:rPr lang="en-GB" sz="1600" dirty="0"/>
              <a:t>.</a:t>
            </a:r>
          </a:p>
        </p:txBody>
      </p:sp>
    </p:spTree>
    <p:extLst>
      <p:ext uri="{BB962C8B-B14F-4D97-AF65-F5344CB8AC3E}">
        <p14:creationId xmlns:p14="http://schemas.microsoft.com/office/powerpoint/2010/main" val="4201782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001078"/>
            <a:ext cx="6768752" cy="3156114"/>
          </a:xfrm>
          <a:prstGeom prst="rect">
            <a:avLst/>
          </a:prstGeom>
        </p:spPr>
        <p:txBody>
          <a:bodyPr vert="horz">
            <a:normAutofit fontScale="92500"/>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dirty="0"/>
              <a:t> Power Structures in the </a:t>
            </a:r>
            <a:r>
              <a:rPr lang="en-GB" sz="6000" b="1" i="1" dirty="0"/>
              <a:t>aula </a:t>
            </a:r>
            <a:r>
              <a:rPr lang="en-GB" sz="6000" b="1" i="1" dirty="0" err="1"/>
              <a:t>Caesaris</a:t>
            </a:r>
            <a:endParaRPr kumimoji="0" lang="en-GB" sz="100" b="0" i="1"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047383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13BA-47B0-45A7-970A-A869D93FD023}"/>
              </a:ext>
            </a:extLst>
          </p:cNvPr>
          <p:cNvSpPr>
            <a:spLocks noGrp="1"/>
          </p:cNvSpPr>
          <p:nvPr>
            <p:ph type="title"/>
          </p:nvPr>
        </p:nvSpPr>
        <p:spPr/>
        <p:txBody>
          <a:bodyPr/>
          <a:lstStyle/>
          <a:p>
            <a:r>
              <a:rPr lang="en-GB" dirty="0"/>
              <a:t>“Infrastructure” of Government</a:t>
            </a:r>
          </a:p>
        </p:txBody>
      </p:sp>
      <p:sp>
        <p:nvSpPr>
          <p:cNvPr id="3" name="Content Placeholder 2">
            <a:extLst>
              <a:ext uri="{FF2B5EF4-FFF2-40B4-BE49-F238E27FC236}">
                <a16:creationId xmlns:a16="http://schemas.microsoft.com/office/drawing/2014/main" id="{7A429E7E-9554-4F77-B217-62369B423212}"/>
              </a:ext>
            </a:extLst>
          </p:cNvPr>
          <p:cNvSpPr>
            <a:spLocks noGrp="1"/>
          </p:cNvSpPr>
          <p:nvPr>
            <p:ph sz="quarter" idx="1"/>
          </p:nvPr>
        </p:nvSpPr>
        <p:spPr>
          <a:xfrm>
            <a:off x="301751" y="1527048"/>
            <a:ext cx="8643465" cy="2090795"/>
          </a:xfrm>
          <a:solidFill>
            <a:srgbClr val="00B0F0"/>
          </a:solidFill>
        </p:spPr>
        <p:txBody>
          <a:bodyPr/>
          <a:lstStyle/>
          <a:p>
            <a:pPr marL="0" indent="0">
              <a:buNone/>
            </a:pPr>
            <a:r>
              <a:rPr lang="en-GB" sz="2300" b="1" dirty="0"/>
              <a:t>Questions to consider: </a:t>
            </a:r>
          </a:p>
          <a:p>
            <a:pPr marL="0" indent="0">
              <a:buNone/>
            </a:pPr>
            <a:endParaRPr lang="en-GB" sz="1000" dirty="0"/>
          </a:p>
          <a:p>
            <a:pPr marL="0" indent="0">
              <a:buNone/>
            </a:pPr>
            <a:r>
              <a:rPr lang="en-GB" sz="2300" b="1" dirty="0"/>
              <a:t>Was the political infrastructure of the </a:t>
            </a:r>
            <a:r>
              <a:rPr lang="en-GB" sz="2300" b="1" i="1" dirty="0"/>
              <a:t>Domus </a:t>
            </a:r>
            <a:r>
              <a:rPr lang="en-GB" sz="2300" b="1" i="1" dirty="0" err="1"/>
              <a:t>Caesaris</a:t>
            </a:r>
            <a:r>
              <a:rPr lang="en-GB" sz="2300" b="1" i="1" dirty="0"/>
              <a:t> </a:t>
            </a:r>
            <a:r>
              <a:rPr lang="en-GB" sz="2300" b="1" dirty="0"/>
              <a:t>developed enough to allow for a “passenger” emperor? </a:t>
            </a:r>
          </a:p>
          <a:p>
            <a:pPr marL="0" indent="0">
              <a:buNone/>
            </a:pPr>
            <a:endParaRPr lang="en-GB" sz="1000" dirty="0"/>
          </a:p>
          <a:p>
            <a:pPr marL="0" indent="0">
              <a:buNone/>
            </a:pPr>
            <a:r>
              <a:rPr lang="en-GB" sz="2300" b="1" dirty="0"/>
              <a:t>Or did a princeps need to be at the helm? </a:t>
            </a:r>
          </a:p>
        </p:txBody>
      </p:sp>
      <p:sp>
        <p:nvSpPr>
          <p:cNvPr id="4" name="Content Placeholder 2">
            <a:extLst>
              <a:ext uri="{FF2B5EF4-FFF2-40B4-BE49-F238E27FC236}">
                <a16:creationId xmlns:a16="http://schemas.microsoft.com/office/drawing/2014/main" id="{5795141A-F3C1-4B17-AA0B-D93B588B730C}"/>
              </a:ext>
            </a:extLst>
          </p:cNvPr>
          <p:cNvSpPr txBox="1">
            <a:spLocks/>
          </p:cNvSpPr>
          <p:nvPr/>
        </p:nvSpPr>
        <p:spPr>
          <a:xfrm>
            <a:off x="185530" y="3710608"/>
            <a:ext cx="8759685" cy="2918792"/>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Not every decision had to be taken by the </a:t>
            </a:r>
            <a:r>
              <a:rPr lang="en-GB" i="1" dirty="0"/>
              <a:t>princeps</a:t>
            </a:r>
            <a:r>
              <a:rPr lang="en-GB" dirty="0"/>
              <a:t> and as long as his advisers did not go against his express wishes, likely there was much latitude. </a:t>
            </a:r>
          </a:p>
          <a:p>
            <a:endParaRPr lang="en-GB" sz="1100" dirty="0"/>
          </a:p>
          <a:p>
            <a:r>
              <a:rPr lang="en-GB" dirty="0"/>
              <a:t>Need to form relationships with significant freedmen in the imperial court:</a:t>
            </a:r>
          </a:p>
          <a:p>
            <a:pPr lvl="1"/>
            <a:r>
              <a:rPr lang="en-GB" dirty="0"/>
              <a:t>May be important in gaining direct access to the emperor and to the acquisition of import posts. </a:t>
            </a:r>
          </a:p>
          <a:p>
            <a:endParaRPr lang="en-GB" sz="2400" dirty="0"/>
          </a:p>
        </p:txBody>
      </p:sp>
    </p:spTree>
    <p:extLst>
      <p:ext uri="{BB962C8B-B14F-4D97-AF65-F5344CB8AC3E}">
        <p14:creationId xmlns:p14="http://schemas.microsoft.com/office/powerpoint/2010/main" val="2859534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32C4A-B29A-49AC-A65D-C50339D96CCF}"/>
              </a:ext>
            </a:extLst>
          </p:cNvPr>
          <p:cNvSpPr>
            <a:spLocks noGrp="1"/>
          </p:cNvSpPr>
          <p:nvPr>
            <p:ph type="title"/>
          </p:nvPr>
        </p:nvSpPr>
        <p:spPr/>
        <p:txBody>
          <a:bodyPr>
            <a:normAutofit/>
          </a:bodyPr>
          <a:lstStyle/>
          <a:p>
            <a:r>
              <a:rPr lang="en-GB" dirty="0"/>
              <a:t>Members of the court and associates</a:t>
            </a:r>
          </a:p>
        </p:txBody>
      </p:sp>
      <p:sp>
        <p:nvSpPr>
          <p:cNvPr id="3" name="Content Placeholder 2">
            <a:extLst>
              <a:ext uri="{FF2B5EF4-FFF2-40B4-BE49-F238E27FC236}">
                <a16:creationId xmlns:a16="http://schemas.microsoft.com/office/drawing/2014/main" id="{B290DB8E-6713-4574-867F-0B45171F7759}"/>
              </a:ext>
            </a:extLst>
          </p:cNvPr>
          <p:cNvSpPr>
            <a:spLocks noGrp="1"/>
          </p:cNvSpPr>
          <p:nvPr>
            <p:ph sz="quarter" idx="1"/>
          </p:nvPr>
        </p:nvSpPr>
        <p:spPr>
          <a:xfrm>
            <a:off x="159025" y="1527046"/>
            <a:ext cx="8786191" cy="5102353"/>
          </a:xfrm>
        </p:spPr>
        <p:txBody>
          <a:bodyPr>
            <a:normAutofit/>
          </a:bodyPr>
          <a:lstStyle/>
          <a:p>
            <a:r>
              <a:rPr lang="en-GB" dirty="0"/>
              <a:t>Intimates (family members, mistresses, intimate friends – </a:t>
            </a:r>
            <a:r>
              <a:rPr lang="en-GB" i="1" dirty="0" err="1"/>
              <a:t>proximi</a:t>
            </a:r>
            <a:r>
              <a:rPr lang="en-GB" i="1" dirty="0"/>
              <a:t> </a:t>
            </a:r>
            <a:r>
              <a:rPr lang="en-GB" i="1" dirty="0" err="1"/>
              <a:t>amicorum</a:t>
            </a:r>
            <a:r>
              <a:rPr lang="en-GB" dirty="0"/>
              <a:t>).</a:t>
            </a:r>
          </a:p>
          <a:p>
            <a:pPr lvl="1"/>
            <a:r>
              <a:rPr lang="en-GB" sz="2000" dirty="0"/>
              <a:t>In Nero case this could include advisers (e.g., Seneca), those with shared tastes (like Otho) and members of his literary circle (like Lucan).</a:t>
            </a:r>
          </a:p>
          <a:p>
            <a:r>
              <a:rPr lang="en-GB" sz="2500" dirty="0"/>
              <a:t>Military prefects (praetorians, “German” guard, </a:t>
            </a:r>
            <a:r>
              <a:rPr lang="en-GB" sz="2500" i="1" dirty="0" err="1"/>
              <a:t>praefectus</a:t>
            </a:r>
            <a:r>
              <a:rPr lang="en-GB" sz="2500" i="1" dirty="0"/>
              <a:t> </a:t>
            </a:r>
            <a:r>
              <a:rPr lang="en-GB" sz="2500" i="1" dirty="0" err="1"/>
              <a:t>urbani</a:t>
            </a:r>
            <a:r>
              <a:rPr lang="en-GB" sz="2500" dirty="0"/>
              <a:t>, </a:t>
            </a:r>
            <a:r>
              <a:rPr lang="en-GB" sz="2500" i="1" dirty="0" err="1"/>
              <a:t>praefectus</a:t>
            </a:r>
            <a:r>
              <a:rPr lang="en-GB" sz="2500" i="1" dirty="0"/>
              <a:t> </a:t>
            </a:r>
            <a:r>
              <a:rPr lang="en-GB" sz="2500" i="1" dirty="0" err="1"/>
              <a:t>vigilum</a:t>
            </a:r>
            <a:r>
              <a:rPr lang="en-GB" sz="2500" dirty="0"/>
              <a:t>, </a:t>
            </a:r>
            <a:r>
              <a:rPr lang="en-GB" sz="2500" i="1" dirty="0" err="1"/>
              <a:t>praefectus</a:t>
            </a:r>
            <a:r>
              <a:rPr lang="en-GB" sz="2500" i="1" dirty="0"/>
              <a:t> annonae</a:t>
            </a:r>
            <a:r>
              <a:rPr lang="en-GB" sz="2500" dirty="0"/>
              <a:t>, and those in charge of the </a:t>
            </a:r>
            <a:r>
              <a:rPr lang="en-GB" sz="2500" i="1" dirty="0" err="1"/>
              <a:t>Augustiani</a:t>
            </a:r>
            <a:r>
              <a:rPr lang="en-GB" sz="2500" i="1" dirty="0"/>
              <a:t> </a:t>
            </a:r>
            <a:r>
              <a:rPr lang="en-GB" sz="2500" dirty="0"/>
              <a:t>– Nero’s claque).</a:t>
            </a:r>
          </a:p>
          <a:p>
            <a:r>
              <a:rPr lang="en-GB" sz="2500" i="1" dirty="0" err="1"/>
              <a:t>Liberti</a:t>
            </a:r>
            <a:r>
              <a:rPr lang="en-GB" sz="2500" i="1" dirty="0"/>
              <a:t> </a:t>
            </a:r>
            <a:r>
              <a:rPr lang="en-GB" sz="2500" i="1" dirty="0" err="1"/>
              <a:t>Augusti</a:t>
            </a:r>
            <a:r>
              <a:rPr lang="en-GB" sz="2500" i="1" dirty="0"/>
              <a:t> </a:t>
            </a:r>
            <a:r>
              <a:rPr lang="en-GB" sz="2500" dirty="0"/>
              <a:t>(three chief freedmen)</a:t>
            </a:r>
            <a:endParaRPr lang="en-GB" sz="2500" i="1" dirty="0"/>
          </a:p>
          <a:p>
            <a:pPr lvl="1"/>
            <a:r>
              <a:rPr lang="en-GB" sz="2000" b="1" i="1" dirty="0"/>
              <a:t>a </a:t>
            </a:r>
            <a:r>
              <a:rPr lang="en-GB" sz="2000" b="1" i="1" dirty="0" err="1"/>
              <a:t>rationibus</a:t>
            </a:r>
            <a:r>
              <a:rPr lang="en-GB" sz="2000" b="1" i="1" dirty="0"/>
              <a:t> </a:t>
            </a:r>
            <a:r>
              <a:rPr lang="en-GB" sz="2000" dirty="0"/>
              <a:t>– in charge of finance; </a:t>
            </a:r>
            <a:r>
              <a:rPr lang="en-GB" sz="2000" b="1" i="1" dirty="0"/>
              <a:t>ab </a:t>
            </a:r>
            <a:r>
              <a:rPr lang="en-GB" sz="2000" b="1" i="1" dirty="0" err="1"/>
              <a:t>epistulis</a:t>
            </a:r>
            <a:r>
              <a:rPr lang="en-GB" sz="2000" b="1" i="1" dirty="0"/>
              <a:t> </a:t>
            </a:r>
            <a:r>
              <a:rPr lang="en-GB" sz="2000" dirty="0"/>
              <a:t>– in charge of correspondence; </a:t>
            </a:r>
            <a:r>
              <a:rPr lang="en-GB" sz="2000" b="1" i="1" dirty="0"/>
              <a:t>a </a:t>
            </a:r>
            <a:r>
              <a:rPr lang="en-GB" sz="2000" b="1" i="1" dirty="0" err="1"/>
              <a:t>libellis</a:t>
            </a:r>
            <a:r>
              <a:rPr lang="en-GB" sz="2000" b="1" i="1" dirty="0"/>
              <a:t> </a:t>
            </a:r>
            <a:r>
              <a:rPr lang="en-GB" sz="2000" dirty="0"/>
              <a:t>– in charge of petitions</a:t>
            </a:r>
          </a:p>
          <a:p>
            <a:pPr lvl="1"/>
            <a:r>
              <a:rPr lang="en-GB" sz="2000" dirty="0"/>
              <a:t>Also: </a:t>
            </a:r>
            <a:r>
              <a:rPr lang="en-GB" sz="2000" i="1" dirty="0"/>
              <a:t>a </a:t>
            </a:r>
            <a:r>
              <a:rPr lang="en-GB" sz="2000" i="1" dirty="0" err="1"/>
              <a:t>cognitionibus</a:t>
            </a:r>
            <a:r>
              <a:rPr lang="en-GB" sz="2000" i="1" dirty="0"/>
              <a:t> </a:t>
            </a:r>
            <a:r>
              <a:rPr lang="en-GB" sz="2000" dirty="0"/>
              <a:t>[oversight of trails]; </a:t>
            </a:r>
            <a:r>
              <a:rPr lang="en-GB" sz="2000" i="1" dirty="0"/>
              <a:t>a </a:t>
            </a:r>
            <a:r>
              <a:rPr lang="en-GB" sz="2000" i="1" dirty="0" err="1"/>
              <a:t>studiis</a:t>
            </a:r>
            <a:r>
              <a:rPr lang="en-GB" sz="2000" i="1" dirty="0"/>
              <a:t> </a:t>
            </a:r>
            <a:r>
              <a:rPr lang="en-GB" sz="2000" dirty="0"/>
              <a:t>[patronage</a:t>
            </a:r>
            <a:r>
              <a:rPr lang="en-GB" sz="2000" i="1" dirty="0"/>
              <a:t>]; a </a:t>
            </a:r>
            <a:r>
              <a:rPr lang="en-GB" sz="2000" i="1" dirty="0" err="1"/>
              <a:t>memoria</a:t>
            </a:r>
            <a:r>
              <a:rPr lang="en-GB" sz="2000" dirty="0"/>
              <a:t> [records]</a:t>
            </a:r>
          </a:p>
          <a:p>
            <a:endParaRPr lang="en-GB" dirty="0"/>
          </a:p>
        </p:txBody>
      </p:sp>
    </p:spTree>
    <p:extLst>
      <p:ext uri="{BB962C8B-B14F-4D97-AF65-F5344CB8AC3E}">
        <p14:creationId xmlns:p14="http://schemas.microsoft.com/office/powerpoint/2010/main" val="3190986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3839E-33B5-4BB8-974C-E50CB15BCF0E}"/>
              </a:ext>
            </a:extLst>
          </p:cNvPr>
          <p:cNvSpPr>
            <a:spLocks noGrp="1"/>
          </p:cNvSpPr>
          <p:nvPr>
            <p:ph type="title"/>
          </p:nvPr>
        </p:nvSpPr>
        <p:spPr/>
        <p:txBody>
          <a:bodyPr/>
          <a:lstStyle/>
          <a:p>
            <a:r>
              <a:rPr lang="en-GB" i="1" dirty="0" err="1"/>
              <a:t>Consilium</a:t>
            </a:r>
            <a:endParaRPr lang="en-GB" i="1" dirty="0"/>
          </a:p>
        </p:txBody>
      </p:sp>
      <p:sp>
        <p:nvSpPr>
          <p:cNvPr id="3" name="Content Placeholder 2">
            <a:extLst>
              <a:ext uri="{FF2B5EF4-FFF2-40B4-BE49-F238E27FC236}">
                <a16:creationId xmlns:a16="http://schemas.microsoft.com/office/drawing/2014/main" id="{B26AF9B2-124E-4C62-A27A-1FB8EA6E3E31}"/>
              </a:ext>
            </a:extLst>
          </p:cNvPr>
          <p:cNvSpPr>
            <a:spLocks noGrp="1"/>
          </p:cNvSpPr>
          <p:nvPr>
            <p:ph sz="quarter" idx="1"/>
          </p:nvPr>
        </p:nvSpPr>
        <p:spPr>
          <a:xfrm>
            <a:off x="185530" y="1527048"/>
            <a:ext cx="8786192" cy="3084709"/>
          </a:xfrm>
        </p:spPr>
        <p:txBody>
          <a:bodyPr/>
          <a:lstStyle/>
          <a:p>
            <a:r>
              <a:rPr lang="en-GB" sz="2500" dirty="0"/>
              <a:t>An emperor consulted freely from his inner and outer circle (friends, cronies, household members, etc.).</a:t>
            </a:r>
          </a:p>
          <a:p>
            <a:endParaRPr lang="en-GB" sz="1000" dirty="0"/>
          </a:p>
          <a:p>
            <a:r>
              <a:rPr lang="en-GB" sz="2500" i="1" dirty="0" err="1"/>
              <a:t>Consilium</a:t>
            </a:r>
            <a:r>
              <a:rPr lang="en-GB" sz="2500" i="1" dirty="0"/>
              <a:t> </a:t>
            </a:r>
            <a:r>
              <a:rPr lang="en-GB" sz="2500" i="1" dirty="0" err="1"/>
              <a:t>principis</a:t>
            </a:r>
            <a:r>
              <a:rPr lang="en-GB" sz="2500" i="1" dirty="0"/>
              <a:t> </a:t>
            </a:r>
            <a:r>
              <a:rPr lang="en-GB" sz="2500" dirty="0"/>
              <a:t>(a modern neologism): not an “institutional”, fixed body, but a council made up of leading senators and officials (membership flexible) under the chairmanship of the princeps.</a:t>
            </a:r>
          </a:p>
        </p:txBody>
      </p:sp>
      <p:pic>
        <p:nvPicPr>
          <p:cNvPr id="4" name="Picture 3">
            <a:extLst>
              <a:ext uri="{FF2B5EF4-FFF2-40B4-BE49-F238E27FC236}">
                <a16:creationId xmlns:a16="http://schemas.microsoft.com/office/drawing/2014/main" id="{E9976358-4CB7-44B5-A571-D80028A05811}"/>
              </a:ext>
            </a:extLst>
          </p:cNvPr>
          <p:cNvPicPr>
            <a:picLocks noChangeAspect="1"/>
          </p:cNvPicPr>
          <p:nvPr/>
        </p:nvPicPr>
        <p:blipFill>
          <a:blip r:embed="rId2"/>
          <a:stretch>
            <a:fillRect/>
          </a:stretch>
        </p:blipFill>
        <p:spPr>
          <a:xfrm>
            <a:off x="301752" y="4244962"/>
            <a:ext cx="3660648" cy="2427169"/>
          </a:xfrm>
          <a:prstGeom prst="rect">
            <a:avLst/>
          </a:prstGeom>
        </p:spPr>
      </p:pic>
      <p:sp>
        <p:nvSpPr>
          <p:cNvPr id="5" name="TextBox 4">
            <a:extLst>
              <a:ext uri="{FF2B5EF4-FFF2-40B4-BE49-F238E27FC236}">
                <a16:creationId xmlns:a16="http://schemas.microsoft.com/office/drawing/2014/main" id="{64832B50-FCF8-4448-B3B8-6949706385C2}"/>
              </a:ext>
            </a:extLst>
          </p:cNvPr>
          <p:cNvSpPr txBox="1"/>
          <p:nvPr/>
        </p:nvSpPr>
        <p:spPr>
          <a:xfrm>
            <a:off x="4300331" y="4395643"/>
            <a:ext cx="4333460" cy="2246769"/>
          </a:xfrm>
          <a:prstGeom prst="rect">
            <a:avLst/>
          </a:prstGeom>
          <a:solidFill>
            <a:srgbClr val="00B0F0"/>
          </a:solidFill>
        </p:spPr>
        <p:txBody>
          <a:bodyPr wrap="square" rtlCol="0">
            <a:spAutoFit/>
          </a:bodyPr>
          <a:lstStyle/>
          <a:p>
            <a:r>
              <a:rPr lang="en-GB" sz="2800" b="1" dirty="0"/>
              <a:t>Why do you think the so-called </a:t>
            </a:r>
            <a:r>
              <a:rPr lang="en-GB" sz="2800" b="1" i="1" dirty="0" err="1"/>
              <a:t>consilium</a:t>
            </a:r>
            <a:r>
              <a:rPr lang="en-GB" sz="2800" b="1" i="1" dirty="0"/>
              <a:t> </a:t>
            </a:r>
            <a:r>
              <a:rPr lang="en-GB" sz="2800" b="1" i="1" dirty="0" err="1"/>
              <a:t>principis</a:t>
            </a:r>
            <a:r>
              <a:rPr lang="en-GB" sz="2800" b="1" dirty="0"/>
              <a:t> never became a fixed organ of the state?</a:t>
            </a:r>
          </a:p>
        </p:txBody>
      </p:sp>
      <p:pic>
        <p:nvPicPr>
          <p:cNvPr id="7" name="Picture 6">
            <a:extLst>
              <a:ext uri="{FF2B5EF4-FFF2-40B4-BE49-F238E27FC236}">
                <a16:creationId xmlns:a16="http://schemas.microsoft.com/office/drawing/2014/main" id="{343EB934-1288-4D65-A8EA-5FEE966A6B1B}"/>
              </a:ext>
            </a:extLst>
          </p:cNvPr>
          <p:cNvPicPr>
            <a:picLocks noChangeAspect="1"/>
          </p:cNvPicPr>
          <p:nvPr/>
        </p:nvPicPr>
        <p:blipFill>
          <a:blip r:embed="rId3"/>
          <a:stretch>
            <a:fillRect/>
          </a:stretch>
        </p:blipFill>
        <p:spPr>
          <a:xfrm>
            <a:off x="298174" y="1436643"/>
            <a:ext cx="8534400" cy="4473519"/>
          </a:xfrm>
          <a:prstGeom prst="rect">
            <a:avLst/>
          </a:prstGeom>
        </p:spPr>
      </p:pic>
      <p:sp>
        <p:nvSpPr>
          <p:cNvPr id="8" name="TextBox 7">
            <a:extLst>
              <a:ext uri="{FF2B5EF4-FFF2-40B4-BE49-F238E27FC236}">
                <a16:creationId xmlns:a16="http://schemas.microsoft.com/office/drawing/2014/main" id="{DDA7DC8A-2E5C-480F-8249-E419B3F63402}"/>
              </a:ext>
            </a:extLst>
          </p:cNvPr>
          <p:cNvSpPr txBox="1"/>
          <p:nvPr/>
        </p:nvSpPr>
        <p:spPr>
          <a:xfrm>
            <a:off x="6513443" y="1527048"/>
            <a:ext cx="2199861" cy="523220"/>
          </a:xfrm>
          <a:prstGeom prst="rect">
            <a:avLst/>
          </a:prstGeom>
          <a:solidFill>
            <a:schemeClr val="bg1">
              <a:lumMod val="95000"/>
            </a:schemeClr>
          </a:solidFill>
        </p:spPr>
        <p:txBody>
          <a:bodyPr wrap="square" rtlCol="0">
            <a:spAutoFit/>
          </a:bodyPr>
          <a:lstStyle/>
          <a:p>
            <a:r>
              <a:rPr lang="en-GB" sz="1400" dirty="0"/>
              <a:t>Image from Drinkwater (2019)</a:t>
            </a:r>
          </a:p>
        </p:txBody>
      </p:sp>
    </p:spTree>
    <p:extLst>
      <p:ext uri="{BB962C8B-B14F-4D97-AF65-F5344CB8AC3E}">
        <p14:creationId xmlns:p14="http://schemas.microsoft.com/office/powerpoint/2010/main" val="159739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6B839-E552-47E8-AAB2-3654E60466BD}"/>
              </a:ext>
            </a:extLst>
          </p:cNvPr>
          <p:cNvSpPr>
            <a:spLocks noGrp="1"/>
          </p:cNvSpPr>
          <p:nvPr>
            <p:ph type="title"/>
          </p:nvPr>
        </p:nvSpPr>
        <p:spPr/>
        <p:txBody>
          <a:bodyPr/>
          <a:lstStyle/>
          <a:p>
            <a:r>
              <a:rPr lang="en-GB" dirty="0"/>
              <a:t>Legal Business</a:t>
            </a:r>
          </a:p>
        </p:txBody>
      </p:sp>
      <p:sp>
        <p:nvSpPr>
          <p:cNvPr id="3" name="Content Placeholder 2">
            <a:extLst>
              <a:ext uri="{FF2B5EF4-FFF2-40B4-BE49-F238E27FC236}">
                <a16:creationId xmlns:a16="http://schemas.microsoft.com/office/drawing/2014/main" id="{39CDC2EB-22A8-4B62-832C-04A5FF1F1CDD}"/>
              </a:ext>
            </a:extLst>
          </p:cNvPr>
          <p:cNvSpPr>
            <a:spLocks noGrp="1"/>
          </p:cNvSpPr>
          <p:nvPr>
            <p:ph sz="quarter" idx="1"/>
          </p:nvPr>
        </p:nvSpPr>
        <p:spPr>
          <a:xfrm>
            <a:off x="132522" y="1527048"/>
            <a:ext cx="8852452" cy="2514865"/>
          </a:xfrm>
        </p:spPr>
        <p:txBody>
          <a:bodyPr/>
          <a:lstStyle/>
          <a:p>
            <a:r>
              <a:rPr lang="en-GB" sz="2500" dirty="0"/>
              <a:t>The </a:t>
            </a:r>
            <a:r>
              <a:rPr lang="en-GB" sz="2500" i="1" dirty="0"/>
              <a:t>princeps </a:t>
            </a:r>
            <a:r>
              <a:rPr lang="en-GB" sz="2500" dirty="0"/>
              <a:t>directly involved in making and executing laws.</a:t>
            </a:r>
          </a:p>
          <a:p>
            <a:pPr lvl="1"/>
            <a:r>
              <a:rPr lang="en-GB" dirty="0"/>
              <a:t>Issuing edicts, responding to enquiries (rescripts), holding trials (</a:t>
            </a:r>
            <a:r>
              <a:rPr lang="en-GB" i="1" dirty="0" err="1"/>
              <a:t>cognitiones</a:t>
            </a:r>
            <a:r>
              <a:rPr lang="en-GB" dirty="0"/>
              <a:t> – enquiries). </a:t>
            </a:r>
          </a:p>
          <a:p>
            <a:pPr lvl="1"/>
            <a:r>
              <a:rPr lang="en-GB" dirty="0"/>
              <a:t>Private </a:t>
            </a:r>
            <a:r>
              <a:rPr lang="en-GB" dirty="0" err="1"/>
              <a:t>intracubicular</a:t>
            </a:r>
            <a:r>
              <a:rPr lang="en-GB" dirty="0"/>
              <a:t> (bedroom) trails were detested by senators, sign of a “bad” </a:t>
            </a:r>
            <a:r>
              <a:rPr lang="en-GB" i="1" dirty="0"/>
              <a:t>princeps</a:t>
            </a:r>
            <a:r>
              <a:rPr lang="en-GB" dirty="0"/>
              <a:t>. </a:t>
            </a:r>
          </a:p>
          <a:p>
            <a:pPr lvl="1"/>
            <a:endParaRPr lang="en-GB" dirty="0"/>
          </a:p>
          <a:p>
            <a:endParaRPr lang="en-GB" dirty="0"/>
          </a:p>
        </p:txBody>
      </p:sp>
      <p:sp>
        <p:nvSpPr>
          <p:cNvPr id="4" name="Content Placeholder 2">
            <a:extLst>
              <a:ext uri="{FF2B5EF4-FFF2-40B4-BE49-F238E27FC236}">
                <a16:creationId xmlns:a16="http://schemas.microsoft.com/office/drawing/2014/main" id="{4CBA5F4A-2F81-4F4B-9D0C-05FD43B23434}"/>
              </a:ext>
            </a:extLst>
          </p:cNvPr>
          <p:cNvSpPr txBox="1">
            <a:spLocks/>
          </p:cNvSpPr>
          <p:nvPr/>
        </p:nvSpPr>
        <p:spPr>
          <a:xfrm>
            <a:off x="132522" y="4041912"/>
            <a:ext cx="6069495" cy="2816088"/>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Some kind of legal processes (however crude by modern standards) followed, including in cases of treason.</a:t>
            </a:r>
          </a:p>
          <a:p>
            <a:pPr lvl="1"/>
            <a:r>
              <a:rPr lang="en-GB" dirty="0"/>
              <a:t>“However, after he had spoken in the senate, Nero followed by publishing an edict to the people and a collection, in writing, of the information laid and the confessions of the condemned…” – </a:t>
            </a:r>
            <a:r>
              <a:rPr lang="en-GB" b="1" dirty="0"/>
              <a:t>Tac. </a:t>
            </a:r>
            <a:r>
              <a:rPr lang="en-GB" b="1" i="1" dirty="0"/>
              <a:t>Ann</a:t>
            </a:r>
            <a:r>
              <a:rPr lang="en-GB" b="1" dirty="0"/>
              <a:t>. 15.73.1</a:t>
            </a:r>
            <a:r>
              <a:rPr lang="en-GB" dirty="0"/>
              <a:t>.</a:t>
            </a:r>
          </a:p>
        </p:txBody>
      </p:sp>
      <p:pic>
        <p:nvPicPr>
          <p:cNvPr id="5" name="Picture 4">
            <a:extLst>
              <a:ext uri="{FF2B5EF4-FFF2-40B4-BE49-F238E27FC236}">
                <a16:creationId xmlns:a16="http://schemas.microsoft.com/office/drawing/2014/main" id="{6AD15381-35F7-4DF4-97DE-9CAEFBF8BBE9}"/>
              </a:ext>
            </a:extLst>
          </p:cNvPr>
          <p:cNvPicPr>
            <a:picLocks noChangeAspect="1"/>
          </p:cNvPicPr>
          <p:nvPr/>
        </p:nvPicPr>
        <p:blipFill>
          <a:blip r:embed="rId2"/>
          <a:stretch>
            <a:fillRect/>
          </a:stretch>
        </p:blipFill>
        <p:spPr>
          <a:xfrm>
            <a:off x="6001391" y="4495710"/>
            <a:ext cx="2834761" cy="1670484"/>
          </a:xfrm>
          <a:prstGeom prst="rect">
            <a:avLst/>
          </a:prstGeom>
        </p:spPr>
      </p:pic>
    </p:spTree>
    <p:extLst>
      <p:ext uri="{BB962C8B-B14F-4D97-AF65-F5344CB8AC3E}">
        <p14:creationId xmlns:p14="http://schemas.microsoft.com/office/powerpoint/2010/main" val="2748785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 y="228600"/>
            <a:ext cx="8833026" cy="831574"/>
          </a:xfrm>
        </p:spPr>
        <p:txBody>
          <a:bodyPr>
            <a:normAutofit/>
          </a:bodyPr>
          <a:lstStyle/>
          <a:p>
            <a:r>
              <a:rPr lang="en-GB" sz="3200" b="1" dirty="0"/>
              <a:t>A bureaucracy or fluid circles of power?</a:t>
            </a:r>
          </a:p>
        </p:txBody>
      </p:sp>
      <p:sp>
        <p:nvSpPr>
          <p:cNvPr id="3" name="Content Placeholder 2"/>
          <p:cNvSpPr>
            <a:spLocks noGrp="1"/>
          </p:cNvSpPr>
          <p:nvPr>
            <p:ph sz="quarter" idx="1"/>
          </p:nvPr>
        </p:nvSpPr>
        <p:spPr>
          <a:xfrm>
            <a:off x="218209" y="1454727"/>
            <a:ext cx="8707581" cy="5403273"/>
          </a:xfrm>
        </p:spPr>
        <p:txBody>
          <a:bodyPr>
            <a:normAutofit fontScale="92500"/>
          </a:bodyPr>
          <a:lstStyle/>
          <a:p>
            <a:r>
              <a:rPr lang="en-GB" dirty="0"/>
              <a:t>Fluctuating influence, e.g. Pallas and Agrippina having growing influence verses Narcissus in the early 50s.</a:t>
            </a:r>
          </a:p>
          <a:p>
            <a:pPr lvl="1"/>
            <a:r>
              <a:rPr lang="en-GB" dirty="0"/>
              <a:t>Vespasian patronised by Narcissus, lull in his “career” at this point. </a:t>
            </a:r>
          </a:p>
          <a:p>
            <a:pPr lvl="1"/>
            <a:endParaRPr lang="en-GB" sz="500" dirty="0"/>
          </a:p>
          <a:p>
            <a:r>
              <a:rPr lang="en-GB" dirty="0"/>
              <a:t>Stable corps of freedmen that spanned different reigns – a form of more permanent “proto-bureaucracy”?</a:t>
            </a:r>
          </a:p>
          <a:p>
            <a:pPr lvl="1"/>
            <a:r>
              <a:rPr lang="en-GB" dirty="0"/>
              <a:t>e.g. Father of Claudius </a:t>
            </a:r>
            <a:r>
              <a:rPr lang="en-GB" dirty="0" err="1"/>
              <a:t>Etruscus</a:t>
            </a:r>
            <a:r>
              <a:rPr lang="en-GB" dirty="0"/>
              <a:t> (latter patronised Statius and Martial) – slave of Augustus, possibly freed by Tiberius, served up until early 80s when he was exiled by Domitian. </a:t>
            </a:r>
          </a:p>
          <a:p>
            <a:pPr lvl="1"/>
            <a:r>
              <a:rPr lang="en-GB" dirty="0"/>
              <a:t>Purge of many of Nero’s freedman and associates by Galba (easier targets, </a:t>
            </a:r>
            <a:r>
              <a:rPr lang="en-GB" dirty="0" err="1"/>
              <a:t>Tigellinus</a:t>
            </a:r>
            <a:r>
              <a:rPr lang="en-GB" dirty="0"/>
              <a:t> protected).</a:t>
            </a:r>
          </a:p>
          <a:p>
            <a:pPr lvl="2"/>
            <a:r>
              <a:rPr lang="en-GB" dirty="0"/>
              <a:t>“Galba's head, which had been fixed on a pole and maltreated by camp-followers and servants, was finally found the next day before the tomb of </a:t>
            </a:r>
            <a:r>
              <a:rPr lang="en-GB" dirty="0" err="1"/>
              <a:t>Petrobius</a:t>
            </a:r>
            <a:r>
              <a:rPr lang="en-GB" dirty="0"/>
              <a:t> — he was one of Nero's freedmen whom Galba had punished…” </a:t>
            </a:r>
            <a:r>
              <a:rPr lang="en-GB" b="1" dirty="0"/>
              <a:t>Tac. </a:t>
            </a:r>
            <a:r>
              <a:rPr lang="en-GB" b="1" i="1" dirty="0"/>
              <a:t>Hist</a:t>
            </a:r>
            <a:r>
              <a:rPr lang="en-GB" b="1" dirty="0"/>
              <a:t>. 1.49</a:t>
            </a:r>
            <a:r>
              <a:rPr lang="en-GB" dirty="0"/>
              <a:t>.</a:t>
            </a:r>
          </a:p>
        </p:txBody>
      </p:sp>
    </p:spTree>
    <p:extLst>
      <p:ext uri="{BB962C8B-B14F-4D97-AF65-F5344CB8AC3E}">
        <p14:creationId xmlns:p14="http://schemas.microsoft.com/office/powerpoint/2010/main" val="2985227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60000"/>
                  <a:lumOff val="40000"/>
                </a:schemeClr>
              </a:solidFill>
            </a:endParaRPr>
          </a:p>
        </p:txBody>
      </p:sp>
      <p:sp>
        <p:nvSpPr>
          <p:cNvPr id="3" name="Content Placeholder 2"/>
          <p:cNvSpPr txBox="1">
            <a:spLocks/>
          </p:cNvSpPr>
          <p:nvPr/>
        </p:nvSpPr>
        <p:spPr>
          <a:xfrm>
            <a:off x="1115616" y="2001078"/>
            <a:ext cx="6768752" cy="3156114"/>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chemeClr val="accent1"/>
              </a:buClr>
              <a:buSzPct val="85000"/>
              <a:tabLst/>
              <a:defRPr/>
            </a:pPr>
            <a:r>
              <a:rPr lang="en-GB" sz="6000" b="1" dirty="0"/>
              <a:t> Surviving in the </a:t>
            </a:r>
            <a:r>
              <a:rPr lang="en-GB" sz="6000" b="1" i="1" dirty="0"/>
              <a:t>aula </a:t>
            </a:r>
            <a:r>
              <a:rPr lang="en-GB" sz="6000" b="1" i="1" dirty="0" err="1"/>
              <a:t>Caesaris</a:t>
            </a:r>
            <a:endParaRPr kumimoji="0" lang="en-GB" sz="100" b="0" i="1"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p14="http://schemas.microsoft.com/office/powerpoint/2010/main" val="1756759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C11C-C14F-4251-AF69-E260B03A4D4D}"/>
              </a:ext>
            </a:extLst>
          </p:cNvPr>
          <p:cNvSpPr>
            <a:spLocks noGrp="1"/>
          </p:cNvSpPr>
          <p:nvPr>
            <p:ph type="title"/>
          </p:nvPr>
        </p:nvSpPr>
        <p:spPr/>
        <p:txBody>
          <a:bodyPr/>
          <a:lstStyle/>
          <a:p>
            <a:r>
              <a:rPr lang="en-GB" dirty="0"/>
              <a:t>Frankness vs. Dissimulation</a:t>
            </a:r>
          </a:p>
        </p:txBody>
      </p:sp>
      <p:sp>
        <p:nvSpPr>
          <p:cNvPr id="3" name="Content Placeholder 2">
            <a:extLst>
              <a:ext uri="{FF2B5EF4-FFF2-40B4-BE49-F238E27FC236}">
                <a16:creationId xmlns:a16="http://schemas.microsoft.com/office/drawing/2014/main" id="{DE33DE94-4925-4217-BB57-50923FC63E5D}"/>
              </a:ext>
            </a:extLst>
          </p:cNvPr>
          <p:cNvSpPr>
            <a:spLocks noGrp="1"/>
          </p:cNvSpPr>
          <p:nvPr>
            <p:ph sz="quarter" idx="1"/>
          </p:nvPr>
        </p:nvSpPr>
        <p:spPr>
          <a:xfrm>
            <a:off x="23456" y="1484243"/>
            <a:ext cx="8812696" cy="3935896"/>
          </a:xfrm>
        </p:spPr>
        <p:txBody>
          <a:bodyPr>
            <a:normAutofit fontScale="92500"/>
          </a:bodyPr>
          <a:lstStyle/>
          <a:p>
            <a:r>
              <a:rPr lang="en-GB" dirty="0"/>
              <a:t>Contradiction of a restored “Republic” under a “protector”. </a:t>
            </a:r>
          </a:p>
          <a:p>
            <a:pPr lvl="1"/>
            <a:r>
              <a:rPr lang="en-GB" dirty="0"/>
              <a:t>Paradox of an egalitarian Republic with an imperial patrimonial ruler. A paradox causing instability in the system?</a:t>
            </a:r>
          </a:p>
          <a:p>
            <a:pPr lvl="1"/>
            <a:r>
              <a:rPr lang="en-GB" dirty="0"/>
              <a:t>Did this require dissimulation? </a:t>
            </a:r>
          </a:p>
          <a:p>
            <a:pPr lvl="2"/>
            <a:r>
              <a:rPr lang="en-GB" dirty="0"/>
              <a:t>Senators had to profess loyalty to the </a:t>
            </a:r>
            <a:r>
              <a:rPr lang="en-GB" i="1" dirty="0"/>
              <a:t>princeps</a:t>
            </a:r>
            <a:r>
              <a:rPr lang="en-GB" dirty="0"/>
              <a:t> (whether they liked them or not), while the princeps had to show (apparent) deference to senators, whether genuine or not.  </a:t>
            </a:r>
          </a:p>
          <a:p>
            <a:r>
              <a:rPr lang="en-GB" dirty="0"/>
              <a:t>Tensions between </a:t>
            </a:r>
            <a:r>
              <a:rPr lang="en-GB" i="1" dirty="0" err="1"/>
              <a:t>liberti</a:t>
            </a:r>
            <a:r>
              <a:rPr lang="en-GB" dirty="0"/>
              <a:t>, equestrian officers and senators.</a:t>
            </a:r>
          </a:p>
          <a:p>
            <a:pPr lvl="1"/>
            <a:r>
              <a:rPr lang="en-GB" dirty="0"/>
              <a:t>(In)direct means of advancing one’s one and undermining each others position; e.g., double-speak, slander, parodies, allusions and critiques. </a:t>
            </a:r>
          </a:p>
          <a:p>
            <a:endParaRPr lang="en-GB" dirty="0"/>
          </a:p>
        </p:txBody>
      </p:sp>
      <p:sp>
        <p:nvSpPr>
          <p:cNvPr id="4" name="Content Placeholder 2">
            <a:extLst>
              <a:ext uri="{FF2B5EF4-FFF2-40B4-BE49-F238E27FC236}">
                <a16:creationId xmlns:a16="http://schemas.microsoft.com/office/drawing/2014/main" id="{D1FF5D9F-93FC-46F1-8381-4FA19460BE2B}"/>
              </a:ext>
            </a:extLst>
          </p:cNvPr>
          <p:cNvSpPr txBox="1">
            <a:spLocks/>
          </p:cNvSpPr>
          <p:nvPr/>
        </p:nvSpPr>
        <p:spPr>
          <a:xfrm>
            <a:off x="23457" y="5115338"/>
            <a:ext cx="4439479" cy="1742662"/>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500" dirty="0"/>
              <a:t>Panegyric as a reminder that a princeps is not a tyrant or a king, e.g., Seneca’s </a:t>
            </a:r>
            <a:r>
              <a:rPr lang="en-GB" sz="2500" i="1" dirty="0"/>
              <a:t>De </a:t>
            </a:r>
            <a:r>
              <a:rPr lang="en-GB" sz="2500" i="1" dirty="0" err="1"/>
              <a:t>Clementia</a:t>
            </a:r>
            <a:r>
              <a:rPr lang="en-GB" sz="2500" dirty="0"/>
              <a:t>. </a:t>
            </a:r>
          </a:p>
        </p:txBody>
      </p:sp>
      <p:sp>
        <p:nvSpPr>
          <p:cNvPr id="5" name="Content Placeholder 2">
            <a:extLst>
              <a:ext uri="{FF2B5EF4-FFF2-40B4-BE49-F238E27FC236}">
                <a16:creationId xmlns:a16="http://schemas.microsoft.com/office/drawing/2014/main" id="{125EF546-7F22-40AE-B9F0-F50D72C70405}"/>
              </a:ext>
            </a:extLst>
          </p:cNvPr>
          <p:cNvSpPr txBox="1">
            <a:spLocks/>
          </p:cNvSpPr>
          <p:nvPr/>
        </p:nvSpPr>
        <p:spPr>
          <a:xfrm>
            <a:off x="3949148" y="5115338"/>
            <a:ext cx="5194852" cy="1752867"/>
          </a:xfrm>
          <a:prstGeom prst="rect">
            <a:avLst/>
          </a:prstGeom>
          <a:solidFill>
            <a:srgbClr val="39E73D"/>
          </a:solidFill>
        </p:spPr>
        <p:txBody>
          <a:bodyPr vert="horz">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dirty="0"/>
              <a:t>[response of Seneca to accusation of being involved in the </a:t>
            </a:r>
            <a:r>
              <a:rPr lang="en-GB" dirty="0" err="1"/>
              <a:t>Pisonian</a:t>
            </a:r>
            <a:r>
              <a:rPr lang="en-GB" dirty="0"/>
              <a:t> conspiracy] “…no one was better aware of that than Nero, who had more often experienced the frankness of Seneca than his servility.” – </a:t>
            </a:r>
            <a:r>
              <a:rPr lang="en-GB" b="1" dirty="0"/>
              <a:t>Tac. </a:t>
            </a:r>
            <a:r>
              <a:rPr lang="en-GB" b="1" i="1" dirty="0"/>
              <a:t>Ann</a:t>
            </a:r>
            <a:r>
              <a:rPr lang="en-GB" b="1" dirty="0"/>
              <a:t>. 15.61</a:t>
            </a:r>
            <a:r>
              <a:rPr lang="en-GB" dirty="0"/>
              <a:t>.</a:t>
            </a:r>
          </a:p>
        </p:txBody>
      </p:sp>
    </p:spTree>
    <p:extLst>
      <p:ext uri="{BB962C8B-B14F-4D97-AF65-F5344CB8AC3E}">
        <p14:creationId xmlns:p14="http://schemas.microsoft.com/office/powerpoint/2010/main" val="2390668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Falling Foul</a:t>
            </a:r>
          </a:p>
        </p:txBody>
      </p:sp>
      <p:sp>
        <p:nvSpPr>
          <p:cNvPr id="3" name="Content Placeholder 2"/>
          <p:cNvSpPr>
            <a:spLocks noGrp="1"/>
          </p:cNvSpPr>
          <p:nvPr>
            <p:ph sz="quarter" idx="1"/>
          </p:nvPr>
        </p:nvSpPr>
        <p:spPr>
          <a:xfrm>
            <a:off x="207818" y="1527047"/>
            <a:ext cx="8728364" cy="5164697"/>
          </a:xfrm>
        </p:spPr>
        <p:txBody>
          <a:bodyPr>
            <a:normAutofit lnSpcReduction="10000"/>
          </a:bodyPr>
          <a:lstStyle/>
          <a:p>
            <a:r>
              <a:rPr lang="en-GB" dirty="0"/>
              <a:t>Often assumed that to loose the Emperor’s friendship meant political and social isolation, and even an existential threat to one’s existence. </a:t>
            </a:r>
          </a:p>
          <a:p>
            <a:pPr lvl="1"/>
            <a:r>
              <a:rPr lang="en-GB" dirty="0"/>
              <a:t>However, consider Otho (who was given Lusitanian to govern). </a:t>
            </a:r>
          </a:p>
          <a:p>
            <a:pPr lvl="1"/>
            <a:endParaRPr lang="en-GB" sz="500" dirty="0"/>
          </a:p>
          <a:p>
            <a:r>
              <a:rPr lang="en-GB" dirty="0"/>
              <a:t>Exclusion from the court could be potentially dangerous and certainly damaging for one’s career.</a:t>
            </a:r>
          </a:p>
          <a:p>
            <a:pPr lvl="1"/>
            <a:r>
              <a:rPr lang="en-GB" dirty="0"/>
              <a:t>e.g. </a:t>
            </a:r>
            <a:r>
              <a:rPr lang="en-GB" dirty="0" err="1"/>
              <a:t>Thrasea</a:t>
            </a:r>
            <a:r>
              <a:rPr lang="en-GB" dirty="0"/>
              <a:t> </a:t>
            </a:r>
            <a:r>
              <a:rPr lang="en-GB" dirty="0" err="1"/>
              <a:t>Paetus</a:t>
            </a:r>
            <a:r>
              <a:rPr lang="en-GB" dirty="0"/>
              <a:t> (AD 63, prevented from taking part in celebrations over the birth of Nero’s daughter (Claudia Augusta) at </a:t>
            </a:r>
            <a:r>
              <a:rPr lang="en-GB" dirty="0" err="1"/>
              <a:t>Antium</a:t>
            </a:r>
            <a:r>
              <a:rPr lang="en-GB" dirty="0"/>
              <a:t>).</a:t>
            </a:r>
          </a:p>
          <a:p>
            <a:pPr lvl="1"/>
            <a:r>
              <a:rPr lang="en-GB" dirty="0"/>
              <a:t>However </a:t>
            </a:r>
            <a:r>
              <a:rPr lang="en-GB" dirty="0" err="1"/>
              <a:t>Paetus</a:t>
            </a:r>
            <a:r>
              <a:rPr lang="en-GB" dirty="0"/>
              <a:t> was only put on trail in AD 66.</a:t>
            </a:r>
          </a:p>
          <a:p>
            <a:pPr marL="0" indent="0">
              <a:buNone/>
            </a:pPr>
            <a:endParaRPr lang="en-GB" sz="500" dirty="0"/>
          </a:p>
          <a:p>
            <a:pPr marL="0" indent="0">
              <a:buNone/>
            </a:pPr>
            <a:r>
              <a:rPr lang="en-GB" dirty="0"/>
              <a:t>“…the story was told that Vespasian, reprimanded by the freedman Phoebus for closing his eyelids [during one of Nero’s performances]…” – </a:t>
            </a:r>
            <a:r>
              <a:rPr lang="en-GB" b="1" dirty="0"/>
              <a:t>Tac. </a:t>
            </a:r>
            <a:r>
              <a:rPr lang="en-GB" b="1" i="1" dirty="0"/>
              <a:t>Ann</a:t>
            </a:r>
            <a:r>
              <a:rPr lang="en-GB" b="1" dirty="0"/>
              <a:t>. 16.5</a:t>
            </a:r>
            <a:r>
              <a:rPr lang="en-GB" dirty="0"/>
              <a:t>.</a:t>
            </a:r>
          </a:p>
        </p:txBody>
      </p:sp>
    </p:spTree>
    <p:extLst>
      <p:ext uri="{BB962C8B-B14F-4D97-AF65-F5344CB8AC3E}">
        <p14:creationId xmlns:p14="http://schemas.microsoft.com/office/powerpoint/2010/main" val="393676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198783" y="1444487"/>
            <a:ext cx="8733182" cy="5184913"/>
          </a:xfrm>
        </p:spPr>
        <p:txBody>
          <a:bodyPr>
            <a:normAutofit fontScale="92500" lnSpcReduction="10000"/>
          </a:bodyPr>
          <a:lstStyle/>
          <a:p>
            <a:r>
              <a:rPr lang="en-GB" dirty="0"/>
              <a:t>Acton, K. (2011). ‘Vespasian and the Social World of the Roman Court’, </a:t>
            </a:r>
            <a:r>
              <a:rPr lang="en-GB" i="1" dirty="0"/>
              <a:t>The American Journal of Philology</a:t>
            </a:r>
            <a:r>
              <a:rPr lang="en-GB" dirty="0"/>
              <a:t> 132 (1): 103-124. </a:t>
            </a:r>
          </a:p>
          <a:p>
            <a:endParaRPr lang="en-GB" sz="500" dirty="0"/>
          </a:p>
          <a:p>
            <a:r>
              <a:rPr lang="en-GB" dirty="0"/>
              <a:t>Drinkwater, J. F. 2019: </a:t>
            </a:r>
            <a:r>
              <a:rPr lang="en-GB" i="1" dirty="0"/>
              <a:t>Nero: Emperor and Court. </a:t>
            </a:r>
            <a:r>
              <a:rPr lang="en-GB" dirty="0" err="1"/>
              <a:t>Cambrdige</a:t>
            </a:r>
            <a:r>
              <a:rPr lang="en-GB" dirty="0"/>
              <a:t>.</a:t>
            </a:r>
          </a:p>
          <a:p>
            <a:endParaRPr lang="en-GB" sz="500" dirty="0"/>
          </a:p>
          <a:p>
            <a:r>
              <a:rPr lang="en-GB" dirty="0"/>
              <a:t>Paterson, J. (2007). ‘Friends in high places: The creation of the court of the Roman emperor’, in A. </a:t>
            </a:r>
            <a:r>
              <a:rPr lang="en-GB" dirty="0" err="1"/>
              <a:t>Spawforth</a:t>
            </a:r>
            <a:r>
              <a:rPr lang="en-GB" dirty="0"/>
              <a:t> (ed.), </a:t>
            </a:r>
            <a:r>
              <a:rPr lang="en-GB" i="1" dirty="0"/>
              <a:t>The Court and Court Society in Ancient Monarchies</a:t>
            </a:r>
            <a:r>
              <a:rPr lang="en-GB" dirty="0"/>
              <a:t>. Cambridge: Cambridge University Press, pp. 121-156. </a:t>
            </a:r>
          </a:p>
          <a:p>
            <a:endParaRPr lang="en-GB" sz="500" dirty="0"/>
          </a:p>
          <a:p>
            <a:r>
              <a:rPr lang="en-GB" dirty="0"/>
              <a:t>Wallace-Hadrill, A. (1996). ‘The imperial court’, in A. Bowman, E. </a:t>
            </a:r>
            <a:r>
              <a:rPr lang="en-GB" dirty="0" err="1"/>
              <a:t>Champlin</a:t>
            </a:r>
            <a:r>
              <a:rPr lang="en-GB" dirty="0"/>
              <a:t>, and A. </a:t>
            </a:r>
            <a:r>
              <a:rPr lang="en-GB" dirty="0" err="1"/>
              <a:t>Lintott</a:t>
            </a:r>
            <a:r>
              <a:rPr lang="en-GB" dirty="0"/>
              <a:t> (eds.), </a:t>
            </a:r>
            <a:r>
              <a:rPr lang="en-GB" i="1" dirty="0"/>
              <a:t>The Cambridge Ancient History</a:t>
            </a:r>
            <a:r>
              <a:rPr lang="en-GB" dirty="0"/>
              <a:t>. Cambridge: Cambridge University Press, pp. 283-308.</a:t>
            </a:r>
          </a:p>
        </p:txBody>
      </p:sp>
    </p:spTree>
    <p:extLst>
      <p:ext uri="{BB962C8B-B14F-4D97-AF65-F5344CB8AC3E}">
        <p14:creationId xmlns:p14="http://schemas.microsoft.com/office/powerpoint/2010/main" val="39967553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899</TotalTime>
  <Words>1568</Words>
  <Application>Microsoft Office PowerPoint</Application>
  <PresentationFormat>On-screen Show (4:3)</PresentationFormat>
  <Paragraphs>106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Georgia</vt:lpstr>
      <vt:lpstr>Wingdings</vt:lpstr>
      <vt:lpstr>Wingdings 2</vt:lpstr>
      <vt:lpstr>Civic</vt:lpstr>
      <vt:lpstr>Murder, Mayhem and Megalomania: The Life and Times of the Emperor Nero </vt:lpstr>
      <vt:lpstr>Imperial Era Rome as a “Court Society”? </vt:lpstr>
      <vt:lpstr>Household or “Royal Court”? (1)</vt:lpstr>
      <vt:lpstr>Household or “Royal Court”? (2)</vt:lpstr>
      <vt:lpstr>Palatine Hill and the Wider “Imperial Complex”</vt:lpstr>
      <vt:lpstr>PowerPoint Presentation</vt:lpstr>
      <vt:lpstr>“Infrastructure” of Government</vt:lpstr>
      <vt:lpstr>Members of the court and associates</vt:lpstr>
      <vt:lpstr>Consilium</vt:lpstr>
      <vt:lpstr>Legal Business</vt:lpstr>
      <vt:lpstr>A bureaucracy or fluid circles of power?</vt:lpstr>
      <vt:lpstr>PowerPoint Presentation</vt:lpstr>
      <vt:lpstr>Frankness vs. Dissimulation</vt:lpstr>
      <vt:lpstr>Falling Foul</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 </dc:title>
  <dc:creator>Matt</dc:creator>
  <cp:lastModifiedBy>Matthew Cobb</cp:lastModifiedBy>
  <cp:revision>90</cp:revision>
  <dcterms:created xsi:type="dcterms:W3CDTF">2019-10-20T16:40:18Z</dcterms:created>
  <dcterms:modified xsi:type="dcterms:W3CDTF">2021-09-13T10:08:07Z</dcterms:modified>
</cp:coreProperties>
</file>