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4" r:id="rId1"/>
  </p:sldMasterIdLst>
  <p:notesMasterIdLst>
    <p:notesMasterId r:id="rId32"/>
  </p:notesMasterIdLst>
  <p:sldIdLst>
    <p:sldId id="440" r:id="rId2"/>
    <p:sldId id="1007" r:id="rId3"/>
    <p:sldId id="589" r:id="rId4"/>
    <p:sldId id="1028" r:id="rId5"/>
    <p:sldId id="1014" r:id="rId6"/>
    <p:sldId id="944" r:id="rId7"/>
    <p:sldId id="808" r:id="rId8"/>
    <p:sldId id="979" r:id="rId9"/>
    <p:sldId id="644" r:id="rId10"/>
    <p:sldId id="849" r:id="rId11"/>
    <p:sldId id="1025" r:id="rId12"/>
    <p:sldId id="1026" r:id="rId13"/>
    <p:sldId id="1054" r:id="rId14"/>
    <p:sldId id="1050" r:id="rId15"/>
    <p:sldId id="1051" r:id="rId16"/>
    <p:sldId id="897" r:id="rId17"/>
    <p:sldId id="1023" r:id="rId18"/>
    <p:sldId id="1040" r:id="rId19"/>
    <p:sldId id="1046" r:id="rId20"/>
    <p:sldId id="1047" r:id="rId21"/>
    <p:sldId id="1042" r:id="rId22"/>
    <p:sldId id="1048" r:id="rId23"/>
    <p:sldId id="1031" r:id="rId24"/>
    <p:sldId id="1045" r:id="rId25"/>
    <p:sldId id="1055" r:id="rId26"/>
    <p:sldId id="1052" r:id="rId27"/>
    <p:sldId id="1032" r:id="rId28"/>
    <p:sldId id="1033" r:id="rId29"/>
    <p:sldId id="646" r:id="rId30"/>
    <p:sldId id="104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a Evans" initials="NE" lastIdx="1" clrIdx="0">
    <p:extLst>
      <p:ext uri="{19B8F6BF-5375-455C-9EA6-DF929625EA0E}">
        <p15:presenceInfo xmlns:p15="http://schemas.microsoft.com/office/powerpoint/2012/main" userId="S::n.evans@uwtsd.ac.uk::73f80963-43f3-41cc-b629-1f52622eac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23000"/>
    <a:srgbClr val="06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7109"/>
    <p:restoredTop sz="94618"/>
  </p:normalViewPr>
  <p:slideViewPr>
    <p:cSldViewPr snapToGrid="0" snapToObjects="1">
      <p:cViewPr varScale="1">
        <p:scale>
          <a:sx n="73" d="100"/>
          <a:sy n="73" d="100"/>
        </p:scale>
        <p:origin x="208" y="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89539-E974-C645-A8DA-9179B30E7F25}" type="datetimeFigureOut">
              <a:rPr lang="en-US" smtClean="0"/>
              <a:t>3/15/21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E24C4-56FA-BE4C-91B5-DDF185ED00C9}" type="slidenum">
              <a:rPr lang="en-US" smtClean="0"/>
              <a:t>‹#›</a:t>
            </a:fld>
            <a:endParaRPr lang="en-US"/>
          </a:p>
        </p:txBody>
      </p:sp>
    </p:spTree>
    <p:extLst>
      <p:ext uri="{BB962C8B-B14F-4D97-AF65-F5344CB8AC3E}">
        <p14:creationId xmlns:p14="http://schemas.microsoft.com/office/powerpoint/2010/main" val="2052379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842570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12</a:t>
            </a:fld>
            <a:endParaRPr lang="en-US"/>
          </a:p>
        </p:txBody>
      </p:sp>
    </p:spTree>
    <p:extLst>
      <p:ext uri="{BB962C8B-B14F-4D97-AF65-F5344CB8AC3E}">
        <p14:creationId xmlns:p14="http://schemas.microsoft.com/office/powerpoint/2010/main" val="3521571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842134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14331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467948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3137370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0D9E7B-4A78-EF40-B3B5-845A43CF71A9}" type="datetimeFigureOut">
              <a:rPr lang="en-US" smtClean="0"/>
              <a:t>3/15/21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397329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0D9E7B-4A78-EF40-B3B5-845A43CF71A9}" type="datetimeFigureOut">
              <a:rPr lang="en-US" smtClean="0"/>
              <a:t>3/15/21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770495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0D9E7B-4A78-EF40-B3B5-845A43CF71A9}" type="datetimeFigureOut">
              <a:rPr lang="en-US" smtClean="0"/>
              <a:t>3/15/21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64706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605467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98803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3214157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111DD9-466D-2B42-A8CD-2A550038682B}"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63483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4218941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1DD9-466D-2B42-A8CD-2A550038682B}"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07228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330D9E7B-4A78-EF40-B3B5-845A43CF71A9}" type="datetimeFigureOut">
              <a:rPr lang="en-US" smtClean="0"/>
              <a:t>3/15/21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3266539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2825924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7146806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0D9E7B-4A78-EF40-B3B5-845A43CF71A9}" type="datetimeFigureOut">
              <a:rPr lang="en-US" smtClean="0"/>
              <a:t>3/15/21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1396350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30D9E7B-4A78-EF40-B3B5-845A43CF71A9}" type="datetimeFigureOut">
              <a:rPr lang="en-US" smtClean="0"/>
              <a:t>3/15/21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4111DD9-466D-2B42-A8CD-2A550038682B}" type="slidenum">
              <a:rPr lang="en-US" smtClean="0"/>
              <a:t>‹#›</a:t>
            </a:fld>
            <a:endParaRPr lang="en-US"/>
          </a:p>
        </p:txBody>
      </p:sp>
    </p:spTree>
    <p:extLst>
      <p:ext uri="{BB962C8B-B14F-4D97-AF65-F5344CB8AC3E}">
        <p14:creationId xmlns:p14="http://schemas.microsoft.com/office/powerpoint/2010/main" val="1189752818"/>
      </p:ext>
    </p:extLst>
  </p:cSld>
  <p:clrMap bg1="lt1" tx1="dk1" bg2="lt2" tx2="dk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 id="2147483930" r:id="rId16"/>
    <p:sldLayoutId id="2147483931"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mailto:n.evans@uwtsd.ac.uk" TargetMode="Externa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2.tiff"/><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7.xml"/><Relationship Id="rId6" Type="http://schemas.openxmlformats.org/officeDocument/2006/relationships/image" Target="../media/image12.tiff"/><Relationship Id="rId5" Type="http://schemas.openxmlformats.org/officeDocument/2006/relationships/image" Target="../media/image11.tiff"/><Relationship Id="rId4" Type="http://schemas.openxmlformats.org/officeDocument/2006/relationships/image" Target="../media/image10.tiff"/></Relationships>
</file>

<file path=ppt/slides/_rels/slide19.xml.rels><?xml version="1.0" encoding="UTF-8" standalone="yes"?>
<Relationships xmlns="http://schemas.openxmlformats.org/package/2006/relationships"><Relationship Id="rId3" Type="http://schemas.openxmlformats.org/officeDocument/2006/relationships/image" Target="../media/image14.tiff"/><Relationship Id="rId7" Type="http://schemas.openxmlformats.org/officeDocument/2006/relationships/image" Target="../media/image18.png"/><Relationship Id="rId2" Type="http://schemas.openxmlformats.org/officeDocument/2006/relationships/image" Target="../media/image13.tiff"/><Relationship Id="rId1" Type="http://schemas.openxmlformats.org/officeDocument/2006/relationships/slideLayout" Target="../slideLayouts/slideLayout7.xml"/><Relationship Id="rId6" Type="http://schemas.openxmlformats.org/officeDocument/2006/relationships/image" Target="../media/image17.tiff"/><Relationship Id="rId5" Type="http://schemas.openxmlformats.org/officeDocument/2006/relationships/image" Target="../media/image16.tiff"/><Relationship Id="rId4" Type="http://schemas.openxmlformats.org/officeDocument/2006/relationships/image" Target="../media/image15.tiff"/></Relationships>
</file>

<file path=ppt/slides/_rels/slide20.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5.tiff"/><Relationship Id="rId13" Type="http://schemas.openxmlformats.org/officeDocument/2006/relationships/image" Target="../media/image30.tiff"/><Relationship Id="rId3" Type="http://schemas.openxmlformats.org/officeDocument/2006/relationships/image" Target="../media/image20.tiff"/><Relationship Id="rId7" Type="http://schemas.openxmlformats.org/officeDocument/2006/relationships/image" Target="../media/image24.tiff"/><Relationship Id="rId12" Type="http://schemas.openxmlformats.org/officeDocument/2006/relationships/image" Target="../media/image29.tiff"/><Relationship Id="rId2" Type="http://schemas.openxmlformats.org/officeDocument/2006/relationships/image" Target="../media/image19.tiff"/><Relationship Id="rId1" Type="http://schemas.openxmlformats.org/officeDocument/2006/relationships/slideLayout" Target="../slideLayouts/slideLayout7.xml"/><Relationship Id="rId6" Type="http://schemas.openxmlformats.org/officeDocument/2006/relationships/image" Target="../media/image23.tiff"/><Relationship Id="rId11" Type="http://schemas.openxmlformats.org/officeDocument/2006/relationships/image" Target="../media/image28.tiff"/><Relationship Id="rId5" Type="http://schemas.openxmlformats.org/officeDocument/2006/relationships/image" Target="../media/image22.tiff"/><Relationship Id="rId10" Type="http://schemas.openxmlformats.org/officeDocument/2006/relationships/image" Target="../media/image27.tiff"/><Relationship Id="rId4" Type="http://schemas.openxmlformats.org/officeDocument/2006/relationships/image" Target="../media/image21.tiff"/><Relationship Id="rId9" Type="http://schemas.openxmlformats.org/officeDocument/2006/relationships/image" Target="../media/image26.tiff"/></Relationships>
</file>

<file path=ppt/slides/_rels/slide2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uwtsd.hosted.panopto.com/Panopto/Pages/Viewer.aspx?id=1861dec6-ede2-4bbc-badc-acd400a348e4"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image" Target="../media/image2.tiff"/><Relationship Id="rId1" Type="http://schemas.openxmlformats.org/officeDocument/2006/relationships/slideLayout" Target="../slideLayouts/slideLayout7.xml"/><Relationship Id="rId4" Type="http://schemas.openxmlformats.org/officeDocument/2006/relationships/image" Target="../media/image35.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462793" y="229249"/>
            <a:ext cx="11091897" cy="27191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11500" b="1" cap="all" dirty="0">
                <a:solidFill>
                  <a:srgbClr val="FF0000"/>
                </a:solidFill>
                <a:latin typeface="Segoe Script" panose="020B0804020000000003" pitchFamily="34" charset="0"/>
                <a:ea typeface="Ayuthaya" pitchFamily="2" charset="-34"/>
                <a:cs typeface="Ayuthaya" pitchFamily="2" charset="-34"/>
              </a:rPr>
              <a:t>Y </a:t>
            </a:r>
            <a:r>
              <a:rPr lang="en-US" sz="11500" b="1" cap="all" dirty="0" err="1">
                <a:solidFill>
                  <a:srgbClr val="FF0000"/>
                </a:solidFill>
                <a:latin typeface="Segoe Script" panose="020B0804020000000003" pitchFamily="34" charset="0"/>
                <a:ea typeface="Ayuthaya" pitchFamily="2" charset="-34"/>
                <a:cs typeface="Ayuthaya" pitchFamily="2" charset="-34"/>
              </a:rPr>
              <a:t>Gymraeg</a:t>
            </a:r>
            <a:endParaRPr lang="en-US" sz="115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5400" b="1" cap="all" dirty="0">
                <a:solidFill>
                  <a:schemeClr val="tx1"/>
                </a:solidFill>
                <a:latin typeface="+mj-lt"/>
                <a:ea typeface="+mj-ea"/>
                <a:cs typeface="+mj-cs"/>
              </a:rPr>
              <a:t>B.A. </a:t>
            </a:r>
            <a:r>
              <a:rPr lang="en-US" sz="5400" b="1" cap="all" dirty="0" err="1">
                <a:solidFill>
                  <a:schemeClr val="tx1"/>
                </a:solidFill>
                <a:latin typeface="+mj-lt"/>
                <a:ea typeface="+mj-ea"/>
                <a:cs typeface="+mj-cs"/>
              </a:rPr>
              <a:t>AddysG</a:t>
            </a:r>
            <a:r>
              <a:rPr lang="en-US" sz="5400" b="1" cap="all" dirty="0">
                <a:solidFill>
                  <a:schemeClr val="tx1"/>
                </a:solidFill>
                <a:latin typeface="+mj-lt"/>
                <a:ea typeface="+mj-ea"/>
                <a:cs typeface="+mj-cs"/>
              </a:rPr>
              <a:t> 1C </a:t>
            </a:r>
            <a:r>
              <a:rPr lang="en-US" sz="1600" b="1" cap="all" dirty="0">
                <a:solidFill>
                  <a:schemeClr val="tx1"/>
                </a:solidFill>
                <a:latin typeface="+mj-lt"/>
                <a:ea typeface="+mj-ea"/>
                <a:cs typeface="+mj-cs"/>
              </a:rPr>
              <a:t> </a:t>
            </a:r>
            <a:endParaRPr lang="en-US" sz="5400" b="1" cap="all" dirty="0">
              <a:solidFill>
                <a:schemeClr val="tx1"/>
              </a:solidFill>
              <a:latin typeface="+mj-lt"/>
              <a:ea typeface="+mj-ea"/>
              <a:cs typeface="+mj-cs"/>
            </a:endParaRP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1861416" y="5554351"/>
            <a:ext cx="8294649"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Mawrth</a:t>
            </a:r>
            <a:r>
              <a:rPr lang="en-US" sz="2400" b="1" kern="0" dirty="0">
                <a:solidFill>
                  <a:schemeClr val="tx1"/>
                </a:solidFill>
                <a:latin typeface="American Typewriter"/>
              </a:rPr>
              <a:t>, </a:t>
            </a:r>
            <a:r>
              <a:rPr lang="en-US" sz="2400" b="1" kern="0" dirty="0" err="1">
                <a:solidFill>
                  <a:schemeClr val="tx1"/>
                </a:solidFill>
                <a:latin typeface="American Typewriter"/>
              </a:rPr>
              <a:t>yr</a:t>
            </a:r>
            <a:r>
              <a:rPr lang="en-US" sz="2400" b="1" kern="0" dirty="0">
                <a:solidFill>
                  <a:schemeClr val="tx1"/>
                </a:solidFill>
                <a:latin typeface="American Typewriter"/>
              </a:rPr>
              <a:t> unfed </a:t>
            </a:r>
            <a:r>
              <a:rPr lang="en-US" sz="2400" b="1" kern="0" dirty="0" err="1">
                <a:solidFill>
                  <a:schemeClr val="tx1"/>
                </a:solidFill>
                <a:latin typeface="American Typewriter"/>
              </a:rPr>
              <a:t>ar</a:t>
            </a:r>
            <a:r>
              <a:rPr lang="en-US" sz="2400" b="1" kern="0" dirty="0">
                <a:solidFill>
                  <a:schemeClr val="tx1"/>
                </a:solidFill>
                <a:latin typeface="American Typewriter"/>
              </a:rPr>
              <a:t> </a:t>
            </a:r>
            <a:r>
              <a:rPr lang="en-US" sz="2400" b="1" kern="0" dirty="0" err="1">
                <a:solidFill>
                  <a:schemeClr val="tx1"/>
                </a:solidFill>
                <a:latin typeface="American Typewriter"/>
              </a:rPr>
              <a:t>bymtheg</a:t>
            </a:r>
            <a:r>
              <a:rPr lang="en-US" sz="2400" b="1" kern="0" dirty="0">
                <a:solidFill>
                  <a:schemeClr val="tx1"/>
                </a:solidFill>
                <a:latin typeface="American Typewriter"/>
              </a:rPr>
              <a:t> o </a:t>
            </a:r>
            <a:r>
              <a:rPr lang="en-US" sz="2400" b="1" kern="0" dirty="0" err="1">
                <a:solidFill>
                  <a:schemeClr val="tx1"/>
                </a:solidFill>
                <a:latin typeface="American Typewriter"/>
              </a:rPr>
              <a:t>Fawrth</a:t>
            </a:r>
            <a:r>
              <a:rPr lang="en-US" sz="2400" b="1" kern="0" dirty="0">
                <a:solidFill>
                  <a:schemeClr val="tx1"/>
                </a:solidFill>
                <a:latin typeface="American Typewriter"/>
              </a:rPr>
              <a:t>, 2021</a:t>
            </a:r>
          </a:p>
          <a:p>
            <a:pPr algn="ctr">
              <a:spcAft>
                <a:spcPts val="600"/>
              </a:spcAft>
            </a:pPr>
            <a:r>
              <a:rPr lang="en-US" sz="2400" b="1" kern="0" dirty="0">
                <a:solidFill>
                  <a:schemeClr val="tx1"/>
                </a:solidFill>
                <a:latin typeface="American Typewriter"/>
              </a:rPr>
              <a:t>16.3.2021</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267200" y="3177637"/>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675721" y="2325230"/>
            <a:ext cx="3097824" cy="345869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8" y="3363132"/>
            <a:ext cx="1890793" cy="1323439"/>
          </a:xfrm>
          <a:prstGeom prst="rect">
            <a:avLst/>
          </a:prstGeom>
          <a:noFill/>
        </p:spPr>
        <p:txBody>
          <a:bodyPr wrap="square" rtlCol="0">
            <a:spAutoFit/>
          </a:bodyPr>
          <a:lstStyle/>
          <a:p>
            <a:pPr algn="ctr"/>
            <a:r>
              <a:rPr lang="en-US" sz="4000" b="1" dirty="0" err="1">
                <a:solidFill>
                  <a:schemeClr val="bg1"/>
                </a:solidFill>
              </a:rPr>
              <a:t>Darlith</a:t>
            </a:r>
            <a:endParaRPr lang="en-US" sz="4000" b="1" dirty="0">
              <a:solidFill>
                <a:schemeClr val="bg1"/>
              </a:solidFill>
            </a:endParaRPr>
          </a:p>
          <a:p>
            <a:pPr algn="ctr"/>
            <a:r>
              <a:rPr lang="en-US" sz="4000" b="1" dirty="0">
                <a:solidFill>
                  <a:schemeClr val="bg1"/>
                </a:solidFill>
              </a:rPr>
              <a:t>16</a:t>
            </a:r>
            <a:endParaRPr lang="en-US" b="1" dirty="0">
              <a:solidFill>
                <a:schemeClr val="bg1"/>
              </a:solidFill>
            </a:endParaRPr>
          </a:p>
        </p:txBody>
      </p:sp>
      <p:pic>
        <p:nvPicPr>
          <p:cNvPr id="7" name="Picture 6">
            <a:extLst>
              <a:ext uri="{FF2B5EF4-FFF2-40B4-BE49-F238E27FC236}">
                <a16:creationId xmlns:a16="http://schemas.microsoft.com/office/drawing/2014/main" id="{B7A3C4D8-29FC-8E40-B887-093F9FA3B1C4}"/>
              </a:ext>
            </a:extLst>
          </p:cNvPr>
          <p:cNvPicPr>
            <a:picLocks noChangeAspect="1"/>
          </p:cNvPicPr>
          <p:nvPr/>
        </p:nvPicPr>
        <p:blipFill>
          <a:blip r:embed="rId4"/>
          <a:stretch>
            <a:fillRect/>
          </a:stretch>
        </p:blipFill>
        <p:spPr>
          <a:xfrm>
            <a:off x="118806" y="6095339"/>
            <a:ext cx="3606800" cy="558800"/>
          </a:xfrm>
          <a:prstGeom prst="rect">
            <a:avLst/>
          </a:prstGeom>
        </p:spPr>
      </p:pic>
      <p:sp>
        <p:nvSpPr>
          <p:cNvPr id="8" name="TextBox 7">
            <a:extLst>
              <a:ext uri="{FF2B5EF4-FFF2-40B4-BE49-F238E27FC236}">
                <a16:creationId xmlns:a16="http://schemas.microsoft.com/office/drawing/2014/main" id="{FA091DE0-5742-B94C-A688-8A55858287FA}"/>
              </a:ext>
            </a:extLst>
          </p:cNvPr>
          <p:cNvSpPr txBox="1"/>
          <p:nvPr/>
        </p:nvSpPr>
        <p:spPr>
          <a:xfrm>
            <a:off x="9002111" y="6095339"/>
            <a:ext cx="2926654" cy="369332"/>
          </a:xfrm>
          <a:prstGeom prst="rect">
            <a:avLst/>
          </a:prstGeom>
          <a:solidFill>
            <a:schemeClr val="bg1"/>
          </a:solidFill>
          <a:ln w="57150">
            <a:solidFill>
              <a:schemeClr val="accent1"/>
            </a:solidFill>
          </a:ln>
        </p:spPr>
        <p:txBody>
          <a:bodyPr wrap="square" rtlCol="0">
            <a:spAutoFit/>
          </a:bodyPr>
          <a:lstStyle/>
          <a:p>
            <a:pPr algn="ctr"/>
            <a:r>
              <a:rPr lang="en-US" dirty="0">
                <a:hlinkClick r:id="rId5"/>
              </a:rPr>
              <a:t>n.evans@uwtsd.ac.uk</a:t>
            </a:r>
            <a:endParaRPr lang="en-US" dirty="0"/>
          </a:p>
        </p:txBody>
      </p:sp>
    </p:spTree>
    <p:extLst>
      <p:ext uri="{BB962C8B-B14F-4D97-AF65-F5344CB8AC3E}">
        <p14:creationId xmlns:p14="http://schemas.microsoft.com/office/powerpoint/2010/main" val="19695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1EA118-EE6C-B344-ACB1-FCCFE7B1794A}"/>
              </a:ext>
            </a:extLst>
          </p:cNvPr>
          <p:cNvPicPr>
            <a:picLocks noChangeAspect="1"/>
          </p:cNvPicPr>
          <p:nvPr/>
        </p:nvPicPr>
        <p:blipFill rotWithShape="1">
          <a:blip r:embed="rId2"/>
          <a:srcRect l="3052" t="3695" r="1796" b="5161"/>
          <a:stretch/>
        </p:blipFill>
        <p:spPr>
          <a:xfrm>
            <a:off x="1636295" y="474002"/>
            <a:ext cx="9518455" cy="5365323"/>
          </a:xfrm>
          <a:prstGeom prst="rect">
            <a:avLst/>
          </a:prstGeom>
          <a:ln w="76200">
            <a:solidFill>
              <a:schemeClr val="tx1"/>
            </a:solidFill>
          </a:ln>
        </p:spPr>
      </p:pic>
      <p:pic>
        <p:nvPicPr>
          <p:cNvPr id="4" name="Picture 3">
            <a:extLst>
              <a:ext uri="{FF2B5EF4-FFF2-40B4-BE49-F238E27FC236}">
                <a16:creationId xmlns:a16="http://schemas.microsoft.com/office/drawing/2014/main" id="{E53008D3-F295-2D46-9F00-0B53AE47A40D}"/>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10768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2495743" y="160812"/>
            <a:ext cx="7018240" cy="1565728"/>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a:latin typeface="Noteworthy Light" panose="02000400000000000000" pitchFamily="2" charset="77"/>
                <a:ea typeface="Noteworthy Light" panose="02000400000000000000" pitchFamily="2" charset="77"/>
              </a:rPr>
              <a:t>Heddiw, </a:t>
            </a:r>
            <a:r>
              <a:rPr lang="en-GB" sz="4400" b="1" dirty="0" err="1">
                <a:latin typeface="Noteworthy Light" panose="02000400000000000000" pitchFamily="2" charset="77"/>
                <a:ea typeface="Noteworthy Light" panose="02000400000000000000" pitchFamily="2" charset="77"/>
              </a:rPr>
              <a:t>fe</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fyddwn</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ni</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yn</a:t>
            </a:r>
            <a:r>
              <a:rPr lang="en-GB" sz="4400" b="1" dirty="0">
                <a:latin typeface="Noteworthy Light" panose="02000400000000000000" pitchFamily="2" charset="77"/>
                <a:ea typeface="Noteworthy Light" panose="02000400000000000000" pitchFamily="2" charset="77"/>
              </a:rPr>
              <a:t>…</a:t>
            </a: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Today we will… </a:t>
            </a:r>
          </a:p>
        </p:txBody>
      </p:sp>
      <p:sp>
        <p:nvSpPr>
          <p:cNvPr id="5" name="TextBox 4">
            <a:extLst>
              <a:ext uri="{FF2B5EF4-FFF2-40B4-BE49-F238E27FC236}">
                <a16:creationId xmlns:a16="http://schemas.microsoft.com/office/drawing/2014/main" id="{89536E36-6D9E-904D-B7B7-807A48CD57DA}"/>
              </a:ext>
            </a:extLst>
          </p:cNvPr>
          <p:cNvSpPr txBox="1"/>
          <p:nvPr/>
        </p:nvSpPr>
        <p:spPr>
          <a:xfrm>
            <a:off x="278481" y="1866061"/>
            <a:ext cx="5687464" cy="4031873"/>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b="1" dirty="0" err="1">
                <a:latin typeface="Noteworthy Light" panose="02000400000000000000" pitchFamily="2" charset="77"/>
                <a:ea typeface="Noteworthy Light" panose="02000400000000000000" pitchFamily="2" charset="77"/>
              </a:rPr>
              <a:t>adolygu</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patrymau</a:t>
            </a:r>
            <a:r>
              <a:rPr lang="en-US" sz="2800" b="1" dirty="0">
                <a:latin typeface="Noteworthy Light" panose="02000400000000000000" pitchFamily="2" charset="77"/>
                <a:ea typeface="Noteworthy Light" panose="02000400000000000000" pitchFamily="2" charset="77"/>
              </a:rPr>
              <a:t> a </a:t>
            </a:r>
            <a:r>
              <a:rPr lang="en-US" sz="2800" b="1" dirty="0" err="1">
                <a:latin typeface="Noteworthy Light" panose="02000400000000000000" pitchFamily="2" charset="77"/>
                <a:ea typeface="Noteworthy Light" panose="02000400000000000000" pitchFamily="2" charset="77"/>
              </a:rPr>
              <a:t>thrafod</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dasg</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gyfeiriol</a:t>
            </a:r>
            <a:r>
              <a:rPr lang="en-US" sz="2800" b="1" dirty="0">
                <a:latin typeface="Noteworthy Light" panose="02000400000000000000" pitchFamily="2" charset="77"/>
                <a:ea typeface="Noteworthy Light" panose="02000400000000000000" pitchFamily="2" charset="77"/>
              </a:rPr>
              <a:t>;</a:t>
            </a:r>
          </a:p>
          <a:p>
            <a:endParaRPr lang="en-US" sz="1400" b="1" dirty="0">
              <a:latin typeface="Noteworthy Light" panose="02000400000000000000" pitchFamily="2" charset="77"/>
              <a:ea typeface="Noteworthy Light" panose="02000400000000000000" pitchFamily="2" charset="77"/>
            </a:endParaRPr>
          </a:p>
          <a:p>
            <a:pPr marL="457200" indent="-457200">
              <a:buFont typeface="Arial" panose="020B0604020202020204" pitchFamily="34" charset="0"/>
              <a:buChar char="•"/>
            </a:pPr>
            <a:r>
              <a:rPr lang="en-US" sz="2800" b="1" dirty="0" err="1">
                <a:latin typeface="Noteworthy Light" panose="02000400000000000000" pitchFamily="2" charset="77"/>
                <a:ea typeface="Noteworthy Light" panose="02000400000000000000" pitchFamily="2" charset="77"/>
              </a:rPr>
              <a:t>edrych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ar</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ofynion</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diwygiedig</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portffolio</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Cymraeg</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ar</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gyfer</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Fframwaith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Cymwyseddau</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Iaith</a:t>
            </a:r>
            <a:r>
              <a:rPr lang="en-US" sz="2800" b="1" dirty="0">
                <a:latin typeface="Noteworthy Light" panose="02000400000000000000" pitchFamily="2" charset="77"/>
                <a:ea typeface="Noteworthy Light" panose="02000400000000000000" pitchFamily="2" charset="77"/>
              </a:rPr>
              <a:t>;</a:t>
            </a:r>
          </a:p>
          <a:p>
            <a:endParaRPr lang="en-US" sz="1400" b="1" dirty="0">
              <a:latin typeface="Noteworthy Light" panose="02000400000000000000" pitchFamily="2" charset="77"/>
              <a:ea typeface="Noteworthy Light" panose="02000400000000000000" pitchFamily="2" charset="77"/>
            </a:endParaRPr>
          </a:p>
          <a:p>
            <a:pPr marL="457200" indent="-457200">
              <a:buFont typeface="Arial" panose="020B0604020202020204" pitchFamily="34" charset="0"/>
              <a:buChar char="•"/>
            </a:pPr>
            <a:r>
              <a:rPr lang="en-US" sz="2800" b="1" dirty="0" err="1">
                <a:latin typeface="Noteworthy Light" panose="02000400000000000000" pitchFamily="2" charset="77"/>
                <a:ea typeface="Noteworthy Light" panose="02000400000000000000" pitchFamily="2" charset="77"/>
              </a:rPr>
              <a:t>trafod</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eich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taith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a’ch</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gallu</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i</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gyflwyno</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gweithgaredd</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drwy</a:t>
            </a:r>
            <a:r>
              <a:rPr lang="en-US" sz="2800" b="1" dirty="0">
                <a:latin typeface="Noteworthy Light" panose="02000400000000000000" pitchFamily="2" charset="77"/>
                <a:ea typeface="Noteworthy Light" panose="02000400000000000000" pitchFamily="2" charset="77"/>
              </a:rPr>
              <a:t> </a:t>
            </a:r>
            <a:r>
              <a:rPr lang="en-US" sz="2800" b="1" dirty="0" err="1">
                <a:latin typeface="Noteworthy Light" panose="02000400000000000000" pitchFamily="2" charset="77"/>
                <a:ea typeface="Noteworthy Light" panose="02000400000000000000" pitchFamily="2" charset="77"/>
              </a:rPr>
              <a:t>gyfrnwg</a:t>
            </a:r>
            <a:r>
              <a:rPr lang="en-US" sz="2800" b="1" dirty="0">
                <a:latin typeface="Noteworthy Light" panose="02000400000000000000" pitchFamily="2" charset="77"/>
                <a:ea typeface="Noteworthy Light" panose="02000400000000000000" pitchFamily="2" charset="77"/>
              </a:rPr>
              <a:t> y </a:t>
            </a:r>
            <a:r>
              <a:rPr lang="en-US" sz="2800" b="1" dirty="0" err="1">
                <a:latin typeface="Noteworthy Light" panose="02000400000000000000" pitchFamily="2" charset="77"/>
                <a:ea typeface="Noteworthy Light" panose="02000400000000000000" pitchFamily="2" charset="77"/>
              </a:rPr>
              <a:t>Gymraeg</a:t>
            </a:r>
            <a:r>
              <a:rPr lang="en-US" sz="2800" b="1" dirty="0">
                <a:latin typeface="Noteworthy Light" panose="02000400000000000000" pitchFamily="2" charset="77"/>
                <a:ea typeface="Noteworthy Light" panose="02000400000000000000" pitchFamily="2" charset="77"/>
              </a:rPr>
              <a:t>.</a:t>
            </a:r>
          </a:p>
        </p:txBody>
      </p:sp>
      <p:sp>
        <p:nvSpPr>
          <p:cNvPr id="6" name="TextBox 5">
            <a:extLst>
              <a:ext uri="{FF2B5EF4-FFF2-40B4-BE49-F238E27FC236}">
                <a16:creationId xmlns:a16="http://schemas.microsoft.com/office/drawing/2014/main" id="{D7ECCAF5-CFED-C040-ACD7-109CD2960EC2}"/>
              </a:ext>
            </a:extLst>
          </p:cNvPr>
          <p:cNvSpPr txBox="1"/>
          <p:nvPr/>
        </p:nvSpPr>
        <p:spPr>
          <a:xfrm>
            <a:off x="6164188" y="1862294"/>
            <a:ext cx="5768490" cy="4031873"/>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b="1" dirty="0">
                <a:latin typeface="Noteworthy Light" panose="02000400000000000000" pitchFamily="2" charset="77"/>
                <a:ea typeface="Noteworthy Light" panose="02000400000000000000" pitchFamily="2" charset="77"/>
              </a:rPr>
              <a:t>revise Welsh patterns and discuss the task from the previous session;</a:t>
            </a:r>
          </a:p>
          <a:p>
            <a:endParaRPr lang="en-US" sz="1400" b="1" dirty="0">
              <a:latin typeface="Noteworthy Light" panose="02000400000000000000" pitchFamily="2" charset="77"/>
              <a:ea typeface="Noteworthy Light" panose="02000400000000000000" pitchFamily="2" charset="77"/>
            </a:endParaRPr>
          </a:p>
          <a:p>
            <a:pPr marL="285750" indent="-285750">
              <a:buFont typeface="Arial" panose="020B0604020202020204" pitchFamily="34" charset="0"/>
              <a:buChar char="•"/>
            </a:pPr>
            <a:r>
              <a:rPr lang="en-US" sz="2800" b="1" dirty="0">
                <a:latin typeface="Noteworthy Light" panose="02000400000000000000" pitchFamily="2" charset="77"/>
                <a:ea typeface="Noteworthy Light" panose="02000400000000000000" pitchFamily="2" charset="77"/>
              </a:rPr>
              <a:t>look at the revised requirements for the Welsh Language Competency portfolio;</a:t>
            </a:r>
          </a:p>
          <a:p>
            <a:endParaRPr lang="en-US" sz="1600" b="1" dirty="0">
              <a:latin typeface="Noteworthy Light" panose="02000400000000000000" pitchFamily="2" charset="77"/>
              <a:ea typeface="Noteworthy Light" panose="02000400000000000000" pitchFamily="2" charset="77"/>
            </a:endParaRPr>
          </a:p>
          <a:p>
            <a:pPr marL="285750" indent="-285750">
              <a:buFont typeface="Arial" panose="020B0604020202020204" pitchFamily="34" charset="0"/>
              <a:buChar char="•"/>
            </a:pPr>
            <a:r>
              <a:rPr lang="en-US" sz="2800" b="1" dirty="0">
                <a:latin typeface="Noteworthy Light" panose="02000400000000000000" pitchFamily="2" charset="77"/>
                <a:ea typeface="Noteworthy Light" panose="02000400000000000000" pitchFamily="2" charset="77"/>
              </a:rPr>
              <a:t>discuss your journey and your ability to conduct activities though the medium of Welsh.</a:t>
            </a:r>
          </a:p>
          <a:p>
            <a:endParaRPr lang="en-US" sz="2800" b="1" dirty="0">
              <a:solidFill>
                <a:srgbClr val="FF0000"/>
              </a:solidFill>
              <a:latin typeface="Noteworthy Light" panose="02000400000000000000" pitchFamily="2" charset="77"/>
              <a:ea typeface="Noteworthy Light" panose="02000400000000000000" pitchFamily="2" charset="77"/>
            </a:endParaRPr>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10037975" y="597110"/>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0" y="6429428"/>
            <a:ext cx="2766236" cy="428572"/>
          </a:xfrm>
          <a:prstGeom prst="rect">
            <a:avLst/>
          </a:prstGeom>
        </p:spPr>
      </p:pic>
      <p:pic>
        <p:nvPicPr>
          <p:cNvPr id="9" name="Picture 8">
            <a:extLst>
              <a:ext uri="{FF2B5EF4-FFF2-40B4-BE49-F238E27FC236}">
                <a16:creationId xmlns:a16="http://schemas.microsoft.com/office/drawing/2014/main" id="{95A7933C-9E22-6B41-A206-5BFB13787AD8}"/>
              </a:ext>
            </a:extLst>
          </p:cNvPr>
          <p:cNvPicPr>
            <a:picLocks noChangeAspect="1"/>
          </p:cNvPicPr>
          <p:nvPr/>
        </p:nvPicPr>
        <p:blipFill rotWithShape="1">
          <a:blip r:embed="rId2"/>
          <a:srcRect l="2973" t="19687" r="736" b="30368"/>
          <a:stretch/>
        </p:blipFill>
        <p:spPr>
          <a:xfrm>
            <a:off x="802479" y="597110"/>
            <a:ext cx="1169272" cy="693132"/>
          </a:xfrm>
          <a:prstGeom prst="rect">
            <a:avLst/>
          </a:prstGeom>
          <a:ln w="76200">
            <a:solidFill>
              <a:schemeClr val="tx1"/>
            </a:solidFill>
          </a:ln>
        </p:spPr>
      </p:pic>
    </p:spTree>
    <p:extLst>
      <p:ext uri="{BB962C8B-B14F-4D97-AF65-F5344CB8AC3E}">
        <p14:creationId xmlns:p14="http://schemas.microsoft.com/office/powerpoint/2010/main" val="2215000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A92A19F-691C-4246-841B-F3776E92067A}"/>
              </a:ext>
            </a:extLst>
          </p:cNvPr>
          <p:cNvPicPr>
            <a:picLocks noChangeAspect="1"/>
          </p:cNvPicPr>
          <p:nvPr/>
        </p:nvPicPr>
        <p:blipFill>
          <a:blip r:embed="rId2"/>
          <a:stretch>
            <a:fillRect/>
          </a:stretch>
        </p:blipFill>
        <p:spPr>
          <a:xfrm>
            <a:off x="0" y="6429428"/>
            <a:ext cx="2766236" cy="428572"/>
          </a:xfrm>
          <a:prstGeom prst="rect">
            <a:avLst/>
          </a:prstGeom>
        </p:spPr>
      </p:pic>
      <p:sp>
        <p:nvSpPr>
          <p:cNvPr id="7" name="Title 1">
            <a:extLst>
              <a:ext uri="{FF2B5EF4-FFF2-40B4-BE49-F238E27FC236}">
                <a16:creationId xmlns:a16="http://schemas.microsoft.com/office/drawing/2014/main" id="{C33A9AF5-1FA8-6743-9A46-8E154EC02438}"/>
              </a:ext>
            </a:extLst>
          </p:cNvPr>
          <p:cNvSpPr>
            <a:spLocks noGrp="1"/>
          </p:cNvSpPr>
          <p:nvPr>
            <p:ph type="title"/>
          </p:nvPr>
        </p:nvSpPr>
        <p:spPr>
          <a:xfrm>
            <a:off x="2766236" y="2053780"/>
            <a:ext cx="7018240" cy="2309672"/>
          </a:xfrm>
          <a:solidFill>
            <a:schemeClr val="accent1"/>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Noteworthy Light" panose="02000400000000000000" pitchFamily="2" charset="77"/>
                <a:ea typeface="Noteworthy Light" panose="02000400000000000000" pitchFamily="2" charset="77"/>
              </a:rPr>
              <a:t>Rhan</a:t>
            </a:r>
            <a:r>
              <a:rPr lang="en-GB" sz="4400" b="1" dirty="0">
                <a:latin typeface="Noteworthy Light" panose="02000400000000000000" pitchFamily="2" charset="77"/>
                <a:ea typeface="Noteworthy Light" panose="02000400000000000000" pitchFamily="2" charset="77"/>
              </a:rPr>
              <a:t> 1: </a:t>
            </a:r>
            <a:r>
              <a:rPr lang="en-GB" sz="4400" b="1" dirty="0" err="1">
                <a:latin typeface="Noteworthy Light" panose="02000400000000000000" pitchFamily="2" charset="77"/>
                <a:ea typeface="Noteworthy Light" panose="02000400000000000000" pitchFamily="2" charset="77"/>
              </a:rPr>
              <a:t>Adolygu</a:t>
            </a:r>
            <a:br>
              <a:rPr lang="en-GB" sz="4400" b="1" dirty="0">
                <a:latin typeface="Noteworthy Light" panose="02000400000000000000" pitchFamily="2" charset="77"/>
                <a:ea typeface="Noteworthy Light" panose="02000400000000000000" pitchFamily="2" charset="77"/>
              </a:rPr>
            </a:b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Part 1: Revision </a:t>
            </a:r>
          </a:p>
        </p:txBody>
      </p:sp>
    </p:spTree>
    <p:extLst>
      <p:ext uri="{BB962C8B-B14F-4D97-AF65-F5344CB8AC3E}">
        <p14:creationId xmlns:p14="http://schemas.microsoft.com/office/powerpoint/2010/main" val="250438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0BF24E8-73D9-7B4C-800F-520BE961193E}"/>
              </a:ext>
            </a:extLst>
          </p:cNvPr>
          <p:cNvGraphicFramePr>
            <a:graphicFrameLocks noGrp="1"/>
          </p:cNvGraphicFramePr>
          <p:nvPr>
            <p:extLst/>
          </p:nvPr>
        </p:nvGraphicFramePr>
        <p:xfrm>
          <a:off x="365312" y="1472562"/>
          <a:ext cx="11468100" cy="5059680"/>
        </p:xfrm>
        <a:graphic>
          <a:graphicData uri="http://schemas.openxmlformats.org/drawingml/2006/table">
            <a:tbl>
              <a:tblPr firstRow="1" bandRow="1">
                <a:tableStyleId>{5C22544A-7EE6-4342-B048-85BDC9FD1C3A}</a:tableStyleId>
              </a:tblPr>
              <a:tblGrid>
                <a:gridCol w="5779679">
                  <a:extLst>
                    <a:ext uri="{9D8B030D-6E8A-4147-A177-3AD203B41FA5}">
                      <a16:colId xmlns:a16="http://schemas.microsoft.com/office/drawing/2014/main" val="97462451"/>
                    </a:ext>
                  </a:extLst>
                </a:gridCol>
                <a:gridCol w="5688421">
                  <a:extLst>
                    <a:ext uri="{9D8B030D-6E8A-4147-A177-3AD203B41FA5}">
                      <a16:colId xmlns:a16="http://schemas.microsoft.com/office/drawing/2014/main" val="1732838595"/>
                    </a:ext>
                  </a:extLst>
                </a:gridCol>
              </a:tblGrid>
              <a:tr h="0">
                <a:tc>
                  <a:txBody>
                    <a:bodyPr/>
                    <a:lstStyle/>
                    <a:p>
                      <a:r>
                        <a:rPr lang="en-US" sz="2800" b="1" i="0" dirty="0" err="1">
                          <a:solidFill>
                            <a:sysClr val="windowText" lastClr="000000"/>
                          </a:solidFill>
                        </a:rPr>
                        <a:t>Croeso</a:t>
                      </a:r>
                      <a:r>
                        <a:rPr lang="en-US" sz="2800" b="1" i="0" dirty="0">
                          <a:solidFill>
                            <a:sysClr val="windowText" lastClr="000000"/>
                          </a:solidFill>
                        </a:rPr>
                        <a:t> </a:t>
                      </a:r>
                      <a:r>
                        <a:rPr lang="en-US" sz="2800" b="1" i="0" dirty="0" err="1">
                          <a:solidFill>
                            <a:sysClr val="windowText" lastClr="000000"/>
                          </a:solidFill>
                        </a:rPr>
                        <a:t>i’r</a:t>
                      </a:r>
                      <a:r>
                        <a:rPr lang="en-US" sz="2800" b="1" i="0" dirty="0">
                          <a:solidFill>
                            <a:sysClr val="windowText" lastClr="000000"/>
                          </a:solidFill>
                        </a:rPr>
                        <a:t> </a:t>
                      </a:r>
                      <a:r>
                        <a:rPr lang="en-US" sz="2800" b="1" i="0" dirty="0" err="1">
                          <a:solidFill>
                            <a:sysClr val="windowText" lastClr="000000"/>
                          </a:solidFill>
                        </a:rPr>
                        <a:t>wers</a:t>
                      </a:r>
                      <a:r>
                        <a:rPr lang="en-US" sz="2800" b="1" i="0" dirty="0">
                          <a:solidFill>
                            <a:sysClr val="windowText" lastClr="000000"/>
                          </a:solidFill>
                        </a:rPr>
                        <a:t> ……</a:t>
                      </a:r>
                    </a:p>
                    <a:p>
                      <a:r>
                        <a:rPr lang="en-US" sz="2400" b="1" i="0" dirty="0">
                          <a:solidFill>
                            <a:sysClr val="windowText" lastClr="000000"/>
                          </a:solidFill>
                        </a:rPr>
                        <a:t>(</a:t>
                      </a:r>
                      <a:r>
                        <a:rPr lang="en-US" sz="2400" b="1" i="0" dirty="0" err="1">
                          <a:solidFill>
                            <a:sysClr val="windowText" lastClr="000000"/>
                          </a:solidFill>
                        </a:rPr>
                        <a:t>Gymraeg</a:t>
                      </a:r>
                      <a:r>
                        <a:rPr lang="en-US" sz="2400" b="1" i="0" dirty="0">
                          <a:solidFill>
                            <a:sysClr val="windowText" lastClr="000000"/>
                          </a:solidFill>
                        </a:rPr>
                        <a:t> / </a:t>
                      </a:r>
                      <a:r>
                        <a:rPr lang="en-US" sz="2400" b="1" i="0" dirty="0" err="1">
                          <a:solidFill>
                            <a:sysClr val="windowText" lastClr="000000"/>
                          </a:solidFill>
                        </a:rPr>
                        <a:t>Fathemateg</a:t>
                      </a:r>
                      <a:r>
                        <a:rPr lang="en-US" sz="2400" b="1" i="0" dirty="0">
                          <a:solidFill>
                            <a:sysClr val="windowText" lastClr="000000"/>
                          </a:solidFill>
                        </a:rPr>
                        <a:t> / </a:t>
                      </a:r>
                      <a:r>
                        <a:rPr lang="en-US" sz="2400" b="1" i="0" dirty="0" err="1">
                          <a:solidFill>
                            <a:sysClr val="windowText" lastClr="000000"/>
                          </a:solidFill>
                        </a:rPr>
                        <a:t>Saesneg</a:t>
                      </a:r>
                      <a:r>
                        <a:rPr lang="en-US" sz="2400" b="1" i="0" dirty="0">
                          <a:solidFill>
                            <a:sysClr val="windowText" lastClr="000000"/>
                          </a:solidFill>
                        </a:rPr>
                        <a:t>)</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i="1" dirty="0">
                          <a:solidFill>
                            <a:sysClr val="windowText" lastClr="000000"/>
                          </a:solidFill>
                        </a:rPr>
                        <a:t>Welcome to the ….. lesson.</a:t>
                      </a:r>
                    </a:p>
                    <a:p>
                      <a:r>
                        <a:rPr lang="en-US" sz="2400" b="1" i="1" dirty="0">
                          <a:solidFill>
                            <a:sysClr val="windowText" lastClr="000000"/>
                          </a:solidFill>
                        </a:rPr>
                        <a:t>(Welsh / Mathematics / English)</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1587906265"/>
                  </a:ext>
                </a:extLst>
              </a:tr>
              <a:tr h="370840">
                <a:tc>
                  <a:txBody>
                    <a:bodyPr/>
                    <a:lstStyle/>
                    <a:p>
                      <a:r>
                        <a:rPr lang="en-US" sz="2800" b="1" i="0" dirty="0" err="1">
                          <a:solidFill>
                            <a:sysClr val="windowText" lastClr="000000"/>
                          </a:solidFill>
                        </a:rPr>
                        <a:t>Edrychwch</a:t>
                      </a:r>
                      <a:r>
                        <a:rPr lang="en-US" sz="2800" b="1" i="0" dirty="0">
                          <a:solidFill>
                            <a:sysClr val="windowText" lastClr="000000"/>
                          </a:solidFill>
                        </a:rPr>
                        <a:t> </a:t>
                      </a:r>
                      <a:r>
                        <a:rPr lang="en-US" sz="2800" b="1" i="0" dirty="0" err="1">
                          <a:solidFill>
                            <a:sysClr val="windowText" lastClr="000000"/>
                          </a:solidFill>
                        </a:rPr>
                        <a:t>arna</a:t>
                      </a:r>
                      <a:r>
                        <a:rPr lang="en-US" sz="2800" b="1" i="0" dirty="0">
                          <a:solidFill>
                            <a:sysClr val="windowText" lastClr="000000"/>
                          </a:solidFill>
                        </a:rPr>
                        <a:t>’ </a:t>
                      </a:r>
                      <a:r>
                        <a:rPr lang="en-US" sz="2800" b="1" i="0" dirty="0" err="1">
                          <a:solidFill>
                            <a:sysClr val="windowText" lastClr="000000"/>
                          </a:solidFill>
                        </a:rPr>
                        <a:t>i</a:t>
                      </a:r>
                      <a:r>
                        <a:rPr lang="en-US" sz="2800" b="1" i="0" dirty="0">
                          <a:solidFill>
                            <a:sysClr val="windowText" lastClr="000000"/>
                          </a:solidFill>
                        </a:rPr>
                        <a:t>.</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800" b="1" i="1" dirty="0">
                          <a:solidFill>
                            <a:sysClr val="windowText" lastClr="000000"/>
                          </a:solidFill>
                        </a:rPr>
                        <a:t>Look at me.</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1632972647"/>
                  </a:ext>
                </a:extLst>
              </a:tr>
              <a:tr h="370840">
                <a:tc>
                  <a:txBody>
                    <a:bodyPr/>
                    <a:lstStyle/>
                    <a:p>
                      <a:r>
                        <a:rPr lang="en-US" sz="2800" b="1" i="0" dirty="0" err="1">
                          <a:solidFill>
                            <a:sysClr val="windowText" lastClr="000000"/>
                          </a:solidFill>
                        </a:rPr>
                        <a:t>Gwrandewch</a:t>
                      </a:r>
                      <a:r>
                        <a:rPr lang="en-US" sz="2800" b="1" i="0" dirty="0">
                          <a:solidFill>
                            <a:sysClr val="windowText" lastClr="000000"/>
                          </a:solidFill>
                        </a:rPr>
                        <a:t> </a:t>
                      </a:r>
                      <a:r>
                        <a:rPr lang="en-US" sz="2800" b="1" i="0" dirty="0" err="1">
                          <a:solidFill>
                            <a:sysClr val="windowText" lastClr="000000"/>
                          </a:solidFill>
                        </a:rPr>
                        <a:t>arna</a:t>
                      </a:r>
                      <a:r>
                        <a:rPr lang="en-US" sz="2800" b="1" i="0" dirty="0">
                          <a:solidFill>
                            <a:sysClr val="windowText" lastClr="000000"/>
                          </a:solidFill>
                        </a:rPr>
                        <a:t>’ </a:t>
                      </a:r>
                      <a:r>
                        <a:rPr lang="en-US" sz="2800" b="1" i="0" dirty="0" err="1">
                          <a:solidFill>
                            <a:sysClr val="windowText" lastClr="000000"/>
                          </a:solidFill>
                        </a:rPr>
                        <a:t>i</a:t>
                      </a:r>
                      <a:r>
                        <a:rPr lang="en-US" sz="2800" b="1" i="0" dirty="0">
                          <a:solidFill>
                            <a:sysClr val="windowText" lastClr="000000"/>
                          </a:solidFill>
                        </a:rPr>
                        <a:t>.</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800" b="1" i="1" dirty="0">
                          <a:solidFill>
                            <a:sysClr val="windowText" lastClr="000000"/>
                          </a:solidFill>
                        </a:rPr>
                        <a:t>Listen to me.</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2841041568"/>
                  </a:ext>
                </a:extLst>
              </a:tr>
              <a:tr h="370840">
                <a:tc>
                  <a:txBody>
                    <a:bodyPr/>
                    <a:lstStyle/>
                    <a:p>
                      <a:r>
                        <a:rPr lang="en-US" sz="2800" b="1" i="0" dirty="0" err="1">
                          <a:solidFill>
                            <a:sysClr val="windowText" lastClr="000000"/>
                          </a:solidFill>
                        </a:rPr>
                        <a:t>Edrychwch</a:t>
                      </a:r>
                      <a:r>
                        <a:rPr lang="en-US" sz="2800" b="1" i="0" dirty="0">
                          <a:solidFill>
                            <a:sysClr val="windowText" lastClr="000000"/>
                          </a:solidFill>
                        </a:rPr>
                        <a:t> </a:t>
                      </a:r>
                      <a:r>
                        <a:rPr lang="en-US" sz="2800" b="1" i="0" dirty="0" err="1">
                          <a:solidFill>
                            <a:sysClr val="windowText" lastClr="000000"/>
                          </a:solidFill>
                        </a:rPr>
                        <a:t>ar</a:t>
                      </a:r>
                      <a:r>
                        <a:rPr lang="en-US" sz="2800" b="1" i="0" dirty="0">
                          <a:solidFill>
                            <a:sysClr val="windowText" lastClr="000000"/>
                          </a:solidFill>
                        </a:rPr>
                        <a:t> y </a:t>
                      </a:r>
                      <a:r>
                        <a:rPr lang="en-US" sz="2800" b="1" i="0" dirty="0" err="1">
                          <a:solidFill>
                            <a:sysClr val="windowText" lastClr="000000"/>
                          </a:solidFill>
                        </a:rPr>
                        <a:t>bwrdd</a:t>
                      </a:r>
                      <a:r>
                        <a:rPr lang="en-US" sz="2800" b="1" i="0" dirty="0">
                          <a:solidFill>
                            <a:sysClr val="windowText" lastClr="000000"/>
                          </a:solidFill>
                        </a:rPr>
                        <a:t> </a:t>
                      </a:r>
                      <a:r>
                        <a:rPr lang="en-US" sz="2800" b="1" i="0" dirty="0" err="1">
                          <a:solidFill>
                            <a:sysClr val="windowText" lastClr="000000"/>
                          </a:solidFill>
                        </a:rPr>
                        <a:t>gwyn</a:t>
                      </a:r>
                      <a:r>
                        <a:rPr lang="en-US" sz="2800" b="1" i="0" dirty="0">
                          <a:solidFill>
                            <a:sysClr val="windowText" lastClr="000000"/>
                          </a:solidFill>
                        </a:rPr>
                        <a:t>.</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800" b="1" i="1" dirty="0">
                          <a:solidFill>
                            <a:sysClr val="windowText" lastClr="000000"/>
                          </a:solidFill>
                        </a:rPr>
                        <a:t>Look at the whiteboard.</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3661024457"/>
                  </a:ext>
                </a:extLst>
              </a:tr>
              <a:tr h="370840">
                <a:tc>
                  <a:txBody>
                    <a:bodyPr/>
                    <a:lstStyle/>
                    <a:p>
                      <a:r>
                        <a:rPr lang="en-US" sz="2800" b="1" i="0" dirty="0" err="1">
                          <a:solidFill>
                            <a:sysClr val="windowText" lastClr="000000"/>
                          </a:solidFill>
                        </a:rPr>
                        <a:t>Agorwch</a:t>
                      </a:r>
                      <a:r>
                        <a:rPr lang="en-US" sz="2800" b="1" i="0" dirty="0">
                          <a:solidFill>
                            <a:sysClr val="windowText" lastClr="000000"/>
                          </a:solidFill>
                        </a:rPr>
                        <a:t> </a:t>
                      </a:r>
                      <a:r>
                        <a:rPr lang="en-US" sz="2800" b="1" i="0" dirty="0" err="1">
                          <a:solidFill>
                            <a:sysClr val="windowText" lastClr="000000"/>
                          </a:solidFill>
                        </a:rPr>
                        <a:t>eich</a:t>
                      </a:r>
                      <a:r>
                        <a:rPr lang="en-US" sz="2800" b="1" i="0" dirty="0">
                          <a:solidFill>
                            <a:sysClr val="windowText" lastClr="000000"/>
                          </a:solidFill>
                        </a:rPr>
                        <a:t> </a:t>
                      </a:r>
                      <a:r>
                        <a:rPr lang="en-US" sz="2800" b="1" i="0" dirty="0" err="1">
                          <a:solidFill>
                            <a:sysClr val="windowText" lastClr="000000"/>
                          </a:solidFill>
                        </a:rPr>
                        <a:t>llyfrau</a:t>
                      </a:r>
                      <a:r>
                        <a:rPr lang="en-US" sz="2800" b="1" i="0" dirty="0">
                          <a:solidFill>
                            <a:sysClr val="windowText" lastClr="000000"/>
                          </a:solidFill>
                        </a:rPr>
                        <a:t>.</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800" b="1" i="1" dirty="0">
                          <a:solidFill>
                            <a:sysClr val="windowText" lastClr="000000"/>
                          </a:solidFill>
                        </a:rPr>
                        <a:t>Open your books.</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3839910173"/>
                  </a:ext>
                </a:extLst>
              </a:tr>
              <a:tr h="370840">
                <a:tc>
                  <a:txBody>
                    <a:bodyPr/>
                    <a:lstStyle/>
                    <a:p>
                      <a:r>
                        <a:rPr lang="en-US" sz="2800" b="1" i="0" dirty="0" err="1">
                          <a:solidFill>
                            <a:sysClr val="windowText" lastClr="000000"/>
                          </a:solidFill>
                        </a:rPr>
                        <a:t>Ysgrifennwch</a:t>
                      </a:r>
                      <a:r>
                        <a:rPr lang="en-US" sz="2800" b="1" i="0" dirty="0">
                          <a:solidFill>
                            <a:sysClr val="windowText" lastClr="000000"/>
                          </a:solidFill>
                        </a:rPr>
                        <a:t> y </a:t>
                      </a:r>
                      <a:r>
                        <a:rPr lang="en-US" sz="2800" b="1" i="0" dirty="0" err="1">
                          <a:solidFill>
                            <a:sysClr val="windowText" lastClr="000000"/>
                          </a:solidFill>
                        </a:rPr>
                        <a:t>dyddiad</a:t>
                      </a:r>
                      <a:r>
                        <a:rPr lang="en-US" sz="2800" b="1" i="0" dirty="0">
                          <a:solidFill>
                            <a:sysClr val="windowText" lastClr="000000"/>
                          </a:solidFill>
                        </a:rPr>
                        <a:t>.</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800" b="1" i="1" dirty="0">
                          <a:solidFill>
                            <a:sysClr val="windowText" lastClr="000000"/>
                          </a:solidFill>
                        </a:rPr>
                        <a:t>Write the date.</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1590991886"/>
                  </a:ext>
                </a:extLst>
              </a:tr>
              <a:tr h="370840">
                <a:tc>
                  <a:txBody>
                    <a:bodyPr/>
                    <a:lstStyle/>
                    <a:p>
                      <a:r>
                        <a:rPr lang="en-US" sz="2800" b="1" i="0" dirty="0" err="1">
                          <a:solidFill>
                            <a:sysClr val="windowText" lastClr="000000"/>
                          </a:solidFill>
                        </a:rPr>
                        <a:t>Ewch</a:t>
                      </a:r>
                      <a:r>
                        <a:rPr lang="en-US" sz="2800" b="1" i="0" dirty="0">
                          <a:solidFill>
                            <a:sysClr val="windowText" lastClr="000000"/>
                          </a:solidFill>
                        </a:rPr>
                        <a:t> </a:t>
                      </a:r>
                      <a:r>
                        <a:rPr lang="en-US" sz="2800" b="1" i="0" dirty="0" err="1">
                          <a:solidFill>
                            <a:sysClr val="windowText" lastClr="000000"/>
                          </a:solidFill>
                        </a:rPr>
                        <a:t>i</a:t>
                      </a:r>
                      <a:r>
                        <a:rPr lang="en-US" sz="2800" b="1" i="0" dirty="0">
                          <a:solidFill>
                            <a:sysClr val="windowText" lastClr="000000"/>
                          </a:solidFill>
                        </a:rPr>
                        <a:t> </a:t>
                      </a:r>
                      <a:r>
                        <a:rPr lang="en-US" sz="2800" b="1" i="0" dirty="0" err="1">
                          <a:solidFill>
                            <a:sysClr val="windowText" lastClr="000000"/>
                          </a:solidFill>
                        </a:rPr>
                        <a:t>dudalen</a:t>
                      </a:r>
                      <a:r>
                        <a:rPr lang="en-US" sz="2800" b="1" i="0" dirty="0">
                          <a:solidFill>
                            <a:sysClr val="windowText" lastClr="000000"/>
                          </a:solidFill>
                        </a:rPr>
                        <a:t> …</a:t>
                      </a:r>
                    </a:p>
                    <a:p>
                      <a:endParaRPr lang="en-US" sz="1000" b="1" i="0" dirty="0">
                        <a:solidFill>
                          <a:sysClr val="windowText" lastClr="000000"/>
                        </a:solidFill>
                      </a:endParaRP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tc>
                  <a:txBody>
                    <a:bodyPr/>
                    <a:lstStyle/>
                    <a:p>
                      <a:r>
                        <a:rPr lang="en-US" sz="2800" b="1" i="1" dirty="0">
                          <a:solidFill>
                            <a:sysClr val="windowText" lastClr="000000"/>
                          </a:solidFill>
                        </a:rPr>
                        <a:t>Go to page …</a:t>
                      </a:r>
                    </a:p>
                  </a:txBody>
                  <a:tcPr>
                    <a:lnL w="76200" cap="flat" cmpd="sng" algn="ctr">
                      <a:solidFill>
                        <a:schemeClr val="accent6"/>
                      </a:solidFill>
                      <a:prstDash val="solid"/>
                      <a:round/>
                      <a:headEnd type="none" w="med" len="med"/>
                      <a:tailEnd type="none" w="med" len="med"/>
                    </a:lnL>
                    <a:lnR w="76200" cap="flat" cmpd="sng" algn="ctr">
                      <a:solidFill>
                        <a:schemeClr val="accent6"/>
                      </a:solidFill>
                      <a:prstDash val="solid"/>
                      <a:round/>
                      <a:headEnd type="none" w="med" len="med"/>
                      <a:tailEnd type="none" w="med" len="med"/>
                    </a:lnR>
                    <a:lnT w="76200" cap="flat" cmpd="sng" algn="ctr">
                      <a:solidFill>
                        <a:schemeClr val="accent6"/>
                      </a:solidFill>
                      <a:prstDash val="solid"/>
                      <a:round/>
                      <a:headEnd type="none" w="med" len="med"/>
                      <a:tailEnd type="none" w="med" len="med"/>
                    </a:lnT>
                    <a:lnB w="76200" cap="flat" cmpd="sng" algn="ctr">
                      <a:solidFill>
                        <a:schemeClr val="accent6"/>
                      </a:solidFill>
                      <a:prstDash val="solid"/>
                      <a:round/>
                      <a:headEnd type="none" w="med" len="med"/>
                      <a:tailEnd type="none" w="med" len="med"/>
                    </a:lnB>
                    <a:solidFill>
                      <a:schemeClr val="bg1"/>
                    </a:solidFill>
                  </a:tcPr>
                </a:tc>
                <a:extLst>
                  <a:ext uri="{0D108BD9-81ED-4DB2-BD59-A6C34878D82A}">
                    <a16:rowId xmlns:a16="http://schemas.microsoft.com/office/drawing/2014/main" val="2829108568"/>
                  </a:ext>
                </a:extLst>
              </a:tr>
            </a:tbl>
          </a:graphicData>
        </a:graphic>
      </p:graphicFrame>
      <p:sp>
        <p:nvSpPr>
          <p:cNvPr id="7" name="Google Shape;442;p59">
            <a:extLst>
              <a:ext uri="{FF2B5EF4-FFF2-40B4-BE49-F238E27FC236}">
                <a16:creationId xmlns:a16="http://schemas.microsoft.com/office/drawing/2014/main" id="{B1581DBC-0AA7-0748-BEF0-FCD22F255109}"/>
              </a:ext>
            </a:extLst>
          </p:cNvPr>
          <p:cNvSpPr txBox="1">
            <a:spLocks noGrp="1"/>
          </p:cNvSpPr>
          <p:nvPr>
            <p:ph type="title"/>
          </p:nvPr>
        </p:nvSpPr>
        <p:spPr>
          <a:xfrm>
            <a:off x="251012" y="182568"/>
            <a:ext cx="11582400" cy="857338"/>
          </a:xfrm>
          <a:prstGeom prst="rect">
            <a:avLst/>
          </a:prstGeom>
          <a:solidFill>
            <a:schemeClr val="tx1"/>
          </a:solidFill>
          <a:ln>
            <a:noFill/>
          </a:ln>
        </p:spPr>
        <p:txBody>
          <a:bodyPr spcFirstLastPara="1" wrap="square" lIns="91425" tIns="91425" rIns="91425" bIns="91425" anchor="ctr" anchorCtr="0">
            <a:noAutofit/>
          </a:bodyPr>
          <a:lstStyle/>
          <a:p>
            <a:pPr marL="0" marR="0" lvl="0" indent="0" algn="l" rtl="0">
              <a:lnSpc>
                <a:spcPct val="90000"/>
              </a:lnSpc>
              <a:spcBef>
                <a:spcPts val="0"/>
              </a:spcBef>
              <a:spcAft>
                <a:spcPts val="0"/>
              </a:spcAft>
              <a:buClr>
                <a:schemeClr val="dk1"/>
              </a:buClr>
              <a:buSzPts val="4000"/>
              <a:buFont typeface="Century Gothic"/>
              <a:buNone/>
            </a:pPr>
            <a:r>
              <a:rPr lang="en-GB" sz="5000" b="1" i="0" u="none" strike="noStrike" cap="none" dirty="0" err="1">
                <a:solidFill>
                  <a:schemeClr val="bg1"/>
                </a:solidFill>
                <a:latin typeface="Noteworthy Light" panose="02000400000000000000" pitchFamily="2" charset="77"/>
                <a:ea typeface="Noteworthy Light" panose="02000400000000000000" pitchFamily="2" charset="77"/>
                <a:cs typeface="Calibri"/>
                <a:sym typeface="Calibri"/>
              </a:rPr>
              <a:t>Agor</a:t>
            </a:r>
            <a:r>
              <a:rPr lang="en-GB" sz="5000" b="1" i="0" u="none" strike="noStrike" cap="none" dirty="0">
                <a:solidFill>
                  <a:schemeClr val="bg1"/>
                </a:solidFill>
                <a:latin typeface="Noteworthy Light" panose="02000400000000000000" pitchFamily="2" charset="77"/>
                <a:ea typeface="Noteworthy Light" panose="02000400000000000000" pitchFamily="2" charset="77"/>
                <a:cs typeface="Calibri"/>
                <a:sym typeface="Calibri"/>
              </a:rPr>
              <a:t> y </a:t>
            </a:r>
            <a:r>
              <a:rPr lang="en-GB" sz="5000" b="1" i="0" u="none" strike="noStrike" cap="none" dirty="0" err="1">
                <a:solidFill>
                  <a:schemeClr val="bg1"/>
                </a:solidFill>
                <a:latin typeface="Noteworthy Light" panose="02000400000000000000" pitchFamily="2" charset="77"/>
                <a:ea typeface="Noteworthy Light" panose="02000400000000000000" pitchFamily="2" charset="77"/>
                <a:cs typeface="Calibri"/>
                <a:sym typeface="Calibri"/>
              </a:rPr>
              <a:t>wers</a:t>
            </a:r>
            <a:r>
              <a:rPr lang="en-GB" sz="5000" b="1" i="0" u="none" strike="noStrike" cap="none" dirty="0">
                <a:solidFill>
                  <a:schemeClr val="bg1"/>
                </a:solidFill>
                <a:latin typeface="Noteworthy Light" panose="02000400000000000000" pitchFamily="2" charset="77"/>
                <a:ea typeface="Noteworthy Light" panose="02000400000000000000" pitchFamily="2" charset="77"/>
                <a:cs typeface="Calibri"/>
                <a:sym typeface="Calibri"/>
              </a:rPr>
              <a:t>         							 Lesson openers</a:t>
            </a:r>
            <a:endParaRPr sz="5000" b="1" i="0" u="none" strike="noStrike" cap="none" dirty="0">
              <a:solidFill>
                <a:schemeClr val="bg1"/>
              </a:solidFill>
              <a:latin typeface="Noteworthy Light" panose="02000400000000000000" pitchFamily="2" charset="77"/>
              <a:ea typeface="Noteworthy Light" panose="02000400000000000000" pitchFamily="2" charset="77"/>
              <a:cs typeface="Calibri"/>
              <a:sym typeface="Calibri"/>
            </a:endParaRPr>
          </a:p>
        </p:txBody>
      </p:sp>
    </p:spTree>
    <p:extLst>
      <p:ext uri="{BB962C8B-B14F-4D97-AF65-F5344CB8AC3E}">
        <p14:creationId xmlns:p14="http://schemas.microsoft.com/office/powerpoint/2010/main" val="3875801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3056659" y="1572044"/>
            <a:ext cx="6276108" cy="1046440"/>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4400" b="1" dirty="0" err="1">
                <a:solidFill>
                  <a:srgbClr val="FF0000"/>
                </a:solidFill>
              </a:rPr>
              <a:t>Ydy</a:t>
            </a:r>
            <a:r>
              <a:rPr lang="en-US" sz="4400" b="1" dirty="0"/>
              <a:t> </a:t>
            </a:r>
            <a:r>
              <a:rPr lang="en-US" sz="4400" b="1" dirty="0" err="1"/>
              <a:t>hi’n</a:t>
            </a:r>
            <a:r>
              <a:rPr lang="en-US" sz="4400" b="1" dirty="0"/>
              <a:t> ….. </a:t>
            </a:r>
            <a:r>
              <a:rPr lang="en-US" sz="4400" b="1" dirty="0" err="1"/>
              <a:t>heddiw</a:t>
            </a:r>
            <a:r>
              <a:rPr lang="en-US" sz="4400" b="1" dirty="0"/>
              <a:t>?</a:t>
            </a:r>
          </a:p>
          <a:p>
            <a:endParaRPr lang="en-US" dirty="0"/>
          </a:p>
        </p:txBody>
      </p:sp>
      <p:sp>
        <p:nvSpPr>
          <p:cNvPr id="3" name="TextBox 2">
            <a:extLst>
              <a:ext uri="{FF2B5EF4-FFF2-40B4-BE49-F238E27FC236}">
                <a16:creationId xmlns:a16="http://schemas.microsoft.com/office/drawing/2014/main" id="{DFA67A8D-E94A-D84E-85A3-DFFB90B692C2}"/>
              </a:ext>
            </a:extLst>
          </p:cNvPr>
          <p:cNvSpPr txBox="1"/>
          <p:nvPr/>
        </p:nvSpPr>
        <p:spPr>
          <a:xfrm>
            <a:off x="353292" y="5167412"/>
            <a:ext cx="4170218"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Ydy</a:t>
            </a:r>
            <a:r>
              <a:rPr lang="en-US" sz="3600" b="1" dirty="0"/>
              <a:t>, </a:t>
            </a:r>
            <a:r>
              <a:rPr lang="en-US" sz="3600" b="1" dirty="0" err="1"/>
              <a:t>mae</a:t>
            </a:r>
            <a:r>
              <a:rPr lang="en-US" sz="3600" b="1" dirty="0"/>
              <a:t> </a:t>
            </a:r>
            <a:r>
              <a:rPr lang="en-US" sz="3600" b="1" dirty="0" err="1"/>
              <a:t>hi’n</a:t>
            </a:r>
            <a:r>
              <a:rPr lang="en-US" sz="3600" b="1" dirty="0"/>
              <a:t> …. </a:t>
            </a:r>
            <a:r>
              <a:rPr lang="en-US" sz="3600" b="1" dirty="0" err="1"/>
              <a:t>heddiw</a:t>
            </a:r>
            <a:r>
              <a:rPr lang="en-US" sz="3600" b="1" dirty="0"/>
              <a:t>.</a:t>
            </a:r>
          </a:p>
          <a:p>
            <a:endParaRPr lang="en-US" dirty="0"/>
          </a:p>
        </p:txBody>
      </p:sp>
      <p:sp>
        <p:nvSpPr>
          <p:cNvPr id="4" name="TextBox 3">
            <a:extLst>
              <a:ext uri="{FF2B5EF4-FFF2-40B4-BE49-F238E27FC236}">
                <a16:creationId xmlns:a16="http://schemas.microsoft.com/office/drawing/2014/main" id="{F8150B54-1BF7-D84D-91C3-A7A90AFA612C}"/>
              </a:ext>
            </a:extLst>
          </p:cNvPr>
          <p:cNvSpPr txBox="1"/>
          <p:nvPr/>
        </p:nvSpPr>
        <p:spPr>
          <a:xfrm>
            <a:off x="6147954" y="5167412"/>
            <a:ext cx="5950527"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Nac</a:t>
            </a:r>
            <a:r>
              <a:rPr lang="en-US" sz="3600" b="1" dirty="0">
                <a:solidFill>
                  <a:srgbClr val="FF0000"/>
                </a:solidFill>
              </a:rPr>
              <a:t> </a:t>
            </a:r>
            <a:r>
              <a:rPr lang="en-US" sz="3600" b="1" dirty="0" err="1">
                <a:solidFill>
                  <a:srgbClr val="FF0000"/>
                </a:solidFill>
              </a:rPr>
              <a:t>ydy</a:t>
            </a:r>
            <a:r>
              <a:rPr lang="en-US" sz="3600" b="1" dirty="0"/>
              <a:t>, </a:t>
            </a:r>
            <a:r>
              <a:rPr lang="en-US" sz="3600" b="1" dirty="0" err="1"/>
              <a:t>dydy</a:t>
            </a:r>
            <a:r>
              <a:rPr lang="en-US" sz="3600" b="1" dirty="0"/>
              <a:t> hi </a:t>
            </a:r>
            <a:r>
              <a:rPr lang="en-US" sz="3600" b="1" dirty="0" err="1"/>
              <a:t>ddim</a:t>
            </a:r>
            <a:r>
              <a:rPr lang="en-US" sz="3600" b="1" dirty="0"/>
              <a:t> </a:t>
            </a:r>
            <a:r>
              <a:rPr lang="en-US" sz="3600" b="1" dirty="0" err="1"/>
              <a:t>yn</a:t>
            </a:r>
            <a:r>
              <a:rPr lang="en-US" sz="3600" b="1" dirty="0"/>
              <a:t> ….. </a:t>
            </a:r>
            <a:r>
              <a:rPr lang="en-US" sz="3600" b="1" dirty="0" err="1"/>
              <a:t>heddiw</a:t>
            </a:r>
            <a:r>
              <a:rPr lang="en-US" sz="3600" b="1" dirty="0"/>
              <a:t>.</a:t>
            </a:r>
          </a:p>
          <a:p>
            <a:endParaRPr lang="en-US" dirty="0"/>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2341418" y="2743200"/>
            <a:ext cx="1898073"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36083" y="2743200"/>
            <a:ext cx="1589808"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0"/>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RHEOL:</a:t>
            </a:r>
          </a:p>
          <a:p>
            <a:pPr algn="ctr"/>
            <a:r>
              <a:rPr lang="en-US" b="1" dirty="0" err="1"/>
              <a:t>Ydy</a:t>
            </a:r>
            <a:r>
              <a:rPr lang="en-US" b="1" dirty="0"/>
              <a:t> </a:t>
            </a:r>
            <a:r>
              <a:rPr lang="en-US" dirty="0" err="1"/>
              <a:t>yn</a:t>
            </a:r>
            <a:r>
              <a:rPr lang="en-US" dirty="0"/>
              <a:t> y </a:t>
            </a:r>
            <a:r>
              <a:rPr lang="en-US" dirty="0" err="1"/>
              <a:t>cwestiwn</a:t>
            </a:r>
            <a:r>
              <a:rPr lang="en-US" dirty="0"/>
              <a:t> =  </a:t>
            </a:r>
          </a:p>
          <a:p>
            <a:pPr algn="ctr"/>
            <a:r>
              <a:rPr lang="en-US" b="1" dirty="0" err="1"/>
              <a:t>Ydy</a:t>
            </a:r>
            <a:r>
              <a:rPr lang="en-US" b="1" dirty="0"/>
              <a:t> / </a:t>
            </a:r>
            <a:r>
              <a:rPr lang="en-US" b="1" dirty="0" err="1"/>
              <a:t>Nac</a:t>
            </a:r>
            <a:r>
              <a:rPr lang="en-US" b="1" dirty="0"/>
              <a:t> </a:t>
            </a:r>
            <a:r>
              <a:rPr lang="en-US" b="1" dirty="0" err="1"/>
              <a:t>ydy</a:t>
            </a:r>
            <a:r>
              <a:rPr lang="en-US" dirty="0"/>
              <a:t> </a:t>
            </a:r>
            <a:r>
              <a:rPr lang="en-US" dirty="0" err="1"/>
              <a:t>yn</a:t>
            </a:r>
            <a:r>
              <a:rPr lang="en-US" dirty="0"/>
              <a:t> </a:t>
            </a:r>
            <a:r>
              <a:rPr lang="en-US" dirty="0" err="1"/>
              <a:t>yr</a:t>
            </a:r>
            <a:r>
              <a:rPr lang="en-US" dirty="0"/>
              <a:t> </a:t>
            </a:r>
            <a:r>
              <a:rPr lang="en-US" dirty="0" err="1"/>
              <a:t>ateb</a:t>
            </a:r>
            <a:endParaRPr lang="en-US" dirty="0"/>
          </a:p>
        </p:txBody>
      </p:sp>
      <p:sp>
        <p:nvSpPr>
          <p:cNvPr id="11" name="12-Point Star 10">
            <a:extLst>
              <a:ext uri="{FF2B5EF4-FFF2-40B4-BE49-F238E27FC236}">
                <a16:creationId xmlns:a16="http://schemas.microsoft.com/office/drawing/2014/main" id="{3A5818E7-4C0F-A044-8A8B-9906AE1F5206}"/>
              </a:ext>
            </a:extLst>
          </p:cNvPr>
          <p:cNvSpPr/>
          <p:nvPr/>
        </p:nvSpPr>
        <p:spPr>
          <a:xfrm>
            <a:off x="8946574" y="34782"/>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RULE:</a:t>
            </a:r>
          </a:p>
          <a:p>
            <a:pPr algn="ctr"/>
            <a:r>
              <a:rPr lang="en-US" b="1" dirty="0" err="1"/>
              <a:t>Ydy</a:t>
            </a:r>
            <a:r>
              <a:rPr lang="en-US" b="1" dirty="0"/>
              <a:t> </a:t>
            </a:r>
            <a:r>
              <a:rPr lang="en-US" dirty="0"/>
              <a:t>in the question =</a:t>
            </a:r>
          </a:p>
          <a:p>
            <a:pPr algn="ctr"/>
            <a:r>
              <a:rPr lang="en-US" b="1" dirty="0" err="1"/>
              <a:t>Ydy</a:t>
            </a:r>
            <a:r>
              <a:rPr lang="en-US" b="1" dirty="0"/>
              <a:t> / </a:t>
            </a:r>
            <a:r>
              <a:rPr lang="en-US" b="1" dirty="0" err="1"/>
              <a:t>Nac</a:t>
            </a:r>
            <a:r>
              <a:rPr lang="en-US" b="1" dirty="0"/>
              <a:t> </a:t>
            </a:r>
            <a:r>
              <a:rPr lang="en-US" b="1" dirty="0" err="1"/>
              <a:t>ydy</a:t>
            </a:r>
            <a:r>
              <a:rPr lang="en-US" b="1" dirty="0"/>
              <a:t> </a:t>
            </a:r>
            <a:r>
              <a:rPr lang="en-US" dirty="0"/>
              <a:t>in the answer.</a:t>
            </a:r>
          </a:p>
        </p:txBody>
      </p:sp>
      <p:sp>
        <p:nvSpPr>
          <p:cNvPr id="9" name="Oval Callout 8">
            <a:extLst>
              <a:ext uri="{FF2B5EF4-FFF2-40B4-BE49-F238E27FC236}">
                <a16:creationId xmlns:a16="http://schemas.microsoft.com/office/drawing/2014/main" id="{86A8BC63-827E-7E4D-B98F-148D70B599F3}"/>
              </a:ext>
            </a:extLst>
          </p:cNvPr>
          <p:cNvSpPr/>
          <p:nvPr/>
        </p:nvSpPr>
        <p:spPr>
          <a:xfrm>
            <a:off x="4145974" y="2760236"/>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bwrw</a:t>
            </a:r>
            <a:r>
              <a:rPr lang="en-US" b="1" dirty="0"/>
              <a:t> </a:t>
            </a:r>
            <a:r>
              <a:rPr lang="en-US" b="1" dirty="0" err="1"/>
              <a:t>glaw</a:t>
            </a:r>
            <a:endParaRPr lang="en-US" b="1" dirty="0"/>
          </a:p>
        </p:txBody>
      </p:sp>
      <p:sp>
        <p:nvSpPr>
          <p:cNvPr id="12" name="Oval Callout 11">
            <a:extLst>
              <a:ext uri="{FF2B5EF4-FFF2-40B4-BE49-F238E27FC236}">
                <a16:creationId xmlns:a16="http://schemas.microsoft.com/office/drawing/2014/main" id="{D0BCE8DB-A1D7-3F4D-964C-F0634EC3CE44}"/>
              </a:ext>
            </a:extLst>
          </p:cNvPr>
          <p:cNvSpPr/>
          <p:nvPr/>
        </p:nvSpPr>
        <p:spPr>
          <a:xfrm>
            <a:off x="6317676" y="2766983"/>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bwrw</a:t>
            </a:r>
            <a:r>
              <a:rPr lang="en-US" b="1" dirty="0"/>
              <a:t> </a:t>
            </a:r>
            <a:r>
              <a:rPr lang="en-US" b="1" dirty="0" err="1"/>
              <a:t>eira</a:t>
            </a:r>
            <a:endParaRPr lang="en-US" b="1" dirty="0"/>
          </a:p>
        </p:txBody>
      </p:sp>
      <p:sp>
        <p:nvSpPr>
          <p:cNvPr id="13" name="Oval Callout 12">
            <a:extLst>
              <a:ext uri="{FF2B5EF4-FFF2-40B4-BE49-F238E27FC236}">
                <a16:creationId xmlns:a16="http://schemas.microsoft.com/office/drawing/2014/main" id="{0D67EC94-20E7-184C-9780-280BD36DF106}"/>
              </a:ext>
            </a:extLst>
          </p:cNvPr>
          <p:cNvSpPr/>
          <p:nvPr/>
        </p:nvSpPr>
        <p:spPr>
          <a:xfrm>
            <a:off x="3056659" y="396382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braf</a:t>
            </a:r>
            <a:endParaRPr lang="en-US" b="1" dirty="0"/>
          </a:p>
        </p:txBody>
      </p:sp>
      <p:sp>
        <p:nvSpPr>
          <p:cNvPr id="14" name="Oval Callout 13">
            <a:extLst>
              <a:ext uri="{FF2B5EF4-FFF2-40B4-BE49-F238E27FC236}">
                <a16:creationId xmlns:a16="http://schemas.microsoft.com/office/drawing/2014/main" id="{8815D05D-157E-2D4C-9058-A489A19C2F24}"/>
              </a:ext>
            </a:extLst>
          </p:cNvPr>
          <p:cNvSpPr/>
          <p:nvPr/>
        </p:nvSpPr>
        <p:spPr>
          <a:xfrm>
            <a:off x="5250875" y="3955825"/>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oer</a:t>
            </a:r>
            <a:endParaRPr lang="en-US" b="1" dirty="0"/>
          </a:p>
        </p:txBody>
      </p:sp>
      <p:sp>
        <p:nvSpPr>
          <p:cNvPr id="15" name="Oval Callout 14">
            <a:extLst>
              <a:ext uri="{FF2B5EF4-FFF2-40B4-BE49-F238E27FC236}">
                <a16:creationId xmlns:a16="http://schemas.microsoft.com/office/drawing/2014/main" id="{A7CB9775-4446-9E47-98F3-CDC1F8DED792}"/>
              </a:ext>
            </a:extLst>
          </p:cNvPr>
          <p:cNvSpPr/>
          <p:nvPr/>
        </p:nvSpPr>
        <p:spPr>
          <a:xfrm>
            <a:off x="7334252" y="393486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rhewllyd</a:t>
            </a:r>
            <a:endParaRPr lang="en-US" b="1" dirty="0"/>
          </a:p>
        </p:txBody>
      </p:sp>
      <p:sp>
        <p:nvSpPr>
          <p:cNvPr id="16" name="Oval Callout 15">
            <a:extLst>
              <a:ext uri="{FF2B5EF4-FFF2-40B4-BE49-F238E27FC236}">
                <a16:creationId xmlns:a16="http://schemas.microsoft.com/office/drawing/2014/main" id="{C68EF49D-83BB-F14D-AD0B-F080F824752E}"/>
              </a:ext>
            </a:extLst>
          </p:cNvPr>
          <p:cNvSpPr/>
          <p:nvPr/>
        </p:nvSpPr>
        <p:spPr>
          <a:xfrm>
            <a:off x="1423558"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stormus</a:t>
            </a:r>
            <a:endParaRPr lang="en-US" b="1" dirty="0"/>
          </a:p>
        </p:txBody>
      </p:sp>
      <p:sp>
        <p:nvSpPr>
          <p:cNvPr id="17" name="Oval Callout 16">
            <a:extLst>
              <a:ext uri="{FF2B5EF4-FFF2-40B4-BE49-F238E27FC236}">
                <a16:creationId xmlns:a16="http://schemas.microsoft.com/office/drawing/2014/main" id="{B92F5C40-A5ED-5349-B862-EE6D4AF9282C}"/>
              </a:ext>
            </a:extLst>
          </p:cNvPr>
          <p:cNvSpPr/>
          <p:nvPr/>
        </p:nvSpPr>
        <p:spPr>
          <a:xfrm>
            <a:off x="9123217"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boeth</a:t>
            </a:r>
            <a:endParaRPr lang="en-US" b="1" dirty="0"/>
          </a:p>
        </p:txBody>
      </p:sp>
    </p:spTree>
    <p:extLst>
      <p:ext uri="{BB962C8B-B14F-4D97-AF65-F5344CB8AC3E}">
        <p14:creationId xmlns:p14="http://schemas.microsoft.com/office/powerpoint/2010/main" val="869065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453B-0506-2D47-A138-344F7B3AAE7B}"/>
              </a:ext>
            </a:extLst>
          </p:cNvPr>
          <p:cNvSpPr>
            <a:spLocks noGrp="1"/>
          </p:cNvSpPr>
          <p:nvPr>
            <p:ph type="title"/>
          </p:nvPr>
        </p:nvSpPr>
        <p:spPr>
          <a:xfrm>
            <a:off x="592666" y="234643"/>
            <a:ext cx="11294534" cy="798290"/>
          </a:xfrm>
          <a:solidFill>
            <a:schemeClr val="tx1"/>
          </a:solidFill>
        </p:spPr>
        <p:txBody>
          <a:bodyPr>
            <a:normAutofit/>
          </a:bodyPr>
          <a:lstStyle/>
          <a:p>
            <a:r>
              <a:rPr lang="en-US" sz="4400" b="1" dirty="0" err="1">
                <a:solidFill>
                  <a:schemeClr val="bg1"/>
                </a:solidFill>
                <a:latin typeface="Noteworthy Light" panose="02000400000000000000" pitchFamily="2" charset="77"/>
                <a:ea typeface="Noteworthy Light" panose="02000400000000000000" pitchFamily="2" charset="77"/>
              </a:rPr>
              <a:t>Yn</a:t>
            </a:r>
            <a:r>
              <a:rPr lang="en-US" sz="4400" b="1" dirty="0">
                <a:solidFill>
                  <a:schemeClr val="bg1"/>
                </a:solidFill>
                <a:latin typeface="Noteworthy Light" panose="02000400000000000000" pitchFamily="2" charset="77"/>
                <a:ea typeface="Noteworthy Light" panose="02000400000000000000" pitchFamily="2" charset="77"/>
              </a:rPr>
              <a:t> y </a:t>
            </a:r>
            <a:r>
              <a:rPr lang="en-US" sz="4400" b="1" dirty="0" err="1">
                <a:solidFill>
                  <a:schemeClr val="bg1"/>
                </a:solidFill>
                <a:latin typeface="Noteworthy Light" panose="02000400000000000000" pitchFamily="2" charset="77"/>
                <a:ea typeface="Noteworthy Light" panose="02000400000000000000" pitchFamily="2" charset="77"/>
              </a:rPr>
              <a:t>dosbarth</a:t>
            </a:r>
            <a:r>
              <a:rPr lang="en-US" sz="4400" b="1" dirty="0">
                <a:solidFill>
                  <a:schemeClr val="bg1"/>
                </a:solidFill>
                <a:latin typeface="Noteworthy Light" panose="02000400000000000000" pitchFamily="2" charset="77"/>
                <a:ea typeface="Noteworthy Light" panose="02000400000000000000" pitchFamily="2" charset="77"/>
              </a:rPr>
              <a:t>…             		       In the classroom …</a:t>
            </a:r>
          </a:p>
        </p:txBody>
      </p:sp>
      <p:sp>
        <p:nvSpPr>
          <p:cNvPr id="4" name="TextBox 3">
            <a:extLst>
              <a:ext uri="{FF2B5EF4-FFF2-40B4-BE49-F238E27FC236}">
                <a16:creationId xmlns:a16="http://schemas.microsoft.com/office/drawing/2014/main" id="{233C1A07-341C-0F4E-B31A-5D52D9F9B2A7}"/>
              </a:ext>
            </a:extLst>
          </p:cNvPr>
          <p:cNvSpPr txBox="1"/>
          <p:nvPr/>
        </p:nvSpPr>
        <p:spPr>
          <a:xfrm>
            <a:off x="2585546" y="1371600"/>
            <a:ext cx="7441324" cy="1323439"/>
          </a:xfrm>
          <a:prstGeom prst="rect">
            <a:avLst/>
          </a:prstGeom>
          <a:solidFill>
            <a:schemeClr val="accent5">
              <a:lumMod val="60000"/>
              <a:lumOff val="40000"/>
            </a:schemeClr>
          </a:solidFill>
          <a:ln w="57150">
            <a:solidFill>
              <a:schemeClr val="tx1"/>
            </a:solidFill>
          </a:ln>
        </p:spPr>
        <p:txBody>
          <a:bodyPr wrap="square" rtlCol="0">
            <a:spAutoFit/>
          </a:bodyPr>
          <a:lstStyle/>
          <a:p>
            <a:endParaRPr lang="en-US" sz="1600" dirty="0"/>
          </a:p>
          <a:p>
            <a:pPr algn="ctr"/>
            <a:r>
              <a:rPr lang="en-US" sz="4400" b="1" i="1" dirty="0"/>
              <a:t>Which day is it today?                     </a:t>
            </a:r>
          </a:p>
          <a:p>
            <a:endParaRPr lang="en-US" sz="2000" b="1" dirty="0"/>
          </a:p>
        </p:txBody>
      </p:sp>
      <p:sp>
        <p:nvSpPr>
          <p:cNvPr id="5" name="TextBox 4">
            <a:extLst>
              <a:ext uri="{FF2B5EF4-FFF2-40B4-BE49-F238E27FC236}">
                <a16:creationId xmlns:a16="http://schemas.microsoft.com/office/drawing/2014/main" id="{D50461FE-A75C-474A-9FE6-A6A238D989FA}"/>
              </a:ext>
            </a:extLst>
          </p:cNvPr>
          <p:cNvSpPr txBox="1"/>
          <p:nvPr/>
        </p:nvSpPr>
        <p:spPr>
          <a:xfrm>
            <a:off x="592666" y="3637205"/>
            <a:ext cx="10873047" cy="2769989"/>
          </a:xfrm>
          <a:prstGeom prst="rect">
            <a:avLst/>
          </a:prstGeom>
          <a:solidFill>
            <a:schemeClr val="accent5">
              <a:lumMod val="20000"/>
              <a:lumOff val="80000"/>
            </a:schemeClr>
          </a:solidFill>
          <a:ln w="57150">
            <a:solidFill>
              <a:schemeClr val="tx1"/>
            </a:solidFill>
          </a:ln>
        </p:spPr>
        <p:txBody>
          <a:bodyPr wrap="square" rtlCol="0">
            <a:spAutoFit/>
          </a:bodyPr>
          <a:lstStyle/>
          <a:p>
            <a:endParaRPr lang="en-US" sz="1600" dirty="0"/>
          </a:p>
          <a:p>
            <a:pPr algn="ctr"/>
            <a:r>
              <a:rPr lang="en-US" sz="4800" b="1" dirty="0"/>
              <a:t>Pa </a:t>
            </a:r>
            <a:r>
              <a:rPr lang="en-US" sz="4800" b="1" dirty="0" err="1">
                <a:solidFill>
                  <a:srgbClr val="FF0000"/>
                </a:solidFill>
              </a:rPr>
              <a:t>dd</a:t>
            </a:r>
            <a:r>
              <a:rPr lang="en-US" sz="4800" b="1" dirty="0" err="1"/>
              <a:t>iwrnod</a:t>
            </a:r>
            <a:r>
              <a:rPr lang="en-US" sz="4800" b="1" dirty="0"/>
              <a:t> </a:t>
            </a:r>
            <a:r>
              <a:rPr lang="en-US" sz="4800" b="1" dirty="0" err="1"/>
              <a:t>ydy</a:t>
            </a:r>
            <a:r>
              <a:rPr lang="en-US" sz="4800" b="1" dirty="0"/>
              <a:t> hi </a:t>
            </a:r>
            <a:r>
              <a:rPr lang="en-US" sz="4800" b="1" dirty="0" err="1"/>
              <a:t>heddiw</a:t>
            </a:r>
            <a:r>
              <a:rPr lang="en-US" sz="4800" b="1" dirty="0"/>
              <a:t>?</a:t>
            </a:r>
          </a:p>
          <a:p>
            <a:endParaRPr lang="en-US" sz="3600" b="1" dirty="0"/>
          </a:p>
          <a:p>
            <a:pPr algn="ctr"/>
            <a:r>
              <a:rPr lang="en-US" sz="4800" b="1" dirty="0"/>
              <a:t>Pa </a:t>
            </a:r>
            <a:r>
              <a:rPr lang="en-US" sz="4800" b="1" dirty="0" err="1">
                <a:solidFill>
                  <a:srgbClr val="FF0000"/>
                </a:solidFill>
              </a:rPr>
              <a:t>dd</a:t>
            </a:r>
            <a:r>
              <a:rPr lang="en-US" sz="4800" b="1" dirty="0" err="1"/>
              <a:t>ydd</a:t>
            </a:r>
            <a:r>
              <a:rPr lang="en-US" sz="4800" b="1" dirty="0"/>
              <a:t> </a:t>
            </a:r>
            <a:r>
              <a:rPr lang="en-US" sz="4800" b="1" dirty="0" err="1"/>
              <a:t>ydy</a:t>
            </a:r>
            <a:r>
              <a:rPr lang="en-US" sz="4800" b="1" dirty="0"/>
              <a:t> hi </a:t>
            </a:r>
            <a:r>
              <a:rPr lang="en-US" sz="4800" b="1" dirty="0" err="1"/>
              <a:t>heddiw</a:t>
            </a:r>
            <a:r>
              <a:rPr lang="en-US" sz="4800" b="1" dirty="0"/>
              <a:t>?</a:t>
            </a:r>
          </a:p>
          <a:p>
            <a:endParaRPr lang="en-US" sz="2000" b="1" dirty="0"/>
          </a:p>
        </p:txBody>
      </p:sp>
    </p:spTree>
    <p:extLst>
      <p:ext uri="{BB962C8B-B14F-4D97-AF65-F5344CB8AC3E}">
        <p14:creationId xmlns:p14="http://schemas.microsoft.com/office/powerpoint/2010/main" val="296491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43BBF-0E71-C94C-B913-3BA674642039}"/>
              </a:ext>
            </a:extLst>
          </p:cNvPr>
          <p:cNvSpPr txBox="1"/>
          <p:nvPr/>
        </p:nvSpPr>
        <p:spPr>
          <a:xfrm>
            <a:off x="3056659" y="1309377"/>
            <a:ext cx="6276108" cy="1354217"/>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4400" b="1" dirty="0" err="1">
                <a:solidFill>
                  <a:srgbClr val="FF0000"/>
                </a:solidFill>
              </a:rPr>
              <a:t>Ydy</a:t>
            </a:r>
            <a:r>
              <a:rPr lang="en-US" sz="4400" b="1" dirty="0"/>
              <a:t> </a:t>
            </a:r>
            <a:r>
              <a:rPr lang="en-US" sz="4400" b="1" dirty="0" err="1"/>
              <a:t>hi’n</a:t>
            </a:r>
            <a:r>
              <a:rPr lang="en-US" sz="4400" b="1" dirty="0"/>
              <a:t> ….. </a:t>
            </a:r>
            <a:r>
              <a:rPr lang="en-US" sz="4400" b="1" dirty="0" err="1"/>
              <a:t>heddiw</a:t>
            </a:r>
            <a:r>
              <a:rPr lang="en-US" sz="4400" b="1" dirty="0"/>
              <a:t>?</a:t>
            </a:r>
          </a:p>
          <a:p>
            <a:pPr algn="ctr"/>
            <a:r>
              <a:rPr lang="en-US" sz="2000" b="1" i="1" dirty="0"/>
              <a:t>Is it …… today?</a:t>
            </a:r>
          </a:p>
          <a:p>
            <a:endParaRPr lang="en-US" dirty="0"/>
          </a:p>
        </p:txBody>
      </p:sp>
      <p:sp>
        <p:nvSpPr>
          <p:cNvPr id="3" name="TextBox 2">
            <a:extLst>
              <a:ext uri="{FF2B5EF4-FFF2-40B4-BE49-F238E27FC236}">
                <a16:creationId xmlns:a16="http://schemas.microsoft.com/office/drawing/2014/main" id="{DFA67A8D-E94A-D84E-85A3-DFFB90B692C2}"/>
              </a:ext>
            </a:extLst>
          </p:cNvPr>
          <p:cNvSpPr txBox="1"/>
          <p:nvPr/>
        </p:nvSpPr>
        <p:spPr>
          <a:xfrm>
            <a:off x="353292" y="5167412"/>
            <a:ext cx="4170218"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Ydy</a:t>
            </a:r>
            <a:r>
              <a:rPr lang="en-US" sz="3600" b="1" dirty="0"/>
              <a:t>, </a:t>
            </a:r>
            <a:r>
              <a:rPr lang="en-US" sz="3600" b="1" dirty="0" err="1"/>
              <a:t>mae</a:t>
            </a:r>
            <a:r>
              <a:rPr lang="en-US" sz="3600" b="1" dirty="0"/>
              <a:t> </a:t>
            </a:r>
            <a:r>
              <a:rPr lang="en-US" sz="3600" b="1" dirty="0" err="1"/>
              <a:t>hi’n</a:t>
            </a:r>
            <a:r>
              <a:rPr lang="en-US" sz="3600" b="1" dirty="0"/>
              <a:t> …. </a:t>
            </a:r>
            <a:r>
              <a:rPr lang="en-US" sz="3600" b="1" dirty="0" err="1"/>
              <a:t>heddiw</a:t>
            </a:r>
            <a:r>
              <a:rPr lang="en-US" sz="3600" b="1" dirty="0"/>
              <a:t>.</a:t>
            </a:r>
          </a:p>
          <a:p>
            <a:endParaRPr lang="en-US" dirty="0"/>
          </a:p>
        </p:txBody>
      </p:sp>
      <p:sp>
        <p:nvSpPr>
          <p:cNvPr id="4" name="TextBox 3">
            <a:extLst>
              <a:ext uri="{FF2B5EF4-FFF2-40B4-BE49-F238E27FC236}">
                <a16:creationId xmlns:a16="http://schemas.microsoft.com/office/drawing/2014/main" id="{F8150B54-1BF7-D84D-91C3-A7A90AFA612C}"/>
              </a:ext>
            </a:extLst>
          </p:cNvPr>
          <p:cNvSpPr txBox="1"/>
          <p:nvPr/>
        </p:nvSpPr>
        <p:spPr>
          <a:xfrm>
            <a:off x="6147954" y="5167412"/>
            <a:ext cx="5950527" cy="1477328"/>
          </a:xfrm>
          <a:prstGeom prst="rect">
            <a:avLst/>
          </a:prstGeom>
          <a:solidFill>
            <a:schemeClr val="accent6">
              <a:lumMod val="20000"/>
              <a:lumOff val="80000"/>
            </a:schemeClr>
          </a:solidFill>
          <a:ln w="76200">
            <a:solidFill>
              <a:schemeClr val="tx1"/>
            </a:solidFill>
          </a:ln>
        </p:spPr>
        <p:txBody>
          <a:bodyPr wrap="square" rtlCol="0">
            <a:spAutoFit/>
          </a:bodyPr>
          <a:lstStyle/>
          <a:p>
            <a:pPr algn="ctr"/>
            <a:r>
              <a:rPr lang="en-US" sz="3600" b="1" dirty="0" err="1">
                <a:solidFill>
                  <a:srgbClr val="FF0000"/>
                </a:solidFill>
              </a:rPr>
              <a:t>Nac</a:t>
            </a:r>
            <a:r>
              <a:rPr lang="en-US" sz="3600" b="1" dirty="0">
                <a:solidFill>
                  <a:srgbClr val="FF0000"/>
                </a:solidFill>
              </a:rPr>
              <a:t> </a:t>
            </a:r>
            <a:r>
              <a:rPr lang="en-US" sz="3600" b="1" dirty="0" err="1">
                <a:solidFill>
                  <a:srgbClr val="FF0000"/>
                </a:solidFill>
              </a:rPr>
              <a:t>ydy</a:t>
            </a:r>
            <a:r>
              <a:rPr lang="en-US" sz="3600" b="1" dirty="0"/>
              <a:t>, </a:t>
            </a:r>
            <a:r>
              <a:rPr lang="en-US" sz="3600" b="1" dirty="0" err="1"/>
              <a:t>dydy</a:t>
            </a:r>
            <a:r>
              <a:rPr lang="en-US" sz="3600" b="1" dirty="0"/>
              <a:t> hi </a:t>
            </a:r>
            <a:r>
              <a:rPr lang="en-US" sz="3600" b="1" dirty="0" err="1"/>
              <a:t>ddim</a:t>
            </a:r>
            <a:r>
              <a:rPr lang="en-US" sz="3600" b="1" dirty="0"/>
              <a:t> </a:t>
            </a:r>
            <a:r>
              <a:rPr lang="en-US" sz="3600" b="1" dirty="0" err="1"/>
              <a:t>yn</a:t>
            </a:r>
            <a:r>
              <a:rPr lang="en-US" sz="3600" b="1" dirty="0"/>
              <a:t> ….. </a:t>
            </a:r>
            <a:r>
              <a:rPr lang="en-US" sz="3600" b="1" dirty="0" err="1"/>
              <a:t>heddiw</a:t>
            </a:r>
            <a:r>
              <a:rPr lang="en-US" sz="3600" b="1" dirty="0"/>
              <a:t>.</a:t>
            </a:r>
          </a:p>
          <a:p>
            <a:endParaRPr lang="en-US" dirty="0"/>
          </a:p>
        </p:txBody>
      </p:sp>
      <p:cxnSp>
        <p:nvCxnSpPr>
          <p:cNvPr id="6" name="Straight Arrow Connector 5">
            <a:extLst>
              <a:ext uri="{FF2B5EF4-FFF2-40B4-BE49-F238E27FC236}">
                <a16:creationId xmlns:a16="http://schemas.microsoft.com/office/drawing/2014/main" id="{1D115D71-C63A-354F-9F89-91065ED0FE9A}"/>
              </a:ext>
            </a:extLst>
          </p:cNvPr>
          <p:cNvCxnSpPr>
            <a:cxnSpLocks/>
          </p:cNvCxnSpPr>
          <p:nvPr/>
        </p:nvCxnSpPr>
        <p:spPr>
          <a:xfrm flipH="1">
            <a:off x="2341418" y="2743200"/>
            <a:ext cx="1898073"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cxnSp>
        <p:nvCxnSpPr>
          <p:cNvPr id="7" name="Straight Arrow Connector 6">
            <a:extLst>
              <a:ext uri="{FF2B5EF4-FFF2-40B4-BE49-F238E27FC236}">
                <a16:creationId xmlns:a16="http://schemas.microsoft.com/office/drawing/2014/main" id="{55E1E8D4-8857-E245-ADDD-F8593BCC4E1C}"/>
              </a:ext>
            </a:extLst>
          </p:cNvPr>
          <p:cNvCxnSpPr>
            <a:cxnSpLocks/>
          </p:cNvCxnSpPr>
          <p:nvPr/>
        </p:nvCxnSpPr>
        <p:spPr>
          <a:xfrm>
            <a:off x="8136083" y="2743200"/>
            <a:ext cx="1589808" cy="2202873"/>
          </a:xfrm>
          <a:prstGeom prst="straightConnector1">
            <a:avLst/>
          </a:prstGeom>
          <a:ln w="76200">
            <a:solidFill>
              <a:schemeClr val="accent6">
                <a:lumMod val="75000"/>
              </a:schemeClr>
            </a:solidFill>
            <a:prstDash val="solid"/>
            <a:tailEnd type="triangle"/>
          </a:ln>
        </p:spPr>
        <p:style>
          <a:lnRef idx="1">
            <a:schemeClr val="accent5"/>
          </a:lnRef>
          <a:fillRef idx="0">
            <a:schemeClr val="accent5"/>
          </a:fillRef>
          <a:effectRef idx="0">
            <a:schemeClr val="accent5"/>
          </a:effectRef>
          <a:fontRef idx="minor">
            <a:schemeClr val="tx1"/>
          </a:fontRef>
        </p:style>
      </p:cxnSp>
      <p:sp>
        <p:nvSpPr>
          <p:cNvPr id="10" name="12-Point Star 9">
            <a:extLst>
              <a:ext uri="{FF2B5EF4-FFF2-40B4-BE49-F238E27FC236}">
                <a16:creationId xmlns:a16="http://schemas.microsoft.com/office/drawing/2014/main" id="{4749507F-AE2F-CB40-96AB-E097959BFC4E}"/>
              </a:ext>
            </a:extLst>
          </p:cNvPr>
          <p:cNvSpPr/>
          <p:nvPr/>
        </p:nvSpPr>
        <p:spPr>
          <a:xfrm>
            <a:off x="197426" y="0"/>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RHEOL:</a:t>
            </a:r>
          </a:p>
          <a:p>
            <a:pPr algn="ctr"/>
            <a:r>
              <a:rPr lang="en-US" b="1" dirty="0" err="1"/>
              <a:t>Ydy</a:t>
            </a:r>
            <a:r>
              <a:rPr lang="en-US" b="1" dirty="0"/>
              <a:t> </a:t>
            </a:r>
            <a:r>
              <a:rPr lang="en-US" dirty="0" err="1"/>
              <a:t>yn</a:t>
            </a:r>
            <a:r>
              <a:rPr lang="en-US" dirty="0"/>
              <a:t> y </a:t>
            </a:r>
            <a:r>
              <a:rPr lang="en-US" dirty="0" err="1"/>
              <a:t>cwestiwn</a:t>
            </a:r>
            <a:r>
              <a:rPr lang="en-US" dirty="0"/>
              <a:t> =  </a:t>
            </a:r>
          </a:p>
          <a:p>
            <a:pPr algn="ctr"/>
            <a:r>
              <a:rPr lang="en-US" b="1" dirty="0" err="1"/>
              <a:t>Ydy</a:t>
            </a:r>
            <a:r>
              <a:rPr lang="en-US" b="1" dirty="0"/>
              <a:t> / </a:t>
            </a:r>
            <a:r>
              <a:rPr lang="en-US" b="1" dirty="0" err="1"/>
              <a:t>Nac</a:t>
            </a:r>
            <a:r>
              <a:rPr lang="en-US" b="1" dirty="0"/>
              <a:t> </a:t>
            </a:r>
            <a:r>
              <a:rPr lang="en-US" b="1" dirty="0" err="1"/>
              <a:t>ydy</a:t>
            </a:r>
            <a:r>
              <a:rPr lang="en-US" dirty="0"/>
              <a:t> </a:t>
            </a:r>
            <a:r>
              <a:rPr lang="en-US" dirty="0" err="1"/>
              <a:t>yn</a:t>
            </a:r>
            <a:r>
              <a:rPr lang="en-US" dirty="0"/>
              <a:t> </a:t>
            </a:r>
            <a:r>
              <a:rPr lang="en-US" dirty="0" err="1"/>
              <a:t>yr</a:t>
            </a:r>
            <a:r>
              <a:rPr lang="en-US" dirty="0"/>
              <a:t> </a:t>
            </a:r>
            <a:r>
              <a:rPr lang="en-US" dirty="0" err="1"/>
              <a:t>ateb</a:t>
            </a:r>
            <a:endParaRPr lang="en-US" dirty="0"/>
          </a:p>
        </p:txBody>
      </p:sp>
      <p:sp>
        <p:nvSpPr>
          <p:cNvPr id="11" name="12-Point Star 10">
            <a:extLst>
              <a:ext uri="{FF2B5EF4-FFF2-40B4-BE49-F238E27FC236}">
                <a16:creationId xmlns:a16="http://schemas.microsoft.com/office/drawing/2014/main" id="{3A5818E7-4C0F-A044-8A8B-9906AE1F5206}"/>
              </a:ext>
            </a:extLst>
          </p:cNvPr>
          <p:cNvSpPr/>
          <p:nvPr/>
        </p:nvSpPr>
        <p:spPr>
          <a:xfrm>
            <a:off x="8946574" y="34782"/>
            <a:ext cx="3245426" cy="2528550"/>
          </a:xfrm>
          <a:prstGeom prst="star12">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RULE:</a:t>
            </a:r>
          </a:p>
          <a:p>
            <a:pPr algn="ctr"/>
            <a:r>
              <a:rPr lang="en-US" b="1" dirty="0" err="1"/>
              <a:t>Ydy</a:t>
            </a:r>
            <a:r>
              <a:rPr lang="en-US" b="1" dirty="0"/>
              <a:t> </a:t>
            </a:r>
            <a:r>
              <a:rPr lang="en-US" dirty="0"/>
              <a:t>in the question =</a:t>
            </a:r>
          </a:p>
          <a:p>
            <a:pPr algn="ctr"/>
            <a:r>
              <a:rPr lang="en-US" b="1" dirty="0" err="1"/>
              <a:t>Ydy</a:t>
            </a:r>
            <a:r>
              <a:rPr lang="en-US" b="1" dirty="0"/>
              <a:t> / </a:t>
            </a:r>
            <a:r>
              <a:rPr lang="en-US" b="1" dirty="0" err="1"/>
              <a:t>Nac</a:t>
            </a:r>
            <a:r>
              <a:rPr lang="en-US" b="1" dirty="0"/>
              <a:t> </a:t>
            </a:r>
            <a:r>
              <a:rPr lang="en-US" b="1" dirty="0" err="1"/>
              <a:t>ydy</a:t>
            </a:r>
            <a:r>
              <a:rPr lang="en-US" b="1" dirty="0"/>
              <a:t> </a:t>
            </a:r>
            <a:r>
              <a:rPr lang="en-US" dirty="0"/>
              <a:t>in the answer.</a:t>
            </a:r>
          </a:p>
        </p:txBody>
      </p:sp>
      <p:sp>
        <p:nvSpPr>
          <p:cNvPr id="9" name="Oval Callout 8">
            <a:extLst>
              <a:ext uri="{FF2B5EF4-FFF2-40B4-BE49-F238E27FC236}">
                <a16:creationId xmlns:a16="http://schemas.microsoft.com/office/drawing/2014/main" id="{86A8BC63-827E-7E4D-B98F-148D70B599F3}"/>
              </a:ext>
            </a:extLst>
          </p:cNvPr>
          <p:cNvSpPr/>
          <p:nvPr/>
        </p:nvSpPr>
        <p:spPr>
          <a:xfrm>
            <a:off x="4145974" y="2760236"/>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Llun</a:t>
            </a:r>
            <a:endParaRPr lang="en-US" b="1" dirty="0"/>
          </a:p>
        </p:txBody>
      </p:sp>
      <p:sp>
        <p:nvSpPr>
          <p:cNvPr id="12" name="Oval Callout 11">
            <a:extLst>
              <a:ext uri="{FF2B5EF4-FFF2-40B4-BE49-F238E27FC236}">
                <a16:creationId xmlns:a16="http://schemas.microsoft.com/office/drawing/2014/main" id="{D0BCE8DB-A1D7-3F4D-964C-F0634EC3CE44}"/>
              </a:ext>
            </a:extLst>
          </p:cNvPr>
          <p:cNvSpPr/>
          <p:nvPr/>
        </p:nvSpPr>
        <p:spPr>
          <a:xfrm>
            <a:off x="6317676" y="2766983"/>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Mawrth</a:t>
            </a:r>
            <a:endParaRPr lang="en-US" b="1" dirty="0"/>
          </a:p>
        </p:txBody>
      </p:sp>
      <p:sp>
        <p:nvSpPr>
          <p:cNvPr id="13" name="Oval Callout 12">
            <a:extLst>
              <a:ext uri="{FF2B5EF4-FFF2-40B4-BE49-F238E27FC236}">
                <a16:creationId xmlns:a16="http://schemas.microsoft.com/office/drawing/2014/main" id="{0D67EC94-20E7-184C-9780-280BD36DF106}"/>
              </a:ext>
            </a:extLst>
          </p:cNvPr>
          <p:cNvSpPr/>
          <p:nvPr/>
        </p:nvSpPr>
        <p:spPr>
          <a:xfrm>
            <a:off x="3056659" y="396382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Iau</a:t>
            </a:r>
            <a:endParaRPr lang="en-US" b="1" dirty="0"/>
          </a:p>
        </p:txBody>
      </p:sp>
      <p:sp>
        <p:nvSpPr>
          <p:cNvPr id="14" name="Oval Callout 13">
            <a:extLst>
              <a:ext uri="{FF2B5EF4-FFF2-40B4-BE49-F238E27FC236}">
                <a16:creationId xmlns:a16="http://schemas.microsoft.com/office/drawing/2014/main" id="{8815D05D-157E-2D4C-9058-A489A19C2F24}"/>
              </a:ext>
            </a:extLst>
          </p:cNvPr>
          <p:cNvSpPr/>
          <p:nvPr/>
        </p:nvSpPr>
        <p:spPr>
          <a:xfrm>
            <a:off x="5250875" y="3955825"/>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Gwener</a:t>
            </a:r>
            <a:endParaRPr lang="en-US" b="1" dirty="0"/>
          </a:p>
        </p:txBody>
      </p:sp>
      <p:sp>
        <p:nvSpPr>
          <p:cNvPr id="15" name="Oval Callout 14">
            <a:extLst>
              <a:ext uri="{FF2B5EF4-FFF2-40B4-BE49-F238E27FC236}">
                <a16:creationId xmlns:a16="http://schemas.microsoft.com/office/drawing/2014/main" id="{A7CB9775-4446-9E47-98F3-CDC1F8DED792}"/>
              </a:ext>
            </a:extLst>
          </p:cNvPr>
          <p:cNvSpPr/>
          <p:nvPr/>
        </p:nvSpPr>
        <p:spPr>
          <a:xfrm>
            <a:off x="7334252" y="3934864"/>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Sadwrn</a:t>
            </a:r>
            <a:endParaRPr lang="en-US" b="1" dirty="0"/>
          </a:p>
        </p:txBody>
      </p:sp>
      <p:sp>
        <p:nvSpPr>
          <p:cNvPr id="16" name="Oval Callout 15">
            <a:extLst>
              <a:ext uri="{FF2B5EF4-FFF2-40B4-BE49-F238E27FC236}">
                <a16:creationId xmlns:a16="http://schemas.microsoft.com/office/drawing/2014/main" id="{C68EF49D-83BB-F14D-AD0B-F080F824752E}"/>
              </a:ext>
            </a:extLst>
          </p:cNvPr>
          <p:cNvSpPr/>
          <p:nvPr/>
        </p:nvSpPr>
        <p:spPr>
          <a:xfrm>
            <a:off x="1423558"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Sul</a:t>
            </a:r>
          </a:p>
        </p:txBody>
      </p:sp>
      <p:sp>
        <p:nvSpPr>
          <p:cNvPr id="17" name="Oval Callout 16">
            <a:extLst>
              <a:ext uri="{FF2B5EF4-FFF2-40B4-BE49-F238E27FC236}">
                <a16:creationId xmlns:a16="http://schemas.microsoft.com/office/drawing/2014/main" id="{B92F5C40-A5ED-5349-B862-EE6D4AF9282C}"/>
              </a:ext>
            </a:extLst>
          </p:cNvPr>
          <p:cNvSpPr/>
          <p:nvPr/>
        </p:nvSpPr>
        <p:spPr>
          <a:xfrm>
            <a:off x="9123217" y="3083880"/>
            <a:ext cx="1780308" cy="879944"/>
          </a:xfrm>
          <a:prstGeom prst="wedgeEllipseCallout">
            <a:avLst>
              <a:gd name="adj1" fmla="val -25097"/>
              <a:gd name="adj2" fmla="val 336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Ddydd</a:t>
            </a:r>
            <a:r>
              <a:rPr lang="en-US" b="1" dirty="0"/>
              <a:t> </a:t>
            </a:r>
            <a:r>
              <a:rPr lang="en-US" b="1" dirty="0" err="1"/>
              <a:t>Mercher</a:t>
            </a:r>
            <a:endParaRPr lang="en-US" b="1" dirty="0"/>
          </a:p>
        </p:txBody>
      </p:sp>
    </p:spTree>
    <p:extLst>
      <p:ext uri="{BB962C8B-B14F-4D97-AF65-F5344CB8AC3E}">
        <p14:creationId xmlns:p14="http://schemas.microsoft.com/office/powerpoint/2010/main" val="1812371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47638" y="176786"/>
            <a:ext cx="11687688" cy="787309"/>
          </a:xfrm>
          <a:solidFill>
            <a:schemeClr val="tx1"/>
          </a:solidFill>
        </p:spPr>
        <p:txBody>
          <a:bodyPr>
            <a:normAutofit/>
          </a:bodyPr>
          <a:lstStyle/>
          <a:p>
            <a:pPr algn="ctr"/>
            <a:r>
              <a:rPr lang="en-US" sz="4000" b="1" dirty="0" err="1">
                <a:solidFill>
                  <a:schemeClr val="bg1"/>
                </a:solidFill>
                <a:latin typeface="Noteworthy Light" panose="02000400000000000000" pitchFamily="2" charset="77"/>
                <a:ea typeface="Noteworthy Light" panose="02000400000000000000" pitchFamily="2" charset="77"/>
              </a:rPr>
              <a:t>Amser</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cofrestru</a:t>
            </a:r>
            <a:r>
              <a:rPr lang="en-US" sz="4000" b="1" dirty="0">
                <a:solidFill>
                  <a:schemeClr val="bg1"/>
                </a:solidFill>
                <a:latin typeface="Noteworthy Light" panose="02000400000000000000" pitchFamily="2" charset="77"/>
                <a:ea typeface="Noteworthy Light" panose="02000400000000000000" pitchFamily="2" charset="77"/>
              </a:rPr>
              <a:t> ...     					         Registration time ...</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11" name="TextBox 10">
            <a:extLst>
              <a:ext uri="{FF2B5EF4-FFF2-40B4-BE49-F238E27FC236}">
                <a16:creationId xmlns:a16="http://schemas.microsoft.com/office/drawing/2014/main" id="{C5FE26C0-452F-8E48-A19E-3FF3210926F8}"/>
              </a:ext>
            </a:extLst>
          </p:cNvPr>
          <p:cNvSpPr txBox="1"/>
          <p:nvPr/>
        </p:nvSpPr>
        <p:spPr>
          <a:xfrm>
            <a:off x="837340" y="1085547"/>
            <a:ext cx="4944595" cy="961802"/>
          </a:xfrm>
          <a:prstGeom prst="rect">
            <a:avLst/>
          </a:prstGeom>
          <a:solidFill>
            <a:schemeClr val="tx2"/>
          </a:solidFill>
          <a:ln w="57150">
            <a:solidFill>
              <a:schemeClr val="bg1"/>
            </a:solidFill>
          </a:ln>
        </p:spPr>
        <p:txBody>
          <a:bodyPr wrap="square" rtlCol="0" anchor="t">
            <a:spAutoFit/>
          </a:bodyPr>
          <a:lstStyle/>
          <a:p>
            <a:pPr algn="ctr"/>
            <a:r>
              <a:rPr lang="en-US" sz="2800" b="1" dirty="0" err="1">
                <a:solidFill>
                  <a:schemeClr val="bg1"/>
                </a:solidFill>
              </a:rPr>
              <a:t>Ydy</a:t>
            </a:r>
            <a:r>
              <a:rPr lang="en-US" sz="2800" b="1" dirty="0">
                <a:solidFill>
                  <a:schemeClr val="bg1"/>
                </a:solidFill>
              </a:rPr>
              <a:t>  ….....  </a:t>
            </a:r>
            <a:r>
              <a:rPr lang="en-US" sz="2800" b="1" dirty="0" err="1">
                <a:solidFill>
                  <a:schemeClr val="bg1"/>
                </a:solidFill>
              </a:rPr>
              <a:t>yma</a:t>
            </a:r>
            <a:r>
              <a:rPr lang="en-US" sz="2800" b="1" dirty="0">
                <a:solidFill>
                  <a:schemeClr val="bg1"/>
                </a:solidFill>
              </a:rPr>
              <a:t> </a:t>
            </a:r>
            <a:r>
              <a:rPr lang="en-US" sz="2800" b="1" dirty="0" err="1">
                <a:solidFill>
                  <a:schemeClr val="bg1"/>
                </a:solidFill>
              </a:rPr>
              <a:t>heddiw</a:t>
            </a:r>
            <a:r>
              <a:rPr lang="en-US" sz="2800" b="1" dirty="0">
                <a:solidFill>
                  <a:schemeClr val="bg1"/>
                </a:solidFill>
              </a:rPr>
              <a:t>?</a:t>
            </a:r>
          </a:p>
          <a:p>
            <a:pPr algn="ctr"/>
            <a:endParaRPr lang="en-US" sz="1050" b="1" dirty="0">
              <a:solidFill>
                <a:schemeClr val="bg1"/>
              </a:solidFill>
            </a:endParaRPr>
          </a:p>
          <a:p>
            <a:pPr algn="ctr"/>
            <a:r>
              <a:rPr lang="en-US" b="1" i="1" dirty="0">
                <a:solidFill>
                  <a:schemeClr val="bg1"/>
                </a:solidFill>
              </a:rPr>
              <a:t>Is …… here today?</a:t>
            </a:r>
          </a:p>
        </p:txBody>
      </p:sp>
      <p:graphicFrame>
        <p:nvGraphicFramePr>
          <p:cNvPr id="3" name="Table 2">
            <a:extLst>
              <a:ext uri="{FF2B5EF4-FFF2-40B4-BE49-F238E27FC236}">
                <a16:creationId xmlns:a16="http://schemas.microsoft.com/office/drawing/2014/main" id="{FCE3C58E-2EDE-BC40-ADE5-98B8C72759E3}"/>
              </a:ext>
            </a:extLst>
          </p:cNvPr>
          <p:cNvGraphicFramePr>
            <a:graphicFrameLocks noGrp="1"/>
          </p:cNvGraphicFramePr>
          <p:nvPr>
            <p:extLst>
              <p:ext uri="{D42A27DB-BD31-4B8C-83A1-F6EECF244321}">
                <p14:modId xmlns:p14="http://schemas.microsoft.com/office/powerpoint/2010/main" val="3767753947"/>
              </p:ext>
            </p:extLst>
          </p:nvPr>
        </p:nvGraphicFramePr>
        <p:xfrm>
          <a:off x="363372" y="2267222"/>
          <a:ext cx="4002276" cy="3708400"/>
        </p:xfrm>
        <a:graphic>
          <a:graphicData uri="http://schemas.openxmlformats.org/drawingml/2006/table">
            <a:tbl>
              <a:tblPr firstRow="1" bandRow="1">
                <a:tableStyleId>{5C22544A-7EE6-4342-B048-85BDC9FD1C3A}</a:tableStyleId>
              </a:tblPr>
              <a:tblGrid>
                <a:gridCol w="974724">
                  <a:extLst>
                    <a:ext uri="{9D8B030D-6E8A-4147-A177-3AD203B41FA5}">
                      <a16:colId xmlns:a16="http://schemas.microsoft.com/office/drawing/2014/main" val="4152480405"/>
                    </a:ext>
                  </a:extLst>
                </a:gridCol>
                <a:gridCol w="3027552">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70984554"/>
                  </a:ext>
                </a:extLst>
              </a:tr>
            </a:tbl>
          </a:graphicData>
        </a:graphic>
      </p:graphicFrame>
      <p:graphicFrame>
        <p:nvGraphicFramePr>
          <p:cNvPr id="15" name="Table 14">
            <a:extLst>
              <a:ext uri="{FF2B5EF4-FFF2-40B4-BE49-F238E27FC236}">
                <a16:creationId xmlns:a16="http://schemas.microsoft.com/office/drawing/2014/main" id="{FD37CF4F-0FBF-1648-989C-65B93D8F38B5}"/>
              </a:ext>
            </a:extLst>
          </p:cNvPr>
          <p:cNvGraphicFramePr>
            <a:graphicFrameLocks noGrp="1"/>
          </p:cNvGraphicFramePr>
          <p:nvPr>
            <p:extLst>
              <p:ext uri="{D42A27DB-BD31-4B8C-83A1-F6EECF244321}">
                <p14:modId xmlns:p14="http://schemas.microsoft.com/office/powerpoint/2010/main" val="3905236886"/>
              </p:ext>
            </p:extLst>
          </p:nvPr>
        </p:nvGraphicFramePr>
        <p:xfrm>
          <a:off x="7649251" y="2336127"/>
          <a:ext cx="3905294" cy="4079240"/>
        </p:xfrm>
        <a:graphic>
          <a:graphicData uri="http://schemas.openxmlformats.org/drawingml/2006/table">
            <a:tbl>
              <a:tblPr firstRow="1" bandRow="1">
                <a:tableStyleId>{5C22544A-7EE6-4342-B048-85BDC9FD1C3A}</a:tableStyleId>
              </a:tblPr>
              <a:tblGrid>
                <a:gridCol w="951104">
                  <a:extLst>
                    <a:ext uri="{9D8B030D-6E8A-4147-A177-3AD203B41FA5}">
                      <a16:colId xmlns:a16="http://schemas.microsoft.com/office/drawing/2014/main" val="4152480405"/>
                    </a:ext>
                  </a:extLst>
                </a:gridCol>
                <a:gridCol w="2954190">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4085439"/>
                  </a:ext>
                </a:extLst>
              </a:tr>
              <a:tr h="370840">
                <a:tc>
                  <a:txBody>
                    <a:bodyPr/>
                    <a:lstStyle/>
                    <a:p>
                      <a:r>
                        <a:rPr lang="en-US" dirty="0"/>
                        <a:t>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3948079"/>
                  </a:ext>
                </a:extLst>
              </a:tr>
              <a:tr h="370840">
                <a:tc>
                  <a:txBody>
                    <a:bodyPr/>
                    <a:lstStyle/>
                    <a:p>
                      <a:r>
                        <a:rPr lang="en-US" dirty="0"/>
                        <a:t>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28635342"/>
                  </a:ext>
                </a:extLst>
              </a:tr>
            </a:tbl>
          </a:graphicData>
        </a:graphic>
      </p:graphicFrame>
      <p:pic>
        <p:nvPicPr>
          <p:cNvPr id="16" name="Picture 15">
            <a:extLst>
              <a:ext uri="{FF2B5EF4-FFF2-40B4-BE49-F238E27FC236}">
                <a16:creationId xmlns:a16="http://schemas.microsoft.com/office/drawing/2014/main" id="{9602AD11-8007-5347-BE8B-D9D3DF21A1D0}"/>
              </a:ext>
            </a:extLst>
          </p:cNvPr>
          <p:cNvPicPr>
            <a:picLocks noChangeAspect="1"/>
          </p:cNvPicPr>
          <p:nvPr/>
        </p:nvPicPr>
        <p:blipFill>
          <a:blip r:embed="rId3"/>
          <a:stretch>
            <a:fillRect/>
          </a:stretch>
        </p:blipFill>
        <p:spPr>
          <a:xfrm>
            <a:off x="4651130" y="3761169"/>
            <a:ext cx="2880703" cy="2304562"/>
          </a:xfrm>
          <a:prstGeom prst="rect">
            <a:avLst/>
          </a:prstGeom>
        </p:spPr>
      </p:pic>
      <p:sp>
        <p:nvSpPr>
          <p:cNvPr id="8" name="TextBox 7">
            <a:extLst>
              <a:ext uri="{FF2B5EF4-FFF2-40B4-BE49-F238E27FC236}">
                <a16:creationId xmlns:a16="http://schemas.microsoft.com/office/drawing/2014/main" id="{E0B01190-B45A-3644-A073-814CEC1458D7}"/>
              </a:ext>
            </a:extLst>
          </p:cNvPr>
          <p:cNvSpPr txBox="1"/>
          <p:nvPr/>
        </p:nvSpPr>
        <p:spPr>
          <a:xfrm>
            <a:off x="7091930" y="1035534"/>
            <a:ext cx="4296508" cy="1061829"/>
          </a:xfrm>
          <a:prstGeom prst="rect">
            <a:avLst/>
          </a:prstGeom>
          <a:solidFill>
            <a:schemeClr val="tx2"/>
          </a:solidFill>
          <a:ln w="57150">
            <a:solidFill>
              <a:schemeClr val="bg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wyt</a:t>
            </a:r>
            <a:r>
              <a:rPr lang="en-US" sz="3200" b="1" dirty="0">
                <a:solidFill>
                  <a:schemeClr val="bg1"/>
                </a:solidFill>
              </a:rPr>
              <a:t> </a:t>
            </a:r>
            <a:r>
              <a:rPr lang="en-US" sz="3200" b="1" dirty="0" err="1">
                <a:solidFill>
                  <a:schemeClr val="bg1"/>
                </a:solidFill>
              </a:rPr>
              <a:t>ti</a:t>
            </a:r>
            <a:r>
              <a:rPr lang="en-US" sz="3200" b="1" dirty="0">
                <a:solidFill>
                  <a:schemeClr val="bg1"/>
                </a:solidFill>
              </a:rPr>
              <a:t> </a:t>
            </a:r>
            <a:r>
              <a:rPr lang="en-US" sz="3200" b="1" dirty="0" err="1">
                <a:solidFill>
                  <a:schemeClr val="bg1"/>
                </a:solidFill>
              </a:rPr>
              <a:t>heddiw</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How are you today?</a:t>
            </a:r>
          </a:p>
        </p:txBody>
      </p:sp>
      <p:sp>
        <p:nvSpPr>
          <p:cNvPr id="9" name="TextBox 8">
            <a:extLst>
              <a:ext uri="{FF2B5EF4-FFF2-40B4-BE49-F238E27FC236}">
                <a16:creationId xmlns:a16="http://schemas.microsoft.com/office/drawing/2014/main" id="{0709C8DF-270B-FB4B-ADB9-3FD7AEB11C8E}"/>
              </a:ext>
            </a:extLst>
          </p:cNvPr>
          <p:cNvSpPr txBox="1"/>
          <p:nvPr/>
        </p:nvSpPr>
        <p:spPr>
          <a:xfrm>
            <a:off x="4906917" y="2168801"/>
            <a:ext cx="2369127" cy="1246495"/>
          </a:xfrm>
          <a:prstGeom prst="rect">
            <a:avLst/>
          </a:prstGeom>
          <a:solidFill>
            <a:schemeClr val="tx2"/>
          </a:solidFill>
          <a:ln w="57150">
            <a:solidFill>
              <a:schemeClr val="bg1"/>
            </a:solidFill>
          </a:ln>
        </p:spPr>
        <p:txBody>
          <a:bodyPr wrap="square" rtlCol="0" anchor="t">
            <a:spAutoFit/>
          </a:bodyPr>
          <a:lstStyle/>
          <a:p>
            <a:pPr algn="ctr"/>
            <a:r>
              <a:rPr lang="en-US" sz="3200" b="1" dirty="0">
                <a:solidFill>
                  <a:schemeClr val="bg1"/>
                </a:solidFill>
              </a:rPr>
              <a:t> + </a:t>
            </a:r>
          </a:p>
          <a:p>
            <a:pPr algn="ctr"/>
            <a:r>
              <a:rPr lang="en-US" sz="3200" b="1" dirty="0" err="1">
                <a:solidFill>
                  <a:schemeClr val="bg1"/>
                </a:solidFill>
              </a:rPr>
              <a:t>Ydy</a:t>
            </a:r>
            <a:r>
              <a:rPr lang="en-US" sz="3200" b="1" dirty="0">
                <a:solidFill>
                  <a:schemeClr val="bg1"/>
                </a:solidFill>
              </a:rPr>
              <a:t> </a:t>
            </a:r>
            <a:r>
              <a:rPr lang="en-US" sz="3200" b="1" dirty="0" err="1">
                <a:solidFill>
                  <a:schemeClr val="bg1"/>
                </a:solidFill>
              </a:rPr>
              <a:t>hi’n</a:t>
            </a:r>
            <a:r>
              <a:rPr lang="en-US" sz="3200" b="1" dirty="0">
                <a:solidFill>
                  <a:schemeClr val="bg1"/>
                </a:solidFill>
              </a:rPr>
              <a:t> …</a:t>
            </a:r>
          </a:p>
          <a:p>
            <a:pPr algn="ctr"/>
            <a:endParaRPr lang="en-US" sz="1100" b="1" dirty="0">
              <a:solidFill>
                <a:schemeClr val="bg1"/>
              </a:solidFill>
            </a:endParaRPr>
          </a:p>
        </p:txBody>
      </p:sp>
    </p:spTree>
    <p:extLst>
      <p:ext uri="{BB962C8B-B14F-4D97-AF65-F5344CB8AC3E}">
        <p14:creationId xmlns:p14="http://schemas.microsoft.com/office/powerpoint/2010/main" val="2467852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10" name="TextBox 9">
            <a:extLst>
              <a:ext uri="{FF2B5EF4-FFF2-40B4-BE49-F238E27FC236}">
                <a16:creationId xmlns:a16="http://schemas.microsoft.com/office/drawing/2014/main" id="{8004D4A2-6F4E-914C-8B40-94EC0C311BD9}"/>
              </a:ext>
            </a:extLst>
          </p:cNvPr>
          <p:cNvSpPr txBox="1"/>
          <p:nvPr/>
        </p:nvSpPr>
        <p:spPr>
          <a:xfrm>
            <a:off x="2082017" y="1274164"/>
            <a:ext cx="8859786" cy="584775"/>
          </a:xfrm>
          <a:prstGeom prst="rect">
            <a:avLst/>
          </a:prstGeom>
          <a:solidFill>
            <a:schemeClr val="accent4"/>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rotWithShape="1">
          <a:blip r:embed="rId3"/>
          <a:srcRect l="2471" t="13326"/>
          <a:stretch/>
        </p:blipFill>
        <p:spPr>
          <a:xfrm>
            <a:off x="4389454" y="2241349"/>
            <a:ext cx="3076347" cy="2733947"/>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316788" y="2231875"/>
            <a:ext cx="3981727"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Which </a:t>
            </a:r>
            <a:r>
              <a:rPr lang="en-US" sz="2800" b="1" dirty="0" err="1">
                <a:latin typeface="Bookman Old Style" panose="02050604050505020204" pitchFamily="18" charset="0"/>
                <a:ea typeface="Ayuthaya" pitchFamily="2" charset="-34"/>
                <a:cs typeface="Ayuthaya" pitchFamily="2" charset="-34"/>
              </a:rPr>
              <a:t>colour</a:t>
            </a:r>
            <a:r>
              <a:rPr lang="en-US" sz="2800" b="1" dirty="0">
                <a:latin typeface="Bookman Old Style" panose="02050604050505020204" pitchFamily="18" charset="0"/>
                <a:ea typeface="Ayuthaya" pitchFamily="2" charset="-34"/>
                <a:cs typeface="Ayuthaya" pitchFamily="2" charset="-34"/>
              </a:rPr>
              <a:t> is the book?</a:t>
            </a:r>
          </a:p>
        </p:txBody>
      </p:sp>
      <p:sp>
        <p:nvSpPr>
          <p:cNvPr id="8" name="TextBox 7">
            <a:extLst>
              <a:ext uri="{FF2B5EF4-FFF2-40B4-BE49-F238E27FC236}">
                <a16:creationId xmlns:a16="http://schemas.microsoft.com/office/drawing/2014/main" id="{856BD82A-E047-764E-9080-E97BE2C8CD02}"/>
              </a:ext>
            </a:extLst>
          </p:cNvPr>
          <p:cNvSpPr txBox="1"/>
          <p:nvPr/>
        </p:nvSpPr>
        <p:spPr>
          <a:xfrm>
            <a:off x="4298515" y="5204493"/>
            <a:ext cx="3034063"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Sit on the mat quietly.</a:t>
            </a:r>
          </a:p>
        </p:txBody>
      </p:sp>
      <p:sp>
        <p:nvSpPr>
          <p:cNvPr id="9" name="TextBox 8">
            <a:extLst>
              <a:ext uri="{FF2B5EF4-FFF2-40B4-BE49-F238E27FC236}">
                <a16:creationId xmlns:a16="http://schemas.microsoft.com/office/drawing/2014/main" id="{0EC2A895-91D7-5E49-A46A-08D3BEE60DBE}"/>
              </a:ext>
            </a:extLst>
          </p:cNvPr>
          <p:cNvSpPr txBox="1"/>
          <p:nvPr/>
        </p:nvSpPr>
        <p:spPr>
          <a:xfrm>
            <a:off x="6984924" y="4385149"/>
            <a:ext cx="4835082"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What is this? (feminine)</a:t>
            </a:r>
          </a:p>
        </p:txBody>
      </p:sp>
      <p:sp>
        <p:nvSpPr>
          <p:cNvPr id="14" name="TextBox 13">
            <a:extLst>
              <a:ext uri="{FF2B5EF4-FFF2-40B4-BE49-F238E27FC236}">
                <a16:creationId xmlns:a16="http://schemas.microsoft.com/office/drawing/2014/main" id="{D9126358-9FF0-B740-B3D2-5D0CD81633B9}"/>
              </a:ext>
            </a:extLst>
          </p:cNvPr>
          <p:cNvSpPr txBox="1"/>
          <p:nvPr/>
        </p:nvSpPr>
        <p:spPr>
          <a:xfrm>
            <a:off x="3914613" y="6278371"/>
            <a:ext cx="3930467" cy="369332"/>
          </a:xfrm>
          <a:prstGeom prst="rect">
            <a:avLst/>
          </a:prstGeom>
          <a:solidFill>
            <a:schemeClr val="bg1"/>
          </a:solidFill>
          <a:ln w="28575">
            <a:solidFill>
              <a:schemeClr val="accent1"/>
            </a:solidFill>
          </a:ln>
        </p:spPr>
        <p:txBody>
          <a:bodyPr wrap="square" rtlCol="0">
            <a:spAutoFit/>
          </a:bodyPr>
          <a:lstStyle/>
          <a:p>
            <a:pPr algn="ctr"/>
            <a:r>
              <a:rPr lang="en-US" b="1" dirty="0" err="1"/>
              <a:t>Eisteddwch</a:t>
            </a:r>
            <a:r>
              <a:rPr lang="en-US" b="1" dirty="0"/>
              <a:t> </a:t>
            </a:r>
            <a:r>
              <a:rPr lang="en-US" b="1" dirty="0" err="1"/>
              <a:t>ar</a:t>
            </a:r>
            <a:r>
              <a:rPr lang="en-US" b="1" dirty="0"/>
              <a:t> y mat </a:t>
            </a:r>
            <a:r>
              <a:rPr lang="en-US" b="1" dirty="0" err="1"/>
              <a:t>yn</a:t>
            </a:r>
            <a:r>
              <a:rPr lang="en-US" b="1" dirty="0"/>
              <a:t> </a:t>
            </a:r>
            <a:r>
              <a:rPr lang="en-US" b="1" dirty="0" err="1"/>
              <a:t>dawel</a:t>
            </a:r>
            <a:r>
              <a:rPr lang="en-US" b="1" dirty="0"/>
              <a:t>.</a:t>
            </a:r>
          </a:p>
        </p:txBody>
      </p:sp>
      <p:sp>
        <p:nvSpPr>
          <p:cNvPr id="15" name="TextBox 14">
            <a:extLst>
              <a:ext uri="{FF2B5EF4-FFF2-40B4-BE49-F238E27FC236}">
                <a16:creationId xmlns:a16="http://schemas.microsoft.com/office/drawing/2014/main" id="{EE40DDB9-4541-044E-9CEA-FA10052423E1}"/>
              </a:ext>
            </a:extLst>
          </p:cNvPr>
          <p:cNvSpPr txBox="1"/>
          <p:nvPr/>
        </p:nvSpPr>
        <p:spPr>
          <a:xfrm>
            <a:off x="700688" y="4788263"/>
            <a:ext cx="3213925" cy="646331"/>
          </a:xfrm>
          <a:prstGeom prst="rect">
            <a:avLst/>
          </a:prstGeom>
          <a:solidFill>
            <a:schemeClr val="bg1"/>
          </a:solidFill>
          <a:ln w="28575">
            <a:solidFill>
              <a:schemeClr val="accent1"/>
            </a:solidFill>
          </a:ln>
        </p:spPr>
        <p:txBody>
          <a:bodyPr wrap="square" rtlCol="0">
            <a:spAutoFit/>
          </a:bodyPr>
          <a:lstStyle/>
          <a:p>
            <a:pPr algn="ctr"/>
            <a:r>
              <a:rPr lang="en-US" b="1" dirty="0"/>
              <a:t>Mae </a:t>
            </a:r>
            <a:r>
              <a:rPr lang="en-US" b="1" dirty="0" err="1"/>
              <a:t>hi’n</a:t>
            </a:r>
            <a:r>
              <a:rPr lang="en-US" b="1" dirty="0"/>
              <a:t> </a:t>
            </a:r>
            <a:r>
              <a:rPr lang="en-US" b="1" dirty="0" err="1"/>
              <a:t>ddydd</a:t>
            </a:r>
            <a:r>
              <a:rPr lang="en-US" b="1" dirty="0"/>
              <a:t> </a:t>
            </a:r>
            <a:r>
              <a:rPr lang="en-US" b="1" dirty="0" err="1"/>
              <a:t>Mawrth</a:t>
            </a:r>
            <a:r>
              <a:rPr lang="en-US" b="1" dirty="0"/>
              <a:t> </a:t>
            </a:r>
            <a:r>
              <a:rPr lang="en-US" b="1" dirty="0" err="1"/>
              <a:t>heddiw</a:t>
            </a:r>
            <a:r>
              <a:rPr lang="en-US" b="1" dirty="0"/>
              <a:t>.</a:t>
            </a:r>
          </a:p>
        </p:txBody>
      </p:sp>
      <p:sp>
        <p:nvSpPr>
          <p:cNvPr id="17" name="TextBox 16">
            <a:extLst>
              <a:ext uri="{FF2B5EF4-FFF2-40B4-BE49-F238E27FC236}">
                <a16:creationId xmlns:a16="http://schemas.microsoft.com/office/drawing/2014/main" id="{E68373FA-4E5E-134A-A3E5-4442F1D68C19}"/>
              </a:ext>
            </a:extLst>
          </p:cNvPr>
          <p:cNvSpPr txBox="1"/>
          <p:nvPr/>
        </p:nvSpPr>
        <p:spPr>
          <a:xfrm>
            <a:off x="8228982" y="4976866"/>
            <a:ext cx="3078675" cy="369332"/>
          </a:xfrm>
          <a:prstGeom prst="rect">
            <a:avLst/>
          </a:prstGeom>
          <a:solidFill>
            <a:schemeClr val="bg1"/>
          </a:solidFill>
          <a:ln w="28575">
            <a:solidFill>
              <a:schemeClr val="accent1"/>
            </a:solidFill>
          </a:ln>
        </p:spPr>
        <p:txBody>
          <a:bodyPr wrap="square" rtlCol="0">
            <a:spAutoFit/>
          </a:bodyPr>
          <a:lstStyle/>
          <a:p>
            <a:pPr algn="ctr"/>
            <a:r>
              <a:rPr lang="en-US" b="1" dirty="0"/>
              <a:t>Beth </a:t>
            </a:r>
            <a:r>
              <a:rPr lang="en-US" b="1" dirty="0" err="1"/>
              <a:t>ydy</a:t>
            </a:r>
            <a:r>
              <a:rPr lang="en-US" b="1" dirty="0"/>
              <a:t> hon?</a:t>
            </a:r>
          </a:p>
        </p:txBody>
      </p:sp>
      <p:sp>
        <p:nvSpPr>
          <p:cNvPr id="18" name="TextBox 17">
            <a:extLst>
              <a:ext uri="{FF2B5EF4-FFF2-40B4-BE49-F238E27FC236}">
                <a16:creationId xmlns:a16="http://schemas.microsoft.com/office/drawing/2014/main" id="{B4060AF4-2E04-F548-85FA-1C801F94E847}"/>
              </a:ext>
            </a:extLst>
          </p:cNvPr>
          <p:cNvSpPr txBox="1"/>
          <p:nvPr/>
        </p:nvSpPr>
        <p:spPr>
          <a:xfrm>
            <a:off x="664961" y="3323536"/>
            <a:ext cx="3076335" cy="369332"/>
          </a:xfrm>
          <a:prstGeom prst="rect">
            <a:avLst/>
          </a:prstGeom>
          <a:solidFill>
            <a:schemeClr val="bg1"/>
          </a:solidFill>
          <a:ln w="28575">
            <a:solidFill>
              <a:schemeClr val="accent1"/>
            </a:solidFill>
          </a:ln>
        </p:spPr>
        <p:txBody>
          <a:bodyPr wrap="square" rtlCol="0">
            <a:spAutoFit/>
          </a:bodyPr>
          <a:lstStyle/>
          <a:p>
            <a:pPr algn="ctr"/>
            <a:r>
              <a:rPr lang="en-US" b="1" dirty="0"/>
              <a:t>Pa </a:t>
            </a:r>
            <a:r>
              <a:rPr lang="en-US" b="1" dirty="0" err="1"/>
              <a:t>liw</a:t>
            </a:r>
            <a:r>
              <a:rPr lang="en-US" b="1" dirty="0"/>
              <a:t> </a:t>
            </a:r>
            <a:r>
              <a:rPr lang="en-US" b="1" dirty="0" err="1"/>
              <a:t>ydy’r</a:t>
            </a:r>
            <a:r>
              <a:rPr lang="en-US" b="1" dirty="0"/>
              <a:t> </a:t>
            </a:r>
            <a:r>
              <a:rPr lang="en-US" b="1" dirty="0" err="1"/>
              <a:t>llyfr</a:t>
            </a:r>
            <a:r>
              <a:rPr lang="en-US" b="1" dirty="0"/>
              <a:t>?</a:t>
            </a:r>
          </a:p>
        </p:txBody>
      </p:sp>
      <p:sp>
        <p:nvSpPr>
          <p:cNvPr id="16" name="TextBox 15">
            <a:extLst>
              <a:ext uri="{FF2B5EF4-FFF2-40B4-BE49-F238E27FC236}">
                <a16:creationId xmlns:a16="http://schemas.microsoft.com/office/drawing/2014/main" id="{BD88521E-F9FA-8A4B-8D36-51216B523A09}"/>
              </a:ext>
            </a:extLst>
          </p:cNvPr>
          <p:cNvSpPr txBox="1"/>
          <p:nvPr/>
        </p:nvSpPr>
        <p:spPr>
          <a:xfrm>
            <a:off x="345397" y="4130615"/>
            <a:ext cx="4044056"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It’s Tuesday today.</a:t>
            </a:r>
          </a:p>
        </p:txBody>
      </p:sp>
      <p:sp>
        <p:nvSpPr>
          <p:cNvPr id="19" name="TextBox 18">
            <a:extLst>
              <a:ext uri="{FF2B5EF4-FFF2-40B4-BE49-F238E27FC236}">
                <a16:creationId xmlns:a16="http://schemas.microsoft.com/office/drawing/2014/main" id="{D056E0AD-BE65-5E47-89CE-D78CAC6BA7F3}"/>
              </a:ext>
            </a:extLst>
          </p:cNvPr>
          <p:cNvSpPr txBox="1"/>
          <p:nvPr/>
        </p:nvSpPr>
        <p:spPr>
          <a:xfrm>
            <a:off x="7235756" y="2409597"/>
            <a:ext cx="4584250"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How many children are in the classroom?</a:t>
            </a:r>
          </a:p>
        </p:txBody>
      </p:sp>
      <p:sp>
        <p:nvSpPr>
          <p:cNvPr id="20" name="TextBox 19">
            <a:extLst>
              <a:ext uri="{FF2B5EF4-FFF2-40B4-BE49-F238E27FC236}">
                <a16:creationId xmlns:a16="http://schemas.microsoft.com/office/drawing/2014/main" id="{3AE38D8B-1628-8C4F-B9D4-93BAB4B7E990}"/>
              </a:ext>
            </a:extLst>
          </p:cNvPr>
          <p:cNvSpPr txBox="1"/>
          <p:nvPr/>
        </p:nvSpPr>
        <p:spPr>
          <a:xfrm>
            <a:off x="8113959" y="3510416"/>
            <a:ext cx="3078675" cy="646331"/>
          </a:xfrm>
          <a:prstGeom prst="rect">
            <a:avLst/>
          </a:prstGeom>
          <a:solidFill>
            <a:schemeClr val="bg1"/>
          </a:solidFill>
          <a:ln w="28575">
            <a:solidFill>
              <a:schemeClr val="accent1"/>
            </a:solidFill>
          </a:ln>
        </p:spPr>
        <p:txBody>
          <a:bodyPr wrap="square" rtlCol="0">
            <a:spAutoFit/>
          </a:bodyPr>
          <a:lstStyle/>
          <a:p>
            <a:pPr algn="ctr"/>
            <a:r>
              <a:rPr lang="en-US" b="1" dirty="0"/>
              <a:t>Faint o </a:t>
            </a:r>
            <a:r>
              <a:rPr lang="en-US" b="1" dirty="0" err="1"/>
              <a:t>blant</a:t>
            </a:r>
            <a:r>
              <a:rPr lang="en-US" b="1" dirty="0"/>
              <a:t> </a:t>
            </a:r>
            <a:r>
              <a:rPr lang="en-US" b="1" dirty="0" err="1"/>
              <a:t>sydd</a:t>
            </a:r>
            <a:r>
              <a:rPr lang="en-US" b="1" dirty="0"/>
              <a:t> </a:t>
            </a:r>
            <a:r>
              <a:rPr lang="en-US" b="1" dirty="0" err="1"/>
              <a:t>yn</a:t>
            </a:r>
            <a:r>
              <a:rPr lang="en-US" b="1" dirty="0"/>
              <a:t> y </a:t>
            </a:r>
            <a:r>
              <a:rPr lang="en-US" b="1" dirty="0" err="1"/>
              <a:t>dosbarth</a:t>
            </a:r>
            <a:r>
              <a:rPr lang="en-US" b="1" dirty="0"/>
              <a:t>?</a:t>
            </a:r>
          </a:p>
        </p:txBody>
      </p:sp>
      <p:sp>
        <p:nvSpPr>
          <p:cNvPr id="21" name="Title 1">
            <a:extLst>
              <a:ext uri="{FF2B5EF4-FFF2-40B4-BE49-F238E27FC236}">
                <a16:creationId xmlns:a16="http://schemas.microsoft.com/office/drawing/2014/main" id="{9F752332-A27E-D84A-B689-99227DCA1C1B}"/>
              </a:ext>
            </a:extLst>
          </p:cNvPr>
          <p:cNvSpPr>
            <a:spLocks noGrp="1"/>
          </p:cNvSpPr>
          <p:nvPr>
            <p:ph type="title"/>
          </p:nvPr>
        </p:nvSpPr>
        <p:spPr>
          <a:xfrm>
            <a:off x="247638" y="176786"/>
            <a:ext cx="11687688" cy="787309"/>
          </a:xfrm>
          <a:solidFill>
            <a:schemeClr val="tx1"/>
          </a:solidFill>
        </p:spPr>
        <p:txBody>
          <a:bodyPr>
            <a:normAutofit/>
          </a:bodyPr>
          <a:lstStyle/>
          <a:p>
            <a:pPr algn="ctr"/>
            <a:r>
              <a:rPr lang="en-US" sz="4000" b="1" dirty="0" err="1">
                <a:solidFill>
                  <a:schemeClr val="bg1"/>
                </a:solidFill>
                <a:latin typeface="Noteworthy Light" panose="02000400000000000000" pitchFamily="2" charset="77"/>
                <a:ea typeface="Noteworthy Light" panose="02000400000000000000" pitchFamily="2" charset="77"/>
              </a:rPr>
              <a:t>Amser</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adolygu</a:t>
            </a:r>
            <a:r>
              <a:rPr lang="en-US" sz="4000" b="1" dirty="0">
                <a:solidFill>
                  <a:schemeClr val="bg1"/>
                </a:solidFill>
                <a:latin typeface="Noteworthy Light" panose="02000400000000000000" pitchFamily="2" charset="77"/>
                <a:ea typeface="Noteworthy Light" panose="02000400000000000000" pitchFamily="2" charset="77"/>
              </a:rPr>
              <a:t> ...     			   			         Revision time ...</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29708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ppt_x"/>
                                          </p:val>
                                        </p:tav>
                                        <p:tav tm="100000">
                                          <p:val>
                                            <p:strVal val="#ppt_x"/>
                                          </p:val>
                                        </p:tav>
                                      </p:tavLst>
                                    </p:anim>
                                    <p:anim calcmode="lin" valueType="num">
                                      <p:cBhvr additive="base">
                                        <p:cTn id="5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ppt_x"/>
                                          </p:val>
                                        </p:tav>
                                        <p:tav tm="100000">
                                          <p:val>
                                            <p:strVal val="#ppt_x"/>
                                          </p:val>
                                        </p:tav>
                                      </p:tavLst>
                                    </p:anim>
                                    <p:anim calcmode="lin" valueType="num">
                                      <p:cBhvr additive="base">
                                        <p:cTn id="6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P spid="14" grpId="0" animBg="1"/>
      <p:bldP spid="15" grpId="0" animBg="1"/>
      <p:bldP spid="17" grpId="0" animBg="1"/>
      <p:bldP spid="18" grpId="0" animBg="1"/>
      <p:bldP spid="16" grpId="0" animBg="1"/>
      <p:bldP spid="19" grpId="0" animBg="1"/>
      <p:bldP spid="2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2DFD7F-9162-674B-A0E0-5F1B63E9EDD2}"/>
              </a:ext>
            </a:extLst>
          </p:cNvPr>
          <p:cNvSpPr txBox="1"/>
          <p:nvPr/>
        </p:nvSpPr>
        <p:spPr>
          <a:xfrm>
            <a:off x="185530" y="1290098"/>
            <a:ext cx="4684644" cy="5062924"/>
          </a:xfrm>
          <a:prstGeom prst="rect">
            <a:avLst/>
          </a:prstGeom>
          <a:solidFill>
            <a:schemeClr val="accent6">
              <a:lumMod val="20000"/>
              <a:lumOff val="80000"/>
            </a:schemeClr>
          </a:solidFill>
          <a:ln w="76200">
            <a:solidFill>
              <a:schemeClr val="accent6">
                <a:lumMod val="75000"/>
              </a:schemeClr>
            </a:solidFill>
          </a:ln>
        </p:spPr>
        <p:txBody>
          <a:bodyPr wrap="square" rtlCol="0">
            <a:spAutoFit/>
          </a:bodyPr>
          <a:lstStyle/>
          <a:p>
            <a:pPr marL="285750" indent="-285750">
              <a:buFont typeface="Arial" panose="020B0604020202020204" pitchFamily="34" charset="0"/>
              <a:buChar char="•"/>
            </a:pPr>
            <a:r>
              <a:rPr lang="en-US" sz="1700" b="1" dirty="0" err="1"/>
              <a:t>Meddyliwch</a:t>
            </a:r>
            <a:r>
              <a:rPr lang="en-US" sz="1700" b="1" dirty="0"/>
              <a:t> am </a:t>
            </a:r>
            <a:r>
              <a:rPr lang="en-US" sz="1700" b="1" dirty="0" err="1"/>
              <a:t>wers</a:t>
            </a:r>
            <a:r>
              <a:rPr lang="en-US" sz="1700" b="1" dirty="0"/>
              <a:t> </a:t>
            </a:r>
            <a:r>
              <a:rPr lang="en-US" sz="1700" b="1" dirty="0" err="1"/>
              <a:t>rydych</a:t>
            </a:r>
            <a:r>
              <a:rPr lang="en-US" sz="1700" b="1" dirty="0"/>
              <a:t> </a:t>
            </a:r>
            <a:r>
              <a:rPr lang="en-US" sz="1700" b="1" dirty="0" err="1"/>
              <a:t>chi’n</a:t>
            </a:r>
            <a:r>
              <a:rPr lang="en-US" sz="1700" b="1" dirty="0"/>
              <a:t> </a:t>
            </a:r>
            <a:r>
              <a:rPr lang="en-US" sz="1700" b="1" dirty="0" err="1"/>
              <a:t>mynd</a:t>
            </a:r>
            <a:r>
              <a:rPr lang="en-US" sz="1700" b="1" dirty="0"/>
              <a:t> </a:t>
            </a:r>
            <a:r>
              <a:rPr lang="en-US" sz="1700" b="1" dirty="0" err="1"/>
              <a:t>i’w</a:t>
            </a:r>
            <a:r>
              <a:rPr lang="en-US" sz="1700" b="1" dirty="0"/>
              <a:t> </a:t>
            </a:r>
            <a:r>
              <a:rPr lang="en-US" sz="1700" b="1" dirty="0" err="1"/>
              <a:t>dysgu</a:t>
            </a:r>
            <a:r>
              <a:rPr lang="en-US" sz="1700" b="1" dirty="0"/>
              <a:t>.</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err="1"/>
              <a:t>Sut</a:t>
            </a:r>
            <a:r>
              <a:rPr lang="en-US" sz="1700" b="1" dirty="0"/>
              <a:t> </a:t>
            </a:r>
            <a:r>
              <a:rPr lang="en-US" sz="1700" b="1" dirty="0" err="1"/>
              <a:t>fyddech</a:t>
            </a:r>
            <a:r>
              <a:rPr lang="en-US" sz="1700" b="1" dirty="0"/>
              <a:t> </a:t>
            </a:r>
            <a:r>
              <a:rPr lang="en-US" sz="1700" b="1" dirty="0" err="1"/>
              <a:t>chi’n</a:t>
            </a:r>
            <a:r>
              <a:rPr lang="en-US" sz="1700" b="1" dirty="0"/>
              <a:t> </a:t>
            </a:r>
            <a:r>
              <a:rPr lang="en-US" sz="1700" b="1" dirty="0" err="1"/>
              <a:t>agor</a:t>
            </a:r>
            <a:r>
              <a:rPr lang="en-US" sz="1700" b="1" dirty="0"/>
              <a:t> y </a:t>
            </a:r>
            <a:r>
              <a:rPr lang="en-US" sz="1700" b="1" dirty="0" err="1"/>
              <a:t>wers</a:t>
            </a:r>
            <a:r>
              <a:rPr lang="en-US" sz="1700" b="1" dirty="0"/>
              <a:t>? </a:t>
            </a:r>
            <a:r>
              <a:rPr lang="en-US" sz="1700" b="1" dirty="0" err="1"/>
              <a:t>Meddyliwch</a:t>
            </a:r>
            <a:r>
              <a:rPr lang="en-US" sz="1700" b="1" dirty="0"/>
              <a:t> am 3 </a:t>
            </a:r>
            <a:r>
              <a:rPr lang="en-US" sz="1700" b="1" dirty="0" err="1"/>
              <a:t>ymadrodd</a:t>
            </a:r>
            <a:r>
              <a:rPr lang="en-US" sz="1700" b="1" dirty="0"/>
              <a:t> </a:t>
            </a:r>
            <a:r>
              <a:rPr lang="en-US" sz="1700" b="1" dirty="0" err="1"/>
              <a:t>defnyddiol</a:t>
            </a:r>
            <a:r>
              <a:rPr lang="en-US" sz="1700" b="1" dirty="0"/>
              <a:t>.</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a:t>Pa </a:t>
            </a:r>
            <a:r>
              <a:rPr lang="en-US" sz="1700" b="1" dirty="0" err="1"/>
              <a:t>ymadroddion</a:t>
            </a:r>
            <a:r>
              <a:rPr lang="en-US" sz="1700" b="1" dirty="0"/>
              <a:t> </a:t>
            </a:r>
            <a:r>
              <a:rPr lang="en-US" sz="1700" b="1" dirty="0" err="1"/>
              <a:t>fyddech</a:t>
            </a:r>
            <a:r>
              <a:rPr lang="en-US" sz="1700" b="1" dirty="0"/>
              <a:t> </a:t>
            </a:r>
            <a:r>
              <a:rPr lang="en-US" sz="1700" b="1" dirty="0" err="1"/>
              <a:t>chi’n</a:t>
            </a:r>
            <a:r>
              <a:rPr lang="en-US" sz="1700" b="1" dirty="0"/>
              <a:t> </a:t>
            </a:r>
            <a:r>
              <a:rPr lang="en-US" sz="1700" b="1" dirty="0" err="1"/>
              <a:t>eu</a:t>
            </a:r>
            <a:r>
              <a:rPr lang="en-US" sz="1700" b="1" dirty="0"/>
              <a:t> </a:t>
            </a:r>
            <a:r>
              <a:rPr lang="en-US" sz="1700" b="1" dirty="0" err="1"/>
              <a:t>defnyddio</a:t>
            </a:r>
            <a:r>
              <a:rPr lang="en-US" sz="1700" b="1" dirty="0"/>
              <a:t> </a:t>
            </a:r>
            <a:r>
              <a:rPr lang="en-US" sz="1700" b="1" dirty="0" err="1"/>
              <a:t>yn</a:t>
            </a:r>
            <a:r>
              <a:rPr lang="en-US" sz="1700" b="1" dirty="0"/>
              <a:t> </a:t>
            </a:r>
            <a:r>
              <a:rPr lang="en-US" sz="1700" b="1" dirty="0" err="1"/>
              <a:t>ystod</a:t>
            </a:r>
            <a:r>
              <a:rPr lang="en-US" sz="1700" b="1" dirty="0"/>
              <a:t> y </a:t>
            </a:r>
            <a:r>
              <a:rPr lang="en-US" sz="1700" b="1" dirty="0" err="1"/>
              <a:t>wers</a:t>
            </a:r>
            <a:r>
              <a:rPr lang="en-US" sz="1700" b="1" dirty="0"/>
              <a:t>?  </a:t>
            </a:r>
            <a:r>
              <a:rPr lang="en-US" sz="1700" b="1" dirty="0" err="1"/>
              <a:t>Meddylwich</a:t>
            </a:r>
            <a:r>
              <a:rPr lang="en-US" sz="1700" b="1" dirty="0"/>
              <a:t> am 3 </a:t>
            </a:r>
            <a:r>
              <a:rPr lang="en-US" sz="1700" b="1" dirty="0" err="1"/>
              <a:t>ymadrodd</a:t>
            </a:r>
            <a:r>
              <a:rPr lang="en-US" sz="1700" b="1" dirty="0"/>
              <a:t> </a:t>
            </a:r>
            <a:r>
              <a:rPr lang="en-US" sz="1700" b="1" dirty="0" err="1"/>
              <a:t>defnyddiol</a:t>
            </a:r>
            <a:r>
              <a:rPr lang="en-US" sz="1700" b="1" dirty="0"/>
              <a:t>.</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err="1"/>
              <a:t>Sut</a:t>
            </a:r>
            <a:r>
              <a:rPr lang="en-US" sz="1700" b="1" dirty="0"/>
              <a:t> </a:t>
            </a:r>
            <a:r>
              <a:rPr lang="en-US" sz="1700" b="1" dirty="0" err="1"/>
              <a:t>fyddech</a:t>
            </a:r>
            <a:r>
              <a:rPr lang="en-US" sz="1700" b="1" dirty="0"/>
              <a:t> </a:t>
            </a:r>
            <a:r>
              <a:rPr lang="en-US" sz="1700" b="1" dirty="0" err="1"/>
              <a:t>chi’n</a:t>
            </a:r>
            <a:r>
              <a:rPr lang="en-US" sz="1700" b="1" dirty="0"/>
              <a:t> </a:t>
            </a:r>
            <a:r>
              <a:rPr lang="en-US" sz="1700" b="1" dirty="0" err="1"/>
              <a:t>cloi’r</a:t>
            </a:r>
            <a:r>
              <a:rPr lang="en-US" sz="1700" b="1" dirty="0"/>
              <a:t> </a:t>
            </a:r>
            <a:r>
              <a:rPr lang="en-US" sz="1700" b="1" dirty="0" err="1"/>
              <a:t>wers</a:t>
            </a:r>
            <a:r>
              <a:rPr lang="en-US" sz="1700" b="1" dirty="0"/>
              <a:t>?  </a:t>
            </a:r>
            <a:r>
              <a:rPr lang="en-US" sz="1700" b="1" dirty="0" err="1"/>
              <a:t>Meddyliwch</a:t>
            </a:r>
            <a:r>
              <a:rPr lang="en-US" sz="1700" b="1" dirty="0"/>
              <a:t> am 3 </a:t>
            </a:r>
            <a:r>
              <a:rPr lang="en-US" sz="1700" b="1" dirty="0" err="1"/>
              <a:t>ymadrodd</a:t>
            </a:r>
            <a:r>
              <a:rPr lang="en-US" sz="1700" b="1" dirty="0"/>
              <a:t> </a:t>
            </a:r>
            <a:r>
              <a:rPr lang="en-US" sz="1700" b="1" dirty="0" err="1"/>
              <a:t>defnyddiol</a:t>
            </a:r>
            <a:r>
              <a:rPr lang="en-US" sz="1700" b="1" dirty="0"/>
              <a:t>.</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err="1"/>
              <a:t>Dysgwch</a:t>
            </a:r>
            <a:r>
              <a:rPr lang="en-US" sz="1700" b="1" dirty="0"/>
              <a:t> </a:t>
            </a:r>
            <a:r>
              <a:rPr lang="en-US" sz="1700" b="1" dirty="0" err="1"/>
              <a:t>nhw</a:t>
            </a:r>
            <a:r>
              <a:rPr lang="en-US" sz="1700" b="1" dirty="0"/>
              <a:t>.</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err="1"/>
              <a:t>Rydych</a:t>
            </a:r>
            <a:r>
              <a:rPr lang="en-US" sz="1700" b="1" dirty="0"/>
              <a:t> </a:t>
            </a:r>
            <a:r>
              <a:rPr lang="en-US" sz="1700" b="1" dirty="0" err="1"/>
              <a:t>chi’n</a:t>
            </a:r>
            <a:r>
              <a:rPr lang="en-US" sz="1700" b="1" dirty="0"/>
              <a:t> </a:t>
            </a:r>
            <a:r>
              <a:rPr lang="en-US" sz="1700" b="1" dirty="0" err="1"/>
              <a:t>barod</a:t>
            </a:r>
            <a:r>
              <a:rPr lang="en-US" sz="1700" b="1" dirty="0"/>
              <a:t> i </a:t>
            </a:r>
            <a:r>
              <a:rPr lang="en-US" sz="1700" b="1" dirty="0" err="1"/>
              <a:t>addysgu</a:t>
            </a:r>
            <a:r>
              <a:rPr lang="en-US" sz="1700" b="1" dirty="0"/>
              <a:t>!</a:t>
            </a:r>
          </a:p>
        </p:txBody>
      </p:sp>
      <p:sp>
        <p:nvSpPr>
          <p:cNvPr id="6" name="TextBox 5">
            <a:extLst>
              <a:ext uri="{FF2B5EF4-FFF2-40B4-BE49-F238E27FC236}">
                <a16:creationId xmlns:a16="http://schemas.microsoft.com/office/drawing/2014/main" id="{1F207C78-73EF-D544-B5C2-5BC1CFAE328B}"/>
              </a:ext>
            </a:extLst>
          </p:cNvPr>
          <p:cNvSpPr txBox="1"/>
          <p:nvPr/>
        </p:nvSpPr>
        <p:spPr>
          <a:xfrm>
            <a:off x="7454348" y="1290098"/>
            <a:ext cx="4464032" cy="5062924"/>
          </a:xfrm>
          <a:prstGeom prst="rect">
            <a:avLst/>
          </a:prstGeom>
          <a:solidFill>
            <a:schemeClr val="accent6">
              <a:lumMod val="20000"/>
              <a:lumOff val="80000"/>
            </a:schemeClr>
          </a:solidFill>
          <a:ln w="76200">
            <a:solidFill>
              <a:schemeClr val="accent6">
                <a:lumMod val="75000"/>
              </a:schemeClr>
            </a:solidFill>
          </a:ln>
        </p:spPr>
        <p:txBody>
          <a:bodyPr wrap="square" rtlCol="0">
            <a:spAutoFit/>
          </a:bodyPr>
          <a:lstStyle/>
          <a:p>
            <a:pPr marL="285750" indent="-285750">
              <a:buFont typeface="Arial" panose="020B0604020202020204" pitchFamily="34" charset="0"/>
              <a:buChar char="•"/>
            </a:pPr>
            <a:r>
              <a:rPr lang="en-US" sz="1700" b="1" dirty="0"/>
              <a:t>Think of a lesson you are about to teach (any subject).</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a:t>How would you open your lesson? Think of 3 useful Welsh phrases you could use.</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a:t>What Welsh phrases could you use during the lesson?  Think of 3 useful phrases you would be happy to use.</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a:t>How would you close your lesson? Think of 3 useful Welsh phrases you could use.</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a:t>Learn them.</a:t>
            </a:r>
          </a:p>
          <a:p>
            <a:pPr marL="285750" indent="-285750">
              <a:buFont typeface="Arial" panose="020B0604020202020204" pitchFamily="34" charset="0"/>
              <a:buChar char="•"/>
            </a:pPr>
            <a:endParaRPr lang="en-US" sz="1700" b="1" dirty="0"/>
          </a:p>
          <a:p>
            <a:pPr marL="285750" indent="-285750">
              <a:buFont typeface="Arial" panose="020B0604020202020204" pitchFamily="34" charset="0"/>
              <a:buChar char="•"/>
            </a:pPr>
            <a:r>
              <a:rPr lang="en-US" sz="1700" b="1" dirty="0"/>
              <a:t>You are ready to teach!</a:t>
            </a:r>
          </a:p>
          <a:p>
            <a:endParaRPr lang="en-US" sz="1700" b="1" dirty="0"/>
          </a:p>
        </p:txBody>
      </p:sp>
      <p:sp>
        <p:nvSpPr>
          <p:cNvPr id="3" name="10-Point Star 2">
            <a:extLst>
              <a:ext uri="{FF2B5EF4-FFF2-40B4-BE49-F238E27FC236}">
                <a16:creationId xmlns:a16="http://schemas.microsoft.com/office/drawing/2014/main" id="{9EFAC212-859A-1E46-8848-69BBFD10B624}"/>
              </a:ext>
            </a:extLst>
          </p:cNvPr>
          <p:cNvSpPr/>
          <p:nvPr/>
        </p:nvSpPr>
        <p:spPr>
          <a:xfrm>
            <a:off x="4174435" y="3179573"/>
            <a:ext cx="3458817" cy="3061252"/>
          </a:xfrm>
          <a:prstGeom prst="star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Remember to use these phrases in school.</a:t>
            </a:r>
          </a:p>
        </p:txBody>
      </p:sp>
      <p:pic>
        <p:nvPicPr>
          <p:cNvPr id="7" name="Picture 6">
            <a:extLst>
              <a:ext uri="{FF2B5EF4-FFF2-40B4-BE49-F238E27FC236}">
                <a16:creationId xmlns:a16="http://schemas.microsoft.com/office/drawing/2014/main" id="{77B69EBF-C9C5-8C48-8B5B-AA8AA7C36F19}"/>
              </a:ext>
            </a:extLst>
          </p:cNvPr>
          <p:cNvPicPr>
            <a:picLocks noChangeAspect="1"/>
          </p:cNvPicPr>
          <p:nvPr/>
        </p:nvPicPr>
        <p:blipFill>
          <a:blip r:embed="rId2"/>
          <a:stretch>
            <a:fillRect/>
          </a:stretch>
        </p:blipFill>
        <p:spPr>
          <a:xfrm>
            <a:off x="0" y="6429428"/>
            <a:ext cx="2766236" cy="428572"/>
          </a:xfrm>
          <a:prstGeom prst="rect">
            <a:avLst/>
          </a:prstGeom>
        </p:spPr>
      </p:pic>
      <p:sp>
        <p:nvSpPr>
          <p:cNvPr id="4" name="10-Point Star 3">
            <a:extLst>
              <a:ext uri="{FF2B5EF4-FFF2-40B4-BE49-F238E27FC236}">
                <a16:creationId xmlns:a16="http://schemas.microsoft.com/office/drawing/2014/main" id="{AB1FCB9A-1461-6743-BD30-CDA307967DBA}"/>
              </a:ext>
            </a:extLst>
          </p:cNvPr>
          <p:cNvSpPr/>
          <p:nvPr/>
        </p:nvSpPr>
        <p:spPr>
          <a:xfrm>
            <a:off x="3962399" y="-17334"/>
            <a:ext cx="3801979" cy="1765923"/>
          </a:xfrm>
          <a:prstGeom prst="star1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latin typeface="Noteworthy Light" panose="02000400000000000000" pitchFamily="2" charset="77"/>
                <a:ea typeface="Noteworthy Light" panose="02000400000000000000" pitchFamily="2" charset="77"/>
              </a:rPr>
              <a:t>Tasg</a:t>
            </a:r>
            <a:r>
              <a:rPr lang="en-US" sz="4000" b="1" dirty="0">
                <a:latin typeface="Noteworthy Light" panose="02000400000000000000" pitchFamily="2" charset="77"/>
                <a:ea typeface="Noteworthy Light" panose="02000400000000000000" pitchFamily="2" charset="77"/>
              </a:rPr>
              <a:t> 1 /</a:t>
            </a:r>
          </a:p>
          <a:p>
            <a:pPr algn="ctr"/>
            <a:r>
              <a:rPr lang="en-US" sz="4000" b="1" dirty="0">
                <a:latin typeface="Noteworthy Light" panose="02000400000000000000" pitchFamily="2" charset="77"/>
                <a:ea typeface="Noteworthy Light" panose="02000400000000000000" pitchFamily="2" charset="77"/>
              </a:rPr>
              <a:t>Task 1</a:t>
            </a:r>
            <a:endParaRPr lang="en-US" b="1" dirty="0">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3556697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F45FCB-A9B8-6E47-8DB0-4CDE293109F0}"/>
              </a:ext>
            </a:extLst>
          </p:cNvPr>
          <p:cNvPicPr>
            <a:picLocks noChangeAspect="1"/>
          </p:cNvPicPr>
          <p:nvPr/>
        </p:nvPicPr>
        <p:blipFill>
          <a:blip r:embed="rId3"/>
          <a:stretch>
            <a:fillRect/>
          </a:stretch>
        </p:blipFill>
        <p:spPr>
          <a:xfrm>
            <a:off x="0" y="6429428"/>
            <a:ext cx="2766236" cy="428572"/>
          </a:xfrm>
          <a:prstGeom prst="rect">
            <a:avLst/>
          </a:prstGeom>
        </p:spPr>
      </p:pic>
      <p:pic>
        <p:nvPicPr>
          <p:cNvPr id="3" name="Picture 2">
            <a:extLst>
              <a:ext uri="{FF2B5EF4-FFF2-40B4-BE49-F238E27FC236}">
                <a16:creationId xmlns:a16="http://schemas.microsoft.com/office/drawing/2014/main" id="{FF328569-9ADC-F04A-BAE3-70EDE97515CD}"/>
              </a:ext>
            </a:extLst>
          </p:cNvPr>
          <p:cNvPicPr>
            <a:picLocks noChangeAspect="1"/>
          </p:cNvPicPr>
          <p:nvPr/>
        </p:nvPicPr>
        <p:blipFill>
          <a:blip r:embed="rId4"/>
          <a:stretch>
            <a:fillRect/>
          </a:stretch>
        </p:blipFill>
        <p:spPr>
          <a:xfrm>
            <a:off x="4782352" y="341916"/>
            <a:ext cx="4575810" cy="6130133"/>
          </a:xfrm>
          <a:prstGeom prst="rect">
            <a:avLst/>
          </a:prstGeom>
          <a:ln w="38100">
            <a:solidFill>
              <a:schemeClr val="tx1"/>
            </a:solidFill>
          </a:ln>
        </p:spPr>
      </p:pic>
      <p:sp>
        <p:nvSpPr>
          <p:cNvPr id="5" name="10-Point Star 4">
            <a:extLst>
              <a:ext uri="{FF2B5EF4-FFF2-40B4-BE49-F238E27FC236}">
                <a16:creationId xmlns:a16="http://schemas.microsoft.com/office/drawing/2014/main" id="{7C9DC166-0A91-F148-AF25-2DE0B84BC74C}"/>
              </a:ext>
            </a:extLst>
          </p:cNvPr>
          <p:cNvSpPr/>
          <p:nvPr/>
        </p:nvSpPr>
        <p:spPr>
          <a:xfrm>
            <a:off x="537410" y="341916"/>
            <a:ext cx="3801979" cy="1765923"/>
          </a:xfrm>
          <a:prstGeom prst="star1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latin typeface="Noteworthy Light" panose="02000400000000000000" pitchFamily="2" charset="77"/>
                <a:ea typeface="Noteworthy Light" panose="02000400000000000000" pitchFamily="2" charset="77"/>
              </a:rPr>
              <a:t>Tasg</a:t>
            </a:r>
            <a:r>
              <a:rPr lang="en-US" sz="4000" b="1" dirty="0">
                <a:latin typeface="Noteworthy Light" panose="02000400000000000000" pitchFamily="2" charset="77"/>
                <a:ea typeface="Noteworthy Light" panose="02000400000000000000" pitchFamily="2" charset="77"/>
              </a:rPr>
              <a:t> 2 /</a:t>
            </a:r>
          </a:p>
          <a:p>
            <a:pPr algn="ctr"/>
            <a:r>
              <a:rPr lang="en-US" sz="4000" b="1" dirty="0">
                <a:latin typeface="Noteworthy Light" panose="02000400000000000000" pitchFamily="2" charset="77"/>
                <a:ea typeface="Noteworthy Light" panose="02000400000000000000" pitchFamily="2" charset="77"/>
              </a:rPr>
              <a:t>Task 2</a:t>
            </a:r>
            <a:endParaRPr lang="en-US" b="1" dirty="0">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1659647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A92A19F-691C-4246-841B-F3776E92067A}"/>
              </a:ext>
            </a:extLst>
          </p:cNvPr>
          <p:cNvPicPr>
            <a:picLocks noChangeAspect="1"/>
          </p:cNvPicPr>
          <p:nvPr/>
        </p:nvPicPr>
        <p:blipFill>
          <a:blip r:embed="rId2"/>
          <a:stretch>
            <a:fillRect/>
          </a:stretch>
        </p:blipFill>
        <p:spPr>
          <a:xfrm>
            <a:off x="0" y="6429428"/>
            <a:ext cx="2766236" cy="428572"/>
          </a:xfrm>
          <a:prstGeom prst="rect">
            <a:avLst/>
          </a:prstGeom>
        </p:spPr>
      </p:pic>
      <p:sp>
        <p:nvSpPr>
          <p:cNvPr id="7" name="Title 1">
            <a:extLst>
              <a:ext uri="{FF2B5EF4-FFF2-40B4-BE49-F238E27FC236}">
                <a16:creationId xmlns:a16="http://schemas.microsoft.com/office/drawing/2014/main" id="{C33A9AF5-1FA8-6743-9A46-8E154EC02438}"/>
              </a:ext>
            </a:extLst>
          </p:cNvPr>
          <p:cNvSpPr>
            <a:spLocks noGrp="1"/>
          </p:cNvSpPr>
          <p:nvPr>
            <p:ph type="title"/>
          </p:nvPr>
        </p:nvSpPr>
        <p:spPr>
          <a:xfrm>
            <a:off x="2766236" y="2053780"/>
            <a:ext cx="7018240" cy="2309672"/>
          </a:xfrm>
          <a:solidFill>
            <a:schemeClr val="accent1"/>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Noteworthy Light" panose="02000400000000000000" pitchFamily="2" charset="77"/>
                <a:ea typeface="Noteworthy Light" panose="02000400000000000000" pitchFamily="2" charset="77"/>
              </a:rPr>
              <a:t>Rhan</a:t>
            </a:r>
            <a:r>
              <a:rPr lang="en-GB" sz="4400" b="1" dirty="0">
                <a:latin typeface="Noteworthy Light" panose="02000400000000000000" pitchFamily="2" charset="77"/>
                <a:ea typeface="Noteworthy Light" panose="02000400000000000000" pitchFamily="2" charset="77"/>
              </a:rPr>
              <a:t> 2: </a:t>
            </a:r>
            <a:r>
              <a:rPr lang="en-GB" sz="4400" b="1" dirty="0" err="1">
                <a:latin typeface="Noteworthy Light" panose="02000400000000000000" pitchFamily="2" charset="77"/>
                <a:ea typeface="Noteworthy Light" panose="02000400000000000000" pitchFamily="2" charset="77"/>
              </a:rPr>
              <a:t>Portffolio</a:t>
            </a:r>
            <a:r>
              <a:rPr lang="en-GB" sz="4400" b="1" dirty="0">
                <a:latin typeface="Noteworthy Light" panose="02000400000000000000" pitchFamily="2" charset="77"/>
                <a:ea typeface="Noteworthy Light" panose="02000400000000000000" pitchFamily="2" charset="77"/>
              </a:rPr>
              <a:t> </a:t>
            </a:r>
            <a:r>
              <a:rPr lang="en-GB" sz="4400" b="1" dirty="0" err="1">
                <a:latin typeface="Noteworthy Light" panose="02000400000000000000" pitchFamily="2" charset="77"/>
                <a:ea typeface="Noteworthy Light" panose="02000400000000000000" pitchFamily="2" charset="77"/>
              </a:rPr>
              <a:t>Cymraeg</a:t>
            </a:r>
            <a:br>
              <a:rPr lang="en-GB" sz="4400" b="1" dirty="0">
                <a:latin typeface="Noteworthy Light" panose="02000400000000000000" pitchFamily="2" charset="77"/>
                <a:ea typeface="Noteworthy Light" panose="02000400000000000000" pitchFamily="2" charset="77"/>
              </a:rPr>
            </a:br>
            <a:br>
              <a:rPr lang="en-GB" sz="4400" b="1" dirty="0">
                <a:latin typeface="Noteworthy Light" panose="02000400000000000000" pitchFamily="2" charset="77"/>
                <a:ea typeface="Noteworthy Light" panose="02000400000000000000" pitchFamily="2" charset="77"/>
              </a:rPr>
            </a:br>
            <a:r>
              <a:rPr lang="en-GB" sz="4400" b="1" dirty="0">
                <a:latin typeface="Noteworthy Light" panose="02000400000000000000" pitchFamily="2" charset="77"/>
                <a:ea typeface="Noteworthy Light" panose="02000400000000000000" pitchFamily="2" charset="77"/>
              </a:rPr>
              <a:t>Part 2: Welsh Portfolio</a:t>
            </a:r>
          </a:p>
        </p:txBody>
      </p:sp>
    </p:spTree>
    <p:extLst>
      <p:ext uri="{BB962C8B-B14F-4D97-AF65-F5344CB8AC3E}">
        <p14:creationId xmlns:p14="http://schemas.microsoft.com/office/powerpoint/2010/main" val="1666467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EC3F59-1E16-0948-98C6-4757F0C85563}"/>
              </a:ext>
            </a:extLst>
          </p:cNvPr>
          <p:cNvSpPr/>
          <p:nvPr/>
        </p:nvSpPr>
        <p:spPr>
          <a:xfrm>
            <a:off x="397790" y="413410"/>
            <a:ext cx="11504908" cy="5836470"/>
          </a:xfrm>
          <a:prstGeom prst="rect">
            <a:avLst/>
          </a:prstGeom>
          <a:solidFill>
            <a:schemeClr val="bg1"/>
          </a:solidFill>
          <a:ln w="57150">
            <a:solidFill>
              <a:schemeClr val="tx1"/>
            </a:solidFill>
          </a:ln>
        </p:spPr>
        <p:txBody>
          <a:bodyPr wrap="square">
            <a:spAutoFit/>
          </a:bodyPr>
          <a:lstStyle/>
          <a:p>
            <a:pPr algn="ctr">
              <a:spcAft>
                <a:spcPts val="0"/>
              </a:spcAft>
            </a:pPr>
            <a:r>
              <a:rPr lang="en-US" sz="3200" b="1" u="sng" dirty="0">
                <a:latin typeface="Noteworthy Light" panose="02000400000000000000" pitchFamily="2" charset="77"/>
                <a:ea typeface="Noteworthy Light" panose="02000400000000000000" pitchFamily="2" charset="77"/>
                <a:cs typeface="Times New Roman" panose="02020603050405020304" pitchFamily="18" charset="0"/>
              </a:rPr>
              <a:t>BA Add1  </a:t>
            </a:r>
            <a:r>
              <a:rPr lang="en-US" sz="3200" b="1" u="sng" dirty="0" err="1">
                <a:latin typeface="Noteworthy Light" panose="02000400000000000000" pitchFamily="2" charset="77"/>
                <a:ea typeface="Noteworthy Light" panose="02000400000000000000" pitchFamily="2" charset="77"/>
                <a:cs typeface="Times New Roman" panose="02020603050405020304" pitchFamily="18" charset="0"/>
              </a:rPr>
              <a:t>Gofynion</a:t>
            </a:r>
            <a:r>
              <a:rPr lang="en-US" sz="3200" b="1" u="sng" dirty="0">
                <a:latin typeface="Noteworthy Light" panose="02000400000000000000" pitchFamily="2" charset="77"/>
                <a:ea typeface="Noteworthy Light" panose="02000400000000000000" pitchFamily="2" charset="77"/>
                <a:cs typeface="Times New Roman" panose="02020603050405020304" pitchFamily="18" charset="0"/>
              </a:rPr>
              <a:t> </a:t>
            </a:r>
            <a:r>
              <a:rPr lang="en-US" sz="3200" b="1" u="sng" dirty="0" err="1">
                <a:latin typeface="Noteworthy Light" panose="02000400000000000000" pitchFamily="2" charset="77"/>
                <a:ea typeface="Noteworthy Light" panose="02000400000000000000" pitchFamily="2" charset="77"/>
                <a:cs typeface="Times New Roman" panose="02020603050405020304" pitchFamily="18" charset="0"/>
              </a:rPr>
              <a:t>Portffolio</a:t>
            </a:r>
            <a:endParaRPr lang="en-GB" sz="3600" b="1" u="sng" dirty="0">
              <a:latin typeface="Noteworthy Light" panose="02000400000000000000" pitchFamily="2" charset="77"/>
              <a:ea typeface="Noteworthy Light" panose="02000400000000000000" pitchFamily="2" charset="77"/>
            </a:endParaRPr>
          </a:p>
          <a:p>
            <a:pPr algn="ctr">
              <a:spcAft>
                <a:spcPts val="0"/>
              </a:spcAft>
            </a:pPr>
            <a:r>
              <a:rPr lang="en-US" sz="2000" b="1" dirty="0">
                <a:latin typeface="Noteworthy Light" panose="02000400000000000000" pitchFamily="2" charset="77"/>
                <a:ea typeface="Noteworthy Light" panose="02000400000000000000" pitchFamily="2" charset="77"/>
                <a:cs typeface="Times New Roman" panose="02020603050405020304" pitchFamily="18" charset="0"/>
              </a:rPr>
              <a:t> </a:t>
            </a:r>
            <a:endParaRPr lang="en-GB" sz="2400" b="1" dirty="0">
              <a:latin typeface="Noteworthy Light" panose="02000400000000000000" pitchFamily="2" charset="77"/>
              <a:ea typeface="Noteworthy Light" panose="02000400000000000000" pitchFamily="2" charset="77"/>
            </a:endParaRPr>
          </a:p>
          <a:p>
            <a:pPr algn="just">
              <a:lnSpc>
                <a:spcPct val="115000"/>
              </a:lnSpc>
              <a:spcAft>
                <a:spcPts val="400"/>
              </a:spcAft>
            </a:pP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Bydd</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 y </a:t>
            </a: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portffolio’n</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 </a:t>
            </a: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cynnwys</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 y </a:t>
            </a:r>
            <a:r>
              <a:rPr lang="en-US" sz="2000" b="1" dirty="0" err="1">
                <a:solidFill>
                  <a:srgbClr val="000000"/>
                </a:solidFill>
                <a:latin typeface="Calibri" panose="020F0502020204030204" pitchFamily="34" charset="0"/>
                <a:ea typeface="Calibri" panose="020F0502020204030204" pitchFamily="34" charset="0"/>
                <a:cs typeface="Arial" panose="020B0604020202020204" pitchFamily="34" charset="0"/>
              </a:rPr>
              <a:t>canlynol</a:t>
            </a:r>
            <a:r>
              <a:rPr lang="en-US" sz="2000" b="1" dirty="0">
                <a:solidFill>
                  <a:srgbClr val="000000"/>
                </a:solidFill>
                <a:latin typeface="Calibri" panose="020F0502020204030204" pitchFamily="34" charset="0"/>
                <a:ea typeface="Calibri" panose="020F0502020204030204" pitchFamily="34" charset="0"/>
                <a:cs typeface="Arial" panose="020B0604020202020204" pitchFamily="34" charset="0"/>
              </a:rPr>
              <a:t>.</a:t>
            </a:r>
          </a:p>
          <a:p>
            <a:pPr algn="just">
              <a:lnSpc>
                <a:spcPct val="115000"/>
              </a:lnSpc>
              <a:spcAft>
                <a:spcPts val="400"/>
              </a:spcAft>
            </a:pPr>
            <a:endParaRPr lang="en-GB" sz="2400" b="1" dirty="0">
              <a:latin typeface="Times New Roman" panose="02020603050405020304" pitchFamily="18" charset="0"/>
              <a:ea typeface="Calibri" panose="020F0502020204030204" pitchFamily="34" charset="0"/>
            </a:endParaRPr>
          </a:p>
          <a:p>
            <a:pPr>
              <a:spcAft>
                <a:spcPts val="0"/>
              </a:spcAft>
            </a:pP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Pecyn</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cyflawn</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sy’n</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cynnwys</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endParaRPr lang="en-GB" sz="2400"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Tystiolaeth ffilm – hyd at 8 munud o weithgaredd a gyflwynwyd gennych yn yr ysgol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Nodiadau tiwtor ar eich defnydd o’r Gymraeg yn ystod eich cyfnod ar leoliad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Cynllun y wers sy’n canolbwyntio’n benodol ar y ffordd yr ydych yn meithrin sgiliau llythrennedd dysgwyr yn y Gymraeg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Hunan adfyfyriad ysgrifenedig gan y myfyriwr (hyd at 500 gair gyda chyfrwng y gwaith yn amodol ar allu ieithyddol y myfyriwr)</a:t>
            </a:r>
            <a:endParaRPr lang="en-GB" sz="2400" b="1" dirty="0">
              <a:latin typeface="Times New Roman" panose="02020603050405020304" pitchFamily="18" charset="0"/>
              <a:ea typeface="Times New Roman" panose="02020603050405020304" pitchFamily="18" charset="0"/>
            </a:endParaRPr>
          </a:p>
          <a:p>
            <a:pPr>
              <a:spcAft>
                <a:spcPts val="0"/>
              </a:spcAft>
            </a:pP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Dylid</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hefyd</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r>
              <a:rPr lang="en-US" sz="2000" b="1" dirty="0" err="1">
                <a:solidFill>
                  <a:srgbClr val="000000"/>
                </a:solidFill>
                <a:latin typeface="Calibri" panose="020F0502020204030204" pitchFamily="34" charset="0"/>
                <a:ea typeface="Times New Roman" panose="02020603050405020304" pitchFamily="18" charset="0"/>
                <a:cs typeface="Arial" panose="020B0604020202020204" pitchFamily="34" charset="0"/>
              </a:rPr>
              <a:t>cynnwys</a:t>
            </a:r>
            <a:r>
              <a:rPr lang="en-US"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a:t>
            </a:r>
            <a:endParaRPr lang="en-GB" sz="2400"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Cynllun gwers neu gynllun wythnosol sy’n arddangos yr enghraifft orau o’r myfyriwr yn meithrin sgiliau llythrennedd dysgwyr yn y Gymraeg ac/neu’n gwella sgiliau iaith personol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Adnodd gwreiddiol sy’n dangos tystiolaeth o feithrin sgiliau llythrennedd dysgwyr a gwahaniaethu </a:t>
            </a:r>
            <a:endParaRPr lang="en-GB" sz="24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pPr>
            <a:r>
              <a:rPr lang="cy-GB" sz="2000" b="1" dirty="0">
                <a:solidFill>
                  <a:srgbClr val="000000"/>
                </a:solidFill>
                <a:latin typeface="Calibri" panose="020F0502020204030204" pitchFamily="34" charset="0"/>
                <a:ea typeface="Times New Roman" panose="02020603050405020304" pitchFamily="18" charset="0"/>
                <a:cs typeface="Arial" panose="020B0604020202020204" pitchFamily="34" charset="0"/>
              </a:rPr>
              <a:t>Tystiolaeth o gywiro gwaith dysgwr.</a:t>
            </a:r>
          </a:p>
          <a:p>
            <a:pPr lvl="0">
              <a:spcAft>
                <a:spcPts val="0"/>
              </a:spcAft>
            </a:pPr>
            <a:endParaRPr lang="en-GB" sz="2400" b="1"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A015B4CA-BE7E-D141-AA2A-9836D3B5D1E7}"/>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3372751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33E09C-2C2D-C240-BEA5-AF99A6573B56}"/>
              </a:ext>
            </a:extLst>
          </p:cNvPr>
          <p:cNvSpPr/>
          <p:nvPr/>
        </p:nvSpPr>
        <p:spPr>
          <a:xfrm>
            <a:off x="356461" y="612845"/>
            <a:ext cx="11468746" cy="4585871"/>
          </a:xfrm>
          <a:prstGeom prst="rect">
            <a:avLst/>
          </a:prstGeom>
          <a:solidFill>
            <a:schemeClr val="bg1"/>
          </a:solidFill>
          <a:ln w="57150">
            <a:solidFill>
              <a:schemeClr val="accent1"/>
            </a:solidFill>
          </a:ln>
        </p:spPr>
        <p:txBody>
          <a:bodyPr wrap="square">
            <a:spAutoFit/>
          </a:bodyPr>
          <a:lstStyle/>
          <a:p>
            <a:pPr algn="ctr">
              <a:spcAft>
                <a:spcPts val="0"/>
              </a:spcAft>
            </a:pPr>
            <a:r>
              <a:rPr lang="en-US" sz="4000" b="1" u="sng" dirty="0">
                <a:solidFill>
                  <a:srgbClr val="000000"/>
                </a:solidFill>
                <a:latin typeface="Noteworthy Light" panose="02000400000000000000" pitchFamily="2" charset="77"/>
                <a:ea typeface="Noteworthy Light" panose="02000400000000000000" pitchFamily="2" charset="77"/>
                <a:cs typeface="Arial" panose="020B0604020202020204" pitchFamily="34" charset="0"/>
              </a:rPr>
              <a:t>BA Ed1  Portfolio Requirements</a:t>
            </a:r>
            <a:endParaRPr lang="en-GB" sz="4000" b="1" u="sng" dirty="0">
              <a:latin typeface="Noteworthy Light" panose="02000400000000000000" pitchFamily="2" charset="77"/>
              <a:ea typeface="Noteworthy Light" panose="02000400000000000000" pitchFamily="2" charset="77"/>
            </a:endParaRPr>
          </a:p>
          <a:p>
            <a:pPr>
              <a:spcAft>
                <a:spcPts val="0"/>
              </a:spcAft>
            </a:pPr>
            <a:r>
              <a:rPr lang="en-US" b="1"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b="1" dirty="0">
              <a:latin typeface="Times New Roman" panose="02020603050405020304" pitchFamily="18" charset="0"/>
              <a:ea typeface="Calibri" panose="020F0502020204030204" pitchFamily="34" charset="0"/>
            </a:endParaRPr>
          </a:p>
          <a:p>
            <a:pPr>
              <a:spcAft>
                <a:spcPts val="0"/>
              </a:spcAft>
            </a:pPr>
            <a:r>
              <a:rPr lang="en-US" b="1" dirty="0">
                <a:solidFill>
                  <a:srgbClr val="000000"/>
                </a:solidFill>
                <a:latin typeface="Calibri" panose="020F0502020204030204" pitchFamily="34" charset="0"/>
                <a:ea typeface="Calibri" panose="020F0502020204030204" pitchFamily="34" charset="0"/>
                <a:cs typeface="Arial" panose="020B0604020202020204" pitchFamily="34" charset="0"/>
              </a:rPr>
              <a:t>The portfolio will include the following.</a:t>
            </a:r>
            <a:endParaRPr lang="en-GB" b="1" dirty="0">
              <a:latin typeface="Times New Roman" panose="02020603050405020304" pitchFamily="18" charset="0"/>
              <a:ea typeface="Calibri" panose="020F0502020204030204" pitchFamily="34" charset="0"/>
            </a:endParaRPr>
          </a:p>
          <a:p>
            <a:pPr>
              <a:spcAft>
                <a:spcPts val="0"/>
              </a:spcAft>
            </a:pPr>
            <a:r>
              <a:rPr lang="en-US" b="1"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b="1" dirty="0">
              <a:latin typeface="Times New Roman" panose="02020603050405020304" pitchFamily="18" charset="0"/>
              <a:ea typeface="Calibri" panose="020F0502020204030204" pitchFamily="34" charset="0"/>
            </a:endParaRPr>
          </a:p>
          <a:p>
            <a:pPr>
              <a:spcAft>
                <a:spcPts val="0"/>
              </a:spcAft>
              <a:tabLst>
                <a:tab pos="139700" algn="l"/>
                <a:tab pos="457200" algn="l"/>
              </a:tabLst>
            </a:pPr>
            <a:r>
              <a:rPr lang="en-US" b="1" dirty="0">
                <a:latin typeface="Calibri" panose="020F0502020204030204" pitchFamily="34" charset="0"/>
                <a:ea typeface="Calibri" panose="020F0502020204030204" pitchFamily="34" charset="0"/>
                <a:cs typeface="Arial" panose="020B0604020202020204" pitchFamily="34" charset="0"/>
              </a:rPr>
              <a:t>A complete pack which includes:</a:t>
            </a:r>
            <a:endParaRPr lang="en-GB"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The lesson plan </a:t>
            </a:r>
            <a:r>
              <a:rPr lang="en-US" b="1" dirty="0" err="1">
                <a:latin typeface="Calibri" panose="020F0502020204030204" pitchFamily="34" charset="0"/>
                <a:ea typeface="Times New Roman" panose="02020603050405020304" pitchFamily="18" charset="0"/>
                <a:cs typeface="Arial" panose="020B0604020202020204" pitchFamily="34" charset="0"/>
              </a:rPr>
              <a:t>focussing</a:t>
            </a:r>
            <a:r>
              <a:rPr lang="en-US" b="1" dirty="0">
                <a:latin typeface="Calibri" panose="020F0502020204030204" pitchFamily="34" charset="0"/>
                <a:ea typeface="Times New Roman" panose="02020603050405020304" pitchFamily="18" charset="0"/>
                <a:cs typeface="Arial" panose="020B0604020202020204" pitchFamily="34" charset="0"/>
              </a:rPr>
              <a:t> specifically on developing learners' literacy skills in Welsh</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Written self-reflection by the student (up to 500 words with medium of work depending on student’s linguistic ability)</a:t>
            </a:r>
            <a:endParaRPr lang="en-GB" b="1"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b="1" dirty="0">
                <a:latin typeface="Calibri" panose="020F0502020204030204" pitchFamily="34" charset="0"/>
                <a:ea typeface="Calibri" panose="020F0502020204030204" pitchFamily="34" charset="0"/>
                <a:cs typeface="Arial" panose="020B0604020202020204" pitchFamily="34" charset="0"/>
              </a:rPr>
              <a:t>It should also include: </a:t>
            </a:r>
            <a:r>
              <a:rPr lang="en-US" b="1" dirty="0">
                <a:latin typeface="MS Mincho" panose="02020609040205080304" pitchFamily="49" charset="-128"/>
                <a:ea typeface="Calibri" panose="020F0502020204030204" pitchFamily="34" charset="0"/>
                <a:cs typeface="MS Mincho" panose="02020609040205080304" pitchFamily="49" charset="-128"/>
              </a:rPr>
              <a:t> </a:t>
            </a:r>
            <a:endParaRPr lang="en-GB" b="1"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A lesson plan or weekly plan that demonstrate the best example of the student developing learners' literacy skills in Welsh and/or improving personal language skills </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An original resource that shows evidence of developing learners' literacy skills and differentiation </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US" b="1" dirty="0">
                <a:latin typeface="Calibri" panose="020F0502020204030204" pitchFamily="34" charset="0"/>
                <a:ea typeface="Times New Roman" panose="02020603050405020304" pitchFamily="18" charset="0"/>
                <a:cs typeface="Arial" panose="020B0604020202020204" pitchFamily="34" charset="0"/>
              </a:rPr>
              <a:t>Evidence of correcting a learner's work. </a:t>
            </a:r>
            <a:r>
              <a:rPr lang="en-US" b="1" dirty="0">
                <a:latin typeface="MS Mincho" panose="02020609040205080304" pitchFamily="49" charset="-128"/>
                <a:ea typeface="Times New Roman" panose="02020603050405020304" pitchFamily="18" charset="0"/>
                <a:cs typeface="MS Mincho" panose="02020609040205080304" pitchFamily="49" charset="-128"/>
              </a:rPr>
              <a:t> </a:t>
            </a:r>
            <a:endParaRPr lang="en-GB" b="1"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463C051A-DF9D-6C45-9861-CE84E7269E12}"/>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386477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185334"/>
            <a:ext cx="11751733" cy="1107996"/>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sz="2400" b="1" dirty="0">
                <a:latin typeface="Calibri" panose="020F0502020204030204" pitchFamily="34" charset="0"/>
                <a:ea typeface="Times New Roman" panose="02020603050405020304" pitchFamily="18" charset="0"/>
                <a:cs typeface="Arial" panose="020B0604020202020204" pitchFamily="34" charset="0"/>
              </a:rPr>
              <a:t>Film evidence – up to 8 minutes of a lesson which you have presented on location in school </a:t>
            </a: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sp>
        <p:nvSpPr>
          <p:cNvPr id="4" name="12-Point Star 3">
            <a:extLst>
              <a:ext uri="{FF2B5EF4-FFF2-40B4-BE49-F238E27FC236}">
                <a16:creationId xmlns:a16="http://schemas.microsoft.com/office/drawing/2014/main" id="{A0D909EF-8F1B-7447-A206-0807D92D4A92}"/>
              </a:ext>
            </a:extLst>
          </p:cNvPr>
          <p:cNvSpPr/>
          <p:nvPr/>
        </p:nvSpPr>
        <p:spPr>
          <a:xfrm>
            <a:off x="169333" y="2585999"/>
            <a:ext cx="4351867"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Beth </a:t>
            </a:r>
            <a:r>
              <a:rPr lang="en-US" sz="3200" b="1" dirty="0" err="1">
                <a:solidFill>
                  <a:schemeClr val="tx1"/>
                </a:solidFill>
              </a:rPr>
              <a:t>ydych</a:t>
            </a:r>
            <a:r>
              <a:rPr lang="en-US" sz="3200" b="1" dirty="0">
                <a:solidFill>
                  <a:schemeClr val="tx1"/>
                </a:solidFill>
              </a:rPr>
              <a:t> </a:t>
            </a:r>
            <a:r>
              <a:rPr lang="en-US" sz="3200" b="1" dirty="0" err="1">
                <a:solidFill>
                  <a:schemeClr val="tx1"/>
                </a:solidFill>
              </a:rPr>
              <a:t>chi’n</a:t>
            </a:r>
            <a:r>
              <a:rPr lang="en-US" sz="3200" b="1" dirty="0">
                <a:solidFill>
                  <a:schemeClr val="tx1"/>
                </a:solidFill>
              </a:rPr>
              <a:t> </a:t>
            </a:r>
            <a:r>
              <a:rPr lang="en-US" sz="3200" b="1" dirty="0" err="1">
                <a:solidFill>
                  <a:schemeClr val="bg1"/>
                </a:solidFill>
              </a:rPr>
              <a:t>gallu</a:t>
            </a:r>
            <a:r>
              <a:rPr lang="en-US" sz="3200" b="1" dirty="0">
                <a:solidFill>
                  <a:schemeClr val="tx1"/>
                </a:solidFill>
              </a:rPr>
              <a:t> </a:t>
            </a:r>
            <a:r>
              <a:rPr lang="en-US" sz="3200" b="1" dirty="0" err="1">
                <a:solidFill>
                  <a:schemeClr val="tx1"/>
                </a:solidFill>
              </a:rPr>
              <a:t>addysgu</a:t>
            </a:r>
            <a:r>
              <a:rPr lang="en-US" sz="3200" b="1" dirty="0">
                <a:solidFill>
                  <a:schemeClr val="tx1"/>
                </a:solidFill>
              </a:rPr>
              <a:t>?</a:t>
            </a:r>
          </a:p>
        </p:txBody>
      </p:sp>
      <p:sp>
        <p:nvSpPr>
          <p:cNvPr id="5" name="12-Point Star 4">
            <a:extLst>
              <a:ext uri="{FF2B5EF4-FFF2-40B4-BE49-F238E27FC236}">
                <a16:creationId xmlns:a16="http://schemas.microsoft.com/office/drawing/2014/main" id="{EEDAFB4F-BD06-0145-8F62-36E975F57EF4}"/>
              </a:ext>
            </a:extLst>
          </p:cNvPr>
          <p:cNvSpPr/>
          <p:nvPr/>
        </p:nvSpPr>
        <p:spPr>
          <a:xfrm>
            <a:off x="7645399" y="2585999"/>
            <a:ext cx="4351867" cy="35052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What </a:t>
            </a:r>
            <a:r>
              <a:rPr lang="en-US" sz="3200" b="1" dirty="0">
                <a:solidFill>
                  <a:schemeClr val="bg1"/>
                </a:solidFill>
              </a:rPr>
              <a:t>can </a:t>
            </a:r>
            <a:r>
              <a:rPr lang="en-US" sz="3200" b="1" dirty="0">
                <a:solidFill>
                  <a:schemeClr val="tx1"/>
                </a:solidFill>
              </a:rPr>
              <a:t>you teach?</a:t>
            </a:r>
          </a:p>
        </p:txBody>
      </p:sp>
      <p:pic>
        <p:nvPicPr>
          <p:cNvPr id="7" name="Picture 6">
            <a:extLst>
              <a:ext uri="{FF2B5EF4-FFF2-40B4-BE49-F238E27FC236}">
                <a16:creationId xmlns:a16="http://schemas.microsoft.com/office/drawing/2014/main" id="{B95F24BB-F81F-1F4D-B805-B50AE98180C5}"/>
              </a:ext>
            </a:extLst>
          </p:cNvPr>
          <p:cNvPicPr>
            <a:picLocks noChangeAspect="1"/>
          </p:cNvPicPr>
          <p:nvPr/>
        </p:nvPicPr>
        <p:blipFill>
          <a:blip r:embed="rId2"/>
          <a:stretch>
            <a:fillRect/>
          </a:stretch>
        </p:blipFill>
        <p:spPr>
          <a:xfrm>
            <a:off x="4992814" y="2482710"/>
            <a:ext cx="2180972" cy="1959179"/>
          </a:xfrm>
          <a:prstGeom prst="rect">
            <a:avLst/>
          </a:prstGeom>
          <a:ln w="38100">
            <a:solidFill>
              <a:schemeClr val="tx1"/>
            </a:solidFill>
          </a:ln>
        </p:spPr>
      </p:pic>
      <p:sp>
        <p:nvSpPr>
          <p:cNvPr id="8" name="10-Point Star 7">
            <a:extLst>
              <a:ext uri="{FF2B5EF4-FFF2-40B4-BE49-F238E27FC236}">
                <a16:creationId xmlns:a16="http://schemas.microsoft.com/office/drawing/2014/main" id="{81EE34DE-B27F-C842-9D60-C448ECD57644}"/>
              </a:ext>
            </a:extLst>
          </p:cNvPr>
          <p:cNvSpPr/>
          <p:nvPr/>
        </p:nvSpPr>
        <p:spPr>
          <a:xfrm>
            <a:off x="4521201" y="4441889"/>
            <a:ext cx="3124198" cy="2318178"/>
          </a:xfrm>
          <a:prstGeom prst="star10">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Segoe Print" panose="02000800000000000000" pitchFamily="2" charset="0"/>
              </a:rPr>
              <a:t>GWAITH GRWP:</a:t>
            </a:r>
          </a:p>
          <a:p>
            <a:pPr algn="ctr"/>
            <a:r>
              <a:rPr lang="en-US" sz="2400" b="1" dirty="0">
                <a:solidFill>
                  <a:schemeClr val="bg1"/>
                </a:solidFill>
                <a:latin typeface="Segoe Print" panose="02000800000000000000" pitchFamily="2" charset="0"/>
              </a:rPr>
              <a:t>15 MUNUD</a:t>
            </a:r>
            <a:endParaRPr lang="en-US" b="1" dirty="0">
              <a:solidFill>
                <a:schemeClr val="bg1"/>
              </a:solidFill>
              <a:latin typeface="Segoe Print" panose="02000800000000000000" pitchFamily="2" charset="0"/>
            </a:endParaRPr>
          </a:p>
        </p:txBody>
      </p:sp>
      <p:pic>
        <p:nvPicPr>
          <p:cNvPr id="9" name="Picture 8">
            <a:extLst>
              <a:ext uri="{FF2B5EF4-FFF2-40B4-BE49-F238E27FC236}">
                <a16:creationId xmlns:a16="http://schemas.microsoft.com/office/drawing/2014/main" id="{90ACE98D-EEEC-4E43-AF9B-88CBB4835C65}"/>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386911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50F6907-6094-4A4B-AAC9-9956A508E345}"/>
              </a:ext>
            </a:extLst>
          </p:cNvPr>
          <p:cNvGraphicFramePr>
            <a:graphicFrameLocks noGrp="1"/>
          </p:cNvGraphicFramePr>
          <p:nvPr>
            <p:extLst>
              <p:ext uri="{D42A27DB-BD31-4B8C-83A1-F6EECF244321}">
                <p14:modId xmlns:p14="http://schemas.microsoft.com/office/powerpoint/2010/main" val="295140183"/>
              </p:ext>
            </p:extLst>
          </p:nvPr>
        </p:nvGraphicFramePr>
        <p:xfrm>
          <a:off x="336883" y="1810807"/>
          <a:ext cx="1993739" cy="3139863"/>
        </p:xfrm>
        <a:graphic>
          <a:graphicData uri="http://schemas.openxmlformats.org/drawingml/2006/table">
            <a:tbl>
              <a:tblPr firstRow="1" bandRow="1">
                <a:tableStyleId>{5C22544A-7EE6-4342-B048-85BDC9FD1C3A}</a:tableStyleId>
              </a:tblPr>
              <a:tblGrid>
                <a:gridCol w="1993739">
                  <a:extLst>
                    <a:ext uri="{9D8B030D-6E8A-4147-A177-3AD203B41FA5}">
                      <a16:colId xmlns:a16="http://schemas.microsoft.com/office/drawing/2014/main" val="4247137615"/>
                    </a:ext>
                  </a:extLst>
                </a:gridCol>
              </a:tblGrid>
              <a:tr h="731661">
                <a:tc>
                  <a:txBody>
                    <a:bodyPr/>
                    <a:lstStyle/>
                    <a:p>
                      <a:pPr algn="ctr"/>
                      <a:r>
                        <a:rPr lang="en-US" sz="2800" b="1" dirty="0">
                          <a:solidFill>
                            <a:schemeClr val="tx1"/>
                          </a:solidFill>
                        </a:rPr>
                        <a:t>GRWP </a:t>
                      </a:r>
                    </a:p>
                    <a:p>
                      <a:pPr algn="ctr"/>
                      <a:r>
                        <a:rPr lang="en-US" sz="2800" b="1" dirty="0">
                          <a:solidFill>
                            <a:schemeClr val="tx1"/>
                          </a:solidFill>
                        </a:rPr>
                        <a:t>COCH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2729056269"/>
                  </a:ext>
                </a:extLst>
              </a:tr>
              <a:tr h="731661">
                <a:tc>
                  <a:txBody>
                    <a:bodyPr/>
                    <a:lstStyle/>
                    <a:p>
                      <a:pPr algn="l"/>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bl>
          </a:graphicData>
        </a:graphic>
      </p:graphicFrame>
      <p:graphicFrame>
        <p:nvGraphicFramePr>
          <p:cNvPr id="9" name="Table 8">
            <a:extLst>
              <a:ext uri="{FF2B5EF4-FFF2-40B4-BE49-F238E27FC236}">
                <a16:creationId xmlns:a16="http://schemas.microsoft.com/office/drawing/2014/main" id="{C017CA6A-A702-B641-80FA-813B8902E4AB}"/>
              </a:ext>
            </a:extLst>
          </p:cNvPr>
          <p:cNvGraphicFramePr>
            <a:graphicFrameLocks noGrp="1"/>
          </p:cNvGraphicFramePr>
          <p:nvPr>
            <p:extLst>
              <p:ext uri="{D42A27DB-BD31-4B8C-83A1-F6EECF244321}">
                <p14:modId xmlns:p14="http://schemas.microsoft.com/office/powerpoint/2010/main" val="2956433689"/>
              </p:ext>
            </p:extLst>
          </p:nvPr>
        </p:nvGraphicFramePr>
        <p:xfrm>
          <a:off x="2716313" y="2649077"/>
          <a:ext cx="1876302" cy="3871524"/>
        </p:xfrm>
        <a:graphic>
          <a:graphicData uri="http://schemas.openxmlformats.org/drawingml/2006/table">
            <a:tbl>
              <a:tblPr firstRow="1" bandRow="1">
                <a:tableStyleId>{5C22544A-7EE6-4342-B048-85BDC9FD1C3A}</a:tableStyleId>
              </a:tblPr>
              <a:tblGrid>
                <a:gridCol w="1876302">
                  <a:extLst>
                    <a:ext uri="{9D8B030D-6E8A-4147-A177-3AD203B41FA5}">
                      <a16:colId xmlns:a16="http://schemas.microsoft.com/office/drawing/2014/main" val="4247137615"/>
                    </a:ext>
                  </a:extLst>
                </a:gridCol>
              </a:tblGrid>
              <a:tr h="731661">
                <a:tc>
                  <a:txBody>
                    <a:bodyPr/>
                    <a:lstStyle/>
                    <a:p>
                      <a:pPr algn="ctr"/>
                      <a:r>
                        <a:rPr lang="en-US" sz="2800" b="1" dirty="0">
                          <a:solidFill>
                            <a:schemeClr val="tx2"/>
                          </a:solidFill>
                        </a:rPr>
                        <a:t>GRWP </a:t>
                      </a:r>
                    </a:p>
                    <a:p>
                      <a:pPr algn="ctr"/>
                      <a:r>
                        <a:rPr lang="en-US" sz="2800" b="1" dirty="0">
                          <a:solidFill>
                            <a:schemeClr val="tx2"/>
                          </a:solidFill>
                        </a:rPr>
                        <a:t>GLAS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2729056269"/>
                  </a:ext>
                </a:extLst>
              </a:tr>
              <a:tr h="731661">
                <a:tc>
                  <a:txBody>
                    <a:bodyPr/>
                    <a:lstStyle/>
                    <a:p>
                      <a:pPr algn="l"/>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pPr algn="l"/>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5084665"/>
                  </a:ext>
                </a:extLst>
              </a:tr>
              <a:tr h="731661">
                <a:tc>
                  <a:txBody>
                    <a:bodyPr/>
                    <a:lstStyle/>
                    <a:p>
                      <a:pPr algn="l"/>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6830069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bl>
          </a:graphicData>
        </a:graphic>
      </p:graphicFrame>
      <p:graphicFrame>
        <p:nvGraphicFramePr>
          <p:cNvPr id="10" name="Table 9">
            <a:extLst>
              <a:ext uri="{FF2B5EF4-FFF2-40B4-BE49-F238E27FC236}">
                <a16:creationId xmlns:a16="http://schemas.microsoft.com/office/drawing/2014/main" id="{794358DD-2E88-324F-90B0-3BA398D0C0B6}"/>
              </a:ext>
            </a:extLst>
          </p:cNvPr>
          <p:cNvGraphicFramePr>
            <a:graphicFrameLocks noGrp="1"/>
          </p:cNvGraphicFramePr>
          <p:nvPr>
            <p:extLst>
              <p:ext uri="{D42A27DB-BD31-4B8C-83A1-F6EECF244321}">
                <p14:modId xmlns:p14="http://schemas.microsoft.com/office/powerpoint/2010/main" val="336808450"/>
              </p:ext>
            </p:extLst>
          </p:nvPr>
        </p:nvGraphicFramePr>
        <p:xfrm>
          <a:off x="4978312" y="1810807"/>
          <a:ext cx="1935835" cy="3871524"/>
        </p:xfrm>
        <a:graphic>
          <a:graphicData uri="http://schemas.openxmlformats.org/drawingml/2006/table">
            <a:tbl>
              <a:tblPr firstRow="1" bandRow="1">
                <a:tableStyleId>{5C22544A-7EE6-4342-B048-85BDC9FD1C3A}</a:tableStyleId>
              </a:tblPr>
              <a:tblGrid>
                <a:gridCol w="1935835">
                  <a:extLst>
                    <a:ext uri="{9D8B030D-6E8A-4147-A177-3AD203B41FA5}">
                      <a16:colId xmlns:a16="http://schemas.microsoft.com/office/drawing/2014/main" val="4247137615"/>
                    </a:ext>
                  </a:extLst>
                </a:gridCol>
              </a:tblGrid>
              <a:tr h="731661">
                <a:tc>
                  <a:txBody>
                    <a:bodyPr/>
                    <a:lstStyle/>
                    <a:p>
                      <a:pPr algn="ctr"/>
                      <a:r>
                        <a:rPr lang="en-US" sz="2800" b="1" dirty="0">
                          <a:solidFill>
                            <a:schemeClr val="tx2"/>
                          </a:solidFill>
                        </a:rPr>
                        <a:t>GRWP </a:t>
                      </a:r>
                    </a:p>
                    <a:p>
                      <a:pPr algn="ctr"/>
                      <a:r>
                        <a:rPr lang="en-US" sz="2800" b="1" dirty="0">
                          <a:solidFill>
                            <a:schemeClr val="tx2"/>
                          </a:solidFill>
                        </a:rPr>
                        <a:t>OREN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09831127"/>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1725832"/>
                  </a:ext>
                </a:extLst>
              </a:tr>
            </a:tbl>
          </a:graphicData>
        </a:graphic>
      </p:graphicFrame>
      <p:graphicFrame>
        <p:nvGraphicFramePr>
          <p:cNvPr id="11" name="Table 10">
            <a:extLst>
              <a:ext uri="{FF2B5EF4-FFF2-40B4-BE49-F238E27FC236}">
                <a16:creationId xmlns:a16="http://schemas.microsoft.com/office/drawing/2014/main" id="{469C0D0D-3255-AD4D-86A8-41C4711B01A8}"/>
              </a:ext>
            </a:extLst>
          </p:cNvPr>
          <p:cNvGraphicFramePr>
            <a:graphicFrameLocks noGrp="1"/>
          </p:cNvGraphicFramePr>
          <p:nvPr>
            <p:extLst>
              <p:ext uri="{D42A27DB-BD31-4B8C-83A1-F6EECF244321}">
                <p14:modId xmlns:p14="http://schemas.microsoft.com/office/powerpoint/2010/main" val="1523032058"/>
              </p:ext>
            </p:extLst>
          </p:nvPr>
        </p:nvGraphicFramePr>
        <p:xfrm>
          <a:off x="7299844" y="2691529"/>
          <a:ext cx="2068745" cy="3871524"/>
        </p:xfrm>
        <a:graphic>
          <a:graphicData uri="http://schemas.openxmlformats.org/drawingml/2006/table">
            <a:tbl>
              <a:tblPr firstRow="1" bandRow="1">
                <a:tableStyleId>{5C22544A-7EE6-4342-B048-85BDC9FD1C3A}</a:tableStyleId>
              </a:tblPr>
              <a:tblGrid>
                <a:gridCol w="2068745">
                  <a:extLst>
                    <a:ext uri="{9D8B030D-6E8A-4147-A177-3AD203B41FA5}">
                      <a16:colId xmlns:a16="http://schemas.microsoft.com/office/drawing/2014/main" val="4247137615"/>
                    </a:ext>
                  </a:extLst>
                </a:gridCol>
              </a:tblGrid>
              <a:tr h="525634">
                <a:tc>
                  <a:txBody>
                    <a:bodyPr/>
                    <a:lstStyle/>
                    <a:p>
                      <a:pPr algn="ctr"/>
                      <a:r>
                        <a:rPr lang="en-US" sz="2800" b="1" dirty="0">
                          <a:solidFill>
                            <a:schemeClr val="tx2"/>
                          </a:solidFill>
                        </a:rPr>
                        <a:t>GRWP GWYRDD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4545018"/>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bl>
          </a:graphicData>
        </a:graphic>
      </p:graphicFrame>
      <p:graphicFrame>
        <p:nvGraphicFramePr>
          <p:cNvPr id="12" name="Table 11">
            <a:extLst>
              <a:ext uri="{FF2B5EF4-FFF2-40B4-BE49-F238E27FC236}">
                <a16:creationId xmlns:a16="http://schemas.microsoft.com/office/drawing/2014/main" id="{57FCF80B-A566-B142-9235-D104D1B3C0CA}"/>
              </a:ext>
            </a:extLst>
          </p:cNvPr>
          <p:cNvGraphicFramePr>
            <a:graphicFrameLocks noGrp="1"/>
          </p:cNvGraphicFramePr>
          <p:nvPr>
            <p:extLst>
              <p:ext uri="{D42A27DB-BD31-4B8C-83A1-F6EECF244321}">
                <p14:modId xmlns:p14="http://schemas.microsoft.com/office/powerpoint/2010/main" val="1652910938"/>
              </p:ext>
            </p:extLst>
          </p:nvPr>
        </p:nvGraphicFramePr>
        <p:xfrm>
          <a:off x="9754286" y="1712603"/>
          <a:ext cx="1962156" cy="3871524"/>
        </p:xfrm>
        <a:graphic>
          <a:graphicData uri="http://schemas.openxmlformats.org/drawingml/2006/table">
            <a:tbl>
              <a:tblPr firstRow="1" bandRow="1">
                <a:tableStyleId>{5C22544A-7EE6-4342-B048-85BDC9FD1C3A}</a:tableStyleId>
              </a:tblPr>
              <a:tblGrid>
                <a:gridCol w="1962156">
                  <a:extLst>
                    <a:ext uri="{9D8B030D-6E8A-4147-A177-3AD203B41FA5}">
                      <a16:colId xmlns:a16="http://schemas.microsoft.com/office/drawing/2014/main" val="4247137615"/>
                    </a:ext>
                  </a:extLst>
                </a:gridCol>
              </a:tblGrid>
              <a:tr h="683088">
                <a:tc>
                  <a:txBody>
                    <a:bodyPr/>
                    <a:lstStyle/>
                    <a:p>
                      <a:pPr algn="ctr"/>
                      <a:r>
                        <a:rPr lang="en-US" sz="2800" b="1" dirty="0">
                          <a:solidFill>
                            <a:schemeClr val="tx2"/>
                          </a:solidFill>
                        </a:rPr>
                        <a:t>GRWP MELYN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2729056269"/>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9683701"/>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5570567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1925733"/>
                  </a:ext>
                </a:extLst>
              </a:tr>
              <a:tr h="731661">
                <a:tc>
                  <a:txBody>
                    <a:bodyPr/>
                    <a:lstStyle/>
                    <a:p>
                      <a:endParaRPr lang="en-US" sz="20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0004191"/>
                  </a:ext>
                </a:extLst>
              </a:tr>
            </a:tbl>
          </a:graphicData>
        </a:graphic>
      </p:graphicFrame>
      <p:sp>
        <p:nvSpPr>
          <p:cNvPr id="13" name="TextBox 12">
            <a:extLst>
              <a:ext uri="{FF2B5EF4-FFF2-40B4-BE49-F238E27FC236}">
                <a16:creationId xmlns:a16="http://schemas.microsoft.com/office/drawing/2014/main" id="{678010BB-9001-0949-8F5C-236461534E56}"/>
              </a:ext>
            </a:extLst>
          </p:cNvPr>
          <p:cNvSpPr txBox="1"/>
          <p:nvPr/>
        </p:nvSpPr>
        <p:spPr>
          <a:xfrm>
            <a:off x="2330622" y="266053"/>
            <a:ext cx="7969632" cy="1446550"/>
          </a:xfrm>
          <a:prstGeom prst="rect">
            <a:avLst/>
          </a:prstGeom>
          <a:solidFill>
            <a:schemeClr val="accent2">
              <a:lumMod val="40000"/>
              <a:lumOff val="60000"/>
            </a:schemeClr>
          </a:solidFill>
          <a:ln w="38100">
            <a:solidFill>
              <a:schemeClr val="tx2"/>
            </a:solidFill>
          </a:ln>
        </p:spPr>
        <p:txBody>
          <a:bodyPr wrap="square" rtlCol="0">
            <a:spAutoFit/>
          </a:bodyPr>
          <a:lstStyle/>
          <a:p>
            <a:pPr algn="ctr"/>
            <a:r>
              <a:rPr lang="en-US" sz="4400" b="1" dirty="0">
                <a:latin typeface="Noteworthy Light" panose="02000400000000000000" pitchFamily="2" charset="77"/>
                <a:ea typeface="Noteworthy Light" panose="02000400000000000000" pitchFamily="2" charset="77"/>
              </a:rPr>
              <a:t>Beth </a:t>
            </a:r>
            <a:r>
              <a:rPr lang="en-US" sz="4400" b="1" dirty="0" err="1">
                <a:latin typeface="Noteworthy Light" panose="02000400000000000000" pitchFamily="2" charset="77"/>
                <a:ea typeface="Noteworthy Light" panose="02000400000000000000" pitchFamily="2" charset="77"/>
              </a:rPr>
              <a:t>ydych</a:t>
            </a:r>
            <a:r>
              <a:rPr lang="en-US" sz="4400" b="1" dirty="0">
                <a:latin typeface="Noteworthy Light" panose="02000400000000000000" pitchFamily="2" charset="77"/>
                <a:ea typeface="Noteworthy Light" panose="02000400000000000000" pitchFamily="2" charset="77"/>
              </a:rPr>
              <a:t> </a:t>
            </a:r>
            <a:r>
              <a:rPr lang="en-US" sz="4400" b="1" dirty="0" err="1">
                <a:latin typeface="Noteworthy Light" panose="02000400000000000000" pitchFamily="2" charset="77"/>
                <a:ea typeface="Noteworthy Light" panose="02000400000000000000" pitchFamily="2" charset="77"/>
              </a:rPr>
              <a:t>chi’n</a:t>
            </a:r>
            <a:r>
              <a:rPr lang="en-US" sz="4400" b="1" dirty="0">
                <a:latin typeface="Noteworthy Light" panose="02000400000000000000" pitchFamily="2" charset="77"/>
                <a:ea typeface="Noteworthy Light" panose="02000400000000000000" pitchFamily="2" charset="77"/>
              </a:rPr>
              <a:t> </a:t>
            </a:r>
            <a:r>
              <a:rPr lang="en-US" sz="4400" b="1" dirty="0" err="1">
                <a:solidFill>
                  <a:srgbClr val="FF0000"/>
                </a:solidFill>
                <a:latin typeface="Noteworthy Light" panose="02000400000000000000" pitchFamily="2" charset="77"/>
                <a:ea typeface="Noteworthy Light" panose="02000400000000000000" pitchFamily="2" charset="77"/>
              </a:rPr>
              <a:t>gallu</a:t>
            </a:r>
            <a:r>
              <a:rPr lang="en-US" sz="4400" b="1" dirty="0">
                <a:latin typeface="Noteworthy Light" panose="02000400000000000000" pitchFamily="2" charset="77"/>
                <a:ea typeface="Noteworthy Light" panose="02000400000000000000" pitchFamily="2" charset="77"/>
              </a:rPr>
              <a:t> </a:t>
            </a:r>
            <a:r>
              <a:rPr lang="en-US" sz="4400" b="1" dirty="0" err="1">
                <a:latin typeface="Noteworthy Light" panose="02000400000000000000" pitchFamily="2" charset="77"/>
                <a:ea typeface="Noteworthy Light" panose="02000400000000000000" pitchFamily="2" charset="77"/>
              </a:rPr>
              <a:t>addysgu</a:t>
            </a:r>
            <a:r>
              <a:rPr lang="en-US" sz="4400" b="1" dirty="0">
                <a:latin typeface="Noteworthy Light" panose="02000400000000000000" pitchFamily="2" charset="77"/>
                <a:ea typeface="Noteworthy Light" panose="02000400000000000000" pitchFamily="2" charset="77"/>
              </a:rPr>
              <a:t>?</a:t>
            </a:r>
          </a:p>
          <a:p>
            <a:pPr algn="ctr"/>
            <a:r>
              <a:rPr lang="en-US" sz="4400" b="1" dirty="0">
                <a:latin typeface="Noteworthy Light" panose="02000400000000000000" pitchFamily="2" charset="77"/>
                <a:ea typeface="Noteworthy Light" panose="02000400000000000000" pitchFamily="2" charset="77"/>
              </a:rPr>
              <a:t>What </a:t>
            </a:r>
            <a:r>
              <a:rPr lang="en-US" sz="4400" b="1" dirty="0">
                <a:solidFill>
                  <a:srgbClr val="FF0000"/>
                </a:solidFill>
                <a:latin typeface="Noteworthy Light" panose="02000400000000000000" pitchFamily="2" charset="77"/>
                <a:ea typeface="Noteworthy Light" panose="02000400000000000000" pitchFamily="2" charset="77"/>
              </a:rPr>
              <a:t>can</a:t>
            </a:r>
            <a:r>
              <a:rPr lang="en-US" sz="4400" b="1" dirty="0">
                <a:latin typeface="Noteworthy Light" panose="02000400000000000000" pitchFamily="2" charset="77"/>
                <a:ea typeface="Noteworthy Light" panose="02000400000000000000" pitchFamily="2" charset="77"/>
              </a:rPr>
              <a:t> you teach?</a:t>
            </a:r>
          </a:p>
        </p:txBody>
      </p:sp>
      <p:pic>
        <p:nvPicPr>
          <p:cNvPr id="14" name="Picture 13">
            <a:extLst>
              <a:ext uri="{FF2B5EF4-FFF2-40B4-BE49-F238E27FC236}">
                <a16:creationId xmlns:a16="http://schemas.microsoft.com/office/drawing/2014/main" id="{CACB4B9C-E981-0E4A-8C13-B760CBED4096}"/>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259817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A0D909EF-8F1B-7447-A206-0807D92D4A92}"/>
              </a:ext>
            </a:extLst>
          </p:cNvPr>
          <p:cNvSpPr/>
          <p:nvPr/>
        </p:nvSpPr>
        <p:spPr>
          <a:xfrm>
            <a:off x="460178" y="2068256"/>
            <a:ext cx="10275376" cy="2785597"/>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Beth </a:t>
            </a:r>
            <a:r>
              <a:rPr lang="en-US" sz="2800" b="1" dirty="0" err="1">
                <a:solidFill>
                  <a:schemeClr val="tx1"/>
                </a:solidFill>
              </a:rPr>
              <a:t>ydych</a:t>
            </a:r>
            <a:r>
              <a:rPr lang="en-US" sz="2800" b="1" dirty="0">
                <a:solidFill>
                  <a:schemeClr val="tx1"/>
                </a:solidFill>
              </a:rPr>
              <a:t> </a:t>
            </a:r>
            <a:r>
              <a:rPr lang="en-US" sz="2800" b="1" dirty="0" err="1">
                <a:solidFill>
                  <a:schemeClr val="tx1"/>
                </a:solidFill>
              </a:rPr>
              <a:t>chi’n</a:t>
            </a:r>
            <a:r>
              <a:rPr lang="en-US" sz="2800" b="1" dirty="0">
                <a:solidFill>
                  <a:schemeClr val="tx1"/>
                </a:solidFill>
              </a:rPr>
              <a:t> </a:t>
            </a:r>
            <a:r>
              <a:rPr lang="en-US" sz="2800" b="1" dirty="0" err="1">
                <a:solidFill>
                  <a:schemeClr val="bg1"/>
                </a:solidFill>
              </a:rPr>
              <a:t>gallu</a:t>
            </a:r>
            <a:r>
              <a:rPr lang="en-US" sz="2800" b="1" dirty="0">
                <a:solidFill>
                  <a:schemeClr val="tx1"/>
                </a:solidFill>
              </a:rPr>
              <a:t> </a:t>
            </a:r>
            <a:r>
              <a:rPr lang="en-US" sz="2800" b="1" dirty="0" err="1">
                <a:solidFill>
                  <a:schemeClr val="tx1"/>
                </a:solidFill>
              </a:rPr>
              <a:t>addysgu</a:t>
            </a:r>
            <a:r>
              <a:rPr lang="en-US" sz="2800" b="1" dirty="0">
                <a:solidFill>
                  <a:schemeClr val="tx1"/>
                </a:solidFill>
              </a:rPr>
              <a:t>?</a:t>
            </a:r>
          </a:p>
          <a:p>
            <a:pPr algn="ctr"/>
            <a:r>
              <a:rPr lang="en-US" sz="2800" b="1" dirty="0">
                <a:solidFill>
                  <a:schemeClr val="tx1"/>
                </a:solidFill>
              </a:rPr>
              <a:t>What </a:t>
            </a:r>
            <a:r>
              <a:rPr lang="en-US" sz="2800" b="1" dirty="0">
                <a:solidFill>
                  <a:schemeClr val="bg1"/>
                </a:solidFill>
              </a:rPr>
              <a:t>can</a:t>
            </a:r>
            <a:r>
              <a:rPr lang="en-US" sz="2800" b="1" dirty="0">
                <a:solidFill>
                  <a:schemeClr val="tx1"/>
                </a:solidFill>
              </a:rPr>
              <a:t> you teach?</a:t>
            </a:r>
          </a:p>
        </p:txBody>
      </p:sp>
      <p:pic>
        <p:nvPicPr>
          <p:cNvPr id="6" name="Picture 5">
            <a:extLst>
              <a:ext uri="{FF2B5EF4-FFF2-40B4-BE49-F238E27FC236}">
                <a16:creationId xmlns:a16="http://schemas.microsoft.com/office/drawing/2014/main" id="{DEF3D6A7-7D52-EA43-BF15-E1D3201AF546}"/>
              </a:ext>
            </a:extLst>
          </p:cNvPr>
          <p:cNvPicPr>
            <a:picLocks noChangeAspect="1"/>
          </p:cNvPicPr>
          <p:nvPr/>
        </p:nvPicPr>
        <p:blipFill>
          <a:blip r:embed="rId2"/>
          <a:stretch>
            <a:fillRect/>
          </a:stretch>
        </p:blipFill>
        <p:spPr>
          <a:xfrm>
            <a:off x="8492701" y="360867"/>
            <a:ext cx="2076246" cy="2076246"/>
          </a:xfrm>
          <a:prstGeom prst="rect">
            <a:avLst/>
          </a:prstGeom>
          <a:ln w="38100">
            <a:solidFill>
              <a:schemeClr val="tx1"/>
            </a:solidFill>
          </a:ln>
        </p:spPr>
      </p:pic>
      <p:pic>
        <p:nvPicPr>
          <p:cNvPr id="2" name="Picture 1">
            <a:extLst>
              <a:ext uri="{FF2B5EF4-FFF2-40B4-BE49-F238E27FC236}">
                <a16:creationId xmlns:a16="http://schemas.microsoft.com/office/drawing/2014/main" id="{813F1E16-1074-5641-8D4D-6F55C4B93A0B}"/>
              </a:ext>
            </a:extLst>
          </p:cNvPr>
          <p:cNvPicPr>
            <a:picLocks noChangeAspect="1"/>
          </p:cNvPicPr>
          <p:nvPr/>
        </p:nvPicPr>
        <p:blipFill>
          <a:blip r:embed="rId3"/>
          <a:stretch>
            <a:fillRect/>
          </a:stretch>
        </p:blipFill>
        <p:spPr>
          <a:xfrm>
            <a:off x="1177871" y="925594"/>
            <a:ext cx="1819545" cy="1819545"/>
          </a:xfrm>
          <a:prstGeom prst="rect">
            <a:avLst/>
          </a:prstGeom>
        </p:spPr>
      </p:pic>
      <p:sp>
        <p:nvSpPr>
          <p:cNvPr id="3" name="Oval Callout 2">
            <a:extLst>
              <a:ext uri="{FF2B5EF4-FFF2-40B4-BE49-F238E27FC236}">
                <a16:creationId xmlns:a16="http://schemas.microsoft.com/office/drawing/2014/main" id="{A1A9D0F6-B6ED-0E4C-9C8C-B6F52E8693BD}"/>
              </a:ext>
            </a:extLst>
          </p:cNvPr>
          <p:cNvSpPr/>
          <p:nvPr/>
        </p:nvSpPr>
        <p:spPr>
          <a:xfrm>
            <a:off x="361100" y="267819"/>
            <a:ext cx="1979144" cy="894554"/>
          </a:xfrm>
          <a:prstGeom prst="wedgeEllipseCallout">
            <a:avLst>
              <a:gd name="adj1" fmla="val 6107"/>
              <a:gd name="adj2" fmla="val 100329"/>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Ydy</a:t>
            </a:r>
            <a:r>
              <a:rPr lang="en-US" sz="1600" b="1" dirty="0">
                <a:solidFill>
                  <a:schemeClr val="tx1"/>
                </a:solidFill>
              </a:rPr>
              <a:t> </a:t>
            </a:r>
            <a:r>
              <a:rPr lang="en-US" sz="1600" b="1" dirty="0" err="1">
                <a:solidFill>
                  <a:schemeClr val="tx1"/>
                </a:solidFill>
              </a:rPr>
              <a:t>Jac</a:t>
            </a:r>
            <a:r>
              <a:rPr lang="en-US" sz="1600" b="1" dirty="0">
                <a:solidFill>
                  <a:schemeClr val="tx1"/>
                </a:solidFill>
              </a:rPr>
              <a:t> </a:t>
            </a:r>
            <a:r>
              <a:rPr lang="en-US" sz="1600" b="1" dirty="0" err="1">
                <a:solidFill>
                  <a:schemeClr val="tx1"/>
                </a:solidFill>
              </a:rPr>
              <a:t>yma</a:t>
            </a:r>
            <a:r>
              <a:rPr lang="en-US" sz="1600" b="1" dirty="0">
                <a:solidFill>
                  <a:schemeClr val="tx1"/>
                </a:solidFill>
              </a:rPr>
              <a:t> </a:t>
            </a:r>
            <a:r>
              <a:rPr lang="en-US" sz="1600" b="1" dirty="0" err="1">
                <a:solidFill>
                  <a:schemeClr val="tx1"/>
                </a:solidFill>
              </a:rPr>
              <a:t>heddiw</a:t>
            </a:r>
            <a:r>
              <a:rPr lang="en-US" sz="1600" b="1" dirty="0">
                <a:solidFill>
                  <a:schemeClr val="tx1"/>
                </a:solidFill>
              </a:rPr>
              <a:t>?</a:t>
            </a:r>
          </a:p>
        </p:txBody>
      </p:sp>
      <p:pic>
        <p:nvPicPr>
          <p:cNvPr id="5" name="Picture 4">
            <a:extLst>
              <a:ext uri="{FF2B5EF4-FFF2-40B4-BE49-F238E27FC236}">
                <a16:creationId xmlns:a16="http://schemas.microsoft.com/office/drawing/2014/main" id="{DABD6295-749B-B64A-9E93-8E85875625F8}"/>
              </a:ext>
            </a:extLst>
          </p:cNvPr>
          <p:cNvPicPr>
            <a:picLocks noChangeAspect="1"/>
          </p:cNvPicPr>
          <p:nvPr/>
        </p:nvPicPr>
        <p:blipFill rotWithShape="1">
          <a:blip r:embed="rId4"/>
          <a:srcRect t="13235" b="8825"/>
          <a:stretch/>
        </p:blipFill>
        <p:spPr>
          <a:xfrm>
            <a:off x="4763923" y="355648"/>
            <a:ext cx="1464697" cy="1479718"/>
          </a:xfrm>
          <a:prstGeom prst="rect">
            <a:avLst/>
          </a:prstGeom>
        </p:spPr>
      </p:pic>
      <p:sp>
        <p:nvSpPr>
          <p:cNvPr id="19" name="Oval Callout 18">
            <a:extLst>
              <a:ext uri="{FF2B5EF4-FFF2-40B4-BE49-F238E27FC236}">
                <a16:creationId xmlns:a16="http://schemas.microsoft.com/office/drawing/2014/main" id="{2E320079-A120-0744-A3F7-5822B7B1E702}"/>
              </a:ext>
            </a:extLst>
          </p:cNvPr>
          <p:cNvSpPr/>
          <p:nvPr/>
        </p:nvSpPr>
        <p:spPr>
          <a:xfrm>
            <a:off x="2853292" y="51812"/>
            <a:ext cx="1921790" cy="905241"/>
          </a:xfrm>
          <a:prstGeom prst="wedgeEllipseCallout">
            <a:avLst>
              <a:gd name="adj1" fmla="val 51748"/>
              <a:gd name="adj2" fmla="val 67980"/>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Sut</a:t>
            </a:r>
            <a:r>
              <a:rPr lang="en-US" sz="1600" b="1" dirty="0">
                <a:solidFill>
                  <a:schemeClr val="tx1"/>
                </a:solidFill>
              </a:rPr>
              <a:t> </a:t>
            </a:r>
            <a:r>
              <a:rPr lang="en-US" sz="1600" b="1" dirty="0" err="1">
                <a:solidFill>
                  <a:schemeClr val="tx1"/>
                </a:solidFill>
              </a:rPr>
              <a:t>wyt</a:t>
            </a:r>
            <a:r>
              <a:rPr lang="en-US" sz="1600" b="1" dirty="0">
                <a:solidFill>
                  <a:schemeClr val="tx1"/>
                </a:solidFill>
              </a:rPr>
              <a:t> </a:t>
            </a:r>
            <a:r>
              <a:rPr lang="en-US" sz="1600" b="1" dirty="0" err="1">
                <a:solidFill>
                  <a:schemeClr val="tx1"/>
                </a:solidFill>
              </a:rPr>
              <a:t>ti</a:t>
            </a:r>
            <a:r>
              <a:rPr lang="en-US" sz="1600" b="1" dirty="0">
                <a:solidFill>
                  <a:schemeClr val="tx1"/>
                </a:solidFill>
              </a:rPr>
              <a:t> </a:t>
            </a:r>
            <a:r>
              <a:rPr lang="en-US" sz="1600" b="1" dirty="0" err="1">
                <a:solidFill>
                  <a:schemeClr val="tx1"/>
                </a:solidFill>
              </a:rPr>
              <a:t>heddiw</a:t>
            </a:r>
            <a:r>
              <a:rPr lang="en-US" sz="1600" b="1" dirty="0">
                <a:solidFill>
                  <a:schemeClr val="tx1"/>
                </a:solidFill>
              </a:rPr>
              <a:t>?</a:t>
            </a:r>
          </a:p>
        </p:txBody>
      </p:sp>
      <p:sp>
        <p:nvSpPr>
          <p:cNvPr id="20" name="Oval Callout 19">
            <a:extLst>
              <a:ext uri="{FF2B5EF4-FFF2-40B4-BE49-F238E27FC236}">
                <a16:creationId xmlns:a16="http://schemas.microsoft.com/office/drawing/2014/main" id="{2B48B8D9-E7BE-CC41-9377-D64B73A02658}"/>
              </a:ext>
            </a:extLst>
          </p:cNvPr>
          <p:cNvSpPr/>
          <p:nvPr/>
        </p:nvSpPr>
        <p:spPr>
          <a:xfrm>
            <a:off x="6536266" y="51812"/>
            <a:ext cx="1921790" cy="1187395"/>
          </a:xfrm>
          <a:prstGeom prst="wedgeEllipseCallout">
            <a:avLst>
              <a:gd name="adj1" fmla="val 51748"/>
              <a:gd name="adj2" fmla="val 67980"/>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Sut</a:t>
            </a:r>
            <a:r>
              <a:rPr lang="en-US" sz="1600" b="1" dirty="0">
                <a:solidFill>
                  <a:schemeClr val="tx1"/>
                </a:solidFill>
              </a:rPr>
              <a:t> </a:t>
            </a:r>
            <a:r>
              <a:rPr lang="en-US" sz="1600" b="1" dirty="0" err="1">
                <a:solidFill>
                  <a:schemeClr val="tx1"/>
                </a:solidFill>
              </a:rPr>
              <a:t>mae’r</a:t>
            </a:r>
            <a:r>
              <a:rPr lang="en-US" sz="1600" b="1" dirty="0">
                <a:solidFill>
                  <a:schemeClr val="tx1"/>
                </a:solidFill>
              </a:rPr>
              <a:t> </a:t>
            </a:r>
            <a:r>
              <a:rPr lang="en-US" sz="1600" b="1" dirty="0" err="1">
                <a:solidFill>
                  <a:schemeClr val="tx1"/>
                </a:solidFill>
              </a:rPr>
              <a:t>tywydd</a:t>
            </a:r>
            <a:r>
              <a:rPr lang="en-US" sz="1600" b="1" dirty="0">
                <a:solidFill>
                  <a:schemeClr val="tx1"/>
                </a:solidFill>
              </a:rPr>
              <a:t>  </a:t>
            </a:r>
            <a:r>
              <a:rPr lang="en-US" sz="1600" b="1" dirty="0" err="1">
                <a:solidFill>
                  <a:schemeClr val="tx1"/>
                </a:solidFill>
              </a:rPr>
              <a:t>heddiw</a:t>
            </a:r>
            <a:r>
              <a:rPr lang="en-US" sz="1600" b="1" dirty="0">
                <a:solidFill>
                  <a:schemeClr val="tx1"/>
                </a:solidFill>
              </a:rPr>
              <a:t>?</a:t>
            </a:r>
          </a:p>
        </p:txBody>
      </p:sp>
      <p:sp>
        <p:nvSpPr>
          <p:cNvPr id="21" name="Oval Callout 20">
            <a:extLst>
              <a:ext uri="{FF2B5EF4-FFF2-40B4-BE49-F238E27FC236}">
                <a16:creationId xmlns:a16="http://schemas.microsoft.com/office/drawing/2014/main" id="{F5AE89A6-5015-A444-BD51-DFD717546DE0}"/>
              </a:ext>
            </a:extLst>
          </p:cNvPr>
          <p:cNvSpPr/>
          <p:nvPr/>
        </p:nvSpPr>
        <p:spPr>
          <a:xfrm>
            <a:off x="10163637" y="1843415"/>
            <a:ext cx="1921790" cy="1187395"/>
          </a:xfrm>
          <a:prstGeom prst="wedgeEllipseCallout">
            <a:avLst>
              <a:gd name="adj1" fmla="val -66800"/>
              <a:gd name="adj2" fmla="val -59933"/>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Ydy</a:t>
            </a:r>
            <a:r>
              <a:rPr lang="en-US" sz="1600" b="1" dirty="0"/>
              <a:t> </a:t>
            </a:r>
            <a:r>
              <a:rPr lang="en-US" sz="1600" b="1" dirty="0" err="1"/>
              <a:t>hi’n</a:t>
            </a:r>
            <a:r>
              <a:rPr lang="en-US" sz="1600" b="1" dirty="0"/>
              <a:t> </a:t>
            </a:r>
            <a:r>
              <a:rPr lang="en-US" sz="1600" b="1" dirty="0" err="1"/>
              <a:t>bwrw</a:t>
            </a:r>
            <a:r>
              <a:rPr lang="en-US" sz="1600" b="1" dirty="0"/>
              <a:t> </a:t>
            </a:r>
            <a:r>
              <a:rPr lang="en-US" sz="1600" b="1" dirty="0" err="1"/>
              <a:t>glaw</a:t>
            </a:r>
            <a:r>
              <a:rPr lang="en-US" sz="1600" b="1" dirty="0"/>
              <a:t> </a:t>
            </a:r>
            <a:r>
              <a:rPr lang="en-US" sz="1600" b="1" dirty="0" err="1"/>
              <a:t>heddiw</a:t>
            </a:r>
            <a:r>
              <a:rPr lang="en-US" sz="1600" b="1" dirty="0"/>
              <a:t>?</a:t>
            </a:r>
          </a:p>
        </p:txBody>
      </p:sp>
      <p:pic>
        <p:nvPicPr>
          <p:cNvPr id="9" name="Picture 8">
            <a:extLst>
              <a:ext uri="{FF2B5EF4-FFF2-40B4-BE49-F238E27FC236}">
                <a16:creationId xmlns:a16="http://schemas.microsoft.com/office/drawing/2014/main" id="{A6B76638-609E-8547-978B-B749C89AF497}"/>
              </a:ext>
            </a:extLst>
          </p:cNvPr>
          <p:cNvPicPr>
            <a:picLocks noChangeAspect="1"/>
          </p:cNvPicPr>
          <p:nvPr/>
        </p:nvPicPr>
        <p:blipFill>
          <a:blip r:embed="rId5"/>
          <a:stretch>
            <a:fillRect/>
          </a:stretch>
        </p:blipFill>
        <p:spPr>
          <a:xfrm>
            <a:off x="8896026" y="5176798"/>
            <a:ext cx="2987663" cy="1489089"/>
          </a:xfrm>
          <a:prstGeom prst="rect">
            <a:avLst/>
          </a:prstGeom>
        </p:spPr>
      </p:pic>
      <p:sp>
        <p:nvSpPr>
          <p:cNvPr id="22" name="Oval Callout 21">
            <a:extLst>
              <a:ext uri="{FF2B5EF4-FFF2-40B4-BE49-F238E27FC236}">
                <a16:creationId xmlns:a16="http://schemas.microsoft.com/office/drawing/2014/main" id="{CC7903E1-AD2A-2644-B67B-56645584E8EA}"/>
              </a:ext>
            </a:extLst>
          </p:cNvPr>
          <p:cNvSpPr/>
          <p:nvPr/>
        </p:nvSpPr>
        <p:spPr>
          <a:xfrm>
            <a:off x="9746678" y="4002048"/>
            <a:ext cx="1921790" cy="1187395"/>
          </a:xfrm>
          <a:prstGeom prst="wedgeEllipseCallout">
            <a:avLst>
              <a:gd name="adj1" fmla="val 51748"/>
              <a:gd name="adj2" fmla="val 67980"/>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Pa </a:t>
            </a:r>
            <a:r>
              <a:rPr lang="en-US" sz="1600" b="1" dirty="0" err="1">
                <a:solidFill>
                  <a:schemeClr val="tx1"/>
                </a:solidFill>
              </a:rPr>
              <a:t>ddiwrnod</a:t>
            </a:r>
            <a:r>
              <a:rPr lang="en-US" sz="1600" b="1" dirty="0">
                <a:solidFill>
                  <a:schemeClr val="tx1"/>
                </a:solidFill>
              </a:rPr>
              <a:t> </a:t>
            </a:r>
            <a:r>
              <a:rPr lang="en-US" sz="1600" b="1" dirty="0" err="1">
                <a:solidFill>
                  <a:schemeClr val="tx1"/>
                </a:solidFill>
              </a:rPr>
              <a:t>ydy</a:t>
            </a:r>
            <a:r>
              <a:rPr lang="en-US" sz="1600" b="1" dirty="0">
                <a:solidFill>
                  <a:schemeClr val="tx1"/>
                </a:solidFill>
              </a:rPr>
              <a:t> hi </a:t>
            </a:r>
            <a:r>
              <a:rPr lang="en-US" sz="1600" b="1" dirty="0" err="1">
                <a:solidFill>
                  <a:schemeClr val="tx1"/>
                </a:solidFill>
              </a:rPr>
              <a:t>heddiw</a:t>
            </a:r>
            <a:r>
              <a:rPr lang="en-US" sz="1600" b="1" dirty="0">
                <a:solidFill>
                  <a:schemeClr val="tx1"/>
                </a:solidFill>
              </a:rPr>
              <a:t>?</a:t>
            </a:r>
          </a:p>
        </p:txBody>
      </p:sp>
      <p:sp>
        <p:nvSpPr>
          <p:cNvPr id="23" name="Oval Callout 22">
            <a:extLst>
              <a:ext uri="{FF2B5EF4-FFF2-40B4-BE49-F238E27FC236}">
                <a16:creationId xmlns:a16="http://schemas.microsoft.com/office/drawing/2014/main" id="{DB33FB65-D0B1-CF48-B50F-DD7CFA24B88E}"/>
              </a:ext>
            </a:extLst>
          </p:cNvPr>
          <p:cNvSpPr/>
          <p:nvPr/>
        </p:nvSpPr>
        <p:spPr>
          <a:xfrm>
            <a:off x="7064272" y="5596640"/>
            <a:ext cx="1921790" cy="1187395"/>
          </a:xfrm>
          <a:prstGeom prst="wedgeEllipseCallout">
            <a:avLst>
              <a:gd name="adj1" fmla="val 64652"/>
              <a:gd name="adj2" fmla="val -2503"/>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Ydy</a:t>
            </a:r>
            <a:r>
              <a:rPr lang="en-US" sz="1600" b="1" dirty="0">
                <a:solidFill>
                  <a:schemeClr val="tx1"/>
                </a:solidFill>
              </a:rPr>
              <a:t> </a:t>
            </a:r>
            <a:r>
              <a:rPr lang="en-US" sz="1600" b="1" dirty="0" err="1">
                <a:solidFill>
                  <a:schemeClr val="tx1"/>
                </a:solidFill>
              </a:rPr>
              <a:t>hi’n</a:t>
            </a:r>
            <a:r>
              <a:rPr lang="en-US" sz="1600" b="1" dirty="0">
                <a:solidFill>
                  <a:schemeClr val="tx1"/>
                </a:solidFill>
              </a:rPr>
              <a:t> </a:t>
            </a:r>
            <a:r>
              <a:rPr lang="en-US" sz="1600" b="1" dirty="0" err="1">
                <a:solidFill>
                  <a:schemeClr val="tx1"/>
                </a:solidFill>
              </a:rPr>
              <a:t>ddydd</a:t>
            </a:r>
            <a:r>
              <a:rPr lang="en-US" sz="1600" b="1" dirty="0">
                <a:solidFill>
                  <a:schemeClr val="tx1"/>
                </a:solidFill>
              </a:rPr>
              <a:t> </a:t>
            </a:r>
            <a:r>
              <a:rPr lang="en-US" sz="1600" b="1" dirty="0" err="1">
                <a:solidFill>
                  <a:schemeClr val="tx1"/>
                </a:solidFill>
              </a:rPr>
              <a:t>Iau</a:t>
            </a:r>
            <a:r>
              <a:rPr lang="en-US" sz="1600" b="1" dirty="0">
                <a:solidFill>
                  <a:schemeClr val="tx1"/>
                </a:solidFill>
              </a:rPr>
              <a:t> </a:t>
            </a:r>
            <a:r>
              <a:rPr lang="en-US" sz="1600" b="1" dirty="0" err="1">
                <a:solidFill>
                  <a:schemeClr val="tx1"/>
                </a:solidFill>
              </a:rPr>
              <a:t>heddiw</a:t>
            </a:r>
            <a:r>
              <a:rPr lang="en-US" sz="1600" b="1" dirty="0">
                <a:solidFill>
                  <a:schemeClr val="tx1"/>
                </a:solidFill>
              </a:rPr>
              <a:t>?</a:t>
            </a:r>
          </a:p>
        </p:txBody>
      </p:sp>
      <p:pic>
        <p:nvPicPr>
          <p:cNvPr id="27" name="Picture 26">
            <a:extLst>
              <a:ext uri="{FF2B5EF4-FFF2-40B4-BE49-F238E27FC236}">
                <a16:creationId xmlns:a16="http://schemas.microsoft.com/office/drawing/2014/main" id="{D37AA034-6784-EE4E-9419-FE1B170755F3}"/>
              </a:ext>
            </a:extLst>
          </p:cNvPr>
          <p:cNvPicPr>
            <a:picLocks noChangeAspect="1"/>
          </p:cNvPicPr>
          <p:nvPr/>
        </p:nvPicPr>
        <p:blipFill rotWithShape="1">
          <a:blip r:embed="rId6"/>
          <a:srcRect l="17835" r="12000"/>
          <a:stretch/>
        </p:blipFill>
        <p:spPr>
          <a:xfrm>
            <a:off x="2336950" y="4741637"/>
            <a:ext cx="2446746" cy="1965893"/>
          </a:xfrm>
          <a:prstGeom prst="rect">
            <a:avLst/>
          </a:prstGeom>
        </p:spPr>
      </p:pic>
      <p:sp>
        <p:nvSpPr>
          <p:cNvPr id="28" name="Oval Callout 27">
            <a:extLst>
              <a:ext uri="{FF2B5EF4-FFF2-40B4-BE49-F238E27FC236}">
                <a16:creationId xmlns:a16="http://schemas.microsoft.com/office/drawing/2014/main" id="{26011FF7-7B61-E44A-97AA-B92AB198F2D3}"/>
              </a:ext>
            </a:extLst>
          </p:cNvPr>
          <p:cNvSpPr/>
          <p:nvPr/>
        </p:nvSpPr>
        <p:spPr>
          <a:xfrm>
            <a:off x="460178" y="4793022"/>
            <a:ext cx="1921790" cy="1187395"/>
          </a:xfrm>
          <a:prstGeom prst="wedgeEllipseCallout">
            <a:avLst>
              <a:gd name="adj1" fmla="val 58200"/>
              <a:gd name="adj2" fmla="val 31433"/>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Pwy</a:t>
            </a:r>
            <a:r>
              <a:rPr lang="en-US" sz="1600" b="1" dirty="0">
                <a:solidFill>
                  <a:schemeClr val="tx1"/>
                </a:solidFill>
              </a:rPr>
              <a:t> </a:t>
            </a:r>
            <a:r>
              <a:rPr lang="en-US" sz="1600" b="1" dirty="0" err="1">
                <a:solidFill>
                  <a:schemeClr val="tx1"/>
                </a:solidFill>
              </a:rPr>
              <a:t>ydy</a:t>
            </a:r>
            <a:r>
              <a:rPr lang="en-US" sz="1600" b="1" dirty="0">
                <a:solidFill>
                  <a:schemeClr val="tx1"/>
                </a:solidFill>
              </a:rPr>
              <a:t> HON?</a:t>
            </a:r>
          </a:p>
        </p:txBody>
      </p:sp>
      <p:sp>
        <p:nvSpPr>
          <p:cNvPr id="29" name="Oval Callout 28">
            <a:extLst>
              <a:ext uri="{FF2B5EF4-FFF2-40B4-BE49-F238E27FC236}">
                <a16:creationId xmlns:a16="http://schemas.microsoft.com/office/drawing/2014/main" id="{04250B50-CDC2-524B-B17B-B74F0C9AE566}"/>
              </a:ext>
            </a:extLst>
          </p:cNvPr>
          <p:cNvSpPr/>
          <p:nvPr/>
        </p:nvSpPr>
        <p:spPr>
          <a:xfrm>
            <a:off x="4535376" y="5467141"/>
            <a:ext cx="1921790" cy="1187395"/>
          </a:xfrm>
          <a:prstGeom prst="wedgeEllipseCallout">
            <a:avLst>
              <a:gd name="adj1" fmla="val -61155"/>
              <a:gd name="adj2" fmla="val -71681"/>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Pwy</a:t>
            </a:r>
            <a:r>
              <a:rPr lang="en-US" sz="1600" b="1" dirty="0">
                <a:solidFill>
                  <a:schemeClr val="tx1"/>
                </a:solidFill>
              </a:rPr>
              <a:t> </a:t>
            </a:r>
            <a:r>
              <a:rPr lang="en-US" sz="1600" b="1" dirty="0" err="1">
                <a:solidFill>
                  <a:schemeClr val="tx1"/>
                </a:solidFill>
              </a:rPr>
              <a:t>ydy</a:t>
            </a:r>
            <a:r>
              <a:rPr lang="en-US" sz="1600" b="1" dirty="0">
                <a:solidFill>
                  <a:schemeClr val="tx1"/>
                </a:solidFill>
              </a:rPr>
              <a:t> HWN?</a:t>
            </a:r>
          </a:p>
        </p:txBody>
      </p:sp>
    </p:spTree>
    <p:extLst>
      <p:ext uri="{BB962C8B-B14F-4D97-AF65-F5344CB8AC3E}">
        <p14:creationId xmlns:p14="http://schemas.microsoft.com/office/powerpoint/2010/main" val="1951571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A0D909EF-8F1B-7447-A206-0807D92D4A92}"/>
              </a:ext>
            </a:extLst>
          </p:cNvPr>
          <p:cNvSpPr/>
          <p:nvPr/>
        </p:nvSpPr>
        <p:spPr>
          <a:xfrm>
            <a:off x="2413319" y="2186463"/>
            <a:ext cx="7556525" cy="2785597"/>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Beth </a:t>
            </a:r>
            <a:r>
              <a:rPr lang="en-US" sz="2800" b="1" dirty="0" err="1">
                <a:solidFill>
                  <a:schemeClr val="tx1"/>
                </a:solidFill>
              </a:rPr>
              <a:t>ydych</a:t>
            </a:r>
            <a:r>
              <a:rPr lang="en-US" sz="2800" b="1" dirty="0">
                <a:solidFill>
                  <a:schemeClr val="tx1"/>
                </a:solidFill>
              </a:rPr>
              <a:t> </a:t>
            </a:r>
            <a:r>
              <a:rPr lang="en-US" sz="2800" b="1" dirty="0" err="1">
                <a:solidFill>
                  <a:schemeClr val="tx1"/>
                </a:solidFill>
              </a:rPr>
              <a:t>chi’n</a:t>
            </a:r>
            <a:r>
              <a:rPr lang="en-US" sz="2800" b="1" dirty="0">
                <a:solidFill>
                  <a:schemeClr val="tx1"/>
                </a:solidFill>
              </a:rPr>
              <a:t> </a:t>
            </a:r>
            <a:r>
              <a:rPr lang="en-US" sz="2800" b="1" dirty="0" err="1">
                <a:solidFill>
                  <a:schemeClr val="bg1"/>
                </a:solidFill>
              </a:rPr>
              <a:t>gallu</a:t>
            </a:r>
            <a:r>
              <a:rPr lang="en-US" sz="2800" b="1" dirty="0">
                <a:solidFill>
                  <a:schemeClr val="tx1"/>
                </a:solidFill>
              </a:rPr>
              <a:t> </a:t>
            </a:r>
            <a:r>
              <a:rPr lang="en-US" sz="2800" b="1" dirty="0" err="1">
                <a:solidFill>
                  <a:schemeClr val="tx1"/>
                </a:solidFill>
              </a:rPr>
              <a:t>addysgu</a:t>
            </a:r>
            <a:r>
              <a:rPr lang="en-US" sz="2800" b="1" dirty="0">
                <a:solidFill>
                  <a:schemeClr val="tx1"/>
                </a:solidFill>
              </a:rPr>
              <a:t>?</a:t>
            </a:r>
          </a:p>
          <a:p>
            <a:pPr algn="ctr"/>
            <a:r>
              <a:rPr lang="en-US" sz="2800" b="1" dirty="0">
                <a:solidFill>
                  <a:schemeClr val="tx1"/>
                </a:solidFill>
              </a:rPr>
              <a:t>What </a:t>
            </a:r>
            <a:r>
              <a:rPr lang="en-US" sz="2800" b="1" dirty="0">
                <a:solidFill>
                  <a:schemeClr val="bg1"/>
                </a:solidFill>
              </a:rPr>
              <a:t>can</a:t>
            </a:r>
            <a:r>
              <a:rPr lang="en-US" sz="2800" b="1" dirty="0">
                <a:solidFill>
                  <a:schemeClr val="tx1"/>
                </a:solidFill>
              </a:rPr>
              <a:t> you teach?</a:t>
            </a:r>
          </a:p>
        </p:txBody>
      </p:sp>
      <p:pic>
        <p:nvPicPr>
          <p:cNvPr id="14" name="Picture 13">
            <a:extLst>
              <a:ext uri="{FF2B5EF4-FFF2-40B4-BE49-F238E27FC236}">
                <a16:creationId xmlns:a16="http://schemas.microsoft.com/office/drawing/2014/main" id="{3A9CC8BA-04DF-E745-9005-BCFAA9AAF3C1}"/>
              </a:ext>
            </a:extLst>
          </p:cNvPr>
          <p:cNvPicPr>
            <a:picLocks noChangeAspect="1"/>
          </p:cNvPicPr>
          <p:nvPr/>
        </p:nvPicPr>
        <p:blipFill rotWithShape="1">
          <a:blip r:embed="rId2"/>
          <a:srcRect b="76151"/>
          <a:stretch/>
        </p:blipFill>
        <p:spPr>
          <a:xfrm>
            <a:off x="7539105" y="1255773"/>
            <a:ext cx="4375949" cy="1025142"/>
          </a:xfrm>
          <a:prstGeom prst="rect">
            <a:avLst/>
          </a:prstGeom>
        </p:spPr>
      </p:pic>
      <p:pic>
        <p:nvPicPr>
          <p:cNvPr id="18" name="Picture 17">
            <a:extLst>
              <a:ext uri="{FF2B5EF4-FFF2-40B4-BE49-F238E27FC236}">
                <a16:creationId xmlns:a16="http://schemas.microsoft.com/office/drawing/2014/main" id="{64444097-5022-D743-87A7-A90868A2CF46}"/>
              </a:ext>
            </a:extLst>
          </p:cNvPr>
          <p:cNvPicPr>
            <a:picLocks noChangeAspect="1"/>
          </p:cNvPicPr>
          <p:nvPr/>
        </p:nvPicPr>
        <p:blipFill>
          <a:blip r:embed="rId3"/>
          <a:stretch>
            <a:fillRect/>
          </a:stretch>
        </p:blipFill>
        <p:spPr>
          <a:xfrm>
            <a:off x="9974260" y="4694212"/>
            <a:ext cx="1950865" cy="2095374"/>
          </a:xfrm>
          <a:prstGeom prst="rect">
            <a:avLst/>
          </a:prstGeom>
        </p:spPr>
      </p:pic>
      <p:pic>
        <p:nvPicPr>
          <p:cNvPr id="16" name="Picture 15">
            <a:extLst>
              <a:ext uri="{FF2B5EF4-FFF2-40B4-BE49-F238E27FC236}">
                <a16:creationId xmlns:a16="http://schemas.microsoft.com/office/drawing/2014/main" id="{72C0AB84-0EA8-7945-B43F-955273CB3629}"/>
              </a:ext>
            </a:extLst>
          </p:cNvPr>
          <p:cNvPicPr>
            <a:picLocks noChangeAspect="1"/>
          </p:cNvPicPr>
          <p:nvPr/>
        </p:nvPicPr>
        <p:blipFill>
          <a:blip r:embed="rId4"/>
          <a:stretch>
            <a:fillRect/>
          </a:stretch>
        </p:blipFill>
        <p:spPr>
          <a:xfrm>
            <a:off x="2893192" y="440336"/>
            <a:ext cx="1950865" cy="1950865"/>
          </a:xfrm>
          <a:prstGeom prst="rect">
            <a:avLst/>
          </a:prstGeom>
        </p:spPr>
      </p:pic>
      <p:sp>
        <p:nvSpPr>
          <p:cNvPr id="24" name="Oval Callout 23">
            <a:extLst>
              <a:ext uri="{FF2B5EF4-FFF2-40B4-BE49-F238E27FC236}">
                <a16:creationId xmlns:a16="http://schemas.microsoft.com/office/drawing/2014/main" id="{50DA261C-A7A4-3249-8786-672866546BF3}"/>
              </a:ext>
            </a:extLst>
          </p:cNvPr>
          <p:cNvSpPr/>
          <p:nvPr/>
        </p:nvSpPr>
        <p:spPr>
          <a:xfrm>
            <a:off x="4829519" y="162514"/>
            <a:ext cx="1921790" cy="1187395"/>
          </a:xfrm>
          <a:prstGeom prst="wedgeEllipseCallout">
            <a:avLst>
              <a:gd name="adj1" fmla="val -65994"/>
              <a:gd name="adj2" fmla="val 58843"/>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Pwy</a:t>
            </a:r>
            <a:r>
              <a:rPr lang="en-US" sz="1600" b="1" dirty="0">
                <a:solidFill>
                  <a:schemeClr val="tx1"/>
                </a:solidFill>
              </a:rPr>
              <a:t> </a:t>
            </a:r>
            <a:r>
              <a:rPr lang="en-US" sz="1600" b="1" dirty="0" err="1">
                <a:solidFill>
                  <a:schemeClr val="tx1"/>
                </a:solidFill>
              </a:rPr>
              <a:t>ydy</a:t>
            </a:r>
            <a:r>
              <a:rPr lang="en-US" sz="1600" b="1" dirty="0">
                <a:solidFill>
                  <a:schemeClr val="tx1"/>
                </a:solidFill>
              </a:rPr>
              <a:t> HON?</a:t>
            </a:r>
          </a:p>
        </p:txBody>
      </p:sp>
      <p:pic>
        <p:nvPicPr>
          <p:cNvPr id="25" name="Picture 24">
            <a:extLst>
              <a:ext uri="{FF2B5EF4-FFF2-40B4-BE49-F238E27FC236}">
                <a16:creationId xmlns:a16="http://schemas.microsoft.com/office/drawing/2014/main" id="{8396D2FE-14BA-4B4E-84FC-0D272176BEF7}"/>
              </a:ext>
            </a:extLst>
          </p:cNvPr>
          <p:cNvPicPr>
            <a:picLocks noChangeAspect="1"/>
          </p:cNvPicPr>
          <p:nvPr/>
        </p:nvPicPr>
        <p:blipFill>
          <a:blip r:embed="rId5"/>
          <a:stretch>
            <a:fillRect/>
          </a:stretch>
        </p:blipFill>
        <p:spPr>
          <a:xfrm>
            <a:off x="1946835" y="650121"/>
            <a:ext cx="1422400" cy="1422400"/>
          </a:xfrm>
          <a:prstGeom prst="rect">
            <a:avLst/>
          </a:prstGeom>
        </p:spPr>
      </p:pic>
      <p:sp>
        <p:nvSpPr>
          <p:cNvPr id="26" name="Oval Callout 25">
            <a:extLst>
              <a:ext uri="{FF2B5EF4-FFF2-40B4-BE49-F238E27FC236}">
                <a16:creationId xmlns:a16="http://schemas.microsoft.com/office/drawing/2014/main" id="{A4F9B272-9EAC-014C-814A-5C2DE4FBC63B}"/>
              </a:ext>
            </a:extLst>
          </p:cNvPr>
          <p:cNvSpPr/>
          <p:nvPr/>
        </p:nvSpPr>
        <p:spPr>
          <a:xfrm>
            <a:off x="212681" y="162515"/>
            <a:ext cx="1921790" cy="1187395"/>
          </a:xfrm>
          <a:prstGeom prst="wedgeEllipseCallout">
            <a:avLst>
              <a:gd name="adj1" fmla="val 71103"/>
              <a:gd name="adj2" fmla="val 35349"/>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Beth </a:t>
            </a:r>
            <a:r>
              <a:rPr lang="en-US" sz="1600" b="1" dirty="0" err="1">
                <a:solidFill>
                  <a:schemeClr val="tx1"/>
                </a:solidFill>
              </a:rPr>
              <a:t>ydy</a:t>
            </a:r>
            <a:r>
              <a:rPr lang="en-US" sz="1600" b="1" dirty="0">
                <a:solidFill>
                  <a:schemeClr val="tx1"/>
                </a:solidFill>
              </a:rPr>
              <a:t> HWN?</a:t>
            </a:r>
          </a:p>
        </p:txBody>
      </p:sp>
      <p:sp>
        <p:nvSpPr>
          <p:cNvPr id="27" name="Oval Callout 26">
            <a:extLst>
              <a:ext uri="{FF2B5EF4-FFF2-40B4-BE49-F238E27FC236}">
                <a16:creationId xmlns:a16="http://schemas.microsoft.com/office/drawing/2014/main" id="{793F8D34-9EF4-2248-92A4-392F0453358D}"/>
              </a:ext>
            </a:extLst>
          </p:cNvPr>
          <p:cNvSpPr/>
          <p:nvPr/>
        </p:nvSpPr>
        <p:spPr>
          <a:xfrm>
            <a:off x="8462075" y="68377"/>
            <a:ext cx="2487618" cy="1187395"/>
          </a:xfrm>
          <a:prstGeom prst="wedgeEllipseCallout">
            <a:avLst>
              <a:gd name="adj1" fmla="val -22909"/>
              <a:gd name="adj2" fmla="val 6667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Ble</a:t>
            </a:r>
            <a:r>
              <a:rPr lang="en-US" sz="1600" b="1" dirty="0">
                <a:solidFill>
                  <a:schemeClr val="tx1"/>
                </a:solidFill>
              </a:rPr>
              <a:t> </a:t>
            </a:r>
            <a:r>
              <a:rPr lang="en-US" sz="1600" b="1" dirty="0" err="1">
                <a:solidFill>
                  <a:schemeClr val="tx1"/>
                </a:solidFill>
              </a:rPr>
              <a:t>mae’r</a:t>
            </a:r>
            <a:r>
              <a:rPr lang="en-US" sz="1600" b="1" dirty="0">
                <a:solidFill>
                  <a:schemeClr val="tx1"/>
                </a:solidFill>
              </a:rPr>
              <a:t> </a:t>
            </a:r>
            <a:r>
              <a:rPr lang="en-US" sz="1600" b="1" dirty="0" err="1">
                <a:solidFill>
                  <a:schemeClr val="tx1"/>
                </a:solidFill>
              </a:rPr>
              <a:t>afal</a:t>
            </a:r>
            <a:r>
              <a:rPr lang="en-US" sz="1600" b="1" dirty="0">
                <a:solidFill>
                  <a:schemeClr val="tx1"/>
                </a:solidFill>
              </a:rPr>
              <a:t>?</a:t>
            </a:r>
          </a:p>
        </p:txBody>
      </p:sp>
      <p:pic>
        <p:nvPicPr>
          <p:cNvPr id="7" name="Picture 6">
            <a:extLst>
              <a:ext uri="{FF2B5EF4-FFF2-40B4-BE49-F238E27FC236}">
                <a16:creationId xmlns:a16="http://schemas.microsoft.com/office/drawing/2014/main" id="{EE4C75BF-0BCE-9940-B5F1-A816C7FE94CB}"/>
              </a:ext>
            </a:extLst>
          </p:cNvPr>
          <p:cNvPicPr>
            <a:picLocks noChangeAspect="1"/>
          </p:cNvPicPr>
          <p:nvPr/>
        </p:nvPicPr>
        <p:blipFill>
          <a:blip r:embed="rId6"/>
          <a:stretch>
            <a:fillRect/>
          </a:stretch>
        </p:blipFill>
        <p:spPr>
          <a:xfrm>
            <a:off x="5620890" y="5447323"/>
            <a:ext cx="2361837" cy="1331505"/>
          </a:xfrm>
          <a:prstGeom prst="rect">
            <a:avLst/>
          </a:prstGeom>
        </p:spPr>
      </p:pic>
      <p:sp>
        <p:nvSpPr>
          <p:cNvPr id="29" name="Oval Callout 28">
            <a:extLst>
              <a:ext uri="{FF2B5EF4-FFF2-40B4-BE49-F238E27FC236}">
                <a16:creationId xmlns:a16="http://schemas.microsoft.com/office/drawing/2014/main" id="{2F2A8CF4-ED50-6545-A9BE-084504F2F8E8}"/>
              </a:ext>
            </a:extLst>
          </p:cNvPr>
          <p:cNvSpPr/>
          <p:nvPr/>
        </p:nvSpPr>
        <p:spPr>
          <a:xfrm>
            <a:off x="8052470" y="5122876"/>
            <a:ext cx="1921790" cy="1187395"/>
          </a:xfrm>
          <a:prstGeom prst="wedgeEllipseCallout">
            <a:avLst>
              <a:gd name="adj1" fmla="val 71103"/>
              <a:gd name="adj2" fmla="val 35349"/>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Pa </a:t>
            </a:r>
            <a:r>
              <a:rPr lang="en-US" sz="1600" b="1" dirty="0" err="1">
                <a:solidFill>
                  <a:schemeClr val="tx1"/>
                </a:solidFill>
              </a:rPr>
              <a:t>liw</a:t>
            </a:r>
            <a:r>
              <a:rPr lang="en-US" sz="1600" b="1" dirty="0">
                <a:solidFill>
                  <a:schemeClr val="tx1"/>
                </a:solidFill>
              </a:rPr>
              <a:t> </a:t>
            </a:r>
            <a:r>
              <a:rPr lang="en-US" sz="1600" b="1" dirty="0" err="1">
                <a:solidFill>
                  <a:schemeClr val="tx1"/>
                </a:solidFill>
              </a:rPr>
              <a:t>ydy’r</a:t>
            </a:r>
            <a:r>
              <a:rPr lang="en-US" sz="1600" b="1" dirty="0">
                <a:solidFill>
                  <a:schemeClr val="tx1"/>
                </a:solidFill>
              </a:rPr>
              <a:t> </a:t>
            </a:r>
            <a:r>
              <a:rPr lang="en-US" sz="1600" b="1" dirty="0" err="1">
                <a:solidFill>
                  <a:schemeClr val="tx1"/>
                </a:solidFill>
              </a:rPr>
              <a:t>gadair</a:t>
            </a:r>
            <a:r>
              <a:rPr lang="en-US" sz="1600" b="1" dirty="0">
                <a:solidFill>
                  <a:schemeClr val="tx1"/>
                </a:solidFill>
              </a:rPr>
              <a:t>?</a:t>
            </a:r>
          </a:p>
        </p:txBody>
      </p:sp>
      <p:sp>
        <p:nvSpPr>
          <p:cNvPr id="30" name="Oval Callout 29">
            <a:extLst>
              <a:ext uri="{FF2B5EF4-FFF2-40B4-BE49-F238E27FC236}">
                <a16:creationId xmlns:a16="http://schemas.microsoft.com/office/drawing/2014/main" id="{759F06E6-7B0F-FB40-80FE-9ECE7B0D3709}"/>
              </a:ext>
            </a:extLst>
          </p:cNvPr>
          <p:cNvSpPr/>
          <p:nvPr/>
        </p:nvSpPr>
        <p:spPr>
          <a:xfrm>
            <a:off x="3627818" y="4583100"/>
            <a:ext cx="1921790" cy="1187395"/>
          </a:xfrm>
          <a:prstGeom prst="wedgeEllipseCallout">
            <a:avLst>
              <a:gd name="adj1" fmla="val 53361"/>
              <a:gd name="adj2" fmla="val 57538"/>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Pa </a:t>
            </a:r>
            <a:r>
              <a:rPr lang="en-US" sz="1600" b="1" dirty="0" err="1">
                <a:solidFill>
                  <a:schemeClr val="tx1"/>
                </a:solidFill>
              </a:rPr>
              <a:t>rif</a:t>
            </a:r>
            <a:r>
              <a:rPr lang="en-US" sz="1600" b="1" dirty="0">
                <a:solidFill>
                  <a:schemeClr val="tx1"/>
                </a:solidFill>
              </a:rPr>
              <a:t> </a:t>
            </a:r>
            <a:r>
              <a:rPr lang="en-US" sz="1600" b="1" dirty="0" err="1">
                <a:solidFill>
                  <a:schemeClr val="tx1"/>
                </a:solidFill>
              </a:rPr>
              <a:t>ydy</a:t>
            </a:r>
            <a:r>
              <a:rPr lang="en-US" sz="1600" b="1" dirty="0">
                <a:solidFill>
                  <a:schemeClr val="tx1"/>
                </a:solidFill>
              </a:rPr>
              <a:t> </a:t>
            </a:r>
            <a:r>
              <a:rPr lang="en-US" sz="1600" b="1" dirty="0" err="1">
                <a:solidFill>
                  <a:schemeClr val="tx1"/>
                </a:solidFill>
              </a:rPr>
              <a:t>hwn</a:t>
            </a:r>
            <a:r>
              <a:rPr lang="en-US" sz="1600" b="1" dirty="0">
                <a:solidFill>
                  <a:schemeClr val="tx1"/>
                </a:solidFill>
              </a:rPr>
              <a:t>?</a:t>
            </a:r>
          </a:p>
        </p:txBody>
      </p:sp>
      <p:sp>
        <p:nvSpPr>
          <p:cNvPr id="31" name="Oval Callout 30">
            <a:extLst>
              <a:ext uri="{FF2B5EF4-FFF2-40B4-BE49-F238E27FC236}">
                <a16:creationId xmlns:a16="http://schemas.microsoft.com/office/drawing/2014/main" id="{3DA6CCD4-3837-1A4F-B15F-54DBEF339817}"/>
              </a:ext>
            </a:extLst>
          </p:cNvPr>
          <p:cNvSpPr/>
          <p:nvPr/>
        </p:nvSpPr>
        <p:spPr>
          <a:xfrm>
            <a:off x="3068664" y="5670605"/>
            <a:ext cx="1484020" cy="1187395"/>
          </a:xfrm>
          <a:prstGeom prst="wedgeEllipseCallout">
            <a:avLst>
              <a:gd name="adj1" fmla="val 111385"/>
              <a:gd name="adj2" fmla="val -16860"/>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Pa </a:t>
            </a:r>
            <a:r>
              <a:rPr lang="en-US" sz="1600" b="1" dirty="0" err="1">
                <a:solidFill>
                  <a:schemeClr val="tx1"/>
                </a:solidFill>
              </a:rPr>
              <a:t>rif</a:t>
            </a:r>
            <a:r>
              <a:rPr lang="en-US" sz="1600" b="1" dirty="0">
                <a:solidFill>
                  <a:schemeClr val="tx1"/>
                </a:solidFill>
              </a:rPr>
              <a:t> </a:t>
            </a:r>
            <a:r>
              <a:rPr lang="en-US" sz="1600" b="1" dirty="0" err="1">
                <a:solidFill>
                  <a:schemeClr val="tx1"/>
                </a:solidFill>
              </a:rPr>
              <a:t>sy’n</a:t>
            </a:r>
            <a:r>
              <a:rPr lang="en-US" sz="1600" b="1" dirty="0">
                <a:solidFill>
                  <a:schemeClr val="tx1"/>
                </a:solidFill>
              </a:rPr>
              <a:t> </a:t>
            </a:r>
            <a:r>
              <a:rPr lang="en-US" sz="1600" b="1" dirty="0" err="1">
                <a:solidFill>
                  <a:schemeClr val="tx1"/>
                </a:solidFill>
              </a:rPr>
              <a:t>goch</a:t>
            </a:r>
            <a:r>
              <a:rPr lang="en-US" sz="1600" b="1" dirty="0">
                <a:solidFill>
                  <a:schemeClr val="tx1"/>
                </a:solidFill>
              </a:rPr>
              <a:t>?</a:t>
            </a:r>
          </a:p>
        </p:txBody>
      </p:sp>
      <p:pic>
        <p:nvPicPr>
          <p:cNvPr id="32" name="Picture 7" descr="A picture containing screenshot&#10;&#10;Description generated with very high confidence">
            <a:extLst>
              <a:ext uri="{FF2B5EF4-FFF2-40B4-BE49-F238E27FC236}">
                <a16:creationId xmlns:a16="http://schemas.microsoft.com/office/drawing/2014/main" id="{92659BD2-976A-E341-888B-9E9DF7BF7225}"/>
              </a:ext>
            </a:extLst>
          </p:cNvPr>
          <p:cNvPicPr>
            <a:picLocks noChangeAspect="1"/>
          </p:cNvPicPr>
          <p:nvPr/>
        </p:nvPicPr>
        <p:blipFill rotWithShape="1">
          <a:blip r:embed="rId7"/>
          <a:srcRect l="-472" t="16000" r="2013" b="16667"/>
          <a:stretch/>
        </p:blipFill>
        <p:spPr>
          <a:xfrm>
            <a:off x="152322" y="3547818"/>
            <a:ext cx="2479729" cy="1698390"/>
          </a:xfrm>
          <a:prstGeom prst="rect">
            <a:avLst/>
          </a:prstGeom>
        </p:spPr>
      </p:pic>
      <p:sp>
        <p:nvSpPr>
          <p:cNvPr id="34" name="Oval Callout 33">
            <a:extLst>
              <a:ext uri="{FF2B5EF4-FFF2-40B4-BE49-F238E27FC236}">
                <a16:creationId xmlns:a16="http://schemas.microsoft.com/office/drawing/2014/main" id="{EF18DF69-4EE5-8A43-ADB6-3A471BF89C67}"/>
              </a:ext>
            </a:extLst>
          </p:cNvPr>
          <p:cNvSpPr/>
          <p:nvPr/>
        </p:nvSpPr>
        <p:spPr>
          <a:xfrm>
            <a:off x="109315" y="2280914"/>
            <a:ext cx="2025155" cy="1266904"/>
          </a:xfrm>
          <a:prstGeom prst="wedgeEllipseCallout">
            <a:avLst>
              <a:gd name="adj1" fmla="val 44943"/>
              <a:gd name="adj2" fmla="val 64878"/>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err="1">
                <a:solidFill>
                  <a:schemeClr val="tx1"/>
                </a:solidFill>
              </a:rPr>
              <a:t>Sawl</a:t>
            </a:r>
            <a:r>
              <a:rPr lang="en-US" sz="1600" b="1" dirty="0">
                <a:solidFill>
                  <a:schemeClr val="tx1"/>
                </a:solidFill>
              </a:rPr>
              <a:t> </a:t>
            </a:r>
            <a:r>
              <a:rPr lang="en-US" sz="1600" b="1" dirty="0" err="1">
                <a:solidFill>
                  <a:schemeClr val="tx1"/>
                </a:solidFill>
              </a:rPr>
              <a:t>beic</a:t>
            </a:r>
            <a:r>
              <a:rPr lang="en-US" sz="1600" b="1" dirty="0">
                <a:solidFill>
                  <a:schemeClr val="tx1"/>
                </a:solidFill>
              </a:rPr>
              <a:t> </a:t>
            </a:r>
            <a:r>
              <a:rPr lang="en-US" sz="1600" b="1" dirty="0" err="1">
                <a:solidFill>
                  <a:schemeClr val="tx1"/>
                </a:solidFill>
              </a:rPr>
              <a:t>sy</a:t>
            </a:r>
            <a:r>
              <a:rPr lang="en-US" sz="1600" b="1" dirty="0">
                <a:solidFill>
                  <a:schemeClr val="tx1"/>
                </a:solidFill>
              </a:rPr>
              <a:t> </a:t>
            </a:r>
            <a:r>
              <a:rPr lang="en-US" sz="1600" b="1" dirty="0" err="1">
                <a:solidFill>
                  <a:schemeClr val="tx1"/>
                </a:solidFill>
              </a:rPr>
              <a:t>yn</a:t>
            </a:r>
            <a:r>
              <a:rPr lang="en-US" sz="1600" b="1" dirty="0">
                <a:solidFill>
                  <a:schemeClr val="tx1"/>
                </a:solidFill>
              </a:rPr>
              <a:t> y </a:t>
            </a:r>
            <a:r>
              <a:rPr lang="en-US" sz="1600" b="1" dirty="0" err="1">
                <a:solidFill>
                  <a:schemeClr val="tx1"/>
                </a:solidFill>
              </a:rPr>
              <a:t>parc</a:t>
            </a:r>
            <a:r>
              <a:rPr lang="en-US" sz="1600" b="1" dirty="0">
                <a:solidFill>
                  <a:schemeClr val="tx1"/>
                </a:solidFill>
              </a:rPr>
              <a:t>?</a:t>
            </a:r>
          </a:p>
        </p:txBody>
      </p:sp>
      <p:sp>
        <p:nvSpPr>
          <p:cNvPr id="35" name="Oval Callout 34">
            <a:extLst>
              <a:ext uri="{FF2B5EF4-FFF2-40B4-BE49-F238E27FC236}">
                <a16:creationId xmlns:a16="http://schemas.microsoft.com/office/drawing/2014/main" id="{4BD0BB44-C0DE-E349-8A79-3048200492ED}"/>
              </a:ext>
            </a:extLst>
          </p:cNvPr>
          <p:cNvSpPr/>
          <p:nvPr/>
        </p:nvSpPr>
        <p:spPr>
          <a:xfrm>
            <a:off x="247250" y="5447323"/>
            <a:ext cx="1921790" cy="1187395"/>
          </a:xfrm>
          <a:prstGeom prst="wedgeEllipseCallout">
            <a:avLst>
              <a:gd name="adj1" fmla="val 34006"/>
              <a:gd name="adj2" fmla="val -92564"/>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Faint o </a:t>
            </a:r>
            <a:r>
              <a:rPr lang="en-US" sz="1600" b="1" dirty="0" err="1">
                <a:solidFill>
                  <a:schemeClr val="tx1"/>
                </a:solidFill>
              </a:rPr>
              <a:t>feiciau</a:t>
            </a:r>
            <a:r>
              <a:rPr lang="en-US" sz="1600" b="1" dirty="0">
                <a:solidFill>
                  <a:schemeClr val="tx1"/>
                </a:solidFill>
              </a:rPr>
              <a:t> </a:t>
            </a:r>
            <a:r>
              <a:rPr lang="en-US" sz="1600" b="1" dirty="0" err="1">
                <a:solidFill>
                  <a:schemeClr val="tx1"/>
                </a:solidFill>
              </a:rPr>
              <a:t>sy</a:t>
            </a:r>
            <a:r>
              <a:rPr lang="en-US" sz="1600" b="1" dirty="0">
                <a:solidFill>
                  <a:schemeClr val="tx1"/>
                </a:solidFill>
              </a:rPr>
              <a:t> </a:t>
            </a:r>
            <a:r>
              <a:rPr lang="en-US" sz="1600" b="1" dirty="0" err="1">
                <a:solidFill>
                  <a:schemeClr val="tx1"/>
                </a:solidFill>
              </a:rPr>
              <a:t>yn</a:t>
            </a:r>
            <a:r>
              <a:rPr lang="en-US" sz="1600" b="1" dirty="0">
                <a:solidFill>
                  <a:schemeClr val="tx1"/>
                </a:solidFill>
              </a:rPr>
              <a:t> y </a:t>
            </a:r>
            <a:r>
              <a:rPr lang="en-US" sz="1600" b="1" dirty="0" err="1">
                <a:solidFill>
                  <a:schemeClr val="tx1"/>
                </a:solidFill>
              </a:rPr>
              <a:t>parc</a:t>
            </a:r>
            <a:r>
              <a:rPr lang="en-US" sz="1600" b="1" dirty="0">
                <a:solidFill>
                  <a:schemeClr val="tx1"/>
                </a:solidFill>
              </a:rPr>
              <a:t>?</a:t>
            </a:r>
          </a:p>
        </p:txBody>
      </p:sp>
    </p:spTree>
    <p:extLst>
      <p:ext uri="{BB962C8B-B14F-4D97-AF65-F5344CB8AC3E}">
        <p14:creationId xmlns:p14="http://schemas.microsoft.com/office/powerpoint/2010/main" val="3079821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185334"/>
            <a:ext cx="11751733" cy="3877985"/>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dirty="0">
                <a:latin typeface="Calibri" panose="020F0502020204030204" pitchFamily="34" charset="0"/>
                <a:ea typeface="Times New Roman" panose="02020603050405020304" pitchFamily="18" charset="0"/>
                <a:cs typeface="Arial" panose="020B0604020202020204" pitchFamily="34" charset="0"/>
              </a:rPr>
              <a:t>Film evidence – up to 8 minutes of an </a:t>
            </a:r>
            <a:r>
              <a:rPr lang="en-GB" dirty="0" err="1">
                <a:latin typeface="Calibri" panose="020F0502020204030204" pitchFamily="34" charset="0"/>
                <a:ea typeface="Times New Roman" panose="02020603050405020304" pitchFamily="18" charset="0"/>
                <a:cs typeface="Arial" panose="020B0604020202020204" pitchFamily="34" charset="0"/>
              </a:rPr>
              <a:t>acticity</a:t>
            </a:r>
            <a:r>
              <a:rPr lang="en-GB" dirty="0">
                <a:latin typeface="Calibri" panose="020F0502020204030204" pitchFamily="34" charset="0"/>
                <a:ea typeface="Times New Roman" panose="02020603050405020304" pitchFamily="18" charset="0"/>
                <a:cs typeface="Arial" panose="020B0604020202020204" pitchFamily="34" charset="0"/>
              </a:rPr>
              <a:t> which you have presented on location in school</a:t>
            </a:r>
          </a:p>
          <a:p>
            <a:pPr marL="342900" lvl="0" indent="-342900">
              <a:spcAft>
                <a:spcPts val="0"/>
              </a:spcAft>
              <a:buFont typeface="+mj-lt"/>
              <a:buAutoNum type="romanLcPeriod"/>
              <a:tabLst>
                <a:tab pos="139700" algn="l"/>
                <a:tab pos="457200" algn="l"/>
              </a:tabLst>
            </a:pPr>
            <a:r>
              <a:rPr lang="en-GB" sz="2800" b="1" dirty="0">
                <a:solidFill>
                  <a:srgbClr val="FF0000"/>
                </a:solidFill>
                <a:latin typeface="Calibri" panose="020F0502020204030204" pitchFamily="34" charset="0"/>
                <a:ea typeface="Times New Roman" panose="02020603050405020304" pitchFamily="18" charset="0"/>
                <a:cs typeface="Arial" panose="020B0604020202020204" pitchFamily="34" charset="0"/>
              </a:rPr>
              <a:t>Tutor notes </a:t>
            </a:r>
            <a:r>
              <a:rPr lang="en-GB" sz="2800" b="1" dirty="0">
                <a:latin typeface="Calibri" panose="020F0502020204030204" pitchFamily="34" charset="0"/>
                <a:ea typeface="Times New Roman" panose="02020603050405020304" pitchFamily="18" charset="0"/>
                <a:cs typeface="Arial" panose="020B0604020202020204" pitchFamily="34" charset="0"/>
              </a:rPr>
              <a:t>on your use of Welsh language during your period on location</a:t>
            </a:r>
            <a:endParaRPr lang="en-GB" sz="32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2800" b="1" dirty="0">
                <a:latin typeface="Calibri" panose="020F0502020204030204" pitchFamily="34" charset="0"/>
                <a:ea typeface="Times New Roman" panose="02020603050405020304" pitchFamily="18" charset="0"/>
                <a:cs typeface="Arial" panose="020B0604020202020204" pitchFamily="34" charset="0"/>
              </a:rPr>
              <a:t>The </a:t>
            </a:r>
            <a:r>
              <a:rPr lang="en-GB" sz="2800" b="1" dirty="0">
                <a:solidFill>
                  <a:srgbClr val="FF0000"/>
                </a:solidFill>
                <a:latin typeface="Calibri" panose="020F0502020204030204" pitchFamily="34" charset="0"/>
                <a:ea typeface="Times New Roman" panose="02020603050405020304" pitchFamily="18" charset="0"/>
                <a:cs typeface="Arial" panose="020B0604020202020204" pitchFamily="34" charset="0"/>
              </a:rPr>
              <a:t>lesson plan focussing</a:t>
            </a:r>
            <a:r>
              <a:rPr lang="en-GB" sz="2800" b="1" dirty="0">
                <a:latin typeface="Calibri" panose="020F0502020204030204" pitchFamily="34" charset="0"/>
                <a:ea typeface="Times New Roman" panose="02020603050405020304" pitchFamily="18" charset="0"/>
                <a:cs typeface="Arial" panose="020B0604020202020204" pitchFamily="34" charset="0"/>
              </a:rPr>
              <a:t> specifically on developing learners' literacy skills in Welsh</a:t>
            </a:r>
            <a:r>
              <a:rPr lang="en-GB" sz="2800" b="1" dirty="0">
                <a:latin typeface="MS Mincho" panose="02020609040205080304" pitchFamily="49" charset="-128"/>
                <a:ea typeface="Times New Roman" panose="02020603050405020304" pitchFamily="18" charset="0"/>
                <a:cs typeface="MS Mincho" panose="02020609040205080304" pitchFamily="49" charset="-128"/>
              </a:rPr>
              <a:t> </a:t>
            </a:r>
            <a:endParaRPr lang="en-GB" sz="3200" b="1"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dirty="0">
                <a:latin typeface="Calibri" panose="020F0502020204030204" pitchFamily="34" charset="0"/>
                <a:ea typeface="Times New Roman" panose="02020603050405020304" pitchFamily="18" charset="0"/>
                <a:cs typeface="Arial" panose="020B0604020202020204" pitchFamily="34" charset="0"/>
              </a:rPr>
              <a:t>Written self-reflection by the student along with response to the tutor’s report (up to 500 words with medium of work depending on student’s linguistic ability)</a:t>
            </a:r>
            <a:endParaRPr lang="en-GB"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dirty="0">
                <a:latin typeface="Calibri" panose="020F0502020204030204" pitchFamily="34" charset="0"/>
                <a:ea typeface="Calibri" panose="020F0502020204030204" pitchFamily="34" charset="0"/>
                <a:cs typeface="Arial" panose="020B0604020202020204" pitchFamily="34" charset="0"/>
              </a:rPr>
              <a:t>It should also include: </a:t>
            </a:r>
            <a:r>
              <a:rPr lang="en-US" dirty="0">
                <a:latin typeface="MS Mincho" panose="02020609040205080304" pitchFamily="49" charset="-128"/>
                <a:ea typeface="Calibri" panose="020F0502020204030204" pitchFamily="34" charset="0"/>
                <a:cs typeface="MS Mincho" panose="02020609040205080304" pitchFamily="49" charset="-128"/>
              </a:rPr>
              <a:t> </a:t>
            </a:r>
            <a:endParaRPr lang="en-GB" dirty="0">
              <a:latin typeface="Times New Roman" panose="02020603050405020304" pitchFamily="18" charset="0"/>
              <a:ea typeface="Calibri" panose="020F0502020204030204" pitchFamily="34" charset="0"/>
            </a:endParaRPr>
          </a:p>
          <a:p>
            <a:pPr marL="400050" indent="-400050">
              <a:spcAft>
                <a:spcPts val="0"/>
              </a:spcAft>
              <a:buFont typeface="+mj-lt"/>
              <a:buAutoNum type="romanLcPeriod"/>
            </a:pPr>
            <a:r>
              <a:rPr lang="en-US" dirty="0">
                <a:latin typeface="Calibri" panose="020F0502020204030204" pitchFamily="34" charset="0"/>
                <a:ea typeface="Calibri" panose="020F0502020204030204" pitchFamily="34" charset="0"/>
                <a:cs typeface="Times New Roman" panose="02020603050405020304" pitchFamily="18" charset="0"/>
              </a:rPr>
              <a:t>A lesson plan or a weekly plan that demonstrate the best example of the student developing learners’ literacy skills in Welsh and / or improving personal language skills</a:t>
            </a:r>
          </a:p>
          <a:p>
            <a:pPr marL="400050" indent="-400050">
              <a:spcAft>
                <a:spcPts val="0"/>
              </a:spcAft>
              <a:buFont typeface="+mj-lt"/>
              <a:buAutoNum type="romanLcPeriod"/>
            </a:pPr>
            <a:r>
              <a:rPr lang="en-US" dirty="0">
                <a:latin typeface="Calibri" panose="020F0502020204030204" pitchFamily="34" charset="0"/>
                <a:ea typeface="Calibri" panose="020F0502020204030204" pitchFamily="34" charset="0"/>
                <a:cs typeface="Times New Roman" panose="02020603050405020304" pitchFamily="18" charset="0"/>
              </a:rPr>
              <a:t>An original resource that shows evidence of developing learners’ literacy skills and differentiation</a:t>
            </a:r>
          </a:p>
          <a:p>
            <a:pPr marL="400050" indent="-400050">
              <a:spcAft>
                <a:spcPts val="0"/>
              </a:spcAft>
              <a:buFont typeface="+mj-lt"/>
              <a:buAutoNum type="romanLcPeriod"/>
            </a:pPr>
            <a:r>
              <a:rPr lang="en-US" dirty="0">
                <a:latin typeface="Calibri" panose="020F0502020204030204" pitchFamily="34" charset="0"/>
                <a:ea typeface="Calibri" panose="020F0502020204030204" pitchFamily="34" charset="0"/>
                <a:cs typeface="Times New Roman" panose="02020603050405020304" pitchFamily="18" charset="0"/>
              </a:rPr>
              <a:t>Evidence of correcting a learner’s work </a:t>
            </a:r>
            <a:endParaRPr lang="en-GB" sz="20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sp>
        <p:nvSpPr>
          <p:cNvPr id="4" name="12-Point Star 3">
            <a:extLst>
              <a:ext uri="{FF2B5EF4-FFF2-40B4-BE49-F238E27FC236}">
                <a16:creationId xmlns:a16="http://schemas.microsoft.com/office/drawing/2014/main" id="{B2746B93-BAA0-B945-967C-26B60F3CF83E}"/>
              </a:ext>
            </a:extLst>
          </p:cNvPr>
          <p:cNvSpPr/>
          <p:nvPr/>
        </p:nvSpPr>
        <p:spPr>
          <a:xfrm>
            <a:off x="8584913" y="8467"/>
            <a:ext cx="2929466" cy="1371600"/>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KEEP THEM SAFE!</a:t>
            </a:r>
          </a:p>
        </p:txBody>
      </p:sp>
      <p:cxnSp>
        <p:nvCxnSpPr>
          <p:cNvPr id="6" name="Straight Arrow Connector 5">
            <a:extLst>
              <a:ext uri="{FF2B5EF4-FFF2-40B4-BE49-F238E27FC236}">
                <a16:creationId xmlns:a16="http://schemas.microsoft.com/office/drawing/2014/main" id="{1F84D443-F04D-674D-B8D1-1E04D6ECC1C2}"/>
              </a:ext>
            </a:extLst>
          </p:cNvPr>
          <p:cNvCxnSpPr>
            <a:cxnSpLocks/>
          </p:cNvCxnSpPr>
          <p:nvPr/>
        </p:nvCxnSpPr>
        <p:spPr>
          <a:xfrm flipH="1">
            <a:off x="2150534" y="1069062"/>
            <a:ext cx="6434379" cy="84553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12-Point Star 6">
            <a:extLst>
              <a:ext uri="{FF2B5EF4-FFF2-40B4-BE49-F238E27FC236}">
                <a16:creationId xmlns:a16="http://schemas.microsoft.com/office/drawing/2014/main" id="{96B82949-93AC-FB40-AF16-C38957003A4E}"/>
              </a:ext>
            </a:extLst>
          </p:cNvPr>
          <p:cNvSpPr/>
          <p:nvPr/>
        </p:nvSpPr>
        <p:spPr>
          <a:xfrm>
            <a:off x="1642534" y="3427384"/>
            <a:ext cx="5300133" cy="3186375"/>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400" b="1" dirty="0"/>
              <a:t>BETH? Pa </a:t>
            </a:r>
            <a:r>
              <a:rPr lang="en-US" sz="1400" b="1" dirty="0" err="1"/>
              <a:t>ffocws</a:t>
            </a:r>
            <a:r>
              <a:rPr lang="en-US" sz="1400" b="1" dirty="0"/>
              <a:t> </a:t>
            </a:r>
            <a:r>
              <a:rPr lang="en-US" sz="1400" b="1" dirty="0" err="1"/>
              <a:t>ieithyddol</a:t>
            </a:r>
            <a:r>
              <a:rPr lang="en-US" sz="1400" b="1" dirty="0"/>
              <a:t>?</a:t>
            </a:r>
          </a:p>
          <a:p>
            <a:pPr marL="285750" indent="-285750">
              <a:buFont typeface="Arial" panose="020B0604020202020204" pitchFamily="34" charset="0"/>
              <a:buChar char="•"/>
            </a:pPr>
            <a:r>
              <a:rPr lang="en-US" sz="1400" b="1" dirty="0"/>
              <a:t>Pa </a:t>
            </a:r>
            <a:r>
              <a:rPr lang="en-US" sz="1400" b="1" dirty="0" err="1"/>
              <a:t>wers</a:t>
            </a:r>
            <a:r>
              <a:rPr lang="en-US" sz="1400" b="1" dirty="0"/>
              <a:t>?  Beth </a:t>
            </a:r>
            <a:r>
              <a:rPr lang="en-US" sz="1400" b="1" dirty="0" err="1"/>
              <a:t>oedd</a:t>
            </a:r>
            <a:r>
              <a:rPr lang="en-US" sz="1400" b="1" dirty="0"/>
              <a:t> </a:t>
            </a:r>
            <a:r>
              <a:rPr lang="en-US" sz="1400" b="1" dirty="0" err="1"/>
              <a:t>wedi</a:t>
            </a:r>
            <a:r>
              <a:rPr lang="en-US" sz="1400" b="1" dirty="0"/>
              <a:t> </a:t>
            </a:r>
            <a:r>
              <a:rPr lang="en-US" sz="1400" b="1" dirty="0" err="1"/>
              <a:t>ei</a:t>
            </a:r>
            <a:r>
              <a:rPr lang="en-US" sz="1400" b="1" dirty="0"/>
              <a:t> </a:t>
            </a:r>
            <a:r>
              <a:rPr lang="en-US" sz="1400" b="1" dirty="0" err="1"/>
              <a:t>addysgu</a:t>
            </a:r>
            <a:r>
              <a:rPr lang="en-US" sz="1400" b="1" dirty="0"/>
              <a:t> </a:t>
            </a:r>
            <a:r>
              <a:rPr lang="en-US" sz="1400" b="1" dirty="0" err="1"/>
              <a:t>yn</a:t>
            </a:r>
            <a:r>
              <a:rPr lang="en-US" sz="1400" b="1" dirty="0"/>
              <a:t> y </a:t>
            </a:r>
            <a:r>
              <a:rPr lang="en-US" sz="1400" b="1" dirty="0" err="1"/>
              <a:t>wers</a:t>
            </a:r>
            <a:r>
              <a:rPr lang="en-US" sz="1400" b="1" dirty="0"/>
              <a:t> </a:t>
            </a:r>
            <a:r>
              <a:rPr lang="en-US" sz="1400" b="1" dirty="0" err="1"/>
              <a:t>flaenorol</a:t>
            </a:r>
            <a:r>
              <a:rPr lang="en-US" sz="1400" b="1" dirty="0"/>
              <a:t>?  Beth </a:t>
            </a:r>
            <a:r>
              <a:rPr lang="en-US" sz="1400" b="1" dirty="0" err="1"/>
              <a:t>fydd</a:t>
            </a:r>
            <a:r>
              <a:rPr lang="en-US" sz="1400" b="1" dirty="0"/>
              <a:t> </a:t>
            </a:r>
            <a:r>
              <a:rPr lang="en-US" sz="1400" b="1" dirty="0" err="1"/>
              <a:t>yn</a:t>
            </a:r>
            <a:r>
              <a:rPr lang="en-US" sz="1400" b="1" dirty="0"/>
              <a:t> </a:t>
            </a:r>
            <a:r>
              <a:rPr lang="en-US" sz="1400" b="1" dirty="0" err="1"/>
              <a:t>digwydd</a:t>
            </a:r>
            <a:r>
              <a:rPr lang="en-US" sz="1400" b="1" dirty="0"/>
              <a:t> </a:t>
            </a:r>
            <a:r>
              <a:rPr lang="en-US" sz="1400" b="1" dirty="0" err="1"/>
              <a:t>ar</a:t>
            </a:r>
            <a:r>
              <a:rPr lang="en-US" sz="1400" b="1" dirty="0"/>
              <a:t> </a:t>
            </a:r>
            <a:r>
              <a:rPr lang="en-US" sz="1400" b="1" dirty="0" err="1"/>
              <a:t>ôl</a:t>
            </a:r>
            <a:r>
              <a:rPr lang="en-US" sz="1400" b="1" dirty="0"/>
              <a:t> y </a:t>
            </a:r>
            <a:r>
              <a:rPr lang="en-US" sz="1400" b="1" dirty="0" err="1"/>
              <a:t>wers</a:t>
            </a:r>
            <a:r>
              <a:rPr lang="en-US" sz="1400" b="1" dirty="0"/>
              <a:t> hon?</a:t>
            </a:r>
          </a:p>
          <a:p>
            <a:pPr marL="285750" indent="-285750">
              <a:buFont typeface="Arial" panose="020B0604020202020204" pitchFamily="34" charset="0"/>
              <a:buChar char="•"/>
            </a:pPr>
            <a:r>
              <a:rPr lang="en-US" sz="1400" b="1" dirty="0"/>
              <a:t>SUT </a:t>
            </a:r>
            <a:r>
              <a:rPr lang="en-US" sz="1400" b="1" dirty="0" err="1"/>
              <a:t>fyddwch</a:t>
            </a:r>
            <a:r>
              <a:rPr lang="en-US" sz="1400" b="1" dirty="0"/>
              <a:t> </a:t>
            </a:r>
            <a:r>
              <a:rPr lang="en-US" sz="1400" b="1" dirty="0" err="1"/>
              <a:t>chi’n</a:t>
            </a:r>
            <a:r>
              <a:rPr lang="en-US" sz="1400" b="1" dirty="0"/>
              <a:t> </a:t>
            </a:r>
            <a:r>
              <a:rPr lang="en-US" sz="1400" b="1" dirty="0" err="1"/>
              <a:t>addysgu</a:t>
            </a:r>
            <a:r>
              <a:rPr lang="en-US" sz="1400" b="1" dirty="0"/>
              <a:t>?</a:t>
            </a:r>
          </a:p>
          <a:p>
            <a:pPr marL="285750" indent="-285750">
              <a:buFont typeface="Arial" panose="020B0604020202020204" pitchFamily="34" charset="0"/>
              <a:buChar char="•"/>
            </a:pPr>
            <a:r>
              <a:rPr lang="en-US" sz="1400" b="1" dirty="0"/>
              <a:t>PAM ?</a:t>
            </a:r>
          </a:p>
          <a:p>
            <a:pPr algn="ctr"/>
            <a:endParaRPr lang="en-US" b="1" dirty="0"/>
          </a:p>
        </p:txBody>
      </p:sp>
      <p:cxnSp>
        <p:nvCxnSpPr>
          <p:cNvPr id="10" name="Straight Arrow Connector 9">
            <a:extLst>
              <a:ext uri="{FF2B5EF4-FFF2-40B4-BE49-F238E27FC236}">
                <a16:creationId xmlns:a16="http://schemas.microsoft.com/office/drawing/2014/main" id="{9C64CF56-BF48-A24A-B318-B5232B8848B6}"/>
              </a:ext>
            </a:extLst>
          </p:cNvPr>
          <p:cNvCxnSpPr>
            <a:cxnSpLocks/>
          </p:cNvCxnSpPr>
          <p:nvPr/>
        </p:nvCxnSpPr>
        <p:spPr>
          <a:xfrm flipH="1" flipV="1">
            <a:off x="2980266" y="2676112"/>
            <a:ext cx="745068" cy="1270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3" name="12-Point Star 12">
            <a:extLst>
              <a:ext uri="{FF2B5EF4-FFF2-40B4-BE49-F238E27FC236}">
                <a16:creationId xmlns:a16="http://schemas.microsoft.com/office/drawing/2014/main" id="{1498D94B-3D20-4845-A348-7BD5CB2C8C75}"/>
              </a:ext>
            </a:extLst>
          </p:cNvPr>
          <p:cNvSpPr/>
          <p:nvPr/>
        </p:nvSpPr>
        <p:spPr>
          <a:xfrm>
            <a:off x="6819900" y="3427384"/>
            <a:ext cx="5223933" cy="3302647"/>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b="1" dirty="0"/>
              <a:t>WHAT is the language focus? WHAT skills are being developed?</a:t>
            </a:r>
          </a:p>
          <a:p>
            <a:pPr marL="285750" indent="-285750">
              <a:buFont typeface="Arial" panose="020B0604020202020204" pitchFamily="34" charset="0"/>
              <a:buChar char="•"/>
            </a:pPr>
            <a:r>
              <a:rPr lang="en-US" b="1" dirty="0"/>
              <a:t>WHICH lesson in a series of lessons?</a:t>
            </a:r>
          </a:p>
          <a:p>
            <a:pPr marL="285750" indent="-285750">
              <a:buFont typeface="Arial" panose="020B0604020202020204" pitchFamily="34" charset="0"/>
              <a:buChar char="•"/>
            </a:pPr>
            <a:r>
              <a:rPr lang="en-US" b="1" dirty="0"/>
              <a:t>HOW will you teach?</a:t>
            </a:r>
          </a:p>
          <a:p>
            <a:pPr marL="285750" indent="-285750">
              <a:buFont typeface="Arial" panose="020B0604020202020204" pitchFamily="34" charset="0"/>
              <a:buChar char="•"/>
            </a:pPr>
            <a:r>
              <a:rPr lang="en-US" b="1" dirty="0"/>
              <a:t>WHY? </a:t>
            </a:r>
          </a:p>
        </p:txBody>
      </p:sp>
      <p:cxnSp>
        <p:nvCxnSpPr>
          <p:cNvPr id="11" name="Straight Arrow Connector 10">
            <a:extLst>
              <a:ext uri="{FF2B5EF4-FFF2-40B4-BE49-F238E27FC236}">
                <a16:creationId xmlns:a16="http://schemas.microsoft.com/office/drawing/2014/main" id="{14213E7F-D1F7-4447-8AEC-961F09CA0385}"/>
              </a:ext>
            </a:extLst>
          </p:cNvPr>
          <p:cNvCxnSpPr>
            <a:cxnSpLocks/>
          </p:cNvCxnSpPr>
          <p:nvPr/>
        </p:nvCxnSpPr>
        <p:spPr>
          <a:xfrm flipH="1" flipV="1">
            <a:off x="3885141" y="2585817"/>
            <a:ext cx="4320116" cy="168313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7893810D-391C-9F4F-804F-CBE0AB293741}"/>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3320573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185334"/>
            <a:ext cx="11751733" cy="2954655"/>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The lesson plan focussing specifically on developing learners' literacy skills in Welsh</a:t>
            </a:r>
            <a:r>
              <a:rPr lang="en-GB" sz="1600" dirty="0">
                <a:latin typeface="MS Mincho" panose="02020609040205080304" pitchFamily="49" charset="-128"/>
                <a:ea typeface="Times New Roman" panose="02020603050405020304" pitchFamily="18" charset="0"/>
                <a:cs typeface="MS Mincho" panose="02020609040205080304" pitchFamily="49" charset="-128"/>
              </a:rPr>
              <a:t> </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2400" b="1" dirty="0">
                <a:solidFill>
                  <a:srgbClr val="FF0000"/>
                </a:solidFill>
                <a:latin typeface="Calibri" panose="020F0502020204030204" pitchFamily="34" charset="0"/>
                <a:ea typeface="Times New Roman" panose="02020603050405020304" pitchFamily="18" charset="0"/>
                <a:cs typeface="Arial" panose="020B0604020202020204" pitchFamily="34" charset="0"/>
              </a:rPr>
              <a:t>Written self-reflection by the student </a:t>
            </a:r>
            <a:r>
              <a:rPr lang="en-GB" sz="1600" dirty="0">
                <a:latin typeface="Calibri" panose="020F0502020204030204" pitchFamily="34" charset="0"/>
                <a:ea typeface="Times New Roman" panose="02020603050405020304" pitchFamily="18" charset="0"/>
                <a:cs typeface="Arial" panose="020B0604020202020204" pitchFamily="34" charset="0"/>
              </a:rPr>
              <a:t>(up to 500 words with medium of work depending on student’s linguistic ability)</a:t>
            </a:r>
            <a:endParaRPr lang="en-GB" sz="1600"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sz="1600" dirty="0">
                <a:latin typeface="Calibri" panose="020F0502020204030204" pitchFamily="34" charset="0"/>
                <a:ea typeface="Calibri" panose="020F0502020204030204" pitchFamily="34" charset="0"/>
                <a:cs typeface="Arial" panose="020B0604020202020204" pitchFamily="34" charset="0"/>
              </a:rPr>
              <a:t>It should also include: </a:t>
            </a:r>
            <a:r>
              <a:rPr lang="en-US" sz="1600" dirty="0">
                <a:latin typeface="MS Mincho" panose="02020609040205080304" pitchFamily="49" charset="-128"/>
                <a:ea typeface="Calibri" panose="020F0502020204030204" pitchFamily="34" charset="0"/>
                <a:cs typeface="MS Mincho" panose="02020609040205080304" pitchFamily="49" charset="-128"/>
              </a:rPr>
              <a:t> </a:t>
            </a:r>
            <a:endParaRPr lang="en-GB" sz="1600" dirty="0">
              <a:latin typeface="Times New Roman" panose="02020603050405020304" pitchFamily="18" charset="0"/>
              <a:ea typeface="Calibri" panose="020F0502020204030204" pitchFamily="34" charset="0"/>
            </a:endParaRPr>
          </a:p>
          <a:p>
            <a:pPr marL="400050" indent="-400050">
              <a:spcAft>
                <a:spcPts val="0"/>
              </a:spcAft>
              <a:buFont typeface="+mj-lt"/>
              <a:buAutoNum type="romanLcPeriod"/>
            </a:pPr>
            <a:r>
              <a:rPr lang="en-US" sz="1600" dirty="0">
                <a:latin typeface="Calibri" panose="020F0502020204030204" pitchFamily="34" charset="0"/>
                <a:ea typeface="Calibri" panose="020F0502020204030204" pitchFamily="34" charset="0"/>
                <a:cs typeface="Times New Roman" panose="02020603050405020304" pitchFamily="18" charset="0"/>
              </a:rPr>
              <a:t>A lesson plan or a weekly plan that demonstrate the best example of the student developing learners’ literacy skills in Welsh and / or improving personal language skills</a:t>
            </a:r>
          </a:p>
          <a:p>
            <a:pPr marL="400050" indent="-400050">
              <a:spcAft>
                <a:spcPts val="0"/>
              </a:spcAft>
              <a:buFont typeface="+mj-lt"/>
              <a:buAutoNum type="romanLcPeriod"/>
            </a:pPr>
            <a:r>
              <a:rPr lang="en-US" sz="1600" dirty="0">
                <a:latin typeface="Calibri" panose="020F0502020204030204" pitchFamily="34" charset="0"/>
                <a:ea typeface="Calibri" panose="020F0502020204030204" pitchFamily="34" charset="0"/>
                <a:cs typeface="Times New Roman" panose="02020603050405020304" pitchFamily="18" charset="0"/>
              </a:rPr>
              <a:t>An original resource that shows evidence of developing learners’ literacy skills and differentiation</a:t>
            </a:r>
          </a:p>
          <a:p>
            <a:pPr marL="400050" indent="-400050">
              <a:spcAft>
                <a:spcPts val="0"/>
              </a:spcAft>
              <a:buFont typeface="+mj-lt"/>
              <a:buAutoNum type="romanLcPeriod"/>
            </a:pPr>
            <a:r>
              <a:rPr lang="en-US" sz="1600" dirty="0">
                <a:latin typeface="Calibri" panose="020F0502020204030204" pitchFamily="34" charset="0"/>
                <a:ea typeface="Calibri" panose="020F0502020204030204" pitchFamily="34" charset="0"/>
                <a:cs typeface="Times New Roman" panose="02020603050405020304" pitchFamily="18" charset="0"/>
              </a:rPr>
              <a:t>Evidence of correcting a learner’s work </a:t>
            </a:r>
            <a:endParaRPr lang="en-GB" sz="16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sp>
        <p:nvSpPr>
          <p:cNvPr id="4" name="12-Point Star 3">
            <a:extLst>
              <a:ext uri="{FF2B5EF4-FFF2-40B4-BE49-F238E27FC236}">
                <a16:creationId xmlns:a16="http://schemas.microsoft.com/office/drawing/2014/main" id="{8B0C6BBC-26D6-7448-888F-21C3A1A5D71C}"/>
              </a:ext>
            </a:extLst>
          </p:cNvPr>
          <p:cNvSpPr/>
          <p:nvPr/>
        </p:nvSpPr>
        <p:spPr>
          <a:xfrm>
            <a:off x="2820692" y="2867186"/>
            <a:ext cx="9223142" cy="3862845"/>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You could begin your self-reflection by including your personal  background with regards to the  Welsh language and your personal skills.  Think of: Where are you with regards to your “Welsh journey”?  Then you can reflect on the recorded activity,  your future and the way in which you intend to further develop your Welsh skills.</a:t>
            </a:r>
          </a:p>
        </p:txBody>
      </p:sp>
      <p:cxnSp>
        <p:nvCxnSpPr>
          <p:cNvPr id="6" name="Straight Arrow Connector 5">
            <a:extLst>
              <a:ext uri="{FF2B5EF4-FFF2-40B4-BE49-F238E27FC236}">
                <a16:creationId xmlns:a16="http://schemas.microsoft.com/office/drawing/2014/main" id="{950A95CF-BD50-014C-8483-028C3428DC89}"/>
              </a:ext>
            </a:extLst>
          </p:cNvPr>
          <p:cNvCxnSpPr>
            <a:cxnSpLocks/>
          </p:cNvCxnSpPr>
          <p:nvPr/>
        </p:nvCxnSpPr>
        <p:spPr>
          <a:xfrm flipH="1" flipV="1">
            <a:off x="3885141" y="2585817"/>
            <a:ext cx="1198303" cy="127326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A3AEAF40-3BB3-BB49-8160-A2073C42EC56}"/>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2274914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5AD4D6-F375-1944-ABEE-FAAF966E73AC}"/>
              </a:ext>
            </a:extLst>
          </p:cNvPr>
          <p:cNvSpPr/>
          <p:nvPr/>
        </p:nvSpPr>
        <p:spPr>
          <a:xfrm>
            <a:off x="169333" y="1464304"/>
            <a:ext cx="11751733" cy="2954655"/>
          </a:xfrm>
          <a:prstGeom prst="rect">
            <a:avLst/>
          </a:prstGeom>
          <a:solidFill>
            <a:schemeClr val="bg1"/>
          </a:solidFill>
          <a:ln w="76200">
            <a:solidFill>
              <a:schemeClr val="accent1"/>
            </a:solidFill>
          </a:ln>
        </p:spPr>
        <p:txBody>
          <a:bodyPr wrap="square">
            <a:spAutoFit/>
          </a:bodyPr>
          <a:lstStyle/>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Times New Roman" panose="02020603050405020304" pitchFamily="18" charset="0"/>
              <a:ea typeface="Calibri" panose="020F0502020204030204" pitchFamily="34"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The lesson plan focussing specifically on developing learners' literacy skills in Welsh</a:t>
            </a:r>
            <a:r>
              <a:rPr lang="en-GB" sz="1600" dirty="0">
                <a:latin typeface="MS Mincho" panose="02020609040205080304" pitchFamily="49" charset="-128"/>
                <a:ea typeface="Times New Roman" panose="02020603050405020304" pitchFamily="18" charset="0"/>
                <a:cs typeface="MS Mincho" panose="02020609040205080304" pitchFamily="49" charset="-128"/>
              </a:rPr>
              <a:t> </a:t>
            </a:r>
            <a:endParaRPr lang="en-GB" sz="16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romanLcPeriod"/>
              <a:tabLst>
                <a:tab pos="139700" algn="l"/>
                <a:tab pos="457200" algn="l"/>
              </a:tabLst>
            </a:pPr>
            <a:r>
              <a:rPr lang="en-GB" sz="1600" dirty="0">
                <a:latin typeface="Calibri" panose="020F0502020204030204" pitchFamily="34" charset="0"/>
                <a:ea typeface="Times New Roman" panose="02020603050405020304" pitchFamily="18" charset="0"/>
                <a:cs typeface="Arial" panose="020B0604020202020204" pitchFamily="34" charset="0"/>
              </a:rPr>
              <a:t>Written self-reflection by the student (up to 500 words with medium of work depending on student’s linguistic ability)</a:t>
            </a:r>
            <a:endParaRPr lang="en-GB" sz="1600" dirty="0">
              <a:latin typeface="Times New Roman" panose="02020603050405020304" pitchFamily="18" charset="0"/>
              <a:ea typeface="Times New Roman" panose="02020603050405020304" pitchFamily="18" charset="0"/>
            </a:endParaRPr>
          </a:p>
          <a:p>
            <a:pPr>
              <a:spcAft>
                <a:spcPts val="0"/>
              </a:spcAft>
              <a:tabLst>
                <a:tab pos="139700" algn="l"/>
                <a:tab pos="457200" algn="l"/>
              </a:tabLst>
            </a:pPr>
            <a:r>
              <a:rPr lang="en-US" sz="1600" dirty="0">
                <a:latin typeface="Calibri" panose="020F0502020204030204" pitchFamily="34" charset="0"/>
                <a:ea typeface="Calibri" panose="020F0502020204030204" pitchFamily="34" charset="0"/>
                <a:cs typeface="Arial" panose="020B0604020202020204" pitchFamily="34" charset="0"/>
              </a:rPr>
              <a:t>It should also include: </a:t>
            </a:r>
            <a:r>
              <a:rPr lang="en-US" sz="1600" dirty="0">
                <a:latin typeface="MS Mincho" panose="02020609040205080304" pitchFamily="49" charset="-128"/>
                <a:ea typeface="Calibri" panose="020F0502020204030204" pitchFamily="34" charset="0"/>
                <a:cs typeface="MS Mincho" panose="02020609040205080304" pitchFamily="49" charset="-128"/>
              </a:rPr>
              <a:t> </a:t>
            </a:r>
            <a:endParaRPr lang="en-GB" sz="1600" dirty="0">
              <a:latin typeface="Times New Roman" panose="02020603050405020304" pitchFamily="18" charset="0"/>
              <a:ea typeface="Calibri" panose="020F0502020204030204" pitchFamily="34" charset="0"/>
            </a:endParaRPr>
          </a:p>
          <a:p>
            <a:pPr marL="400050" indent="-400050">
              <a:spcAft>
                <a:spcPts val="0"/>
              </a:spcAft>
              <a:buFont typeface="+mj-lt"/>
              <a:buAutoNum type="romanLcPeriod"/>
            </a:pPr>
            <a:r>
              <a:rPr lang="en-US"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A lesson plan </a:t>
            </a:r>
            <a:r>
              <a:rPr lang="en-US" sz="1600" dirty="0">
                <a:latin typeface="Calibri" panose="020F0502020204030204" pitchFamily="34" charset="0"/>
                <a:ea typeface="Calibri" panose="020F0502020204030204" pitchFamily="34" charset="0"/>
                <a:cs typeface="Times New Roman" panose="02020603050405020304" pitchFamily="18" charset="0"/>
              </a:rPr>
              <a:t>or a weekly plan that demonstrate the best example of the student developing learners’ literacy skills in Welsh and / or improving personal language skills</a:t>
            </a:r>
          </a:p>
          <a:p>
            <a:pPr marL="400050" indent="-400050">
              <a:spcAft>
                <a:spcPts val="0"/>
              </a:spcAft>
              <a:buFont typeface="+mj-lt"/>
              <a:buAutoNum type="romanLcPeriod"/>
            </a:pPr>
            <a:r>
              <a:rPr lang="en-US"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An original resource </a:t>
            </a:r>
            <a:r>
              <a:rPr lang="en-US" sz="1600" dirty="0">
                <a:latin typeface="Calibri" panose="020F0502020204030204" pitchFamily="34" charset="0"/>
                <a:ea typeface="Calibri" panose="020F0502020204030204" pitchFamily="34" charset="0"/>
                <a:cs typeface="Times New Roman" panose="02020603050405020304" pitchFamily="18" charset="0"/>
              </a:rPr>
              <a:t>that shows evidence of developing learners’ literacy skills and differentiation</a:t>
            </a:r>
          </a:p>
          <a:p>
            <a:pPr marL="400050" indent="-400050">
              <a:spcAft>
                <a:spcPts val="0"/>
              </a:spcAft>
              <a:buFont typeface="+mj-lt"/>
              <a:buAutoNum type="romanLcPeriod"/>
            </a:pPr>
            <a:r>
              <a:rPr lang="en-US"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Evidence of correcting </a:t>
            </a:r>
            <a:r>
              <a:rPr lang="en-US" sz="1600" dirty="0">
                <a:latin typeface="Calibri" panose="020F0502020204030204" pitchFamily="34" charset="0"/>
                <a:ea typeface="Calibri" panose="020F0502020204030204" pitchFamily="34" charset="0"/>
                <a:cs typeface="Times New Roman" panose="02020603050405020304" pitchFamily="18" charset="0"/>
              </a:rPr>
              <a:t>a learner’s work </a:t>
            </a:r>
            <a:endParaRPr lang="en-GB" sz="1600" dirty="0">
              <a:effectLst/>
              <a:latin typeface="Times New Roman" panose="02020603050405020304" pitchFamily="18" charset="0"/>
              <a:ea typeface="Calibri" panose="020F0502020204030204" pitchFamily="34" charset="0"/>
            </a:endParaRPr>
          </a:p>
        </p:txBody>
      </p:sp>
      <p:sp>
        <p:nvSpPr>
          <p:cNvPr id="3" name="TextBox 2">
            <a:extLst>
              <a:ext uri="{FF2B5EF4-FFF2-40B4-BE49-F238E27FC236}">
                <a16:creationId xmlns:a16="http://schemas.microsoft.com/office/drawing/2014/main" id="{4916EA8C-997A-3445-9E56-E4CE32F41F67}"/>
              </a:ext>
            </a:extLst>
          </p:cNvPr>
          <p:cNvSpPr txBox="1"/>
          <p:nvPr/>
        </p:nvSpPr>
        <p:spPr>
          <a:xfrm>
            <a:off x="3352800" y="220133"/>
            <a:ext cx="5046134" cy="646331"/>
          </a:xfrm>
          <a:prstGeom prst="rect">
            <a:avLst/>
          </a:prstGeom>
          <a:solidFill>
            <a:schemeClr val="bg1"/>
          </a:solidFill>
          <a:ln w="76200">
            <a:solidFill>
              <a:schemeClr val="accent1"/>
            </a:solidFill>
          </a:ln>
        </p:spPr>
        <p:txBody>
          <a:bodyPr wrap="square" rtlCol="0">
            <a:spAutoFit/>
          </a:bodyPr>
          <a:lstStyle/>
          <a:p>
            <a:pPr algn="ctr"/>
            <a:r>
              <a:rPr lang="en-US" sz="3600" b="1" dirty="0"/>
              <a:t>The Portfolio …</a:t>
            </a:r>
          </a:p>
        </p:txBody>
      </p:sp>
      <p:pic>
        <p:nvPicPr>
          <p:cNvPr id="4" name="Picture 3">
            <a:extLst>
              <a:ext uri="{FF2B5EF4-FFF2-40B4-BE49-F238E27FC236}">
                <a16:creationId xmlns:a16="http://schemas.microsoft.com/office/drawing/2014/main" id="{118E51B6-B5E8-ED4E-AE10-A1F8CD1B395D}"/>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183611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20CEE-4CA0-4C41-8756-7371DD9DB133}"/>
              </a:ext>
            </a:extLst>
          </p:cNvPr>
          <p:cNvSpPr>
            <a:spLocks noGrp="1"/>
          </p:cNvSpPr>
          <p:nvPr>
            <p:ph idx="1"/>
          </p:nvPr>
        </p:nvSpPr>
        <p:spPr>
          <a:xfrm>
            <a:off x="287868" y="1265984"/>
            <a:ext cx="11443216" cy="4797932"/>
          </a:xfrm>
          <a:solidFill>
            <a:schemeClr val="bg1"/>
          </a:solidFill>
          <a:ln w="76200">
            <a:solidFill>
              <a:schemeClr val="accent2"/>
            </a:solidFill>
          </a:ln>
        </p:spPr>
        <p:txBody>
          <a:bodyPr>
            <a:noAutofit/>
          </a:bodyPr>
          <a:lstStyle/>
          <a:p>
            <a:pPr marL="457200" indent="-457200">
              <a:buFont typeface="+mj-lt"/>
              <a:buAutoNum type="arabicPeriod"/>
            </a:pPr>
            <a:r>
              <a:rPr lang="en-US" sz="2200" dirty="0"/>
              <a:t>Make sure that all evidence uploaded is suitable.  The evidence should show your skills while developing pupils’ language skills / show your personal language development.</a:t>
            </a:r>
          </a:p>
          <a:p>
            <a:pPr marL="457200" indent="-457200">
              <a:buFont typeface="+mj-lt"/>
              <a:buAutoNum type="arabicPeriod"/>
            </a:pPr>
            <a:r>
              <a:rPr lang="en-US" sz="2200" dirty="0"/>
              <a:t>The self –reflection (up to 500 words).  </a:t>
            </a:r>
            <a:r>
              <a:rPr lang="en-US" dirty="0"/>
              <a:t>You could begin your self-reflection by including your personal  background with regards to the  Welsh language and your personal skills.  Where are you with regards to your “Welsh journey”?  Then you can reflect on the recorded lesson,  your future and the way in which you intend to further develop your Welsh skills in the future.</a:t>
            </a:r>
          </a:p>
          <a:p>
            <a:pPr marL="457200" indent="-457200">
              <a:buFont typeface="+mj-lt"/>
              <a:buAutoNum type="arabicPeriod"/>
            </a:pPr>
            <a:r>
              <a:rPr lang="en-US" sz="2200" dirty="0"/>
              <a:t>Additional evidence: lesson plans, original resources, evidence of assessing pupils’ work, evidence that shows your commitment to your developing Welsh skills, additional sound / video clips, etc.</a:t>
            </a:r>
          </a:p>
          <a:p>
            <a:pPr marL="457200" indent="-457200">
              <a:buFont typeface="+mj-lt"/>
              <a:buAutoNum type="arabicPeriod"/>
            </a:pPr>
            <a:r>
              <a:rPr lang="en-US" dirty="0"/>
              <a:t>AD</a:t>
            </a:r>
            <a:r>
              <a:rPr lang="en-US" sz="2200" dirty="0"/>
              <a:t> (</a:t>
            </a:r>
            <a:r>
              <a:rPr lang="en-US" sz="2200" dirty="0" err="1"/>
              <a:t>Addysgu</a:t>
            </a:r>
            <a:r>
              <a:rPr lang="en-US" sz="2200" dirty="0"/>
              <a:t> a </a:t>
            </a:r>
            <a:r>
              <a:rPr lang="en-US" sz="2200" dirty="0" err="1"/>
              <a:t>Dysgu</a:t>
            </a:r>
            <a:r>
              <a:rPr lang="en-US" sz="2200" dirty="0"/>
              <a:t> / Teaching and Learning Strategies):  Make sure that your teaching and learning strategies are clear in your lesson plans.  </a:t>
            </a:r>
          </a:p>
        </p:txBody>
      </p:sp>
      <p:sp>
        <p:nvSpPr>
          <p:cNvPr id="6" name="Google Shape;442;p59">
            <a:extLst>
              <a:ext uri="{FF2B5EF4-FFF2-40B4-BE49-F238E27FC236}">
                <a16:creationId xmlns:a16="http://schemas.microsoft.com/office/drawing/2014/main" id="{E5EA5A5E-65E9-624C-B3A9-E9ABF4CDC18C}"/>
              </a:ext>
            </a:extLst>
          </p:cNvPr>
          <p:cNvSpPr txBox="1">
            <a:spLocks noGrp="1"/>
          </p:cNvSpPr>
          <p:nvPr>
            <p:ph type="title"/>
          </p:nvPr>
        </p:nvSpPr>
        <p:spPr>
          <a:xfrm>
            <a:off x="3657600" y="226594"/>
            <a:ext cx="5232400" cy="857338"/>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90000"/>
              </a:lnSpc>
              <a:spcBef>
                <a:spcPts val="0"/>
              </a:spcBef>
              <a:spcAft>
                <a:spcPts val="0"/>
              </a:spcAft>
              <a:buClr>
                <a:schemeClr val="dk1"/>
              </a:buClr>
              <a:buSzPts val="4000"/>
              <a:buFont typeface="Century Gothic"/>
              <a:buNone/>
            </a:pPr>
            <a:r>
              <a:rPr lang="en-GB" sz="4400" b="1" i="0" u="none" strike="noStrike" cap="none" dirty="0">
                <a:solidFill>
                  <a:schemeClr val="bg1"/>
                </a:solidFill>
                <a:latin typeface="Segoe Print" panose="02000800000000000000" pitchFamily="2" charset="0"/>
                <a:ea typeface="Calibri"/>
                <a:cs typeface="Calibri"/>
                <a:sym typeface="Calibri"/>
              </a:rPr>
              <a:t>Top tips…</a:t>
            </a:r>
            <a:endParaRPr sz="4400" b="1" i="0" u="none" strike="noStrike" cap="none" dirty="0">
              <a:solidFill>
                <a:schemeClr val="bg1"/>
              </a:solidFill>
              <a:latin typeface="Segoe Print" panose="02000800000000000000" pitchFamily="2" charset="0"/>
              <a:ea typeface="Calibri"/>
              <a:cs typeface="Calibri"/>
              <a:sym typeface="Calibri"/>
            </a:endParaRPr>
          </a:p>
        </p:txBody>
      </p:sp>
      <p:pic>
        <p:nvPicPr>
          <p:cNvPr id="4" name="Picture 3">
            <a:extLst>
              <a:ext uri="{FF2B5EF4-FFF2-40B4-BE49-F238E27FC236}">
                <a16:creationId xmlns:a16="http://schemas.microsoft.com/office/drawing/2014/main" id="{F0C4A26F-7D41-1A49-8308-A3291F35E2FE}"/>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1949157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dissolv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dissolv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dissolv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36433124-C062-2F41-96C4-9E77F8953731}"/>
              </a:ext>
            </a:extLst>
          </p:cNvPr>
          <p:cNvSpPr/>
          <p:nvPr/>
        </p:nvSpPr>
        <p:spPr>
          <a:xfrm>
            <a:off x="3781571" y="1754733"/>
            <a:ext cx="4749801" cy="267546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rPr>
              <a:t>SUT </a:t>
            </a:r>
            <a:r>
              <a:rPr lang="en-US" sz="2400" b="1" dirty="0" err="1">
                <a:solidFill>
                  <a:schemeClr val="bg1"/>
                </a:solidFill>
              </a:rPr>
              <a:t>ydych</a:t>
            </a:r>
            <a:r>
              <a:rPr lang="en-US" sz="2400" b="1" dirty="0">
                <a:solidFill>
                  <a:schemeClr val="bg1"/>
                </a:solidFill>
              </a:rPr>
              <a:t> </a:t>
            </a:r>
            <a:r>
              <a:rPr lang="en-US" sz="2400" b="1" dirty="0" err="1">
                <a:solidFill>
                  <a:schemeClr val="bg1"/>
                </a:solidFill>
              </a:rPr>
              <a:t>chi’n</a:t>
            </a:r>
            <a:r>
              <a:rPr lang="en-US" sz="2400" b="1" dirty="0">
                <a:solidFill>
                  <a:schemeClr val="bg1"/>
                </a:solidFill>
              </a:rPr>
              <a:t> </a:t>
            </a:r>
            <a:r>
              <a:rPr lang="en-US" sz="2400" b="1" dirty="0" err="1">
                <a:solidFill>
                  <a:schemeClr val="bg1"/>
                </a:solidFill>
              </a:rPr>
              <a:t>addysgu</a:t>
            </a:r>
            <a:r>
              <a:rPr lang="en-US" sz="2400" b="1" dirty="0">
                <a:solidFill>
                  <a:schemeClr val="bg1"/>
                </a:solidFill>
              </a:rPr>
              <a:t> </a:t>
            </a:r>
            <a:r>
              <a:rPr lang="en-US" sz="2400" b="1" dirty="0" err="1">
                <a:solidFill>
                  <a:schemeClr val="bg1"/>
                </a:solidFill>
              </a:rPr>
              <a:t>iaith</a:t>
            </a:r>
            <a:r>
              <a:rPr lang="en-US" sz="2400" b="1" dirty="0">
                <a:solidFill>
                  <a:schemeClr val="bg1"/>
                </a:solidFill>
              </a:rPr>
              <a:t>?</a:t>
            </a:r>
          </a:p>
          <a:p>
            <a:pPr algn="ctr"/>
            <a:endParaRPr lang="en-US" sz="2400" b="1" dirty="0">
              <a:solidFill>
                <a:schemeClr val="bg1"/>
              </a:solidFill>
            </a:endParaRPr>
          </a:p>
          <a:p>
            <a:pPr algn="ctr"/>
            <a:r>
              <a:rPr lang="en-US" sz="2400" b="1" dirty="0">
                <a:solidFill>
                  <a:schemeClr val="bg1"/>
                </a:solidFill>
              </a:rPr>
              <a:t>HOW? </a:t>
            </a:r>
          </a:p>
        </p:txBody>
      </p:sp>
      <p:pic>
        <p:nvPicPr>
          <p:cNvPr id="5" name="Picture 4">
            <a:extLst>
              <a:ext uri="{FF2B5EF4-FFF2-40B4-BE49-F238E27FC236}">
                <a16:creationId xmlns:a16="http://schemas.microsoft.com/office/drawing/2014/main" id="{F0B1B51B-C906-3C46-9091-A02322604F6C}"/>
              </a:ext>
            </a:extLst>
          </p:cNvPr>
          <p:cNvPicPr>
            <a:picLocks noChangeAspect="1"/>
          </p:cNvPicPr>
          <p:nvPr/>
        </p:nvPicPr>
        <p:blipFill>
          <a:blip r:embed="rId2"/>
          <a:stretch>
            <a:fillRect/>
          </a:stretch>
        </p:blipFill>
        <p:spPr>
          <a:xfrm>
            <a:off x="311147" y="233363"/>
            <a:ext cx="1936751" cy="1393874"/>
          </a:xfrm>
          <a:prstGeom prst="rect">
            <a:avLst/>
          </a:prstGeom>
        </p:spPr>
      </p:pic>
      <p:pic>
        <p:nvPicPr>
          <p:cNvPr id="6" name="Picture 5">
            <a:extLst>
              <a:ext uri="{FF2B5EF4-FFF2-40B4-BE49-F238E27FC236}">
                <a16:creationId xmlns:a16="http://schemas.microsoft.com/office/drawing/2014/main" id="{D478493A-BD63-0941-AD80-4DB705B14004}"/>
              </a:ext>
            </a:extLst>
          </p:cNvPr>
          <p:cNvPicPr>
            <a:picLocks noChangeAspect="1"/>
          </p:cNvPicPr>
          <p:nvPr/>
        </p:nvPicPr>
        <p:blipFill>
          <a:blip r:embed="rId3"/>
          <a:stretch>
            <a:fillRect/>
          </a:stretch>
        </p:blipFill>
        <p:spPr>
          <a:xfrm>
            <a:off x="2635249" y="207963"/>
            <a:ext cx="1887488" cy="1419274"/>
          </a:xfrm>
          <a:prstGeom prst="rect">
            <a:avLst/>
          </a:prstGeom>
        </p:spPr>
      </p:pic>
      <p:pic>
        <p:nvPicPr>
          <p:cNvPr id="7" name="Picture 6">
            <a:extLst>
              <a:ext uri="{FF2B5EF4-FFF2-40B4-BE49-F238E27FC236}">
                <a16:creationId xmlns:a16="http://schemas.microsoft.com/office/drawing/2014/main" id="{CDF336C2-9748-BB46-A705-889B61131E8D}"/>
              </a:ext>
            </a:extLst>
          </p:cNvPr>
          <p:cNvPicPr>
            <a:picLocks noChangeAspect="1"/>
          </p:cNvPicPr>
          <p:nvPr/>
        </p:nvPicPr>
        <p:blipFill>
          <a:blip r:embed="rId4"/>
          <a:stretch>
            <a:fillRect/>
          </a:stretch>
        </p:blipFill>
        <p:spPr>
          <a:xfrm>
            <a:off x="7804595" y="223289"/>
            <a:ext cx="3160250" cy="1419274"/>
          </a:xfrm>
          <a:prstGeom prst="rect">
            <a:avLst/>
          </a:prstGeom>
        </p:spPr>
      </p:pic>
      <p:pic>
        <p:nvPicPr>
          <p:cNvPr id="8" name="Picture 7">
            <a:extLst>
              <a:ext uri="{FF2B5EF4-FFF2-40B4-BE49-F238E27FC236}">
                <a16:creationId xmlns:a16="http://schemas.microsoft.com/office/drawing/2014/main" id="{3A4C07D1-31C8-4548-8840-03E77A460E91}"/>
              </a:ext>
            </a:extLst>
          </p:cNvPr>
          <p:cNvPicPr>
            <a:picLocks noChangeAspect="1"/>
          </p:cNvPicPr>
          <p:nvPr/>
        </p:nvPicPr>
        <p:blipFill>
          <a:blip r:embed="rId5"/>
          <a:stretch>
            <a:fillRect/>
          </a:stretch>
        </p:blipFill>
        <p:spPr>
          <a:xfrm>
            <a:off x="9792296" y="4790892"/>
            <a:ext cx="2125134" cy="1700107"/>
          </a:xfrm>
          <a:prstGeom prst="rect">
            <a:avLst/>
          </a:prstGeom>
        </p:spPr>
      </p:pic>
      <p:pic>
        <p:nvPicPr>
          <p:cNvPr id="10" name="Picture 9">
            <a:extLst>
              <a:ext uri="{FF2B5EF4-FFF2-40B4-BE49-F238E27FC236}">
                <a16:creationId xmlns:a16="http://schemas.microsoft.com/office/drawing/2014/main" id="{AA9500C0-F510-BA4D-80CB-63C4CAD0C35D}"/>
              </a:ext>
            </a:extLst>
          </p:cNvPr>
          <p:cNvPicPr>
            <a:picLocks noChangeAspect="1"/>
          </p:cNvPicPr>
          <p:nvPr/>
        </p:nvPicPr>
        <p:blipFill>
          <a:blip r:embed="rId6"/>
          <a:stretch>
            <a:fillRect/>
          </a:stretch>
        </p:blipFill>
        <p:spPr>
          <a:xfrm>
            <a:off x="4768833" y="233363"/>
            <a:ext cx="2409643" cy="1455826"/>
          </a:xfrm>
          <a:prstGeom prst="rect">
            <a:avLst/>
          </a:prstGeom>
        </p:spPr>
      </p:pic>
      <p:pic>
        <p:nvPicPr>
          <p:cNvPr id="11" name="Picture 10">
            <a:extLst>
              <a:ext uri="{FF2B5EF4-FFF2-40B4-BE49-F238E27FC236}">
                <a16:creationId xmlns:a16="http://schemas.microsoft.com/office/drawing/2014/main" id="{B4641F9A-9E56-BB41-ACF8-9DF0164F470F}"/>
              </a:ext>
            </a:extLst>
          </p:cNvPr>
          <p:cNvPicPr>
            <a:picLocks noChangeAspect="1"/>
          </p:cNvPicPr>
          <p:nvPr/>
        </p:nvPicPr>
        <p:blipFill>
          <a:blip r:embed="rId7"/>
          <a:stretch>
            <a:fillRect/>
          </a:stretch>
        </p:blipFill>
        <p:spPr>
          <a:xfrm>
            <a:off x="3494873" y="4864101"/>
            <a:ext cx="2055728" cy="1704750"/>
          </a:xfrm>
          <a:prstGeom prst="rect">
            <a:avLst/>
          </a:prstGeom>
        </p:spPr>
      </p:pic>
      <p:pic>
        <p:nvPicPr>
          <p:cNvPr id="12" name="Picture 11">
            <a:extLst>
              <a:ext uri="{FF2B5EF4-FFF2-40B4-BE49-F238E27FC236}">
                <a16:creationId xmlns:a16="http://schemas.microsoft.com/office/drawing/2014/main" id="{67740B31-3B3C-4E4D-A117-936A3B3FEEFA}"/>
              </a:ext>
            </a:extLst>
          </p:cNvPr>
          <p:cNvPicPr>
            <a:picLocks noChangeAspect="1"/>
          </p:cNvPicPr>
          <p:nvPr/>
        </p:nvPicPr>
        <p:blipFill>
          <a:blip r:embed="rId8"/>
          <a:stretch>
            <a:fillRect/>
          </a:stretch>
        </p:blipFill>
        <p:spPr>
          <a:xfrm>
            <a:off x="559599" y="4884734"/>
            <a:ext cx="2010404" cy="1838575"/>
          </a:xfrm>
          <a:prstGeom prst="rect">
            <a:avLst/>
          </a:prstGeom>
        </p:spPr>
      </p:pic>
      <p:pic>
        <p:nvPicPr>
          <p:cNvPr id="13" name="Picture 12">
            <a:extLst>
              <a:ext uri="{FF2B5EF4-FFF2-40B4-BE49-F238E27FC236}">
                <a16:creationId xmlns:a16="http://schemas.microsoft.com/office/drawing/2014/main" id="{8246D3EE-657C-2D46-A02D-58AB47E40EB6}"/>
              </a:ext>
            </a:extLst>
          </p:cNvPr>
          <p:cNvPicPr>
            <a:picLocks noChangeAspect="1"/>
          </p:cNvPicPr>
          <p:nvPr/>
        </p:nvPicPr>
        <p:blipFill>
          <a:blip r:embed="rId9"/>
          <a:stretch>
            <a:fillRect/>
          </a:stretch>
        </p:blipFill>
        <p:spPr>
          <a:xfrm>
            <a:off x="8445896" y="2290373"/>
            <a:ext cx="1409700" cy="1435100"/>
          </a:xfrm>
          <a:prstGeom prst="rect">
            <a:avLst/>
          </a:prstGeom>
        </p:spPr>
      </p:pic>
      <p:pic>
        <p:nvPicPr>
          <p:cNvPr id="14" name="Picture 13">
            <a:extLst>
              <a:ext uri="{FF2B5EF4-FFF2-40B4-BE49-F238E27FC236}">
                <a16:creationId xmlns:a16="http://schemas.microsoft.com/office/drawing/2014/main" id="{60989C04-4052-1C44-B019-55C3C38F8D14}"/>
              </a:ext>
            </a:extLst>
          </p:cNvPr>
          <p:cNvPicPr>
            <a:picLocks noChangeAspect="1"/>
          </p:cNvPicPr>
          <p:nvPr/>
        </p:nvPicPr>
        <p:blipFill>
          <a:blip r:embed="rId10"/>
          <a:stretch>
            <a:fillRect/>
          </a:stretch>
        </p:blipFill>
        <p:spPr>
          <a:xfrm>
            <a:off x="231303" y="3167090"/>
            <a:ext cx="1358900" cy="1485900"/>
          </a:xfrm>
          <a:prstGeom prst="rect">
            <a:avLst/>
          </a:prstGeom>
        </p:spPr>
      </p:pic>
      <p:pic>
        <p:nvPicPr>
          <p:cNvPr id="17" name="Picture 16">
            <a:extLst>
              <a:ext uri="{FF2B5EF4-FFF2-40B4-BE49-F238E27FC236}">
                <a16:creationId xmlns:a16="http://schemas.microsoft.com/office/drawing/2014/main" id="{09DC215D-7C9F-4149-AF8D-B7E57384D286}"/>
              </a:ext>
            </a:extLst>
          </p:cNvPr>
          <p:cNvPicPr>
            <a:picLocks noChangeAspect="1"/>
          </p:cNvPicPr>
          <p:nvPr/>
        </p:nvPicPr>
        <p:blipFill>
          <a:blip r:embed="rId11"/>
          <a:stretch>
            <a:fillRect/>
          </a:stretch>
        </p:blipFill>
        <p:spPr>
          <a:xfrm>
            <a:off x="7788176" y="5116090"/>
            <a:ext cx="1571009" cy="1452761"/>
          </a:xfrm>
          <a:prstGeom prst="rect">
            <a:avLst/>
          </a:prstGeom>
        </p:spPr>
      </p:pic>
      <p:pic>
        <p:nvPicPr>
          <p:cNvPr id="18" name="Picture 17">
            <a:extLst>
              <a:ext uri="{FF2B5EF4-FFF2-40B4-BE49-F238E27FC236}">
                <a16:creationId xmlns:a16="http://schemas.microsoft.com/office/drawing/2014/main" id="{9A31850D-49E8-F84D-A9AE-603684DC2617}"/>
              </a:ext>
            </a:extLst>
          </p:cNvPr>
          <p:cNvPicPr>
            <a:picLocks noChangeAspect="1"/>
          </p:cNvPicPr>
          <p:nvPr/>
        </p:nvPicPr>
        <p:blipFill>
          <a:blip r:embed="rId12"/>
          <a:stretch>
            <a:fillRect/>
          </a:stretch>
        </p:blipFill>
        <p:spPr>
          <a:xfrm>
            <a:off x="1399903" y="1627237"/>
            <a:ext cx="1638300" cy="1231900"/>
          </a:xfrm>
          <a:prstGeom prst="rect">
            <a:avLst/>
          </a:prstGeom>
        </p:spPr>
      </p:pic>
      <p:pic>
        <p:nvPicPr>
          <p:cNvPr id="19" name="Picture 18">
            <a:extLst>
              <a:ext uri="{FF2B5EF4-FFF2-40B4-BE49-F238E27FC236}">
                <a16:creationId xmlns:a16="http://schemas.microsoft.com/office/drawing/2014/main" id="{9278494C-0765-3F4E-B190-1B34296E9F71}"/>
              </a:ext>
            </a:extLst>
          </p:cNvPr>
          <p:cNvPicPr>
            <a:picLocks noChangeAspect="1"/>
          </p:cNvPicPr>
          <p:nvPr/>
        </p:nvPicPr>
        <p:blipFill>
          <a:blip r:embed="rId13"/>
          <a:stretch>
            <a:fillRect/>
          </a:stretch>
        </p:blipFill>
        <p:spPr>
          <a:xfrm>
            <a:off x="10228460" y="2022292"/>
            <a:ext cx="1673690" cy="1673690"/>
          </a:xfrm>
          <a:prstGeom prst="rect">
            <a:avLst/>
          </a:prstGeom>
        </p:spPr>
      </p:pic>
      <p:sp>
        <p:nvSpPr>
          <p:cNvPr id="20" name="TextBox 19">
            <a:extLst>
              <a:ext uri="{FF2B5EF4-FFF2-40B4-BE49-F238E27FC236}">
                <a16:creationId xmlns:a16="http://schemas.microsoft.com/office/drawing/2014/main" id="{FCBFE2F7-3E48-7041-850F-4F6827F8DECF}"/>
              </a:ext>
            </a:extLst>
          </p:cNvPr>
          <p:cNvSpPr txBox="1"/>
          <p:nvPr/>
        </p:nvSpPr>
        <p:spPr>
          <a:xfrm rot="20512217">
            <a:off x="6499061" y="219077"/>
            <a:ext cx="1599773" cy="1169551"/>
          </a:xfrm>
          <a:prstGeom prst="rect">
            <a:avLst/>
          </a:prstGeom>
          <a:noFill/>
        </p:spPr>
        <p:txBody>
          <a:bodyPr wrap="square" rtlCol="0">
            <a:spAutoFit/>
          </a:bodyPr>
          <a:lstStyle/>
          <a:p>
            <a:pPr algn="ctr"/>
            <a:r>
              <a:rPr lang="en-US" sz="1400" b="1" dirty="0" err="1">
                <a:latin typeface="Segoe Print" panose="02000800000000000000" pitchFamily="2" charset="0"/>
              </a:rPr>
              <a:t>gofyn</a:t>
            </a:r>
            <a:r>
              <a:rPr lang="en-US" sz="1400" b="1" dirty="0">
                <a:latin typeface="Segoe Print" panose="02000800000000000000" pitchFamily="2" charset="0"/>
              </a:rPr>
              <a:t> </a:t>
            </a:r>
            <a:r>
              <a:rPr lang="en-US" sz="1400" b="1" dirty="0" err="1">
                <a:latin typeface="Segoe Print" panose="02000800000000000000" pitchFamily="2" charset="0"/>
              </a:rPr>
              <a:t>cwestiynau</a:t>
            </a:r>
            <a:endParaRPr lang="en-US" sz="1400" b="1" dirty="0">
              <a:latin typeface="Segoe Print" panose="02000800000000000000" pitchFamily="2" charset="0"/>
            </a:endParaRPr>
          </a:p>
          <a:p>
            <a:pPr algn="ctr"/>
            <a:r>
              <a:rPr lang="en-US" sz="1400" b="1" dirty="0">
                <a:latin typeface="Segoe Print" panose="02000800000000000000" pitchFamily="2" charset="0"/>
              </a:rPr>
              <a:t> </a:t>
            </a:r>
          </a:p>
          <a:p>
            <a:pPr algn="ctr"/>
            <a:r>
              <a:rPr lang="en-US" sz="1400" b="1" i="1" dirty="0">
                <a:latin typeface="Segoe Print" panose="02000800000000000000" pitchFamily="2" charset="0"/>
              </a:rPr>
              <a:t>ask suitable questions</a:t>
            </a:r>
          </a:p>
        </p:txBody>
      </p:sp>
      <p:sp>
        <p:nvSpPr>
          <p:cNvPr id="21" name="TextBox 20">
            <a:extLst>
              <a:ext uri="{FF2B5EF4-FFF2-40B4-BE49-F238E27FC236}">
                <a16:creationId xmlns:a16="http://schemas.microsoft.com/office/drawing/2014/main" id="{115C5156-F1BF-EE4E-9054-84F734EDCBFE}"/>
              </a:ext>
            </a:extLst>
          </p:cNvPr>
          <p:cNvSpPr txBox="1"/>
          <p:nvPr/>
        </p:nvSpPr>
        <p:spPr>
          <a:xfrm rot="1442543">
            <a:off x="10328115" y="374309"/>
            <a:ext cx="1599773" cy="738664"/>
          </a:xfrm>
          <a:prstGeom prst="rect">
            <a:avLst/>
          </a:prstGeom>
          <a:noFill/>
        </p:spPr>
        <p:txBody>
          <a:bodyPr wrap="square" rtlCol="0">
            <a:spAutoFit/>
          </a:bodyPr>
          <a:lstStyle/>
          <a:p>
            <a:pPr algn="ctr"/>
            <a:r>
              <a:rPr lang="en-US" sz="1400" b="1" dirty="0" err="1">
                <a:latin typeface="Segoe Print" panose="02000800000000000000" pitchFamily="2" charset="0"/>
              </a:rPr>
              <a:t>canmoliaeth</a:t>
            </a:r>
            <a:r>
              <a:rPr lang="en-US" sz="1400" b="1" dirty="0">
                <a:latin typeface="Segoe Print" panose="02000800000000000000" pitchFamily="2" charset="0"/>
              </a:rPr>
              <a:t> </a:t>
            </a:r>
          </a:p>
          <a:p>
            <a:pPr algn="ctr"/>
            <a:endParaRPr lang="en-US" sz="1400" b="1" i="1" dirty="0">
              <a:latin typeface="Segoe Print" panose="02000800000000000000" pitchFamily="2" charset="0"/>
            </a:endParaRPr>
          </a:p>
          <a:p>
            <a:pPr algn="ctr"/>
            <a:r>
              <a:rPr lang="en-US" sz="1400" b="1" i="1" dirty="0">
                <a:latin typeface="Segoe Print" panose="02000800000000000000" pitchFamily="2" charset="0"/>
              </a:rPr>
              <a:t>praise</a:t>
            </a:r>
          </a:p>
        </p:txBody>
      </p:sp>
      <p:sp>
        <p:nvSpPr>
          <p:cNvPr id="22" name="TextBox 21">
            <a:extLst>
              <a:ext uri="{FF2B5EF4-FFF2-40B4-BE49-F238E27FC236}">
                <a16:creationId xmlns:a16="http://schemas.microsoft.com/office/drawing/2014/main" id="{30264AEB-DF91-4143-B159-D45DAF97C916}"/>
              </a:ext>
            </a:extLst>
          </p:cNvPr>
          <p:cNvSpPr txBox="1"/>
          <p:nvPr/>
        </p:nvSpPr>
        <p:spPr>
          <a:xfrm rot="488784">
            <a:off x="10284145" y="3276709"/>
            <a:ext cx="1599773" cy="738664"/>
          </a:xfrm>
          <a:prstGeom prst="rect">
            <a:avLst/>
          </a:prstGeom>
          <a:noFill/>
        </p:spPr>
        <p:txBody>
          <a:bodyPr wrap="square" rtlCol="0">
            <a:spAutoFit/>
          </a:bodyPr>
          <a:lstStyle/>
          <a:p>
            <a:pPr algn="ctr"/>
            <a:r>
              <a:rPr lang="en-US" sz="1400" b="1" dirty="0" err="1">
                <a:latin typeface="Segoe Print" panose="02000800000000000000" pitchFamily="2" charset="0"/>
              </a:rPr>
              <a:t>amser</a:t>
            </a:r>
            <a:r>
              <a:rPr lang="en-US" sz="1400" b="1" dirty="0">
                <a:latin typeface="Segoe Print" panose="02000800000000000000" pitchFamily="2" charset="0"/>
              </a:rPr>
              <a:t> </a:t>
            </a:r>
            <a:r>
              <a:rPr lang="en-US" sz="1400" b="1" dirty="0" err="1">
                <a:latin typeface="Segoe Print" panose="02000800000000000000" pitchFamily="2" charset="0"/>
              </a:rPr>
              <a:t>i</a:t>
            </a:r>
            <a:r>
              <a:rPr lang="en-US" sz="1400" b="1" dirty="0">
                <a:latin typeface="Segoe Print" panose="02000800000000000000" pitchFamily="2" charset="0"/>
              </a:rPr>
              <a:t> </a:t>
            </a:r>
            <a:r>
              <a:rPr lang="en-US" sz="1400" b="1" dirty="0" err="1">
                <a:latin typeface="Segoe Print" panose="02000800000000000000" pitchFamily="2" charset="0"/>
              </a:rPr>
              <a:t>feddwl</a:t>
            </a:r>
            <a:r>
              <a:rPr lang="en-US" sz="1400" b="1" dirty="0">
                <a:latin typeface="Segoe Print" panose="02000800000000000000" pitchFamily="2" charset="0"/>
              </a:rPr>
              <a:t> </a:t>
            </a:r>
          </a:p>
          <a:p>
            <a:pPr algn="ctr"/>
            <a:endParaRPr lang="en-US" sz="1400" b="1" i="1" dirty="0">
              <a:latin typeface="Segoe Print" panose="02000800000000000000" pitchFamily="2" charset="0"/>
            </a:endParaRPr>
          </a:p>
          <a:p>
            <a:pPr algn="ctr"/>
            <a:r>
              <a:rPr lang="en-US" sz="1400" b="1" i="1" dirty="0">
                <a:latin typeface="Segoe Print" panose="02000800000000000000" pitchFamily="2" charset="0"/>
              </a:rPr>
              <a:t>time to think</a:t>
            </a:r>
          </a:p>
        </p:txBody>
      </p:sp>
      <p:sp>
        <p:nvSpPr>
          <p:cNvPr id="23" name="TextBox 22">
            <a:extLst>
              <a:ext uri="{FF2B5EF4-FFF2-40B4-BE49-F238E27FC236}">
                <a16:creationId xmlns:a16="http://schemas.microsoft.com/office/drawing/2014/main" id="{B3AB802D-9775-074D-BF30-14873F7A954C}"/>
              </a:ext>
            </a:extLst>
          </p:cNvPr>
          <p:cNvSpPr txBox="1"/>
          <p:nvPr/>
        </p:nvSpPr>
        <p:spPr>
          <a:xfrm rot="20512217">
            <a:off x="7791485" y="2106849"/>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dilio</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drilling</a:t>
            </a:r>
          </a:p>
        </p:txBody>
      </p:sp>
      <p:sp>
        <p:nvSpPr>
          <p:cNvPr id="24" name="TextBox 23">
            <a:extLst>
              <a:ext uri="{FF2B5EF4-FFF2-40B4-BE49-F238E27FC236}">
                <a16:creationId xmlns:a16="http://schemas.microsoft.com/office/drawing/2014/main" id="{0DCCE7BF-1775-BA44-84E3-48DBB88DCFC1}"/>
              </a:ext>
            </a:extLst>
          </p:cNvPr>
          <p:cNvSpPr txBox="1"/>
          <p:nvPr/>
        </p:nvSpPr>
        <p:spPr>
          <a:xfrm rot="20512217">
            <a:off x="3200713" y="1851598"/>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adolygu</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revise</a:t>
            </a:r>
          </a:p>
        </p:txBody>
      </p:sp>
      <p:sp>
        <p:nvSpPr>
          <p:cNvPr id="25" name="TextBox 24">
            <a:extLst>
              <a:ext uri="{FF2B5EF4-FFF2-40B4-BE49-F238E27FC236}">
                <a16:creationId xmlns:a16="http://schemas.microsoft.com/office/drawing/2014/main" id="{1D106948-EE5B-3F47-BF0F-ACCC65762549}"/>
              </a:ext>
            </a:extLst>
          </p:cNvPr>
          <p:cNvSpPr txBox="1"/>
          <p:nvPr/>
        </p:nvSpPr>
        <p:spPr>
          <a:xfrm rot="20512217">
            <a:off x="4748861" y="4669179"/>
            <a:ext cx="1489018" cy="738664"/>
          </a:xfrm>
          <a:prstGeom prst="rect">
            <a:avLst/>
          </a:prstGeom>
          <a:noFill/>
        </p:spPr>
        <p:txBody>
          <a:bodyPr wrap="square" rtlCol="0">
            <a:spAutoFit/>
          </a:bodyPr>
          <a:lstStyle/>
          <a:p>
            <a:pPr algn="ctr"/>
            <a:r>
              <a:rPr lang="en-US" sz="1400" b="1" dirty="0" err="1">
                <a:latin typeface="Segoe Print" panose="02000800000000000000" pitchFamily="2" charset="0"/>
              </a:rPr>
              <a:t>gwaith</a:t>
            </a:r>
            <a:r>
              <a:rPr lang="en-US" sz="1400" b="1" dirty="0">
                <a:latin typeface="Segoe Print" panose="02000800000000000000" pitchFamily="2" charset="0"/>
              </a:rPr>
              <a:t> </a:t>
            </a:r>
            <a:r>
              <a:rPr lang="en-US" sz="1400" b="1" dirty="0" err="1">
                <a:latin typeface="Segoe Print" panose="02000800000000000000" pitchFamily="2" charset="0"/>
              </a:rPr>
              <a:t>pâr</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pair work</a:t>
            </a:r>
          </a:p>
        </p:txBody>
      </p:sp>
      <p:sp>
        <p:nvSpPr>
          <p:cNvPr id="26" name="TextBox 25">
            <a:extLst>
              <a:ext uri="{FF2B5EF4-FFF2-40B4-BE49-F238E27FC236}">
                <a16:creationId xmlns:a16="http://schemas.microsoft.com/office/drawing/2014/main" id="{A9629FC6-2722-FB46-A762-620800B25D21}"/>
              </a:ext>
            </a:extLst>
          </p:cNvPr>
          <p:cNvSpPr txBox="1"/>
          <p:nvPr/>
        </p:nvSpPr>
        <p:spPr>
          <a:xfrm rot="20512217">
            <a:off x="1801778" y="4621457"/>
            <a:ext cx="1396145" cy="738664"/>
          </a:xfrm>
          <a:prstGeom prst="rect">
            <a:avLst/>
          </a:prstGeom>
          <a:noFill/>
        </p:spPr>
        <p:txBody>
          <a:bodyPr wrap="square" rtlCol="0">
            <a:spAutoFit/>
          </a:bodyPr>
          <a:lstStyle/>
          <a:p>
            <a:pPr algn="ctr"/>
            <a:r>
              <a:rPr lang="en-US" sz="1400" b="1" dirty="0">
                <a:latin typeface="Segoe Print" panose="02000800000000000000" pitchFamily="2" charset="0"/>
              </a:rPr>
              <a:t>Gwaith </a:t>
            </a:r>
            <a:r>
              <a:rPr lang="en-US" sz="1400" b="1" dirty="0" err="1">
                <a:latin typeface="Segoe Print" panose="02000800000000000000" pitchFamily="2" charset="0"/>
              </a:rPr>
              <a:t>grwp</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group work</a:t>
            </a:r>
          </a:p>
        </p:txBody>
      </p:sp>
      <p:sp>
        <p:nvSpPr>
          <p:cNvPr id="27" name="TextBox 26">
            <a:extLst>
              <a:ext uri="{FF2B5EF4-FFF2-40B4-BE49-F238E27FC236}">
                <a16:creationId xmlns:a16="http://schemas.microsoft.com/office/drawing/2014/main" id="{CFD386E9-947E-9242-8C46-2C624487BB0C}"/>
              </a:ext>
            </a:extLst>
          </p:cNvPr>
          <p:cNvSpPr txBox="1"/>
          <p:nvPr/>
        </p:nvSpPr>
        <p:spPr>
          <a:xfrm rot="20512217">
            <a:off x="1481053" y="3181243"/>
            <a:ext cx="1161716" cy="1169551"/>
          </a:xfrm>
          <a:prstGeom prst="rect">
            <a:avLst/>
          </a:prstGeom>
          <a:noFill/>
        </p:spPr>
        <p:txBody>
          <a:bodyPr wrap="square" rtlCol="0">
            <a:spAutoFit/>
          </a:bodyPr>
          <a:lstStyle/>
          <a:p>
            <a:pPr algn="ctr"/>
            <a:r>
              <a:rPr lang="en-US" sz="1400" b="1" dirty="0" err="1">
                <a:latin typeface="Segoe Print" panose="02000800000000000000" pitchFamily="2" charset="0"/>
              </a:rPr>
              <a:t>chwarae</a:t>
            </a:r>
            <a:r>
              <a:rPr lang="en-US" sz="1400" b="1" dirty="0">
                <a:latin typeface="Segoe Print" panose="02000800000000000000" pitchFamily="2" charset="0"/>
              </a:rPr>
              <a:t> </a:t>
            </a:r>
            <a:r>
              <a:rPr lang="en-US" sz="1400" b="1" dirty="0" err="1">
                <a:latin typeface="Segoe Print" panose="02000800000000000000" pitchFamily="2" charset="0"/>
              </a:rPr>
              <a:t>gemau</a:t>
            </a:r>
            <a:endParaRPr lang="en-US" sz="1400" b="1" dirty="0">
              <a:latin typeface="Segoe Print" panose="02000800000000000000" pitchFamily="2" charset="0"/>
            </a:endParaRPr>
          </a:p>
          <a:p>
            <a:pPr algn="ctr"/>
            <a:endParaRPr lang="en-US" sz="1400" b="1" dirty="0">
              <a:latin typeface="Segoe Print" panose="02000800000000000000" pitchFamily="2" charset="0"/>
            </a:endParaRPr>
          </a:p>
          <a:p>
            <a:pPr algn="ctr"/>
            <a:r>
              <a:rPr lang="en-US" sz="1400" b="1" dirty="0">
                <a:latin typeface="Segoe Print" panose="02000800000000000000" pitchFamily="2" charset="0"/>
              </a:rPr>
              <a:t> play games</a:t>
            </a:r>
          </a:p>
        </p:txBody>
      </p:sp>
      <p:sp>
        <p:nvSpPr>
          <p:cNvPr id="29" name="TextBox 28">
            <a:extLst>
              <a:ext uri="{FF2B5EF4-FFF2-40B4-BE49-F238E27FC236}">
                <a16:creationId xmlns:a16="http://schemas.microsoft.com/office/drawing/2014/main" id="{CC4F01A2-A689-0040-BF5B-4BCC52317F86}"/>
              </a:ext>
            </a:extLst>
          </p:cNvPr>
          <p:cNvSpPr txBox="1"/>
          <p:nvPr/>
        </p:nvSpPr>
        <p:spPr>
          <a:xfrm rot="20512217">
            <a:off x="8611530" y="4675614"/>
            <a:ext cx="1161716" cy="307777"/>
          </a:xfrm>
          <a:prstGeom prst="rect">
            <a:avLst/>
          </a:prstGeom>
          <a:noFill/>
        </p:spPr>
        <p:txBody>
          <a:bodyPr wrap="square" rtlCol="0">
            <a:spAutoFit/>
          </a:bodyPr>
          <a:lstStyle/>
          <a:p>
            <a:pPr algn="ctr"/>
            <a:r>
              <a:rPr lang="en-US" sz="1400" b="1" dirty="0" err="1">
                <a:latin typeface="Segoe Print" panose="02000800000000000000" pitchFamily="2" charset="0"/>
              </a:rPr>
              <a:t>asesu</a:t>
            </a:r>
            <a:endParaRPr lang="en-US" sz="1400" b="1" dirty="0">
              <a:latin typeface="Segoe Print" panose="02000800000000000000" pitchFamily="2" charset="0"/>
            </a:endParaRPr>
          </a:p>
        </p:txBody>
      </p:sp>
      <p:sp>
        <p:nvSpPr>
          <p:cNvPr id="30" name="TextBox 29">
            <a:extLst>
              <a:ext uri="{FF2B5EF4-FFF2-40B4-BE49-F238E27FC236}">
                <a16:creationId xmlns:a16="http://schemas.microsoft.com/office/drawing/2014/main" id="{EB96C0FC-1B38-8C4F-943B-9F6C648CBAFE}"/>
              </a:ext>
            </a:extLst>
          </p:cNvPr>
          <p:cNvSpPr txBox="1"/>
          <p:nvPr/>
        </p:nvSpPr>
        <p:spPr>
          <a:xfrm rot="20512217">
            <a:off x="143208" y="1870705"/>
            <a:ext cx="1161716" cy="738664"/>
          </a:xfrm>
          <a:prstGeom prst="rect">
            <a:avLst/>
          </a:prstGeom>
          <a:noFill/>
        </p:spPr>
        <p:txBody>
          <a:bodyPr wrap="square" rtlCol="0">
            <a:spAutoFit/>
          </a:bodyPr>
          <a:lstStyle/>
          <a:p>
            <a:pPr algn="ctr"/>
            <a:r>
              <a:rPr lang="en-US" sz="1400" b="1" dirty="0" err="1">
                <a:latin typeface="Segoe Print" panose="02000800000000000000" pitchFamily="2" charset="0"/>
              </a:rPr>
              <a:t>Siarad</a:t>
            </a:r>
            <a:r>
              <a:rPr lang="en-US" sz="1400" b="1" dirty="0">
                <a:latin typeface="Segoe Print" panose="02000800000000000000" pitchFamily="2" charset="0"/>
              </a:rPr>
              <a:t> CYMRAEG</a:t>
            </a:r>
          </a:p>
          <a:p>
            <a:pPr algn="ctr"/>
            <a:endParaRPr lang="en-US" sz="1400" b="1" dirty="0">
              <a:latin typeface="Segoe Print" panose="02000800000000000000" pitchFamily="2" charset="0"/>
            </a:endParaRPr>
          </a:p>
        </p:txBody>
      </p:sp>
    </p:spTree>
    <p:extLst>
      <p:ext uri="{BB962C8B-B14F-4D97-AF65-F5344CB8AC3E}">
        <p14:creationId xmlns:p14="http://schemas.microsoft.com/office/powerpoint/2010/main" val="3115836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1431CC-A3E1-6443-BED9-A21EA99A8838}"/>
              </a:ext>
            </a:extLst>
          </p:cNvPr>
          <p:cNvSpPr>
            <a:spLocks noGrp="1"/>
          </p:cNvSpPr>
          <p:nvPr>
            <p:ph idx="1"/>
          </p:nvPr>
        </p:nvSpPr>
        <p:spPr>
          <a:xfrm>
            <a:off x="664158" y="1652337"/>
            <a:ext cx="10982409" cy="4555032"/>
          </a:xfrm>
          <a:solidFill>
            <a:schemeClr val="bg1"/>
          </a:solidFill>
          <a:ln w="38100">
            <a:solidFill>
              <a:schemeClr val="accent1"/>
            </a:solidFill>
          </a:ln>
        </p:spPr>
        <p:txBody>
          <a:bodyPr>
            <a:normAutofit/>
          </a:bodyPr>
          <a:lstStyle/>
          <a:p>
            <a:r>
              <a:rPr lang="en-US" sz="2000" b="1" dirty="0"/>
              <a:t>At the moment, Welsh Government aim to have all Primary pupils back in school this week (week beginning 15</a:t>
            </a:r>
            <a:r>
              <a:rPr lang="en-US" sz="2000" b="1" baseline="30000" dirty="0"/>
              <a:t>th</a:t>
            </a:r>
            <a:r>
              <a:rPr lang="en-US" sz="2000" b="1" dirty="0"/>
              <a:t> March 2021).  </a:t>
            </a:r>
          </a:p>
          <a:p>
            <a:r>
              <a:rPr lang="en-US" sz="2000" b="1" dirty="0"/>
              <a:t>We hope that ALL pupils will be able to attend school every day during the Summer Term.</a:t>
            </a:r>
          </a:p>
          <a:p>
            <a:r>
              <a:rPr lang="en-US" sz="2000" b="1" dirty="0"/>
              <a:t>However, what happens if your class (or school) has to self-isolate?</a:t>
            </a:r>
          </a:p>
          <a:p>
            <a:r>
              <a:rPr lang="en-US" sz="2000" b="1" dirty="0"/>
              <a:t>If this is the case, and you are asked to teach online, then you will NOT be able to record pupils for your film evidence.</a:t>
            </a:r>
          </a:p>
          <a:p>
            <a:r>
              <a:rPr lang="en-US" sz="2000" b="1" dirty="0"/>
              <a:t>In these individual cases, asynchronous material can be uploaded as film evidence (e.g. PowerPoint presentation with voiceover / </a:t>
            </a:r>
            <a:r>
              <a:rPr lang="en-US" sz="2000" b="1" dirty="0" err="1"/>
              <a:t>Panopto</a:t>
            </a:r>
            <a:r>
              <a:rPr lang="en-US" sz="2000" b="1" dirty="0"/>
              <a:t> / </a:t>
            </a:r>
            <a:r>
              <a:rPr lang="en-US" sz="2000" b="1" dirty="0" err="1"/>
              <a:t>Screencastify</a:t>
            </a:r>
            <a:r>
              <a:rPr lang="en-US" sz="2000" b="1" dirty="0"/>
              <a:t> </a:t>
            </a:r>
            <a:r>
              <a:rPr lang="en-US" sz="2000" b="1" dirty="0" err="1"/>
              <a:t>etc</a:t>
            </a:r>
            <a:r>
              <a:rPr lang="en-US" sz="2000" b="1" dirty="0"/>
              <a:t>)</a:t>
            </a:r>
          </a:p>
          <a:p>
            <a:r>
              <a:rPr lang="en-US" sz="2000" b="1" dirty="0"/>
              <a:t>In this situation, your self-reflection will need to be based on the asynchronous film evidence.</a:t>
            </a:r>
          </a:p>
        </p:txBody>
      </p:sp>
      <p:sp>
        <p:nvSpPr>
          <p:cNvPr id="6" name="Title 1">
            <a:extLst>
              <a:ext uri="{FF2B5EF4-FFF2-40B4-BE49-F238E27FC236}">
                <a16:creationId xmlns:a16="http://schemas.microsoft.com/office/drawing/2014/main" id="{02EFA822-EB26-8446-BC5B-34072BB571A2}"/>
              </a:ext>
            </a:extLst>
          </p:cNvPr>
          <p:cNvSpPr>
            <a:spLocks noGrp="1"/>
          </p:cNvSpPr>
          <p:nvPr>
            <p:ph type="title"/>
          </p:nvPr>
        </p:nvSpPr>
        <p:spPr>
          <a:xfrm>
            <a:off x="2353383" y="305123"/>
            <a:ext cx="7603957" cy="787309"/>
          </a:xfrm>
          <a:solidFill>
            <a:schemeClr val="tx1"/>
          </a:solidFill>
        </p:spPr>
        <p:txBody>
          <a:bodyPr>
            <a:normAutofit/>
          </a:bodyPr>
          <a:lstStyle/>
          <a:p>
            <a:pPr algn="ctr"/>
            <a:r>
              <a:rPr lang="en-US" sz="4000" b="1" dirty="0">
                <a:solidFill>
                  <a:schemeClr val="bg1"/>
                </a:solidFill>
                <a:latin typeface="Noteworthy Light" panose="02000400000000000000" pitchFamily="2" charset="77"/>
                <a:ea typeface="Noteworthy Light" panose="02000400000000000000" pitchFamily="2" charset="77"/>
              </a:rPr>
              <a:t>Beth </a:t>
            </a:r>
            <a:r>
              <a:rPr lang="en-US" sz="4000" b="1" dirty="0" err="1">
                <a:solidFill>
                  <a:schemeClr val="bg1"/>
                </a:solidFill>
                <a:latin typeface="Noteworthy Light" panose="02000400000000000000" pitchFamily="2" charset="77"/>
                <a:ea typeface="Noteworthy Light" panose="02000400000000000000" pitchFamily="2" charset="77"/>
              </a:rPr>
              <a:t>os</a:t>
            </a:r>
            <a:r>
              <a:rPr lang="en-US" sz="4000" b="1" dirty="0">
                <a:solidFill>
                  <a:schemeClr val="bg1"/>
                </a:solidFill>
                <a:latin typeface="Noteworthy Light" panose="02000400000000000000" pitchFamily="2" charset="77"/>
                <a:ea typeface="Noteworthy Light" panose="02000400000000000000" pitchFamily="2" charset="77"/>
              </a:rPr>
              <a:t> ... ?           What if ... ?</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pic>
        <p:nvPicPr>
          <p:cNvPr id="7" name="Picture 6">
            <a:extLst>
              <a:ext uri="{FF2B5EF4-FFF2-40B4-BE49-F238E27FC236}">
                <a16:creationId xmlns:a16="http://schemas.microsoft.com/office/drawing/2014/main" id="{33C74370-1CE6-B04E-9E3C-B0397E58D703}"/>
              </a:ext>
            </a:extLst>
          </p:cNvPr>
          <p:cNvPicPr>
            <a:picLocks noChangeAspect="1"/>
          </p:cNvPicPr>
          <p:nvPr/>
        </p:nvPicPr>
        <p:blipFill>
          <a:blip r:embed="rId2"/>
          <a:stretch>
            <a:fillRect/>
          </a:stretch>
        </p:blipFill>
        <p:spPr>
          <a:xfrm>
            <a:off x="0" y="6429428"/>
            <a:ext cx="2766236" cy="428572"/>
          </a:xfrm>
          <a:prstGeom prst="rect">
            <a:avLst/>
          </a:prstGeom>
        </p:spPr>
      </p:pic>
    </p:spTree>
    <p:extLst>
      <p:ext uri="{BB962C8B-B14F-4D97-AF65-F5344CB8AC3E}">
        <p14:creationId xmlns:p14="http://schemas.microsoft.com/office/powerpoint/2010/main" val="3653757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442;p59">
            <a:extLst>
              <a:ext uri="{FF2B5EF4-FFF2-40B4-BE49-F238E27FC236}">
                <a16:creationId xmlns:a16="http://schemas.microsoft.com/office/drawing/2014/main" id="{3251B347-DA61-8B4E-9990-EC16BA2F582B}"/>
              </a:ext>
            </a:extLst>
          </p:cNvPr>
          <p:cNvSpPr txBox="1">
            <a:spLocks/>
          </p:cNvSpPr>
          <p:nvPr/>
        </p:nvSpPr>
        <p:spPr>
          <a:xfrm>
            <a:off x="625643" y="360949"/>
            <a:ext cx="11044989" cy="2622884"/>
          </a:xfrm>
          <a:prstGeom prst="rect">
            <a:avLst/>
          </a:prstGeom>
          <a:solidFill>
            <a:schemeClr val="bg1"/>
          </a:solidFill>
          <a:ln w="76200">
            <a:solidFill>
              <a:schemeClr val="accent1"/>
            </a:solid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endParaRPr lang="en-GB" sz="4400" b="1" cap="none" dirty="0">
              <a:latin typeface="Segoe Print" panose="02000800000000000000" pitchFamily="2" charset="0"/>
              <a:ea typeface="Calibri"/>
              <a:cs typeface="Calibri"/>
              <a:sym typeface="Calibri"/>
            </a:endParaRPr>
          </a:p>
          <a:p>
            <a:pPr algn="ctr">
              <a:spcBef>
                <a:spcPts val="0"/>
              </a:spcBef>
              <a:buClr>
                <a:schemeClr val="dk1"/>
              </a:buClr>
              <a:buSzPts val="4000"/>
              <a:buFont typeface="Century Gothic"/>
              <a:buNone/>
            </a:pPr>
            <a:r>
              <a:rPr lang="en-GB" sz="4400" b="1" cap="none" dirty="0">
                <a:latin typeface="Segoe Print" panose="02000800000000000000" pitchFamily="2" charset="0"/>
                <a:ea typeface="Calibri"/>
                <a:cs typeface="Calibri"/>
                <a:sym typeface="Calibri"/>
              </a:rPr>
              <a:t>How do I submit my work?</a:t>
            </a:r>
          </a:p>
          <a:p>
            <a:pPr algn="ctr">
              <a:spcBef>
                <a:spcPts val="0"/>
              </a:spcBef>
              <a:buClr>
                <a:schemeClr val="dk1"/>
              </a:buClr>
              <a:buSzPts val="4000"/>
              <a:buFont typeface="Century Gothic"/>
              <a:buNone/>
            </a:pPr>
            <a:endParaRPr lang="en-GB" sz="4400" b="1" cap="none" dirty="0">
              <a:latin typeface="Segoe Print" panose="02000800000000000000" pitchFamily="2" charset="0"/>
              <a:ea typeface="Calibri"/>
              <a:cs typeface="Calibri"/>
              <a:sym typeface="Calibri"/>
            </a:endParaRPr>
          </a:p>
          <a:p>
            <a:pPr algn="ctr">
              <a:spcBef>
                <a:spcPts val="0"/>
              </a:spcBef>
              <a:buClr>
                <a:schemeClr val="dk1"/>
              </a:buClr>
              <a:buSzPts val="4000"/>
            </a:pPr>
            <a:r>
              <a:rPr lang="en-GB" sz="2400" b="1" cap="none" dirty="0">
                <a:latin typeface="Segoe Print" panose="02000800000000000000" pitchFamily="2" charset="0"/>
                <a:ea typeface="Calibri"/>
                <a:cs typeface="Calibri"/>
                <a:sym typeface="Calibri"/>
                <a:hlinkClick r:id="rId2">
                  <a:extLst>
                    <a:ext uri="{A12FA001-AC4F-418D-AE19-62706E023703}">
                      <ahyp:hlinkClr xmlns:ahyp="http://schemas.microsoft.com/office/drawing/2018/hyperlinkcolor" val="tx"/>
                    </a:ext>
                  </a:extLst>
                </a:hlinkClick>
              </a:rPr>
              <a:t>https://uwtsd.hosted.panopto.com/Panopto/Pages/Viewer.aspx?id=1861dec6-ede2-4bbc-badc-acd400a348e4</a:t>
            </a:r>
            <a:endParaRPr lang="en-GB" sz="2400" b="1" cap="none" dirty="0">
              <a:latin typeface="Segoe Print" panose="02000800000000000000" pitchFamily="2" charset="0"/>
              <a:ea typeface="Calibri"/>
              <a:cs typeface="Calibri"/>
              <a:sym typeface="Calibri"/>
            </a:endParaRPr>
          </a:p>
          <a:p>
            <a:pPr algn="ctr">
              <a:spcBef>
                <a:spcPts val="0"/>
              </a:spcBef>
              <a:buClr>
                <a:schemeClr val="dk1"/>
              </a:buClr>
              <a:buSzPts val="4000"/>
            </a:pPr>
            <a:endParaRPr lang="en-GB" sz="2400" b="1" cap="none" dirty="0">
              <a:latin typeface="Segoe Print" panose="02000800000000000000" pitchFamily="2" charset="0"/>
              <a:ea typeface="Calibri"/>
              <a:cs typeface="Calibri"/>
              <a:sym typeface="Calibri"/>
            </a:endParaRP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p:txBody>
      </p:sp>
      <p:sp>
        <p:nvSpPr>
          <p:cNvPr id="9" name="Google Shape;442;p59">
            <a:extLst>
              <a:ext uri="{FF2B5EF4-FFF2-40B4-BE49-F238E27FC236}">
                <a16:creationId xmlns:a16="http://schemas.microsoft.com/office/drawing/2014/main" id="{64F5243F-BA45-DB4D-B340-C115087CC63F}"/>
              </a:ext>
            </a:extLst>
          </p:cNvPr>
          <p:cNvSpPr txBox="1">
            <a:spLocks/>
          </p:cNvSpPr>
          <p:nvPr/>
        </p:nvSpPr>
        <p:spPr>
          <a:xfrm>
            <a:off x="625642" y="4090736"/>
            <a:ext cx="11044989" cy="1483897"/>
          </a:xfrm>
          <a:prstGeom prst="rect">
            <a:avLst/>
          </a:prstGeom>
          <a:solidFill>
            <a:schemeClr val="bg1"/>
          </a:solidFill>
          <a:ln w="76200">
            <a:solidFill>
              <a:schemeClr val="accent1"/>
            </a:solidFill>
          </a:ln>
        </p:spPr>
        <p:txBody>
          <a:bodyPr spcFirstLastPara="1" vert="horz" wrap="square" lIns="91425" tIns="91425" rIns="91425" bIns="91425" rtlCol="0"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spcBef>
                <a:spcPts val="0"/>
              </a:spcBef>
              <a:buClr>
                <a:schemeClr val="dk1"/>
              </a:buClr>
              <a:buSzPts val="4000"/>
              <a:buFont typeface="Century Gothic"/>
              <a:buNone/>
            </a:pPr>
            <a:endParaRPr lang="en-GB" sz="4400" b="1" cap="none" dirty="0">
              <a:latin typeface="Segoe Print" panose="02000800000000000000" pitchFamily="2" charset="0"/>
              <a:ea typeface="Calibri"/>
              <a:cs typeface="Calibri"/>
              <a:sym typeface="Calibri"/>
            </a:endParaRPr>
          </a:p>
          <a:p>
            <a:pPr algn="ctr">
              <a:spcBef>
                <a:spcPts val="0"/>
              </a:spcBef>
              <a:buClr>
                <a:schemeClr val="dk1"/>
              </a:buClr>
              <a:buSzPts val="4000"/>
            </a:pPr>
            <a:r>
              <a:rPr lang="en-GB" b="1" cap="none" dirty="0">
                <a:latin typeface="Segoe Print" panose="02000800000000000000" pitchFamily="2" charset="0"/>
                <a:ea typeface="Calibri"/>
                <a:cs typeface="Calibri"/>
                <a:sym typeface="Calibri"/>
              </a:rPr>
              <a:t>Submission date: 7</a:t>
            </a:r>
            <a:r>
              <a:rPr lang="en-GB" b="1" cap="none" baseline="30000" dirty="0">
                <a:latin typeface="Segoe Print" panose="02000800000000000000" pitchFamily="2" charset="0"/>
                <a:ea typeface="Calibri"/>
                <a:cs typeface="Calibri"/>
                <a:sym typeface="Calibri"/>
              </a:rPr>
              <a:t>th</a:t>
            </a:r>
            <a:r>
              <a:rPr lang="en-GB" b="1" cap="none" dirty="0">
                <a:latin typeface="Segoe Print" panose="02000800000000000000" pitchFamily="2" charset="0"/>
                <a:ea typeface="Calibri"/>
                <a:cs typeface="Calibri"/>
                <a:sym typeface="Calibri"/>
              </a:rPr>
              <a:t> June 2021</a:t>
            </a:r>
          </a:p>
          <a:p>
            <a:pPr algn="ctr">
              <a:spcBef>
                <a:spcPts val="0"/>
              </a:spcBef>
              <a:buClr>
                <a:schemeClr val="dk1"/>
              </a:buClr>
              <a:buSzPts val="4000"/>
              <a:buFont typeface="Century Gothic"/>
              <a:buNone/>
            </a:pPr>
            <a:endParaRPr lang="en-GB" sz="4400" b="1" cap="none" dirty="0">
              <a:solidFill>
                <a:schemeClr val="bg1"/>
              </a:solidFill>
              <a:latin typeface="Segoe Print" panose="02000800000000000000" pitchFamily="2" charset="0"/>
              <a:ea typeface="Calibri"/>
              <a:cs typeface="Calibri"/>
              <a:sym typeface="Calibri"/>
            </a:endParaRPr>
          </a:p>
        </p:txBody>
      </p:sp>
      <p:pic>
        <p:nvPicPr>
          <p:cNvPr id="10" name="Picture 9">
            <a:extLst>
              <a:ext uri="{FF2B5EF4-FFF2-40B4-BE49-F238E27FC236}">
                <a16:creationId xmlns:a16="http://schemas.microsoft.com/office/drawing/2014/main" id="{2971F048-0669-A445-A5C2-8F8B8EA74732}"/>
              </a:ext>
            </a:extLst>
          </p:cNvPr>
          <p:cNvPicPr>
            <a:picLocks noChangeAspect="1"/>
          </p:cNvPicPr>
          <p:nvPr/>
        </p:nvPicPr>
        <p:blipFill>
          <a:blip r:embed="rId3"/>
          <a:stretch>
            <a:fillRect/>
          </a:stretch>
        </p:blipFill>
        <p:spPr>
          <a:xfrm>
            <a:off x="0" y="6429428"/>
            <a:ext cx="2766236" cy="428572"/>
          </a:xfrm>
          <a:prstGeom prst="rect">
            <a:avLst/>
          </a:prstGeom>
        </p:spPr>
      </p:pic>
    </p:spTree>
    <p:extLst>
      <p:ext uri="{BB962C8B-B14F-4D97-AF65-F5344CB8AC3E}">
        <p14:creationId xmlns:p14="http://schemas.microsoft.com/office/powerpoint/2010/main" val="2964860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A318EF2-74C6-204F-B664-4D0588497520}"/>
              </a:ext>
            </a:extLst>
          </p:cNvPr>
          <p:cNvPicPr>
            <a:picLocks noChangeAspect="1"/>
          </p:cNvPicPr>
          <p:nvPr/>
        </p:nvPicPr>
        <p:blipFill rotWithShape="1">
          <a:blip r:embed="rId2"/>
          <a:srcRect l="2256"/>
          <a:stretch/>
        </p:blipFill>
        <p:spPr>
          <a:xfrm>
            <a:off x="2359836" y="214264"/>
            <a:ext cx="9070164" cy="6482463"/>
          </a:xfrm>
          <a:prstGeom prst="rect">
            <a:avLst/>
          </a:prstGeom>
          <a:ln w="76200">
            <a:solidFill>
              <a:schemeClr val="accent2"/>
            </a:solidFill>
          </a:ln>
        </p:spPr>
      </p:pic>
      <p:sp>
        <p:nvSpPr>
          <p:cNvPr id="4" name="Google Shape;442;p59">
            <a:extLst>
              <a:ext uri="{FF2B5EF4-FFF2-40B4-BE49-F238E27FC236}">
                <a16:creationId xmlns:a16="http://schemas.microsoft.com/office/drawing/2014/main" id="{3EA219AD-81EB-1A4F-A75A-B8A5164FEABC}"/>
              </a:ext>
            </a:extLst>
          </p:cNvPr>
          <p:cNvSpPr txBox="1">
            <a:spLocks/>
          </p:cNvSpPr>
          <p:nvPr/>
        </p:nvSpPr>
        <p:spPr>
          <a:xfrm rot="16200000">
            <a:off x="-1697353" y="2872015"/>
            <a:ext cx="5653104" cy="857338"/>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2800" b="1" cap="none" dirty="0">
                <a:solidFill>
                  <a:schemeClr val="bg1"/>
                </a:solidFill>
                <a:latin typeface="Segoe Print" panose="02000800000000000000" pitchFamily="2" charset="0"/>
                <a:ea typeface="Calibri"/>
                <a:cs typeface="Calibri"/>
                <a:sym typeface="Calibri"/>
              </a:rPr>
              <a:t>Framework – Language skills</a:t>
            </a:r>
          </a:p>
        </p:txBody>
      </p:sp>
    </p:spTree>
    <p:extLst>
      <p:ext uri="{BB962C8B-B14F-4D97-AF65-F5344CB8AC3E}">
        <p14:creationId xmlns:p14="http://schemas.microsoft.com/office/powerpoint/2010/main" val="32650715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63CC04-E467-6546-AE4A-4DE83CF96085}"/>
              </a:ext>
            </a:extLst>
          </p:cNvPr>
          <p:cNvPicPr>
            <a:picLocks noChangeAspect="1"/>
          </p:cNvPicPr>
          <p:nvPr/>
        </p:nvPicPr>
        <p:blipFill>
          <a:blip r:embed="rId2"/>
          <a:stretch>
            <a:fillRect/>
          </a:stretch>
        </p:blipFill>
        <p:spPr>
          <a:xfrm>
            <a:off x="2032000" y="266389"/>
            <a:ext cx="9685867" cy="6437772"/>
          </a:xfrm>
          <a:prstGeom prst="rect">
            <a:avLst/>
          </a:prstGeom>
          <a:ln w="76200">
            <a:solidFill>
              <a:schemeClr val="accent2"/>
            </a:solidFill>
          </a:ln>
        </p:spPr>
      </p:pic>
      <p:sp>
        <p:nvSpPr>
          <p:cNvPr id="4" name="Google Shape;442;p59">
            <a:extLst>
              <a:ext uri="{FF2B5EF4-FFF2-40B4-BE49-F238E27FC236}">
                <a16:creationId xmlns:a16="http://schemas.microsoft.com/office/drawing/2014/main" id="{B393250F-DD4B-E44B-B43D-29DE4EFA9F40}"/>
              </a:ext>
            </a:extLst>
          </p:cNvPr>
          <p:cNvSpPr txBox="1">
            <a:spLocks/>
          </p:cNvSpPr>
          <p:nvPr/>
        </p:nvSpPr>
        <p:spPr>
          <a:xfrm rot="16200000">
            <a:off x="-2156786" y="3022274"/>
            <a:ext cx="6506436" cy="857338"/>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3600" b="1" cap="none" dirty="0">
                <a:solidFill>
                  <a:schemeClr val="bg1"/>
                </a:solidFill>
                <a:latin typeface="Segoe Print" panose="02000800000000000000" pitchFamily="2" charset="0"/>
                <a:ea typeface="Calibri"/>
                <a:cs typeface="Calibri"/>
                <a:sym typeface="Calibri"/>
              </a:rPr>
              <a:t>Framework - Methodology</a:t>
            </a:r>
          </a:p>
        </p:txBody>
      </p:sp>
    </p:spTree>
    <p:extLst>
      <p:ext uri="{BB962C8B-B14F-4D97-AF65-F5344CB8AC3E}">
        <p14:creationId xmlns:p14="http://schemas.microsoft.com/office/powerpoint/2010/main" val="38271877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0D2B98-D896-BA4D-BA81-9CFF2F274A79}"/>
              </a:ext>
            </a:extLst>
          </p:cNvPr>
          <p:cNvPicPr>
            <a:picLocks noChangeAspect="1"/>
          </p:cNvPicPr>
          <p:nvPr/>
        </p:nvPicPr>
        <p:blipFill>
          <a:blip r:embed="rId2"/>
          <a:stretch>
            <a:fillRect/>
          </a:stretch>
        </p:blipFill>
        <p:spPr>
          <a:xfrm>
            <a:off x="40108" y="0"/>
            <a:ext cx="12151892" cy="6858000"/>
          </a:xfrm>
          <a:prstGeom prst="rect">
            <a:avLst/>
          </a:prstGeom>
        </p:spPr>
      </p:pic>
      <p:pic>
        <p:nvPicPr>
          <p:cNvPr id="6" name="Picture 5">
            <a:extLst>
              <a:ext uri="{FF2B5EF4-FFF2-40B4-BE49-F238E27FC236}">
                <a16:creationId xmlns:a16="http://schemas.microsoft.com/office/drawing/2014/main" id="{38087B51-4B0C-6E4D-B2EF-EF611E9113BC}"/>
              </a:ext>
            </a:extLst>
          </p:cNvPr>
          <p:cNvPicPr>
            <a:picLocks noChangeAspect="1"/>
          </p:cNvPicPr>
          <p:nvPr/>
        </p:nvPicPr>
        <p:blipFill>
          <a:blip r:embed="rId3"/>
          <a:stretch>
            <a:fillRect/>
          </a:stretch>
        </p:blipFill>
        <p:spPr>
          <a:xfrm>
            <a:off x="0" y="6429428"/>
            <a:ext cx="2766236" cy="428572"/>
          </a:xfrm>
          <a:prstGeom prst="rect">
            <a:avLst/>
          </a:prstGeom>
        </p:spPr>
      </p:pic>
      <p:sp>
        <p:nvSpPr>
          <p:cNvPr id="7" name="Title 1">
            <a:extLst>
              <a:ext uri="{FF2B5EF4-FFF2-40B4-BE49-F238E27FC236}">
                <a16:creationId xmlns:a16="http://schemas.microsoft.com/office/drawing/2014/main" id="{E5BA6A32-A7C3-6246-8C91-EB251A58574F}"/>
              </a:ext>
            </a:extLst>
          </p:cNvPr>
          <p:cNvSpPr txBox="1">
            <a:spLocks/>
          </p:cNvSpPr>
          <p:nvPr/>
        </p:nvSpPr>
        <p:spPr>
          <a:xfrm>
            <a:off x="4001491" y="1283691"/>
            <a:ext cx="3762888" cy="787309"/>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latin typeface="Noteworthy Light" panose="02000400000000000000" pitchFamily="2" charset="77"/>
                <a:ea typeface="Noteworthy Light" panose="02000400000000000000" pitchFamily="2" charset="77"/>
              </a:rPr>
              <a:t>Oes</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cwestiwn</a:t>
            </a:r>
            <a:r>
              <a:rPr lang="en-US" sz="4000" b="1" dirty="0">
                <a:solidFill>
                  <a:schemeClr val="bg1"/>
                </a:solidFill>
                <a:latin typeface="Noteworthy Light" panose="02000400000000000000" pitchFamily="2" charset="77"/>
                <a:ea typeface="Noteworthy Light" panose="02000400000000000000" pitchFamily="2" charset="77"/>
              </a:rPr>
              <a:t>?</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677187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CEDB01-CB99-7B47-A516-FBC97B9E332D}"/>
              </a:ext>
            </a:extLst>
          </p:cNvPr>
          <p:cNvPicPr>
            <a:picLocks noChangeAspect="1"/>
          </p:cNvPicPr>
          <p:nvPr/>
        </p:nvPicPr>
        <p:blipFill>
          <a:blip r:embed="rId2"/>
          <a:stretch>
            <a:fillRect/>
          </a:stretch>
        </p:blipFill>
        <p:spPr>
          <a:xfrm>
            <a:off x="0" y="6429428"/>
            <a:ext cx="2766236" cy="428572"/>
          </a:xfrm>
          <a:prstGeom prst="rect">
            <a:avLst/>
          </a:prstGeom>
        </p:spPr>
      </p:pic>
      <p:pic>
        <p:nvPicPr>
          <p:cNvPr id="4" name="Picture 3">
            <a:extLst>
              <a:ext uri="{FF2B5EF4-FFF2-40B4-BE49-F238E27FC236}">
                <a16:creationId xmlns:a16="http://schemas.microsoft.com/office/drawing/2014/main" id="{28D7231C-8C4F-724B-8B0F-199F6031EC01}"/>
              </a:ext>
            </a:extLst>
          </p:cNvPr>
          <p:cNvPicPr>
            <a:picLocks noChangeAspect="1"/>
          </p:cNvPicPr>
          <p:nvPr/>
        </p:nvPicPr>
        <p:blipFill>
          <a:blip r:embed="rId3"/>
          <a:stretch>
            <a:fillRect/>
          </a:stretch>
        </p:blipFill>
        <p:spPr>
          <a:xfrm>
            <a:off x="9971366" y="4397037"/>
            <a:ext cx="2220634" cy="2460963"/>
          </a:xfrm>
          <a:prstGeom prst="rect">
            <a:avLst/>
          </a:prstGeom>
          <a:ln w="38100">
            <a:solidFill>
              <a:schemeClr val="tx1"/>
            </a:solidFill>
          </a:ln>
        </p:spPr>
      </p:pic>
      <p:pic>
        <p:nvPicPr>
          <p:cNvPr id="6" name="Picture 5">
            <a:extLst>
              <a:ext uri="{FF2B5EF4-FFF2-40B4-BE49-F238E27FC236}">
                <a16:creationId xmlns:a16="http://schemas.microsoft.com/office/drawing/2014/main" id="{FCD7FA6D-9C98-4B47-895C-F71555ECD950}"/>
              </a:ext>
            </a:extLst>
          </p:cNvPr>
          <p:cNvPicPr>
            <a:picLocks noChangeAspect="1"/>
          </p:cNvPicPr>
          <p:nvPr/>
        </p:nvPicPr>
        <p:blipFill rotWithShape="1">
          <a:blip r:embed="rId4"/>
          <a:srcRect l="15670" t="9828" r="14815" b="10969"/>
          <a:stretch/>
        </p:blipFill>
        <p:spPr>
          <a:xfrm>
            <a:off x="3257918" y="616854"/>
            <a:ext cx="5284923" cy="5502231"/>
          </a:xfrm>
          <a:prstGeom prst="rect">
            <a:avLst/>
          </a:prstGeom>
          <a:ln w="38100">
            <a:solidFill>
              <a:schemeClr val="accent1"/>
            </a:solidFill>
          </a:ln>
        </p:spPr>
      </p:pic>
    </p:spTree>
    <p:extLst>
      <p:ext uri="{BB962C8B-B14F-4D97-AF65-F5344CB8AC3E}">
        <p14:creationId xmlns:p14="http://schemas.microsoft.com/office/powerpoint/2010/main" val="3136889540"/>
      </p:ext>
    </p:extLst>
  </p:cSld>
  <p:clrMapOvr>
    <a:masterClrMapping/>
  </p:clrMapOvr>
</p:sld>
</file>

<file path=ppt/theme/theme1.xml><?xml version="1.0" encoding="utf-8"?>
<a:theme xmlns:a="http://schemas.openxmlformats.org/drawingml/2006/main" name="Wisp">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{CEFAC418-BF61-B148-8EBB-3F7F89E0273C}tf10001069</Template>
  <TotalTime>2342</TotalTime>
  <Words>2055</Words>
  <Application>Microsoft Macintosh PowerPoint</Application>
  <PresentationFormat>Widescreen</PresentationFormat>
  <Paragraphs>303</Paragraphs>
  <Slides>30</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30</vt:i4>
      </vt:variant>
    </vt:vector>
  </HeadingPairs>
  <TitlesOfParts>
    <vt:vector size="43" baseType="lpstr">
      <vt:lpstr>MS Mincho</vt:lpstr>
      <vt:lpstr>American Typewriter</vt:lpstr>
      <vt:lpstr>Arial</vt:lpstr>
      <vt:lpstr>Ayuthaya</vt:lpstr>
      <vt:lpstr>Bookman Old Style</vt:lpstr>
      <vt:lpstr>Calibri</vt:lpstr>
      <vt:lpstr>Century Gothic</vt:lpstr>
      <vt:lpstr>Noteworthy Light</vt:lpstr>
      <vt:lpstr>Segoe Print</vt:lpstr>
      <vt:lpstr>Segoe Script</vt:lpstr>
      <vt:lpstr>Times New Roman</vt:lpstr>
      <vt:lpstr>Wingdings 3</vt:lpstr>
      <vt:lpstr>Wisp</vt:lpstr>
      <vt:lpstr>PowerPoint Presentation</vt:lpstr>
      <vt:lpstr>PowerPoint Presentation</vt:lpstr>
      <vt:lpstr>Heddiw, fe fyddwn ni yn… Today we will… </vt:lpstr>
      <vt:lpstr>Rhan 1: Adolygu  Part 1: Revision </vt:lpstr>
      <vt:lpstr>Agor y wers                 Lesson openers</vt:lpstr>
      <vt:lpstr>PowerPoint Presentation</vt:lpstr>
      <vt:lpstr>Yn y dosbarth…                      In the classroom …</vt:lpstr>
      <vt:lpstr>PowerPoint Presentation</vt:lpstr>
      <vt:lpstr>Amser cofrestru ...                   Registration time ... </vt:lpstr>
      <vt:lpstr>Amser adolygu ...                       Revision time ... </vt:lpstr>
      <vt:lpstr>PowerPoint Presentation</vt:lpstr>
      <vt:lpstr>PowerPoint Presentation</vt:lpstr>
      <vt:lpstr>Rhan 2: Portffolio Cymraeg  Part 2: Welsh Portfolio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Top tips…</vt:lpstr>
      <vt:lpstr>PowerPoint Presentation</vt:lpstr>
      <vt:lpstr>Beth os ... ?           What if ... ?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Nia Evans</cp:lastModifiedBy>
  <cp:revision>203</cp:revision>
  <dcterms:created xsi:type="dcterms:W3CDTF">2020-09-11T11:29:22Z</dcterms:created>
  <dcterms:modified xsi:type="dcterms:W3CDTF">2021-03-15T12:16:29Z</dcterms:modified>
</cp:coreProperties>
</file>