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70" r:id="rId6"/>
    <p:sldId id="262" r:id="rId7"/>
    <p:sldId id="263" r:id="rId8"/>
    <p:sldId id="264" r:id="rId9"/>
    <p:sldId id="265" r:id="rId10"/>
    <p:sldId id="266" r:id="rId11"/>
    <p:sldId id="269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43" autoAdjust="0"/>
    <p:restoredTop sz="94660"/>
  </p:normalViewPr>
  <p:slideViewPr>
    <p:cSldViewPr snapToGrid="0">
      <p:cViewPr varScale="1">
        <p:scale>
          <a:sx n="55" d="100"/>
          <a:sy n="55" d="100"/>
        </p:scale>
        <p:origin x="96" y="15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CE669-ACF8-F714-2912-54F4DE0B8C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759125-319A-69C9-D610-75DFEA9F84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0CB1C-7C8A-2272-89F6-53A680CC3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F0427-F9CF-4077-AAE1-50F0D77AAF2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6A713-29AE-16E4-357E-985BA7A10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B95A96-C00F-29C7-76B6-75C0A646F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D81-5A3C-417F-9DA7-32F6EA170C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93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6A953-422B-B8A1-D6FF-7243F9AD2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67081-BB51-6E16-47A5-A4C4E1BE48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5F1CB0-D855-1126-62FD-52E03548C4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F0427-F9CF-4077-AAE1-50F0D77AAF2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6915DF-55DB-88CF-7DC4-935F442D9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A103BD-8FC1-65CA-DE2B-FF4D7DACB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D81-5A3C-417F-9DA7-32F6EA170C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252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419E6-8F6E-2AFB-1262-58862B982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194218-B0F0-BCE9-1901-8198C3D58E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EF1762-9ECF-A5AC-7C30-85D2FD54F2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F0427-F9CF-4077-AAE1-50F0D77AAF2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769ACF-8CBE-E635-72A0-D22938060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29D11-B744-4C85-3530-0CB672673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D81-5A3C-417F-9DA7-32F6EA170C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2655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24F7A-3B4A-491D-580E-2E483371D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28683-FEBD-6697-F76E-BE6C87553E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060148-55C8-4862-1C98-2DB576D07D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C68938-9F24-CBFE-FA6D-82A9E0E4CE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F0427-F9CF-4077-AAE1-50F0D77AAF2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4DB86B-1DDB-2B95-2B92-FAEC0A75B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DEB835-8586-472D-BB46-F578AFD26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D81-5A3C-417F-9DA7-32F6EA170C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5792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0604C-67B8-7831-D1A6-7911EB9EF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55D0EA-64EF-4EDF-9E58-477F2D700D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34CF75-1A6F-DEEE-CE02-41C5569653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33902F-F165-9E29-A459-3D631B917F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45B015-CAD4-6C60-375E-0974992291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AB1BEF-D76F-867F-1D83-76C1CE098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F0427-F9CF-4077-AAE1-50F0D77AAF2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2ECB6A-34D3-448A-6620-E0CF23FE7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548C6D-A996-5A88-1B90-472CA9E61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D81-5A3C-417F-9DA7-32F6EA170C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421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E7A9F-6D2E-5534-E5E7-852324AC6D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05CD01-13DF-02C9-6DE2-5994A26222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F0427-F9CF-4077-AAE1-50F0D77AAF2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459682-4E4F-7FC9-680F-732BB31DA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A4C4EB-5941-64AA-C936-14725A315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D81-5A3C-417F-9DA7-32F6EA170C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042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81F871-FE5F-8018-06A2-B892B11C41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F0427-F9CF-4077-AAE1-50F0D77AAF2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5CF6FB-E1D0-BDC9-35EB-FA9F95F0B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D24BA4-F045-37F6-6D55-C5A04AABC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D81-5A3C-417F-9DA7-32F6EA170C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625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D2F9A-A666-DFD0-9869-43B879D7F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FADB9-4981-BA81-A195-1B0114B0D3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59DC60-B3CB-FC36-1512-35643D1B70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65795B-4D51-621E-91E1-7124EB919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F0427-F9CF-4077-AAE1-50F0D77AAF2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D8575E-8CC7-6645-E73B-914153DAF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E94631-1F7E-DA97-8AE8-C91004372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D81-5A3C-417F-9DA7-32F6EA170C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561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CD6FB-B13C-D269-1ED4-172627EFC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363275-70E0-98C3-33FA-385E89635A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50DF99-FFEB-A36A-399A-9A8D047DD3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6EA1CE-6A1B-6C28-9AC6-4901132A8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F0427-F9CF-4077-AAE1-50F0D77AAF2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D29448-EC88-E739-6733-EE1029AC0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C75E6A-6F06-AABD-F3EB-F96037F81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D81-5A3C-417F-9DA7-32F6EA170C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687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6F19A-13C1-9F10-0D3F-80EA7EAB7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6DE928-7858-C5BE-0726-78E9BE403F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939699-97E0-9D1E-64ED-86DEF95EE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F0427-F9CF-4077-AAE1-50F0D77AAF2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A339DF-31E6-AF6D-81B6-8B57079D8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B74602-1C9C-2137-2659-460C99B3D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D81-5A3C-417F-9DA7-32F6EA170C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6901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5ED2EF-DAC8-B770-96EA-F86A82F5CB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7344DF-6897-D33A-1F08-4227B3302A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D2BB37-97A7-0DCA-4299-4B373F060B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F0427-F9CF-4077-AAE1-50F0D77AAF2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2363E6-B0D8-9632-4BC7-FDC69D661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BE2CD4-E878-7E73-6CD4-93D960AF9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D81-5A3C-417F-9DA7-32F6EA170C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497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B3FECB-EF7F-BC8F-44B6-5C6D7F0A0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BC17FD-E117-42A6-914C-A873FFA405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B4BA0-65A4-F1C8-7544-9EC5449A2F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2F0427-F9CF-4077-AAE1-50F0D77AAF2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74BC75-1C85-B6A5-5A81-4E16B0C8CE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811ECD-AE2D-FB21-7F6E-7281568606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FBAD81-5A3C-417F-9DA7-32F6EA170C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996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1441434-2690-B627-C9D9-DC920E8F82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668" y="883920"/>
            <a:ext cx="2538717" cy="15779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BDE7DFB-CB28-62CA-C43F-C7B9C459FAED}"/>
              </a:ext>
            </a:extLst>
          </p:cNvPr>
          <p:cNvSpPr txBox="1"/>
          <p:nvPr/>
        </p:nvSpPr>
        <p:spPr>
          <a:xfrm>
            <a:off x="6457951" y="1672883"/>
            <a:ext cx="609306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Assessment Component 1 </a:t>
            </a:r>
          </a:p>
        </p:txBody>
      </p:sp>
      <p:pic>
        <p:nvPicPr>
          <p:cNvPr id="5" name="Content Placeholder 10">
            <a:extLst>
              <a:ext uri="{FF2B5EF4-FFF2-40B4-BE49-F238E27FC236}">
                <a16:creationId xmlns:a16="http://schemas.microsoft.com/office/drawing/2014/main" id="{74EFEB0E-1417-842C-2270-775DB8BD6C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264" y="2971800"/>
            <a:ext cx="6605374" cy="2876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9716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54A8A-6E8B-F377-92E0-0EACCC9CC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ntroduction</a:t>
            </a:r>
            <a:b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</a:t>
            </a: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D6B52-5638-5741-BD1D-5DDFAEDC9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967" y="1690687"/>
            <a:ext cx="11175464" cy="3484259"/>
          </a:xfrm>
        </p:spPr>
        <p:txBody>
          <a:bodyPr/>
          <a:lstStyle/>
          <a:p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Community development is the process where  members of a community bonds relationships to identify  issues, challenges that a community is facing.(gov.au. 2022)</a:t>
            </a:r>
          </a:p>
          <a:p>
            <a:r>
              <a:rPr lang="en-US" sz="2400" dirty="0">
                <a:latin typeface="Times New Roman" panose="02020603050405020304" pitchFamily="18" charset="0"/>
              </a:rPr>
              <a:t>The aim is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address the problems of poverty in the borough of Barking and Dagenham within the west Africa populations.</a:t>
            </a:r>
          </a:p>
        </p:txBody>
      </p:sp>
      <p:pic>
        <p:nvPicPr>
          <p:cNvPr id="1026" name="Picture 2" descr="What is community development? – infed.org:">
            <a:extLst>
              <a:ext uri="{FF2B5EF4-FFF2-40B4-BE49-F238E27FC236}">
                <a16:creationId xmlns:a16="http://schemas.microsoft.com/office/drawing/2014/main" id="{3CAF45AE-21D7-5970-839E-B4CF2B0BDA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1815" y="3077306"/>
            <a:ext cx="4214446" cy="2602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31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A7270-1548-5685-4FE8-B97B4BE93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Demographic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54CD2-0A2D-A099-234B-D95F6ECE0C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Higher population growth within the west Africa populations living in  Barking and Dagenham has increase in poverty</a:t>
            </a:r>
          </a:p>
          <a:p>
            <a:pPr marL="0" lvl="0" indent="0" algn="just"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Increasing population density  is the  major cause of  changing demographic in society (Hill</a:t>
            </a:r>
            <a:r>
              <a:rPr lang="en-US" sz="2400" i="1" dirty="0">
                <a:latin typeface="Times New Roman" pitchFamily="18" charset="0"/>
                <a:cs typeface="Times New Roman" pitchFamily="18" charset="0"/>
              </a:rPr>
              <a:t> et al.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2021)</a:t>
            </a:r>
          </a:p>
          <a:p>
            <a:pPr marL="0" indent="0" algn="just"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Population growth in Barking and Dagenham has been 17.7%, from around 185,900 in 2011 to 218,900 in 2021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algn="just"/>
            <a:endParaRPr lang="en-US" sz="2800" dirty="0">
              <a:latin typeface="Times New Roman" pitchFamily="18" charset="0"/>
              <a:cs typeface="Times New Roman" pitchFamily="18" charset="0"/>
            </a:endParaRPr>
          </a:p>
          <a:p>
            <a:pPr marL="0" lvl="0" indent="0" algn="just">
              <a:buNone/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lvl="0" indent="0" algn="just">
              <a:buNone/>
            </a:pPr>
            <a:endParaRPr lang="en-US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60739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510EE-FDA3-FACC-41FB-D0880D60B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Challenges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6277F-67DE-5444-03F4-CEFC4C088E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Housing problem has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GB" sz="2400" dirty="0"/>
              <a:t>esult to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Stress and other mental health issues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need for housing.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Poor planning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Inequalities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/>
              <a:t>Financial difficulties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en-GB" sz="2400" dirty="0"/>
              <a:t>Lack of Jobs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84727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087B2-2673-68DE-ECC5-B2F55BAB6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Stakeholders involved in the community    program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62856-476B-79DA-A247-D0E512FF31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Government workers</a:t>
            </a:r>
          </a:p>
          <a:p>
            <a:r>
              <a:rPr lang="en-GB" sz="2400" dirty="0"/>
              <a:t> Commission members</a:t>
            </a:r>
          </a:p>
          <a:p>
            <a:r>
              <a:rPr lang="en-GB" sz="2400" dirty="0"/>
              <a:t>Community group</a:t>
            </a:r>
          </a:p>
          <a:p>
            <a:r>
              <a:rPr lang="en-GB" sz="2400" dirty="0"/>
              <a:t>Developers groups</a:t>
            </a:r>
          </a:p>
          <a:p>
            <a:r>
              <a:rPr lang="en-GB" sz="2400" dirty="0"/>
              <a:t>Residents</a:t>
            </a:r>
          </a:p>
          <a:p>
            <a:r>
              <a:rPr lang="en-GB" sz="2400" dirty="0"/>
              <a:t>Business owners</a:t>
            </a:r>
          </a:p>
          <a:p>
            <a:r>
              <a:rPr lang="en-GB" sz="2400" dirty="0"/>
              <a:t>Neighbourhood leaders</a:t>
            </a:r>
          </a:p>
          <a:p>
            <a:r>
              <a:rPr lang="en-GB" sz="2400" dirty="0"/>
              <a:t>Parent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1913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5A6AC-ED48-8F5A-F7F1-48BB5AC70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itchFamily="18" charset="0"/>
                <a:cs typeface="Times New Roman" pitchFamily="18" charset="0"/>
              </a:rPr>
              <a:t>Use of digital media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72DC40-92A7-04C7-54D0-B69B44CD8D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Digital media  help  the effective flow of information among the community member such as what Apps,  Messager and leaflet etc. (Fancourt</a:t>
            </a:r>
            <a:r>
              <a:rPr lang="en-US" sz="2400" i="1" dirty="0">
                <a:latin typeface="Times New Roman" pitchFamily="18" charset="0"/>
                <a:cs typeface="Times New Roman" pitchFamily="18" charset="0"/>
              </a:rPr>
              <a:t> et al.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2021)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Community-based organizations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Community outreach development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Media Social Action Campaigns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Google action video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74490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AF39B-48E1-C685-1AF0-8433A54E0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Theory relevant to community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82600-993D-9AAE-8330-89CEC2BB5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650523" cy="435133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John Bowlby’s Attachment Theory will be use to addressed the  needs of the community  in order to develop a better community. </a:t>
            </a: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GB" sz="2400" dirty="0">
                <a:effectLst/>
              </a:rPr>
              <a:t>funding.org, 2017).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This </a:t>
            </a:r>
            <a:r>
              <a:rPr lang="en-US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theory</a:t>
            </a: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focused on the attachment, </a:t>
            </a:r>
            <a:r>
              <a:rPr lang="en-US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connectiveness</a:t>
            </a: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motivation within the community and the changes that followed</a:t>
            </a: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1028" name="Picture 4" descr="bowlby proposed that attachment">
            <a:extLst>
              <a:ext uri="{FF2B5EF4-FFF2-40B4-BE49-F238E27FC236}">
                <a16:creationId xmlns:a16="http://schemas.microsoft.com/office/drawing/2014/main" id="{BA2A4B95-425E-BEE3-FCC3-87D1F199EB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0077" y="1960734"/>
            <a:ext cx="4923691" cy="2936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6753AC1-23F0-9548-55EC-D5DE9ADEB40F}"/>
              </a:ext>
            </a:extLst>
          </p:cNvPr>
          <p:cNvSpPr txBox="1"/>
          <p:nvPr/>
        </p:nvSpPr>
        <p:spPr>
          <a:xfrm>
            <a:off x="8726366" y="4897266"/>
            <a:ext cx="6093068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www.google.co.uk</a:t>
            </a:r>
          </a:p>
        </p:txBody>
      </p:sp>
    </p:spTree>
    <p:extLst>
      <p:ext uri="{BB962C8B-B14F-4D97-AF65-F5344CB8AC3E}">
        <p14:creationId xmlns:p14="http://schemas.microsoft.com/office/powerpoint/2010/main" val="12351200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F9F62-99E2-38DF-D836-8A590F529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Legislation and policy impact the community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C7A7F-4F60-0696-4E96-74C9C0A4A1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The Equality Act 2010 </a:t>
            </a:r>
            <a:r>
              <a:rPr lang="en-US" sz="2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help maintain community rights and also keep track of the practices of the healthcare provide to the community.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It </a:t>
            </a:r>
            <a:r>
              <a:rPr lang="en-US" sz="2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help to maintain individuals right in the community.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</a:pPr>
            <a:r>
              <a:rPr lang="en-GB" sz="2600" dirty="0"/>
              <a:t> Protect community from discrimination and promote equal right</a:t>
            </a:r>
          </a:p>
          <a:p>
            <a:r>
              <a:rPr lang="en-GB" sz="2600" dirty="0"/>
              <a:t>Allowed  Barking and Dagenham community  the opportunity to have say against poverty and to protect the community .</a:t>
            </a:r>
          </a:p>
          <a:p>
            <a:r>
              <a:rPr lang="en-GB" sz="2600" dirty="0"/>
              <a:t>Human Right Act 1998  allowed the community  to have the right to housing, jobs and eliminate poverty.</a:t>
            </a:r>
          </a:p>
          <a:p>
            <a:r>
              <a:rPr lang="en-GB" sz="2600" dirty="0"/>
              <a:t> </a:t>
            </a:r>
            <a:r>
              <a:rPr lang="en-US" sz="2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helping individuals to make healthy choices, right to live or work in a place or community and so on. For example, the NHS organizations goal is to promote and respect peoples rights.</a:t>
            </a:r>
            <a:endParaRPr lang="en-GB" sz="26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9402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A6234-3BCA-9443-F048-E5B7C0340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BARRIERS TO COMMUNITY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AA96A-A94A-CA77-9465-D24730667C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Change of environments and diversified economic conditions create barriers for community development. (D’Adamo </a:t>
            </a:r>
            <a:r>
              <a:rPr lang="en-US" sz="2400" i="1" dirty="0">
                <a:latin typeface="Times New Roman" pitchFamily="18" charset="0"/>
                <a:cs typeface="Times New Roman" pitchFamily="18" charset="0"/>
              </a:rPr>
              <a:t>et al.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2021).</a:t>
            </a:r>
          </a:p>
          <a:p>
            <a:pPr lvl="0"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Community opposition. </a:t>
            </a:r>
          </a:p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Poor leaderships  participant. </a:t>
            </a:r>
          </a:p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Lack of  public commitment.</a:t>
            </a:r>
          </a:p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Poor funding .</a:t>
            </a:r>
          </a:p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Communication barriers.</a:t>
            </a:r>
          </a:p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Lack of innovation.</a:t>
            </a:r>
          </a:p>
          <a:p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endParaRPr lang="en-US" sz="2800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2459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61CA9-3C49-F113-FDCE-4F5EDAB5C3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Recommendations to overcome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B3266-50F4-170A-D07E-0325351CC7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The leaders should developed  interconnection between the  team members</a:t>
            </a:r>
          </a:p>
          <a:p>
            <a:pPr lvl="0"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The leaders should provide motivation and courage the team members</a:t>
            </a:r>
          </a:p>
          <a:p>
            <a:pPr lvl="0"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It is essential to build trust  among team members  (Acín </a:t>
            </a:r>
            <a:r>
              <a:rPr lang="en-US" sz="2400" i="1" dirty="0">
                <a:latin typeface="Times New Roman" pitchFamily="18" charset="0"/>
                <a:cs typeface="Times New Roman" pitchFamily="18" charset="0"/>
              </a:rPr>
              <a:t>et al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. 2021)</a:t>
            </a:r>
          </a:p>
          <a:p>
            <a:pPr lvl="0" algn="just"/>
            <a:r>
              <a:rPr lang="en-GB" sz="2400" dirty="0"/>
              <a:t> 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The members  should  maintained ethical conduct</a:t>
            </a:r>
          </a:p>
          <a:p>
            <a:pPr lvl="0"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It is essential for the community members to adopt ethical practices to promote suitable growth</a:t>
            </a:r>
          </a:p>
          <a:p>
            <a:pPr lvl="0" algn="just"/>
            <a:endParaRPr lang="en-US" sz="2800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69090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71496-39D2-A3D2-E3AE-999AF9F3C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242C93-22D0-3636-1B3F-7DD538E7A6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conclusion community care development should  mobilize particular funds to develop communities for those that are thriving in needs, and self-sufficient. National budget and potential reductions in government expenditure might endanger  community program or restrict funding for future sustainability  for both community development and wellbeing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02334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5A0F4-CA6A-702B-9DEA-E204DD270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References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1D894-7890-C181-F6C9-9730B8E988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403595"/>
            <a:ext cx="10515601" cy="4663098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400" dirty="0">
                <a:latin typeface="Times New Roman" pitchFamily="18" charset="0"/>
                <a:cs typeface="Times New Roman" pitchFamily="18" charset="0"/>
              </a:rPr>
              <a:t>Acín, A., Bloch, I., Buhrman, H., Calarco, T., Eichler, C., Eisert, J., Esteve, D., Gisin, N., Glaser, S.J., Jelezko, F. and Kuhr, S., 2018. The quantum technologies roadmap: a European community view. </a:t>
            </a:r>
            <a:r>
              <a:rPr lang="en-US" sz="6400" i="1" dirty="0">
                <a:latin typeface="Times New Roman" pitchFamily="18" charset="0"/>
                <a:cs typeface="Times New Roman" pitchFamily="18" charset="0"/>
              </a:rPr>
              <a:t>New Journal of Physics</a:t>
            </a:r>
            <a:r>
              <a:rPr lang="en-US" sz="6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6400" i="1" dirty="0">
                <a:latin typeface="Times New Roman" pitchFamily="18" charset="0"/>
                <a:cs typeface="Times New Roman" pitchFamily="18" charset="0"/>
              </a:rPr>
              <a:t>20</a:t>
            </a:r>
            <a:r>
              <a:rPr lang="en-US" sz="6400" dirty="0">
                <a:latin typeface="Times New Roman" pitchFamily="18" charset="0"/>
                <a:cs typeface="Times New Roman" pitchFamily="18" charset="0"/>
              </a:rPr>
              <a:t>(8), p.080201.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6400" dirty="0">
                <a:latin typeface="Times New Roman" pitchFamily="18" charset="0"/>
                <a:cs typeface="Times New Roman" pitchFamily="18" charset="0"/>
              </a:rPr>
              <a:t> D’Adamo, I. and Sassanelli, C., 2022. Biomethane community: A research agenda towards sustainability. </a:t>
            </a:r>
            <a:r>
              <a:rPr lang="en-US" sz="6400" i="1" dirty="0">
                <a:latin typeface="Times New Roman" pitchFamily="18" charset="0"/>
                <a:cs typeface="Times New Roman" pitchFamily="18" charset="0"/>
              </a:rPr>
              <a:t>Sustainability</a:t>
            </a:r>
            <a:r>
              <a:rPr lang="en-US" sz="6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6400" i="1" dirty="0">
                <a:latin typeface="Times New Roman" pitchFamily="18" charset="0"/>
                <a:cs typeface="Times New Roman" pitchFamily="18" charset="0"/>
              </a:rPr>
              <a:t>14</a:t>
            </a:r>
            <a:r>
              <a:rPr lang="en-US" sz="6400" dirty="0">
                <a:latin typeface="Times New Roman" pitchFamily="18" charset="0"/>
                <a:cs typeface="Times New Roman" pitchFamily="18" charset="0"/>
              </a:rPr>
              <a:t>(8), p.4735.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400" i="1" dirty="0"/>
              <a:t> </a:t>
            </a:r>
            <a:r>
              <a:rPr lang="en-GB" sz="6400" i="1" dirty="0">
                <a:effectLst/>
              </a:rPr>
              <a:t>Equality act 2010: Guidance</a:t>
            </a:r>
            <a:r>
              <a:rPr lang="en-GB" sz="6400" dirty="0">
                <a:effectLst/>
              </a:rPr>
              <a:t> (no date) </a:t>
            </a:r>
            <a:r>
              <a:rPr lang="en-GB" sz="6400" i="1" dirty="0">
                <a:effectLst/>
              </a:rPr>
              <a:t>GOV.UK</a:t>
            </a:r>
            <a:r>
              <a:rPr lang="en-GB" sz="6400" dirty="0">
                <a:effectLst/>
              </a:rPr>
              <a:t>. Available at: https://www.gov.uk/guidance/equality-act-2010-guidance                 (Accessed: November 21, 2022).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400" dirty="0">
                <a:effectLst/>
              </a:rPr>
              <a:t> Fancourt, D. and Finn, S., 2019. What is the evidence on the role of the arts in improving health and well-being? A scoping review. World Health Organization. Regional Office for Europe (</a:t>
            </a:r>
            <a:r>
              <a:rPr kumimoji="0" lang="en-US" sz="6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Hill, M.J., Hassall, C., Oertli, B., Fahrig, L.,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  <a:defRPr/>
            </a:pPr>
            <a:r>
              <a:rPr lang="en-GB" sz="6400" dirty="0"/>
              <a:t> </a:t>
            </a:r>
            <a:r>
              <a:rPr lang="en-GB" sz="6400" dirty="0">
                <a:effectLst/>
              </a:rPr>
              <a:t>J;, A.S.B.C.S. (no date) </a:t>
            </a:r>
            <a:r>
              <a:rPr lang="en-GB" sz="6400" i="1" dirty="0">
                <a:effectLst/>
              </a:rPr>
              <a:t>Professionals' perceptions of the obstacles to education for people using mental health services</a:t>
            </a:r>
            <a:r>
              <a:rPr lang="en-GB" sz="6400" dirty="0">
                <a:effectLst/>
              </a:rPr>
              <a:t>, </a:t>
            </a:r>
            <a:r>
              <a:rPr lang="en-GB" sz="6400" i="1" dirty="0">
                <a:effectLst/>
              </a:rPr>
              <a:t>Psychiatric rehabilitation journal</a:t>
            </a:r>
            <a:r>
              <a:rPr lang="en-GB" sz="6400" dirty="0">
                <a:effectLst/>
              </a:rPr>
              <a:t>. U.S. National Library of Medicine. Available at: https://pubmed.ncbi.nlm.nih.gov/19592376/ (Accessed: November 22, 2022).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63597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171FD-C6F0-E321-1578-BEE6E6474A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Count…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01AB9-CAC7-7CC5-711F-8DFC792E5E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213338"/>
            <a:ext cx="11013831" cy="7596553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defRPr/>
            </a:pPr>
            <a:r>
              <a:rPr lang="en-GB" sz="1800" i="1" dirty="0">
                <a:effectLst/>
              </a:rPr>
              <a:t>John Bowlby's attachment theory explained</a:t>
            </a:r>
            <a:r>
              <a:rPr lang="en-GB" sz="1800" dirty="0">
                <a:effectLst/>
              </a:rPr>
              <a:t> (2017) </a:t>
            </a:r>
            <a:r>
              <a:rPr lang="en-GB" sz="1800" i="1" dirty="0">
                <a:effectLst/>
              </a:rPr>
              <a:t>HRF</a:t>
            </a:r>
            <a:r>
              <a:rPr lang="en-GB" sz="1800" dirty="0">
                <a:effectLst/>
              </a:rPr>
              <a:t>. Available at: https://healthresearchfunding.org/john-bowlbys-attachment-theory-explained/ (Accessed: November 14, 2022).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effectLst/>
              </a:rPr>
              <a:t>Kimberley (2022) Community stakeholders: How to identify and engage for project success, Swift Digital. Available at: https://www.swiftdigital.com.au/blog/community-stakeholders/ (Accessed: November 22, 2022).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effectLst/>
              </a:rPr>
              <a:t>Participation, E. (1998) Human rights act 1998, Legislation.gov.uk. Statute Law Database. Available at: https://www.legislation.gov.uk/ukpga/1998/42/contents (Accessed: November 22, 2022).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Robson, B.J., Biggs, J., Samways, M.J., Usio, N., Takamura, N., Krishnaswamy, J. and Wood, P.J., 2018. New policy directions for global pond conservation.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Conservation Letters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11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(5), p.e12447</a:t>
            </a:r>
            <a:endParaRPr lang="en-US" sz="1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800" dirty="0"/>
              <a:t>What is community development? (2019) AIFS. Available at: https://aifs.gov.au/resources/practice-guides/what-community-development (Accessed: November 22, 2022). </a:t>
            </a:r>
          </a:p>
        </p:txBody>
      </p:sp>
    </p:spTree>
    <p:extLst>
      <p:ext uri="{BB962C8B-B14F-4D97-AF65-F5344CB8AC3E}">
        <p14:creationId xmlns:p14="http://schemas.microsoft.com/office/powerpoint/2010/main" val="29713868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1479</TotalTime>
  <Words>1024</Words>
  <Application>Microsoft Office PowerPoint</Application>
  <PresentationFormat>Widescreen</PresentationFormat>
  <Paragraphs>77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Office Theme</vt:lpstr>
      <vt:lpstr>PowerPoint Presentation</vt:lpstr>
      <vt:lpstr>                                   Introduction             </vt:lpstr>
      <vt:lpstr>Demographic</vt:lpstr>
      <vt:lpstr>              Challenges</vt:lpstr>
      <vt:lpstr>Stakeholders involved in the community    program </vt:lpstr>
      <vt:lpstr>Use of digital media</vt:lpstr>
      <vt:lpstr>Theory relevant to community development</vt:lpstr>
      <vt:lpstr>Legislation and policy impact the community</vt:lpstr>
      <vt:lpstr>BARRIERS TO COMMUNITY DEVELOPMENT</vt:lpstr>
      <vt:lpstr>Recommendations to overcome barriers</vt:lpstr>
      <vt:lpstr>Conclusion</vt:lpstr>
      <vt:lpstr>References</vt:lpstr>
      <vt:lpstr>Count…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Sophie Albangbe (1916094)</dc:creator>
  <cp:lastModifiedBy>Sophie Albangbe (1916094)</cp:lastModifiedBy>
  <cp:revision>17</cp:revision>
  <dcterms:created xsi:type="dcterms:W3CDTF">2022-11-21T16:27:54Z</dcterms:created>
  <dcterms:modified xsi:type="dcterms:W3CDTF">2022-11-23T23:36:03Z</dcterms:modified>
</cp:coreProperties>
</file>