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4" r:id="rId4"/>
  </p:sldMasterIdLst>
  <p:notesMasterIdLst>
    <p:notesMasterId r:id="rId6"/>
  </p:notesMasterIdLst>
  <p:handoutMasterIdLst>
    <p:handoutMasterId r:id="rId7"/>
  </p:handoutMasterIdLst>
  <p:sldIdLst>
    <p:sldId id="258" r:id="rId5"/>
  </p:sldIdLst>
  <p:sldSz cx="12801600" cy="9601200" type="A3"/>
  <p:notesSz cx="9144000" cy="6858000"/>
  <p:defaultTextStyle>
    <a:defPPr>
      <a:defRPr lang="en-US"/>
    </a:defPPr>
    <a:lvl1pPr marL="0" algn="l" defTabSz="226792" rtl="0" eaLnBrk="1" latinLnBrk="0" hangingPunct="1">
      <a:defRPr sz="893" kern="1200">
        <a:solidFill>
          <a:schemeClr val="tx1"/>
        </a:solidFill>
        <a:latin typeface="+mn-lt"/>
        <a:ea typeface="+mn-ea"/>
        <a:cs typeface="+mn-cs"/>
      </a:defRPr>
    </a:lvl1pPr>
    <a:lvl2pPr marL="226792" algn="l" defTabSz="226792" rtl="0" eaLnBrk="1" latinLnBrk="0" hangingPunct="1">
      <a:defRPr sz="893" kern="1200">
        <a:solidFill>
          <a:schemeClr val="tx1"/>
        </a:solidFill>
        <a:latin typeface="+mn-lt"/>
        <a:ea typeface="+mn-ea"/>
        <a:cs typeface="+mn-cs"/>
      </a:defRPr>
    </a:lvl2pPr>
    <a:lvl3pPr marL="453584" algn="l" defTabSz="226792" rtl="0" eaLnBrk="1" latinLnBrk="0" hangingPunct="1">
      <a:defRPr sz="893" kern="1200">
        <a:solidFill>
          <a:schemeClr val="tx1"/>
        </a:solidFill>
        <a:latin typeface="+mn-lt"/>
        <a:ea typeface="+mn-ea"/>
        <a:cs typeface="+mn-cs"/>
      </a:defRPr>
    </a:lvl3pPr>
    <a:lvl4pPr marL="680376" algn="l" defTabSz="226792" rtl="0" eaLnBrk="1" latinLnBrk="0" hangingPunct="1">
      <a:defRPr sz="893" kern="1200">
        <a:solidFill>
          <a:schemeClr val="tx1"/>
        </a:solidFill>
        <a:latin typeface="+mn-lt"/>
        <a:ea typeface="+mn-ea"/>
        <a:cs typeface="+mn-cs"/>
      </a:defRPr>
    </a:lvl4pPr>
    <a:lvl5pPr marL="907168" algn="l" defTabSz="226792" rtl="0" eaLnBrk="1" latinLnBrk="0" hangingPunct="1">
      <a:defRPr sz="893" kern="1200">
        <a:solidFill>
          <a:schemeClr val="tx1"/>
        </a:solidFill>
        <a:latin typeface="+mn-lt"/>
        <a:ea typeface="+mn-ea"/>
        <a:cs typeface="+mn-cs"/>
      </a:defRPr>
    </a:lvl5pPr>
    <a:lvl6pPr marL="1133960" algn="l" defTabSz="226792" rtl="0" eaLnBrk="1" latinLnBrk="0" hangingPunct="1">
      <a:defRPr sz="893" kern="1200">
        <a:solidFill>
          <a:schemeClr val="tx1"/>
        </a:solidFill>
        <a:latin typeface="+mn-lt"/>
        <a:ea typeface="+mn-ea"/>
        <a:cs typeface="+mn-cs"/>
      </a:defRPr>
    </a:lvl6pPr>
    <a:lvl7pPr marL="1360752" algn="l" defTabSz="226792" rtl="0" eaLnBrk="1" latinLnBrk="0" hangingPunct="1">
      <a:defRPr sz="893" kern="1200">
        <a:solidFill>
          <a:schemeClr val="tx1"/>
        </a:solidFill>
        <a:latin typeface="+mn-lt"/>
        <a:ea typeface="+mn-ea"/>
        <a:cs typeface="+mn-cs"/>
      </a:defRPr>
    </a:lvl7pPr>
    <a:lvl8pPr marL="1587543" algn="l" defTabSz="226792" rtl="0" eaLnBrk="1" latinLnBrk="0" hangingPunct="1">
      <a:defRPr sz="893" kern="1200">
        <a:solidFill>
          <a:schemeClr val="tx1"/>
        </a:solidFill>
        <a:latin typeface="+mn-lt"/>
        <a:ea typeface="+mn-ea"/>
        <a:cs typeface="+mn-cs"/>
      </a:defRPr>
    </a:lvl8pPr>
    <a:lvl9pPr marL="1814334" algn="l" defTabSz="226792" rtl="0" eaLnBrk="1" latinLnBrk="0" hangingPunct="1">
      <a:defRPr sz="893"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5050"/>
    <a:srgbClr val="009900"/>
    <a:srgbClr val="3366FF"/>
    <a:srgbClr val="FF00FF"/>
    <a:srgbClr val="FFFF00"/>
    <a:srgbClr val="CC0099"/>
    <a:srgbClr val="FFC000"/>
    <a:srgbClr val="00668B"/>
    <a:srgbClr val="FFFFFF"/>
    <a:srgbClr val="66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5BE263C-DBD7-4A20-BB59-AAB30ACAA65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9" autoAdjust="0"/>
    <p:restoredTop sz="92956" autoAdjust="0"/>
  </p:normalViewPr>
  <p:slideViewPr>
    <p:cSldViewPr snapToGrid="0">
      <p:cViewPr>
        <p:scale>
          <a:sx n="100" d="100"/>
          <a:sy n="100" d="100"/>
        </p:scale>
        <p:origin x="-1373" y="-2659"/>
      </p:cViewPr>
      <p:guideLst/>
    </p:cSldViewPr>
  </p:slideViewPr>
  <p:outlineViewPr>
    <p:cViewPr>
      <p:scale>
        <a:sx n="33" d="100"/>
        <a:sy n="33" d="100"/>
      </p:scale>
      <p:origin x="0" y="0"/>
    </p:cViewPr>
  </p:outlineViewPr>
  <p:notesTextViewPr>
    <p:cViewPr>
      <p:scale>
        <a:sx n="200" d="100"/>
        <a:sy n="200" d="100"/>
      </p:scale>
      <p:origin x="0" y="-29"/>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C:\Users\Home\Desktop\GIS%20Climate%20Survey%20.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613954894469262"/>
          <c:y val="0.12980713570829616"/>
          <c:w val="0.81388888888888888"/>
          <c:h val="0.68048337707786521"/>
        </c:manualLayout>
      </c:layout>
      <c:pieChart>
        <c:varyColors val="1"/>
        <c:ser>
          <c:idx val="0"/>
          <c:order val="0"/>
          <c:dPt>
            <c:idx val="0"/>
            <c:bubble3D val="0"/>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solidFill>
                  <a:schemeClr val="bg1"/>
                </a:solidFill>
              </a:ln>
              <a:effectLst/>
            </c:spPr>
            <c:extLst>
              <c:ext xmlns:c16="http://schemas.microsoft.com/office/drawing/2014/chart" uri="{C3380CC4-5D6E-409C-BE32-E72D297353CC}">
                <c16:uniqueId val="{00000001-210F-43D6-B9FD-9C15E8BD0475}"/>
              </c:ext>
            </c:extLst>
          </c:dPt>
          <c:dPt>
            <c:idx val="1"/>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c:spPr>
            <c:extLst>
              <c:ext xmlns:c16="http://schemas.microsoft.com/office/drawing/2014/chart" uri="{C3380CC4-5D6E-409C-BE32-E72D297353CC}">
                <c16:uniqueId val="{00000003-210F-43D6-B9FD-9C15E8BD0475}"/>
              </c:ext>
            </c:extLst>
          </c:dPt>
          <c:dPt>
            <c:idx val="2"/>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extLst>
              <c:ext xmlns:c16="http://schemas.microsoft.com/office/drawing/2014/chart" uri="{C3380CC4-5D6E-409C-BE32-E72D297353CC}">
                <c16:uniqueId val="{00000005-210F-43D6-B9FD-9C15E8BD0475}"/>
              </c:ext>
            </c:extLst>
          </c:dPt>
          <c:dLbls>
            <c:dLbl>
              <c:idx val="0"/>
              <c:layout>
                <c:manualLayout>
                  <c:x val="-8.8634965038096661E-2"/>
                  <c:y val="-0.17089060109998402"/>
                </c:manualLayout>
              </c:layout>
              <c:tx>
                <c:rich>
                  <a:bodyPr/>
                  <a:lstStyle/>
                  <a:p>
                    <a:fld id="{48ADADE4-2301-467D-B19C-B55543C028A5}" type="CATEGORYNAME">
                      <a:rPr lang="en-US">
                        <a:latin typeface="Tahoma" panose="020B0604030504040204" pitchFamily="34" charset="0"/>
                        <a:ea typeface="Tahoma" panose="020B0604030504040204" pitchFamily="34" charset="0"/>
                        <a:cs typeface="Tahoma" panose="020B0604030504040204" pitchFamily="34" charset="0"/>
                      </a:rPr>
                      <a:pPr/>
                      <a:t>[CATEGORY NAME]</a:t>
                    </a:fld>
                    <a:r>
                      <a:rPr lang="en-US" dirty="0"/>
                      <a:t>
</a:t>
                    </a:r>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210F-43D6-B9FD-9C15E8BD0475}"/>
                </c:ext>
              </c:extLst>
            </c:dLbl>
            <c:dLbl>
              <c:idx val="1"/>
              <c:delete val="1"/>
              <c:extLst>
                <c:ext xmlns:c15="http://schemas.microsoft.com/office/drawing/2012/chart" uri="{CE6537A1-D6FC-4f65-9D91-7224C49458BB}"/>
                <c:ext xmlns:c16="http://schemas.microsoft.com/office/drawing/2014/chart" uri="{C3380CC4-5D6E-409C-BE32-E72D297353CC}">
                  <c16:uniqueId val="{00000003-210F-43D6-B9FD-9C15E8BD0475}"/>
                </c:ext>
              </c:extLst>
            </c:dLbl>
            <c:dLbl>
              <c:idx val="2"/>
              <c:delete val="1"/>
              <c:extLst>
                <c:ext xmlns:c15="http://schemas.microsoft.com/office/drawing/2012/chart" uri="{CE6537A1-D6FC-4f65-9D91-7224C49458BB}"/>
                <c:ext xmlns:c16="http://schemas.microsoft.com/office/drawing/2014/chart" uri="{C3380CC4-5D6E-409C-BE32-E72D297353CC}">
                  <c16:uniqueId val="{00000005-210F-43D6-B9FD-9C15E8BD0475}"/>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solidFill>
                    <a:latin typeface="+mn-lt"/>
                    <a:ea typeface="+mn-ea"/>
                    <a:cs typeface="+mn-cs"/>
                  </a:defRPr>
                </a:pPr>
                <a:endParaRPr lang="en-US"/>
              </a:p>
            </c:txPr>
            <c:dLblPos val="ctr"/>
            <c:showLegendKey val="0"/>
            <c:showVal val="0"/>
            <c:showCatName val="1"/>
            <c:showSerName val="0"/>
            <c:showPercent val="1"/>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Charts!$E$20:$E$22</c:f>
              <c:strCache>
                <c:ptCount val="3"/>
                <c:pt idx="0">
                  <c:v>Yes</c:v>
                </c:pt>
                <c:pt idx="1">
                  <c:v>Don't Know</c:v>
                </c:pt>
                <c:pt idx="2">
                  <c:v>No </c:v>
                </c:pt>
              </c:strCache>
            </c:strRef>
          </c:cat>
          <c:val>
            <c:numRef>
              <c:f>Charts!$F$20:$F$22</c:f>
              <c:numCache>
                <c:formatCode>General</c:formatCode>
                <c:ptCount val="3"/>
                <c:pt idx="0">
                  <c:v>94</c:v>
                </c:pt>
                <c:pt idx="1">
                  <c:v>4</c:v>
                </c:pt>
                <c:pt idx="2">
                  <c:v>3</c:v>
                </c:pt>
              </c:numCache>
            </c:numRef>
          </c:val>
          <c:extLst>
            <c:ext xmlns:c16="http://schemas.microsoft.com/office/drawing/2014/chart" uri="{C3380CC4-5D6E-409C-BE32-E72D297353CC}">
              <c16:uniqueId val="{00000006-210F-43D6-B9FD-9C15E8BD0475}"/>
            </c:ext>
          </c:extLst>
        </c:ser>
        <c:dLbls>
          <c:dLblPos val="ctr"/>
          <c:showLegendKey val="0"/>
          <c:showVal val="0"/>
          <c:showCatName val="1"/>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8884826363585114E-2"/>
          <c:y val="7.1516979290147196E-3"/>
          <c:w val="0.64400236930373511"/>
          <c:h val="0.67205622573972057"/>
        </c:manualLayout>
      </c:layout>
      <c:pieChart>
        <c:varyColors val="1"/>
        <c:ser>
          <c:idx val="0"/>
          <c:order val="0"/>
          <c:tx>
            <c:strRef>
              <c:f>Sheet1!$B$1</c:f>
              <c:strCache>
                <c:ptCount val="1"/>
                <c:pt idx="0">
                  <c:v>Column1</c:v>
                </c:pt>
              </c:strCache>
            </c:strRef>
          </c:tx>
          <c:dPt>
            <c:idx val="0"/>
            <c:bubble3D val="0"/>
            <c:spPr>
              <a:solidFill>
                <a:schemeClr val="accent2"/>
              </a:solidFill>
              <a:ln w="19050">
                <a:solidFill>
                  <a:schemeClr val="lt1"/>
                </a:solidFill>
              </a:ln>
              <a:effectLst/>
            </c:spPr>
            <c:extLst>
              <c:ext xmlns:c16="http://schemas.microsoft.com/office/drawing/2014/chart" uri="{C3380CC4-5D6E-409C-BE32-E72D297353CC}">
                <c16:uniqueId val="{00000001-733B-4CDC-BF78-1FE01D208CDD}"/>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FC91-435A-A44A-947BF30F1562}"/>
              </c:ext>
            </c:extLst>
          </c:dPt>
          <c:dPt>
            <c:idx val="2"/>
            <c:bubble3D val="0"/>
            <c:spPr>
              <a:solidFill>
                <a:schemeClr val="accent6"/>
              </a:solidFill>
              <a:ln w="19050">
                <a:solidFill>
                  <a:schemeClr val="lt1"/>
                </a:solidFill>
              </a:ln>
              <a:effectLst/>
            </c:spPr>
            <c:extLst>
              <c:ext xmlns:c16="http://schemas.microsoft.com/office/drawing/2014/chart" uri="{C3380CC4-5D6E-409C-BE32-E72D297353CC}">
                <c16:uniqueId val="{00000005-FC91-435A-A44A-947BF30F1562}"/>
              </c:ext>
            </c:extLst>
          </c:dPt>
          <c:dPt>
            <c:idx val="3"/>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7-FC91-435A-A44A-947BF30F1562}"/>
              </c:ext>
            </c:extLst>
          </c:dPt>
          <c:dLbls>
            <c:dLbl>
              <c:idx val="0"/>
              <c:layout>
                <c:manualLayout>
                  <c:x val="-0.25950130386846032"/>
                  <c:y val="-0.35846006052606394"/>
                </c:manualLayout>
              </c:layout>
              <c:tx>
                <c:rich>
                  <a:bodyPr rot="0" spcFirstLastPara="1" vertOverflow="ellipsis" vert="horz" wrap="square" lIns="38100" tIns="19050" rIns="38100" bIns="19050" anchor="ctr" anchorCtr="1">
                    <a:noAutofit/>
                  </a:bodyPr>
                  <a:lstStyle/>
                  <a:p>
                    <a:pPr>
                      <a:defRPr sz="1197" b="1" i="0" u="none" strike="noStrike" kern="1200" baseline="0">
                        <a:solidFill>
                          <a:schemeClr val="tx1">
                            <a:lumMod val="75000"/>
                            <a:lumOff val="25000"/>
                          </a:schemeClr>
                        </a:solidFill>
                        <a:latin typeface="+mn-lt"/>
                        <a:ea typeface="+mn-ea"/>
                        <a:cs typeface="+mn-cs"/>
                      </a:defRPr>
                    </a:pPr>
                    <a:r>
                      <a:rPr lang="en-US" sz="1000" b="1" dirty="0"/>
                      <a:t>No</a:t>
                    </a:r>
                  </a:p>
                </c:rich>
              </c:tx>
              <c:spPr>
                <a:noFill/>
                <a:ln>
                  <a:noFill/>
                </a:ln>
                <a:effectLst/>
              </c:spPr>
              <c:txPr>
                <a:bodyPr rot="0" spcFirstLastPara="1" vertOverflow="ellipsis" vert="horz" wrap="square" lIns="38100" tIns="19050" rIns="38100" bIns="19050" anchor="ctr" anchorCtr="1">
                  <a:noAutofit/>
                </a:bodyPr>
                <a:lstStyle/>
                <a:p>
                  <a:pPr>
                    <a:defRPr sz="1197"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3658221008998474"/>
                      <c:h val="0.31508355984971359"/>
                    </c:manualLayout>
                  </c15:layout>
                  <c15:showDataLabelsRange val="0"/>
                </c:ext>
                <c:ext xmlns:c16="http://schemas.microsoft.com/office/drawing/2014/chart" uri="{C3380CC4-5D6E-409C-BE32-E72D297353CC}">
                  <c16:uniqueId val="{00000001-733B-4CDC-BF78-1FE01D208CDD}"/>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s>
          <c:cat>
            <c:strRef>
              <c:f>Sheet1!$A$2:$A$5</c:f>
              <c:strCache>
                <c:ptCount val="3"/>
                <c:pt idx="0">
                  <c:v>No</c:v>
                </c:pt>
                <c:pt idx="1">
                  <c:v>Yes</c:v>
                </c:pt>
                <c:pt idx="2">
                  <c:v>Rather not say</c:v>
                </c:pt>
              </c:strCache>
            </c:strRef>
          </c:cat>
          <c:val>
            <c:numRef>
              <c:f>Sheet1!$B$2:$B$5</c:f>
              <c:numCache>
                <c:formatCode>General</c:formatCode>
                <c:ptCount val="4"/>
                <c:pt idx="0">
                  <c:v>89</c:v>
                </c:pt>
                <c:pt idx="1">
                  <c:v>7</c:v>
                </c:pt>
                <c:pt idx="2">
                  <c:v>4</c:v>
                </c:pt>
              </c:numCache>
            </c:numRef>
          </c:val>
          <c:extLst>
            <c:ext xmlns:c16="http://schemas.microsoft.com/office/drawing/2014/chart" uri="{C3380CC4-5D6E-409C-BE32-E72D297353CC}">
              <c16:uniqueId val="{00000000-733B-4CDC-BF78-1FE01D208CDD}"/>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5">
                  <a:lumMod val="60000"/>
                  <a:lumOff val="40000"/>
                </a:schemeClr>
              </a:solidFill>
              <a:ln w="19050">
                <a:solidFill>
                  <a:schemeClr val="lt1"/>
                </a:solidFill>
              </a:ln>
              <a:effectLst/>
            </c:spPr>
            <c:extLst>
              <c:ext xmlns:c16="http://schemas.microsoft.com/office/drawing/2014/chart" uri="{C3380CC4-5D6E-409C-BE32-E72D297353CC}">
                <c16:uniqueId val="{00000001-4BBC-4BEE-849D-A906DF06DC40}"/>
              </c:ext>
            </c:extLst>
          </c:dPt>
          <c:dPt>
            <c:idx val="1"/>
            <c:bubble3D val="0"/>
            <c:spPr>
              <a:solidFill>
                <a:srgbClr val="FF00FF"/>
              </a:solidFill>
              <a:ln w="19050">
                <a:solidFill>
                  <a:schemeClr val="bg1"/>
                </a:solidFill>
              </a:ln>
              <a:effectLst/>
            </c:spPr>
            <c:extLst>
              <c:ext xmlns:c16="http://schemas.microsoft.com/office/drawing/2014/chart" uri="{C3380CC4-5D6E-409C-BE32-E72D297353CC}">
                <c16:uniqueId val="{00000002-4BBC-4BEE-849D-A906DF06DC40}"/>
              </c:ext>
            </c:extLst>
          </c:dPt>
          <c:dPt>
            <c:idx val="2"/>
            <c:bubble3D val="0"/>
            <c:spPr>
              <a:solidFill>
                <a:schemeClr val="accent2">
                  <a:lumMod val="60000"/>
                  <a:lumOff val="40000"/>
                </a:schemeClr>
              </a:solidFill>
              <a:ln w="19050">
                <a:solidFill>
                  <a:schemeClr val="lt1"/>
                </a:solidFill>
              </a:ln>
              <a:effectLst/>
            </c:spPr>
            <c:extLst>
              <c:ext xmlns:c16="http://schemas.microsoft.com/office/drawing/2014/chart" uri="{C3380CC4-5D6E-409C-BE32-E72D297353CC}">
                <c16:uniqueId val="{00000003-4BBC-4BEE-849D-A906DF06DC40}"/>
              </c:ext>
            </c:extLst>
          </c:dPt>
          <c:dPt>
            <c:idx val="3"/>
            <c:bubble3D val="0"/>
            <c:spPr>
              <a:solidFill>
                <a:srgbClr val="FFFF00"/>
              </a:solidFill>
              <a:ln w="19050">
                <a:solidFill>
                  <a:schemeClr val="lt1"/>
                </a:solidFill>
              </a:ln>
              <a:effectLst/>
            </c:spPr>
            <c:extLst>
              <c:ext xmlns:c16="http://schemas.microsoft.com/office/drawing/2014/chart" uri="{C3380CC4-5D6E-409C-BE32-E72D297353CC}">
                <c16:uniqueId val="{00000004-4BBC-4BEE-849D-A906DF06DC40}"/>
              </c:ext>
            </c:extLst>
          </c:dPt>
          <c:dLbls>
            <c:dLbl>
              <c:idx val="0"/>
              <c:layout>
                <c:manualLayout>
                  <c:x val="-0.2518294629632537"/>
                  <c:y val="-1.9964339487128092E-2"/>
                </c:manualLayout>
              </c:layout>
              <c:tx>
                <c:rich>
                  <a:bodyPr rot="0" spcFirstLastPara="1" vertOverflow="ellipsis" vert="horz" wrap="square" lIns="38100" tIns="19050" rIns="38100" bIns="19050" anchor="ctr" anchorCtr="1">
                    <a:noAutofit/>
                  </a:bodyPr>
                  <a:lstStyle/>
                  <a:p>
                    <a:pPr>
                      <a:defRPr sz="1197" b="0" i="0" u="none" strike="noStrike" kern="1200" baseline="0">
                        <a:solidFill>
                          <a:schemeClr val="tx1">
                            <a:lumMod val="75000"/>
                            <a:lumOff val="25000"/>
                          </a:schemeClr>
                        </a:solidFill>
                        <a:latin typeface="+mn-lt"/>
                        <a:ea typeface="+mn-ea"/>
                        <a:cs typeface="+mn-cs"/>
                      </a:defRPr>
                    </a:pPr>
                    <a:fld id="{FB4393E0-AF60-472A-9EDF-CE23A5031BF4}" type="CATEGORYNAME">
                      <a:rPr lang="en-US" sz="1000" b="1" smtClean="0"/>
                      <a:pPr>
                        <a:defRPr/>
                      </a:pPr>
                      <a:t>[CATEGORY NAME]</a:t>
                    </a:fld>
                    <a:r>
                      <a:rPr lang="en-US" baseline="0" dirty="0"/>
                      <a:t> </a:t>
                    </a:r>
                  </a:p>
                </c:rich>
              </c:tx>
              <c:spPr>
                <a:noFill/>
                <a:ln>
                  <a:noFill/>
                </a:ln>
                <a:effectLst/>
              </c:spPr>
              <c:txPr>
                <a:bodyPr rot="0" spcFirstLastPara="1" vertOverflow="ellipsis" vert="horz" wrap="square" lIns="38100" tIns="19050" rIns="38100" bIns="19050" anchor="ctr" anchorCtr="1">
                  <a:no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layout>
                    <c:manualLayout>
                      <c:w val="0.20180512595058278"/>
                      <c:h val="0.13847648839989404"/>
                    </c:manualLayout>
                  </c15:layout>
                  <c15:dlblFieldTable/>
                  <c15:showDataLabelsRange val="0"/>
                </c:ext>
                <c:ext xmlns:c16="http://schemas.microsoft.com/office/drawing/2014/chart" uri="{C3380CC4-5D6E-409C-BE32-E72D297353CC}">
                  <c16:uniqueId val="{00000001-4BBC-4BEE-849D-A906DF06DC40}"/>
                </c:ext>
              </c:extLst>
            </c:dLbl>
            <c:dLbl>
              <c:idx val="1"/>
              <c:delete val="1"/>
              <c:extLst>
                <c:ext xmlns:c15="http://schemas.microsoft.com/office/drawing/2012/chart" uri="{CE6537A1-D6FC-4f65-9D91-7224C49458BB}"/>
                <c:ext xmlns:c16="http://schemas.microsoft.com/office/drawing/2014/chart" uri="{C3380CC4-5D6E-409C-BE32-E72D297353CC}">
                  <c16:uniqueId val="{00000002-4BBC-4BEE-849D-A906DF06DC40}"/>
                </c:ext>
              </c:extLst>
            </c:dLbl>
            <c:dLbl>
              <c:idx val="2"/>
              <c:delete val="1"/>
              <c:extLst>
                <c:ext xmlns:c15="http://schemas.microsoft.com/office/drawing/2012/chart" uri="{CE6537A1-D6FC-4f65-9D91-7224C49458BB}">
                  <c15:layout>
                    <c:manualLayout>
                      <c:w val="4.6242754453838616E-2"/>
                      <c:h val="7.5026632315834382E-2"/>
                    </c:manualLayout>
                  </c15:layout>
                </c:ext>
                <c:ext xmlns:c16="http://schemas.microsoft.com/office/drawing/2014/chart" uri="{C3380CC4-5D6E-409C-BE32-E72D297353CC}">
                  <c16:uniqueId val="{00000003-4BBC-4BEE-849D-A906DF06DC40}"/>
                </c:ext>
              </c:extLst>
            </c:dLbl>
            <c:dLbl>
              <c:idx val="3"/>
              <c:delete val="1"/>
              <c:extLst>
                <c:ext xmlns:c15="http://schemas.microsoft.com/office/drawing/2012/chart" uri="{CE6537A1-D6FC-4f65-9D91-7224C49458BB}"/>
                <c:ext xmlns:c16="http://schemas.microsoft.com/office/drawing/2014/chart" uri="{C3380CC4-5D6E-409C-BE32-E72D297353CC}">
                  <c16:uniqueId val="{00000004-4BBC-4BEE-849D-A906DF06DC40}"/>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1"/>
            <c:showSerName val="0"/>
            <c:showPercent val="0"/>
            <c:showBubbleSize val="0"/>
            <c:showLeaderLines val="0"/>
            <c:extLst>
              <c:ext xmlns:c15="http://schemas.microsoft.com/office/drawing/2012/chart" uri="{CE6537A1-D6FC-4f65-9D91-7224C49458BB}"/>
            </c:extLst>
          </c:dLbls>
          <c:cat>
            <c:strRef>
              <c:f>Sheet1!$A$2:$A$5</c:f>
              <c:strCache>
                <c:ptCount val="4"/>
                <c:pt idx="0">
                  <c:v>Yes</c:v>
                </c:pt>
                <c:pt idx="1">
                  <c:v>Maybe</c:v>
                </c:pt>
                <c:pt idx="2">
                  <c:v>No</c:v>
                </c:pt>
                <c:pt idx="3">
                  <c:v>Don't Know</c:v>
                </c:pt>
              </c:strCache>
            </c:strRef>
          </c:cat>
          <c:val>
            <c:numRef>
              <c:f>Sheet1!$B$2:$B$5</c:f>
              <c:numCache>
                <c:formatCode>General</c:formatCode>
                <c:ptCount val="4"/>
                <c:pt idx="0">
                  <c:v>54</c:v>
                </c:pt>
                <c:pt idx="1">
                  <c:v>30</c:v>
                </c:pt>
                <c:pt idx="2">
                  <c:v>14</c:v>
                </c:pt>
                <c:pt idx="3">
                  <c:v>2</c:v>
                </c:pt>
              </c:numCache>
            </c:numRef>
          </c:val>
          <c:extLst>
            <c:ext xmlns:c16="http://schemas.microsoft.com/office/drawing/2014/chart" uri="{C3380CC4-5D6E-409C-BE32-E72D297353CC}">
              <c16:uniqueId val="{00000000-4BBC-4BEE-849D-A906DF06DC40}"/>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4018918155673389"/>
          <c:y val="5.9626376169457776E-2"/>
          <c:w val="0.60832899517002348"/>
          <c:h val="0.80263845479300755"/>
        </c:manualLayout>
      </c:layout>
      <c:barChart>
        <c:barDir val="bar"/>
        <c:grouping val="clustered"/>
        <c:varyColors val="0"/>
        <c:ser>
          <c:idx val="0"/>
          <c:order val="0"/>
          <c:spPr>
            <a:solidFill>
              <a:schemeClr val="accent1"/>
            </a:solidFill>
            <a:ln>
              <a:noFill/>
            </a:ln>
            <a:effectLst/>
          </c:spPr>
          <c:invertIfNegative val="0"/>
          <c:dPt>
            <c:idx val="0"/>
            <c:invertIfNegative val="0"/>
            <c:bubble3D val="0"/>
            <c:spPr>
              <a:solidFill>
                <a:srgbClr val="FF33CC"/>
              </a:solidFill>
              <a:ln>
                <a:noFill/>
              </a:ln>
              <a:effectLst/>
            </c:spPr>
            <c:extLst>
              <c:ext xmlns:c16="http://schemas.microsoft.com/office/drawing/2014/chart" uri="{C3380CC4-5D6E-409C-BE32-E72D297353CC}">
                <c16:uniqueId val="{00000001-39EA-42A2-86A8-F4E7D2D90654}"/>
              </c:ext>
            </c:extLst>
          </c:dPt>
          <c:dPt>
            <c:idx val="1"/>
            <c:invertIfNegative val="0"/>
            <c:bubble3D val="0"/>
            <c:spPr>
              <a:solidFill>
                <a:schemeClr val="bg1">
                  <a:lumMod val="50000"/>
                </a:schemeClr>
              </a:solidFill>
              <a:ln>
                <a:noFill/>
              </a:ln>
              <a:effectLst/>
            </c:spPr>
            <c:extLst>
              <c:ext xmlns:c16="http://schemas.microsoft.com/office/drawing/2014/chart" uri="{C3380CC4-5D6E-409C-BE32-E72D297353CC}">
                <c16:uniqueId val="{00000003-39EA-42A2-86A8-F4E7D2D90654}"/>
              </c:ext>
            </c:extLst>
          </c:dPt>
          <c:dPt>
            <c:idx val="2"/>
            <c:invertIfNegative val="0"/>
            <c:bubble3D val="0"/>
            <c:spPr>
              <a:solidFill>
                <a:srgbClr val="92D050"/>
              </a:solidFill>
              <a:ln>
                <a:noFill/>
              </a:ln>
              <a:effectLst/>
            </c:spPr>
            <c:extLst>
              <c:ext xmlns:c16="http://schemas.microsoft.com/office/drawing/2014/chart" uri="{C3380CC4-5D6E-409C-BE32-E72D297353CC}">
                <c16:uniqueId val="{00000005-39EA-42A2-86A8-F4E7D2D90654}"/>
              </c:ext>
            </c:extLst>
          </c:dPt>
          <c:dPt>
            <c:idx val="3"/>
            <c:invertIfNegative val="0"/>
            <c:bubble3D val="0"/>
            <c:spPr>
              <a:solidFill>
                <a:srgbClr val="FF0000"/>
              </a:solidFill>
              <a:ln>
                <a:noFill/>
              </a:ln>
              <a:effectLst/>
            </c:spPr>
            <c:extLst>
              <c:ext xmlns:c16="http://schemas.microsoft.com/office/drawing/2014/chart" uri="{C3380CC4-5D6E-409C-BE32-E72D297353CC}">
                <c16:uniqueId val="{00000007-39EA-42A2-86A8-F4E7D2D90654}"/>
              </c:ext>
            </c:extLst>
          </c:dPt>
          <c:dPt>
            <c:idx val="4"/>
            <c:invertIfNegative val="0"/>
            <c:bubble3D val="0"/>
            <c:spPr>
              <a:solidFill>
                <a:srgbClr val="00B0F0"/>
              </a:solidFill>
              <a:ln>
                <a:noFill/>
              </a:ln>
              <a:effectLst/>
            </c:spPr>
            <c:extLst>
              <c:ext xmlns:c16="http://schemas.microsoft.com/office/drawing/2014/chart" uri="{C3380CC4-5D6E-409C-BE32-E72D297353CC}">
                <c16:uniqueId val="{00000009-39EA-42A2-86A8-F4E7D2D90654}"/>
              </c:ext>
            </c:extLst>
          </c:dPt>
          <c:dPt>
            <c:idx val="5"/>
            <c:invertIfNegative val="0"/>
            <c:bubble3D val="0"/>
            <c:spPr>
              <a:solidFill>
                <a:schemeClr val="tx1"/>
              </a:solidFill>
              <a:ln>
                <a:noFill/>
              </a:ln>
              <a:effectLst/>
            </c:spPr>
            <c:extLst>
              <c:ext xmlns:c16="http://schemas.microsoft.com/office/drawing/2014/chart" uri="{C3380CC4-5D6E-409C-BE32-E72D297353CC}">
                <c16:uniqueId val="{0000000B-39EA-42A2-86A8-F4E7D2D90654}"/>
              </c:ext>
            </c:extLst>
          </c:dPt>
          <c:dPt>
            <c:idx val="6"/>
            <c:invertIfNegative val="0"/>
            <c:bubble3D val="0"/>
            <c:spPr>
              <a:solidFill>
                <a:schemeClr val="accent2"/>
              </a:solidFill>
              <a:ln>
                <a:noFill/>
              </a:ln>
              <a:effectLst/>
            </c:spPr>
            <c:extLst>
              <c:ext xmlns:c16="http://schemas.microsoft.com/office/drawing/2014/chart" uri="{C3380CC4-5D6E-409C-BE32-E72D297353CC}">
                <c16:uniqueId val="{00000013-39EA-42A2-86A8-F4E7D2D90654}"/>
              </c:ext>
            </c:extLst>
          </c:dPt>
          <c:dPt>
            <c:idx val="7"/>
            <c:invertIfNegative val="0"/>
            <c:bubble3D val="0"/>
            <c:spPr>
              <a:solidFill>
                <a:srgbClr val="7030A0"/>
              </a:solidFill>
              <a:ln>
                <a:noFill/>
              </a:ln>
              <a:effectLst/>
            </c:spPr>
            <c:extLst>
              <c:ext xmlns:c16="http://schemas.microsoft.com/office/drawing/2014/chart" uri="{C3380CC4-5D6E-409C-BE32-E72D297353CC}">
                <c16:uniqueId val="{0000000D-39EA-42A2-86A8-F4E7D2D90654}"/>
              </c:ext>
            </c:extLst>
          </c:dPt>
          <c:dPt>
            <c:idx val="8"/>
            <c:invertIfNegative val="0"/>
            <c:bubble3D val="0"/>
            <c:spPr>
              <a:solidFill>
                <a:schemeClr val="accent1">
                  <a:lumMod val="75000"/>
                </a:schemeClr>
              </a:solidFill>
              <a:ln>
                <a:noFill/>
              </a:ln>
              <a:effectLst/>
            </c:spPr>
            <c:extLst>
              <c:ext xmlns:c16="http://schemas.microsoft.com/office/drawing/2014/chart" uri="{C3380CC4-5D6E-409C-BE32-E72D297353CC}">
                <c16:uniqueId val="{0000000F-39EA-42A2-86A8-F4E7D2D90654}"/>
              </c:ext>
            </c:extLst>
          </c:dPt>
          <c:dPt>
            <c:idx val="9"/>
            <c:invertIfNegative val="0"/>
            <c:bubble3D val="0"/>
            <c:spPr>
              <a:solidFill>
                <a:srgbClr val="009900"/>
              </a:solidFill>
              <a:ln>
                <a:noFill/>
              </a:ln>
              <a:effectLst/>
            </c:spPr>
            <c:extLst>
              <c:ext xmlns:c16="http://schemas.microsoft.com/office/drawing/2014/chart" uri="{C3380CC4-5D6E-409C-BE32-E72D297353CC}">
                <c16:uniqueId val="{00000011-39EA-42A2-86A8-F4E7D2D90654}"/>
              </c:ext>
            </c:extLst>
          </c:dPt>
          <c:cat>
            <c:strRef>
              <c:f>Sheet3!$B$2:$B$11</c:f>
              <c:strCache>
                <c:ptCount val="10"/>
                <c:pt idx="0">
                  <c:v>Climate Change</c:v>
                </c:pt>
                <c:pt idx="1">
                  <c:v>War</c:v>
                </c:pt>
                <c:pt idx="2">
                  <c:v>Deforestation</c:v>
                </c:pt>
                <c:pt idx="3">
                  <c:v>Air Pollution</c:v>
                </c:pt>
                <c:pt idx="4">
                  <c:v>Water Pollution</c:v>
                </c:pt>
                <c:pt idx="5">
                  <c:v>Poverty</c:v>
                </c:pt>
                <c:pt idx="6">
                  <c:v>Sea Level Rise</c:v>
                </c:pt>
                <c:pt idx="7">
                  <c:v>Infectious Diseases</c:v>
                </c:pt>
                <c:pt idx="8">
                  <c:v>Species Extinction</c:v>
                </c:pt>
                <c:pt idx="9">
                  <c:v>Population Growth</c:v>
                </c:pt>
              </c:strCache>
            </c:strRef>
          </c:cat>
          <c:val>
            <c:numRef>
              <c:f>Sheet3!$C$2:$C$11</c:f>
              <c:numCache>
                <c:formatCode>General</c:formatCode>
                <c:ptCount val="10"/>
                <c:pt idx="0">
                  <c:v>136</c:v>
                </c:pt>
                <c:pt idx="1">
                  <c:v>43</c:v>
                </c:pt>
                <c:pt idx="2">
                  <c:v>94</c:v>
                </c:pt>
                <c:pt idx="3">
                  <c:v>48</c:v>
                </c:pt>
                <c:pt idx="4">
                  <c:v>19</c:v>
                </c:pt>
                <c:pt idx="5">
                  <c:v>85</c:v>
                </c:pt>
                <c:pt idx="6">
                  <c:v>27</c:v>
                </c:pt>
                <c:pt idx="7">
                  <c:v>104</c:v>
                </c:pt>
                <c:pt idx="8">
                  <c:v>30</c:v>
                </c:pt>
                <c:pt idx="9">
                  <c:v>82</c:v>
                </c:pt>
              </c:numCache>
            </c:numRef>
          </c:val>
          <c:extLst>
            <c:ext xmlns:c16="http://schemas.microsoft.com/office/drawing/2014/chart" uri="{C3380CC4-5D6E-409C-BE32-E72D297353CC}">
              <c16:uniqueId val="{00000012-39EA-42A2-86A8-F4E7D2D90654}"/>
            </c:ext>
          </c:extLst>
        </c:ser>
        <c:dLbls>
          <c:showLegendKey val="0"/>
          <c:showVal val="0"/>
          <c:showCatName val="0"/>
          <c:showSerName val="0"/>
          <c:showPercent val="0"/>
          <c:showBubbleSize val="0"/>
        </c:dLbls>
        <c:gapWidth val="182"/>
        <c:axId val="1369364927"/>
        <c:axId val="1251977567"/>
      </c:barChart>
      <c:catAx>
        <c:axId val="1369364927"/>
        <c:scaling>
          <c:orientation val="minMax"/>
        </c:scaling>
        <c:delete val="0"/>
        <c:axPos val="l"/>
        <c:numFmt formatCode="General" sourceLinked="1"/>
        <c:majorTickMark val="none"/>
        <c:minorTickMark val="none"/>
        <c:tickLblPos val="nextTo"/>
        <c:spPr>
          <a:noFill/>
          <a:ln w="635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rgbClr val="C00000"/>
                </a:solidFill>
                <a:latin typeface="+mn-lt"/>
                <a:ea typeface="+mn-ea"/>
                <a:cs typeface="+mn-cs"/>
              </a:defRPr>
            </a:pPr>
            <a:endParaRPr lang="en-US"/>
          </a:p>
        </c:txPr>
        <c:crossAx val="1251977567"/>
        <c:crosses val="autoZero"/>
        <c:auto val="1"/>
        <c:lblAlgn val="ctr"/>
        <c:lblOffset val="100"/>
        <c:noMultiLvlLbl val="0"/>
      </c:catAx>
      <c:valAx>
        <c:axId val="1251977567"/>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69364927"/>
        <c:crosses val="autoZero"/>
        <c:crossBetween val="between"/>
      </c:valAx>
      <c:sp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E09DD8E-315F-4512-9E6C-F84D5D4C0CF3}"/>
              </a:ext>
            </a:extLst>
          </p:cNvPr>
          <p:cNvSpPr>
            <a:spLocks noGrp="1"/>
          </p:cNvSpPr>
          <p:nvPr>
            <p:ph type="hdr" sz="quarter"/>
          </p:nvPr>
        </p:nvSpPr>
        <p:spPr>
          <a:xfrm>
            <a:off x="0" y="1"/>
            <a:ext cx="3962400" cy="344091"/>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FDB8FDF-59AF-4088-B42D-C96A66C8F068}"/>
              </a:ext>
            </a:extLst>
          </p:cNvPr>
          <p:cNvSpPr>
            <a:spLocks noGrp="1"/>
          </p:cNvSpPr>
          <p:nvPr>
            <p:ph type="dt" sz="quarter" idx="1"/>
          </p:nvPr>
        </p:nvSpPr>
        <p:spPr>
          <a:xfrm>
            <a:off x="5179484" y="1"/>
            <a:ext cx="3962400" cy="344091"/>
          </a:xfrm>
          <a:prstGeom prst="rect">
            <a:avLst/>
          </a:prstGeom>
        </p:spPr>
        <p:txBody>
          <a:bodyPr vert="horz" lIns="91440" tIns="45720" rIns="91440" bIns="45720" rtlCol="0"/>
          <a:lstStyle>
            <a:lvl1pPr algn="r">
              <a:defRPr sz="1200"/>
            </a:lvl1pPr>
          </a:lstStyle>
          <a:p>
            <a:fld id="{1EC7AF36-123E-45CA-A0B4-875C307E3741}" type="datetimeFigureOut">
              <a:rPr lang="en-US" smtClean="0"/>
              <a:t>5/8/2020</a:t>
            </a:fld>
            <a:endParaRPr lang="en-US" dirty="0"/>
          </a:p>
        </p:txBody>
      </p:sp>
      <p:sp>
        <p:nvSpPr>
          <p:cNvPr id="4" name="Footer Placeholder 3">
            <a:extLst>
              <a:ext uri="{FF2B5EF4-FFF2-40B4-BE49-F238E27FC236}">
                <a16:creationId xmlns:a16="http://schemas.microsoft.com/office/drawing/2014/main" id="{86E85BBF-7DB3-42AC-9951-7BC2B3F96B86}"/>
              </a:ext>
            </a:extLst>
          </p:cNvPr>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81D8E7E-971F-4F6F-B132-5E330BD1B5D6}"/>
              </a:ext>
            </a:extLst>
          </p:cNvPr>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771693AB-977E-4C32-A898-259D555056C3}" type="slidenum">
              <a:rPr lang="en-US" smtClean="0"/>
              <a:t>‹#›</a:t>
            </a:fld>
            <a:endParaRPr lang="en-US" dirty="0"/>
          </a:p>
        </p:txBody>
      </p:sp>
    </p:spTree>
    <p:extLst>
      <p:ext uri="{BB962C8B-B14F-4D97-AF65-F5344CB8AC3E}">
        <p14:creationId xmlns:p14="http://schemas.microsoft.com/office/powerpoint/2010/main" val="1591608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3962400" cy="344091"/>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5179484" y="1"/>
            <a:ext cx="3962400" cy="344091"/>
          </a:xfrm>
          <a:prstGeom prst="rect">
            <a:avLst/>
          </a:prstGeom>
        </p:spPr>
        <p:txBody>
          <a:bodyPr vert="horz" lIns="91440" tIns="45720" rIns="91440" bIns="45720" rtlCol="0"/>
          <a:lstStyle>
            <a:lvl1pPr algn="r">
              <a:defRPr sz="1200"/>
            </a:lvl1pPr>
          </a:lstStyle>
          <a:p>
            <a:fld id="{5C5757AB-AE34-456A-9485-C3A4E8DB73FB}" type="datetimeFigureOut">
              <a:rPr lang="en-US" smtClean="0"/>
              <a:t>5/8/2020</a:t>
            </a:fld>
            <a:endParaRPr lang="en-US" dirty="0"/>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C8386991-8D4D-4011-84AB-5C3A8AB102CA}" type="slidenum">
              <a:rPr lang="en-US" smtClean="0"/>
              <a:t>‹#›</a:t>
            </a:fld>
            <a:endParaRPr lang="en-US" dirty="0"/>
          </a:p>
        </p:txBody>
      </p:sp>
    </p:spTree>
    <p:extLst>
      <p:ext uri="{BB962C8B-B14F-4D97-AF65-F5344CB8AC3E}">
        <p14:creationId xmlns:p14="http://schemas.microsoft.com/office/powerpoint/2010/main" val="2677721873"/>
      </p:ext>
    </p:extLst>
  </p:cSld>
  <p:clrMap bg1="lt1" tx1="dk1" bg2="lt2" tx2="dk2" accent1="accent1" accent2="accent2" accent3="accent3" accent4="accent4" accent5="accent5" accent6="accent6" hlink="hlink" folHlink="folHlink"/>
  <p:notesStyle>
    <a:lvl1pPr marL="0" algn="l" defTabSz="453584" rtl="0" eaLnBrk="1" latinLnBrk="0" hangingPunct="1">
      <a:defRPr sz="595" kern="1200">
        <a:solidFill>
          <a:schemeClr val="tx1"/>
        </a:solidFill>
        <a:latin typeface="+mn-lt"/>
        <a:ea typeface="+mn-ea"/>
        <a:cs typeface="+mn-cs"/>
      </a:defRPr>
    </a:lvl1pPr>
    <a:lvl2pPr marL="226792" algn="l" defTabSz="453584" rtl="0" eaLnBrk="1" latinLnBrk="0" hangingPunct="1">
      <a:defRPr sz="595" kern="1200">
        <a:solidFill>
          <a:schemeClr val="tx1"/>
        </a:solidFill>
        <a:latin typeface="+mn-lt"/>
        <a:ea typeface="+mn-ea"/>
        <a:cs typeface="+mn-cs"/>
      </a:defRPr>
    </a:lvl2pPr>
    <a:lvl3pPr marL="453584" algn="l" defTabSz="453584" rtl="0" eaLnBrk="1" latinLnBrk="0" hangingPunct="1">
      <a:defRPr sz="595" kern="1200">
        <a:solidFill>
          <a:schemeClr val="tx1"/>
        </a:solidFill>
        <a:latin typeface="+mn-lt"/>
        <a:ea typeface="+mn-ea"/>
        <a:cs typeface="+mn-cs"/>
      </a:defRPr>
    </a:lvl3pPr>
    <a:lvl4pPr marL="680376" algn="l" defTabSz="453584" rtl="0" eaLnBrk="1" latinLnBrk="0" hangingPunct="1">
      <a:defRPr sz="595" kern="1200">
        <a:solidFill>
          <a:schemeClr val="tx1"/>
        </a:solidFill>
        <a:latin typeface="+mn-lt"/>
        <a:ea typeface="+mn-ea"/>
        <a:cs typeface="+mn-cs"/>
      </a:defRPr>
    </a:lvl4pPr>
    <a:lvl5pPr marL="907168" algn="l" defTabSz="453584" rtl="0" eaLnBrk="1" latinLnBrk="0" hangingPunct="1">
      <a:defRPr sz="595" kern="1200">
        <a:solidFill>
          <a:schemeClr val="tx1"/>
        </a:solidFill>
        <a:latin typeface="+mn-lt"/>
        <a:ea typeface="+mn-ea"/>
        <a:cs typeface="+mn-cs"/>
      </a:defRPr>
    </a:lvl5pPr>
    <a:lvl6pPr marL="1133960" algn="l" defTabSz="453584" rtl="0" eaLnBrk="1" latinLnBrk="0" hangingPunct="1">
      <a:defRPr sz="595" kern="1200">
        <a:solidFill>
          <a:schemeClr val="tx1"/>
        </a:solidFill>
        <a:latin typeface="+mn-lt"/>
        <a:ea typeface="+mn-ea"/>
        <a:cs typeface="+mn-cs"/>
      </a:defRPr>
    </a:lvl6pPr>
    <a:lvl7pPr marL="1360752" algn="l" defTabSz="453584" rtl="0" eaLnBrk="1" latinLnBrk="0" hangingPunct="1">
      <a:defRPr sz="595" kern="1200">
        <a:solidFill>
          <a:schemeClr val="tx1"/>
        </a:solidFill>
        <a:latin typeface="+mn-lt"/>
        <a:ea typeface="+mn-ea"/>
        <a:cs typeface="+mn-cs"/>
      </a:defRPr>
    </a:lvl7pPr>
    <a:lvl8pPr marL="1587543" algn="l" defTabSz="453584" rtl="0" eaLnBrk="1" latinLnBrk="0" hangingPunct="1">
      <a:defRPr sz="595" kern="1200">
        <a:solidFill>
          <a:schemeClr val="tx1"/>
        </a:solidFill>
        <a:latin typeface="+mn-lt"/>
        <a:ea typeface="+mn-ea"/>
        <a:cs typeface="+mn-cs"/>
      </a:defRPr>
    </a:lvl8pPr>
    <a:lvl9pPr marL="1814334" algn="l" defTabSz="453584" rtl="0" eaLnBrk="1" latinLnBrk="0" hangingPunct="1">
      <a:defRPr sz="59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386991-8D4D-4011-84AB-5C3A8AB102CA}" type="slidenum">
              <a:rPr lang="en-US" smtClean="0"/>
              <a:t>1</a:t>
            </a:fld>
            <a:endParaRPr lang="en-US" dirty="0"/>
          </a:p>
        </p:txBody>
      </p:sp>
    </p:spTree>
    <p:extLst>
      <p:ext uri="{BB962C8B-B14F-4D97-AF65-F5344CB8AC3E}">
        <p14:creationId xmlns:p14="http://schemas.microsoft.com/office/powerpoint/2010/main" val="4274891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65ED-B7BE-481B-A87E-EA40FA0B8CF3}"/>
              </a:ext>
            </a:extLst>
          </p:cNvPr>
          <p:cNvSpPr>
            <a:spLocks noGrp="1"/>
          </p:cNvSpPr>
          <p:nvPr>
            <p:ph type="title"/>
          </p:nvPr>
        </p:nvSpPr>
        <p:spPr>
          <a:xfrm>
            <a:off x="880110" y="511004"/>
            <a:ext cx="11041380" cy="1855545"/>
          </a:xfrm>
          <a:prstGeom prst="rect">
            <a:avLst/>
          </a:prstGeom>
        </p:spPr>
        <p:txBody>
          <a:bodyPr/>
          <a:lstStyle/>
          <a:p>
            <a:r>
              <a:rPr lang="en-US" noProof="0"/>
              <a:t>Click to edit Master title style</a:t>
            </a:r>
          </a:p>
        </p:txBody>
      </p:sp>
    </p:spTree>
    <p:extLst>
      <p:ext uri="{BB962C8B-B14F-4D97-AF65-F5344CB8AC3E}">
        <p14:creationId xmlns:p14="http://schemas.microsoft.com/office/powerpoint/2010/main" val="333255763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Rounded Corners 1" descr="Rounded Yellow Background">
            <a:extLst>
              <a:ext uri="{FF2B5EF4-FFF2-40B4-BE49-F238E27FC236}">
                <a16:creationId xmlns:a16="http://schemas.microsoft.com/office/drawing/2014/main" id="{EB5B0470-C426-4487-B57F-6FA944EC312C}"/>
              </a:ext>
            </a:extLst>
          </p:cNvPr>
          <p:cNvSpPr/>
          <p:nvPr userDrawn="1"/>
        </p:nvSpPr>
        <p:spPr>
          <a:xfrm>
            <a:off x="270314" y="585074"/>
            <a:ext cx="12260972" cy="8340131"/>
          </a:xfrm>
          <a:prstGeom prst="roundRect">
            <a:avLst>
              <a:gd name="adj" fmla="val 286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97" noProof="0"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540079" rtl="0" eaLnBrk="1" latinLnBrk="0" hangingPunct="1">
        <a:lnSpc>
          <a:spcPct val="90000"/>
        </a:lnSpc>
        <a:spcBef>
          <a:spcPct val="0"/>
        </a:spcBef>
        <a:buNone/>
        <a:defRPr sz="2599" kern="1200">
          <a:solidFill>
            <a:schemeClr val="tx1"/>
          </a:solidFill>
          <a:latin typeface="+mj-lt"/>
          <a:ea typeface="+mj-ea"/>
          <a:cs typeface="+mj-cs"/>
        </a:defRPr>
      </a:lvl1pPr>
    </p:titleStyle>
    <p:bodyStyle>
      <a:lvl1pPr marL="135019" indent="-135019" algn="l" defTabSz="540079" rtl="0" eaLnBrk="1" latinLnBrk="0" hangingPunct="1">
        <a:lnSpc>
          <a:spcPct val="90000"/>
        </a:lnSpc>
        <a:spcBef>
          <a:spcPts val="591"/>
        </a:spcBef>
        <a:buFont typeface="Arial" panose="020B0604020202020204" pitchFamily="34" charset="0"/>
        <a:buChar char="•"/>
        <a:defRPr sz="1654" kern="1200">
          <a:solidFill>
            <a:schemeClr val="tx1"/>
          </a:solidFill>
          <a:latin typeface="+mn-lt"/>
          <a:ea typeface="+mn-ea"/>
          <a:cs typeface="+mn-cs"/>
        </a:defRPr>
      </a:lvl1pPr>
      <a:lvl2pPr marL="405059" indent="-135019" algn="l" defTabSz="540079" rtl="0" eaLnBrk="1" latinLnBrk="0" hangingPunct="1">
        <a:lnSpc>
          <a:spcPct val="90000"/>
        </a:lnSpc>
        <a:spcBef>
          <a:spcPts val="295"/>
        </a:spcBef>
        <a:buFont typeface="Arial" panose="020B0604020202020204" pitchFamily="34" charset="0"/>
        <a:buChar char="•"/>
        <a:defRPr sz="1418" kern="1200">
          <a:solidFill>
            <a:schemeClr val="tx1"/>
          </a:solidFill>
          <a:latin typeface="+mn-lt"/>
          <a:ea typeface="+mn-ea"/>
          <a:cs typeface="+mn-cs"/>
        </a:defRPr>
      </a:lvl2pPr>
      <a:lvl3pPr marL="675098" indent="-135019" algn="l" defTabSz="540079" rtl="0" eaLnBrk="1" latinLnBrk="0" hangingPunct="1">
        <a:lnSpc>
          <a:spcPct val="90000"/>
        </a:lnSpc>
        <a:spcBef>
          <a:spcPts val="295"/>
        </a:spcBef>
        <a:buFont typeface="Arial" panose="020B0604020202020204" pitchFamily="34" charset="0"/>
        <a:buChar char="•"/>
        <a:defRPr sz="1181" kern="1200">
          <a:solidFill>
            <a:schemeClr val="tx1"/>
          </a:solidFill>
          <a:latin typeface="+mn-lt"/>
          <a:ea typeface="+mn-ea"/>
          <a:cs typeface="+mn-cs"/>
        </a:defRPr>
      </a:lvl3pPr>
      <a:lvl4pPr marL="945138" indent="-135019" algn="l" defTabSz="540079" rtl="0" eaLnBrk="1" latinLnBrk="0" hangingPunct="1">
        <a:lnSpc>
          <a:spcPct val="90000"/>
        </a:lnSpc>
        <a:spcBef>
          <a:spcPts val="295"/>
        </a:spcBef>
        <a:buFont typeface="Arial" panose="020B0604020202020204" pitchFamily="34" charset="0"/>
        <a:buChar char="•"/>
        <a:defRPr sz="1063" kern="1200">
          <a:solidFill>
            <a:schemeClr val="tx1"/>
          </a:solidFill>
          <a:latin typeface="+mn-lt"/>
          <a:ea typeface="+mn-ea"/>
          <a:cs typeface="+mn-cs"/>
        </a:defRPr>
      </a:lvl4pPr>
      <a:lvl5pPr marL="1215177" indent="-135019" algn="l" defTabSz="540079" rtl="0" eaLnBrk="1" latinLnBrk="0" hangingPunct="1">
        <a:lnSpc>
          <a:spcPct val="90000"/>
        </a:lnSpc>
        <a:spcBef>
          <a:spcPts val="295"/>
        </a:spcBef>
        <a:buFont typeface="Arial" panose="020B0604020202020204" pitchFamily="34" charset="0"/>
        <a:buChar char="•"/>
        <a:defRPr sz="1063" kern="1200">
          <a:solidFill>
            <a:schemeClr val="tx1"/>
          </a:solidFill>
          <a:latin typeface="+mn-lt"/>
          <a:ea typeface="+mn-ea"/>
          <a:cs typeface="+mn-cs"/>
        </a:defRPr>
      </a:lvl5pPr>
      <a:lvl6pPr marL="1485216" indent="-135019" algn="l" defTabSz="540079" rtl="0" eaLnBrk="1" latinLnBrk="0" hangingPunct="1">
        <a:lnSpc>
          <a:spcPct val="90000"/>
        </a:lnSpc>
        <a:spcBef>
          <a:spcPts val="295"/>
        </a:spcBef>
        <a:buFont typeface="Arial" panose="020B0604020202020204" pitchFamily="34" charset="0"/>
        <a:buChar char="•"/>
        <a:defRPr sz="1063" kern="1200">
          <a:solidFill>
            <a:schemeClr val="tx1"/>
          </a:solidFill>
          <a:latin typeface="+mn-lt"/>
          <a:ea typeface="+mn-ea"/>
          <a:cs typeface="+mn-cs"/>
        </a:defRPr>
      </a:lvl6pPr>
      <a:lvl7pPr marL="1755255" indent="-135019" algn="l" defTabSz="540079" rtl="0" eaLnBrk="1" latinLnBrk="0" hangingPunct="1">
        <a:lnSpc>
          <a:spcPct val="90000"/>
        </a:lnSpc>
        <a:spcBef>
          <a:spcPts val="295"/>
        </a:spcBef>
        <a:buFont typeface="Arial" panose="020B0604020202020204" pitchFamily="34" charset="0"/>
        <a:buChar char="•"/>
        <a:defRPr sz="1063" kern="1200">
          <a:solidFill>
            <a:schemeClr val="tx1"/>
          </a:solidFill>
          <a:latin typeface="+mn-lt"/>
          <a:ea typeface="+mn-ea"/>
          <a:cs typeface="+mn-cs"/>
        </a:defRPr>
      </a:lvl7pPr>
      <a:lvl8pPr marL="2025295" indent="-135019" algn="l" defTabSz="540079" rtl="0" eaLnBrk="1" latinLnBrk="0" hangingPunct="1">
        <a:lnSpc>
          <a:spcPct val="90000"/>
        </a:lnSpc>
        <a:spcBef>
          <a:spcPts val="295"/>
        </a:spcBef>
        <a:buFont typeface="Arial" panose="020B0604020202020204" pitchFamily="34" charset="0"/>
        <a:buChar char="•"/>
        <a:defRPr sz="1063" kern="1200">
          <a:solidFill>
            <a:schemeClr val="tx1"/>
          </a:solidFill>
          <a:latin typeface="+mn-lt"/>
          <a:ea typeface="+mn-ea"/>
          <a:cs typeface="+mn-cs"/>
        </a:defRPr>
      </a:lvl8pPr>
      <a:lvl9pPr marL="2295334" indent="-135019" algn="l" defTabSz="540079" rtl="0" eaLnBrk="1" latinLnBrk="0" hangingPunct="1">
        <a:lnSpc>
          <a:spcPct val="90000"/>
        </a:lnSpc>
        <a:spcBef>
          <a:spcPts val="295"/>
        </a:spcBef>
        <a:buFont typeface="Arial" panose="020B0604020202020204" pitchFamily="34" charset="0"/>
        <a:buChar char="•"/>
        <a:defRPr sz="1063" kern="1200">
          <a:solidFill>
            <a:schemeClr val="tx1"/>
          </a:solidFill>
          <a:latin typeface="+mn-lt"/>
          <a:ea typeface="+mn-ea"/>
          <a:cs typeface="+mn-cs"/>
        </a:defRPr>
      </a:lvl9pPr>
    </p:bodyStyle>
    <p:otherStyle>
      <a:defPPr>
        <a:defRPr lang="en-US"/>
      </a:defPPr>
      <a:lvl1pPr marL="0" algn="l" defTabSz="540079" rtl="0" eaLnBrk="1" latinLnBrk="0" hangingPunct="1">
        <a:defRPr sz="1063" kern="1200">
          <a:solidFill>
            <a:schemeClr val="tx1"/>
          </a:solidFill>
          <a:latin typeface="+mn-lt"/>
          <a:ea typeface="+mn-ea"/>
          <a:cs typeface="+mn-cs"/>
        </a:defRPr>
      </a:lvl1pPr>
      <a:lvl2pPr marL="270040" algn="l" defTabSz="540079" rtl="0" eaLnBrk="1" latinLnBrk="0" hangingPunct="1">
        <a:defRPr sz="1063" kern="1200">
          <a:solidFill>
            <a:schemeClr val="tx1"/>
          </a:solidFill>
          <a:latin typeface="+mn-lt"/>
          <a:ea typeface="+mn-ea"/>
          <a:cs typeface="+mn-cs"/>
        </a:defRPr>
      </a:lvl2pPr>
      <a:lvl3pPr marL="540079" algn="l" defTabSz="540079" rtl="0" eaLnBrk="1" latinLnBrk="0" hangingPunct="1">
        <a:defRPr sz="1063" kern="1200">
          <a:solidFill>
            <a:schemeClr val="tx1"/>
          </a:solidFill>
          <a:latin typeface="+mn-lt"/>
          <a:ea typeface="+mn-ea"/>
          <a:cs typeface="+mn-cs"/>
        </a:defRPr>
      </a:lvl3pPr>
      <a:lvl4pPr marL="810118" algn="l" defTabSz="540079" rtl="0" eaLnBrk="1" latinLnBrk="0" hangingPunct="1">
        <a:defRPr sz="1063" kern="1200">
          <a:solidFill>
            <a:schemeClr val="tx1"/>
          </a:solidFill>
          <a:latin typeface="+mn-lt"/>
          <a:ea typeface="+mn-ea"/>
          <a:cs typeface="+mn-cs"/>
        </a:defRPr>
      </a:lvl4pPr>
      <a:lvl5pPr marL="1080157" algn="l" defTabSz="540079" rtl="0" eaLnBrk="1" latinLnBrk="0" hangingPunct="1">
        <a:defRPr sz="1063" kern="1200">
          <a:solidFill>
            <a:schemeClr val="tx1"/>
          </a:solidFill>
          <a:latin typeface="+mn-lt"/>
          <a:ea typeface="+mn-ea"/>
          <a:cs typeface="+mn-cs"/>
        </a:defRPr>
      </a:lvl5pPr>
      <a:lvl6pPr marL="1350197" algn="l" defTabSz="540079" rtl="0" eaLnBrk="1" latinLnBrk="0" hangingPunct="1">
        <a:defRPr sz="1063" kern="1200">
          <a:solidFill>
            <a:schemeClr val="tx1"/>
          </a:solidFill>
          <a:latin typeface="+mn-lt"/>
          <a:ea typeface="+mn-ea"/>
          <a:cs typeface="+mn-cs"/>
        </a:defRPr>
      </a:lvl6pPr>
      <a:lvl7pPr marL="1620236" algn="l" defTabSz="540079" rtl="0" eaLnBrk="1" latinLnBrk="0" hangingPunct="1">
        <a:defRPr sz="1063" kern="1200">
          <a:solidFill>
            <a:schemeClr val="tx1"/>
          </a:solidFill>
          <a:latin typeface="+mn-lt"/>
          <a:ea typeface="+mn-ea"/>
          <a:cs typeface="+mn-cs"/>
        </a:defRPr>
      </a:lvl7pPr>
      <a:lvl8pPr marL="1890275" algn="l" defTabSz="540079" rtl="0" eaLnBrk="1" latinLnBrk="0" hangingPunct="1">
        <a:defRPr sz="1063" kern="1200">
          <a:solidFill>
            <a:schemeClr val="tx1"/>
          </a:solidFill>
          <a:latin typeface="+mn-lt"/>
          <a:ea typeface="+mn-ea"/>
          <a:cs typeface="+mn-cs"/>
        </a:defRPr>
      </a:lvl8pPr>
      <a:lvl9pPr marL="2160314" algn="l" defTabSz="540079" rtl="0" eaLnBrk="1" latinLnBrk="0" hangingPunct="1">
        <a:defRPr sz="106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8.png"/><Relationship Id="rId3" Type="http://schemas.openxmlformats.org/officeDocument/2006/relationships/chart" Target="../charts/chart1.xml"/><Relationship Id="rId7" Type="http://schemas.openxmlformats.org/officeDocument/2006/relationships/image" Target="../media/image3.png"/><Relationship Id="rId12" Type="http://schemas.openxmlformats.org/officeDocument/2006/relationships/image" Target="../media/image7.png"/><Relationship Id="rId2" Type="http://schemas.openxmlformats.org/officeDocument/2006/relationships/notesSlide" Target="../notesSlides/notesSlide1.xml"/><Relationship Id="rId16"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2.png"/><Relationship Id="rId11" Type="http://schemas.openxmlformats.org/officeDocument/2006/relationships/image" Target="../media/image6.png"/><Relationship Id="rId5" Type="http://schemas.openxmlformats.org/officeDocument/2006/relationships/image" Target="../media/image1.png"/><Relationship Id="rId15" Type="http://schemas.openxmlformats.org/officeDocument/2006/relationships/image" Target="../media/image9.png"/><Relationship Id="rId10" Type="http://schemas.openxmlformats.org/officeDocument/2006/relationships/chart" Target="../charts/chart3.xml"/><Relationship Id="rId4" Type="http://schemas.openxmlformats.org/officeDocument/2006/relationships/chart" Target="../charts/chart2.xml"/><Relationship Id="rId9" Type="http://schemas.openxmlformats.org/officeDocument/2006/relationships/image" Target="../media/image5.png"/><Relationship Id="rId14" Type="http://schemas.openxmlformats.org/officeDocument/2006/relationships/chart" Target="../charts/char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0F3FB797-10C5-4151-86CE-E41AA0907708}"/>
              </a:ext>
              <a:ext uri="{C183D7F6-B498-43B3-948B-1728B52AA6E4}">
                <adec:decorative xmlns:adec="http://schemas.microsoft.com/office/drawing/2017/decorative" val="1"/>
              </a:ext>
            </a:extLst>
          </p:cNvPr>
          <p:cNvGrpSpPr/>
          <p:nvPr/>
        </p:nvGrpSpPr>
        <p:grpSpPr>
          <a:xfrm>
            <a:off x="3924654" y="-41609"/>
            <a:ext cx="4846665" cy="1519094"/>
            <a:chOff x="1612331" y="358880"/>
            <a:chExt cx="9123959" cy="3577947"/>
          </a:xfrm>
          <a:solidFill>
            <a:schemeClr val="tx1"/>
          </a:solidFill>
          <a:effectLst>
            <a:outerShdw blurRad="50800" dist="50800" dir="5400000" algn="ctr" rotWithShape="0">
              <a:schemeClr val="tx1"/>
            </a:outerShdw>
          </a:effectLst>
        </p:grpSpPr>
        <p:sp>
          <p:nvSpPr>
            <p:cNvPr id="2799" name="Wave 2798">
              <a:extLst>
                <a:ext uri="{FF2B5EF4-FFF2-40B4-BE49-F238E27FC236}">
                  <a16:creationId xmlns:a16="http://schemas.microsoft.com/office/drawing/2014/main" id="{12315DA4-B6A4-479B-BE9C-1D0F49D6DE3B}"/>
                </a:ext>
              </a:extLst>
            </p:cNvPr>
            <p:cNvSpPr/>
            <p:nvPr/>
          </p:nvSpPr>
          <p:spPr>
            <a:xfrm flipH="1">
              <a:off x="1612331" y="770229"/>
              <a:ext cx="2087335" cy="2392403"/>
            </a:xfrm>
            <a:prstGeom prst="wave">
              <a:avLst>
                <a:gd name="adj1" fmla="val 3074"/>
                <a:gd name="adj2" fmla="val -10000"/>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sp>
          <p:nvSpPr>
            <p:cNvPr id="2796" name="Isosceles Triangle 2795">
              <a:extLst>
                <a:ext uri="{FF2B5EF4-FFF2-40B4-BE49-F238E27FC236}">
                  <a16:creationId xmlns:a16="http://schemas.microsoft.com/office/drawing/2014/main" id="{BE80EF6A-E134-4E58-AFA7-17D7730C0723}"/>
                </a:ext>
              </a:extLst>
            </p:cNvPr>
            <p:cNvSpPr/>
            <p:nvPr/>
          </p:nvSpPr>
          <p:spPr>
            <a:xfrm rot="16200000" flipH="1">
              <a:off x="2775467" y="2146146"/>
              <a:ext cx="550954" cy="1333019"/>
            </a:xfrm>
            <a:prstGeom prst="triangle">
              <a:avLst>
                <a:gd name="adj" fmla="val 0"/>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sp>
          <p:nvSpPr>
            <p:cNvPr id="2795" name="Rectangle 2794">
              <a:extLst>
                <a:ext uri="{FF2B5EF4-FFF2-40B4-BE49-F238E27FC236}">
                  <a16:creationId xmlns:a16="http://schemas.microsoft.com/office/drawing/2014/main" id="{09DF3989-E079-4179-894E-CDC52D65B594}"/>
                </a:ext>
              </a:extLst>
            </p:cNvPr>
            <p:cNvSpPr/>
            <p:nvPr/>
          </p:nvSpPr>
          <p:spPr>
            <a:xfrm>
              <a:off x="2456383" y="1753783"/>
              <a:ext cx="7577529" cy="2183044"/>
            </a:xfrm>
            <a:prstGeom prst="rect">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a:effectLst>
              <a:outerShdw blurRad="50800" dist="88900" dir="6000000" algn="ctr" rotWithShape="0">
                <a:srgbClr val="000000">
                  <a:alpha val="0"/>
                </a:srgbClr>
              </a:outerShdw>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sp>
          <p:nvSpPr>
            <p:cNvPr id="2793" name="Wave 2792">
              <a:extLst>
                <a:ext uri="{FF2B5EF4-FFF2-40B4-BE49-F238E27FC236}">
                  <a16:creationId xmlns:a16="http://schemas.microsoft.com/office/drawing/2014/main" id="{0FCE735F-D719-4D13-97EC-F9CB9B01149F}"/>
                </a:ext>
              </a:extLst>
            </p:cNvPr>
            <p:cNvSpPr/>
            <p:nvPr/>
          </p:nvSpPr>
          <p:spPr>
            <a:xfrm>
              <a:off x="8648955" y="770229"/>
              <a:ext cx="2087335" cy="2392403"/>
            </a:xfrm>
            <a:prstGeom prst="wave">
              <a:avLst>
                <a:gd name="adj1" fmla="val 3074"/>
                <a:gd name="adj2" fmla="val -10000"/>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sp>
          <p:nvSpPr>
            <p:cNvPr id="31" name="Isosceles Triangle 30">
              <a:extLst>
                <a:ext uri="{FF2B5EF4-FFF2-40B4-BE49-F238E27FC236}">
                  <a16:creationId xmlns:a16="http://schemas.microsoft.com/office/drawing/2014/main" id="{C0D27D2F-4B4D-4529-93FD-89EF640D8366}"/>
                </a:ext>
              </a:extLst>
            </p:cNvPr>
            <p:cNvSpPr/>
            <p:nvPr/>
          </p:nvSpPr>
          <p:spPr>
            <a:xfrm rot="5400000">
              <a:off x="9039988" y="2146146"/>
              <a:ext cx="550954" cy="1333019"/>
            </a:xfrm>
            <a:prstGeom prst="triangle">
              <a:avLst>
                <a:gd name="adj" fmla="val 0"/>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sp>
          <p:nvSpPr>
            <p:cNvPr id="30" name="Rectangle 29">
              <a:extLst>
                <a:ext uri="{FF2B5EF4-FFF2-40B4-BE49-F238E27FC236}">
                  <a16:creationId xmlns:a16="http://schemas.microsoft.com/office/drawing/2014/main" id="{35E38460-690B-498E-BCAE-A4A9DBDD691C}"/>
                </a:ext>
              </a:extLst>
            </p:cNvPr>
            <p:cNvSpPr/>
            <p:nvPr/>
          </p:nvSpPr>
          <p:spPr>
            <a:xfrm>
              <a:off x="2384436" y="358880"/>
              <a:ext cx="7577528" cy="2183041"/>
            </a:xfrm>
            <a:prstGeom prst="rect">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grpSp>
      <p:sp>
        <p:nvSpPr>
          <p:cNvPr id="1487" name="TextBox 1486">
            <a:extLst>
              <a:ext uri="{FF2B5EF4-FFF2-40B4-BE49-F238E27FC236}">
                <a16:creationId xmlns:a16="http://schemas.microsoft.com/office/drawing/2014/main" id="{49642D53-480D-46D9-85DC-3391E2F8877A}"/>
              </a:ext>
            </a:extLst>
          </p:cNvPr>
          <p:cNvSpPr txBox="1"/>
          <p:nvPr/>
        </p:nvSpPr>
        <p:spPr>
          <a:xfrm>
            <a:off x="5113758" y="998703"/>
            <a:ext cx="2459006" cy="520263"/>
          </a:xfrm>
          <a:prstGeom prst="rect">
            <a:avLst/>
          </a:prstGeom>
          <a:noFill/>
        </p:spPr>
        <p:txBody>
          <a:bodyPr wrap="square" lIns="0" tIns="0" rIns="0" bIns="0" rtlCol="0">
            <a:noAutofit/>
          </a:bodyPr>
          <a:lstStyle/>
          <a:p>
            <a:pPr algn="ctr"/>
            <a:r>
              <a:rPr lang="en-US" sz="1800" spc="-66" dirty="0">
                <a:highlight>
                  <a:srgbClr val="000000"/>
                </a:highlight>
                <a:latin typeface="Century Gothic" panose="020B0502020202020204" pitchFamily="34" charset="0"/>
                <a:cs typeface="Biome Light" panose="020B0502040204020203" pitchFamily="34" charset="0"/>
              </a:rPr>
              <a:t>*</a:t>
            </a:r>
            <a:r>
              <a:rPr lang="en-US" sz="1800" spc="-66" dirty="0">
                <a:solidFill>
                  <a:schemeClr val="bg1"/>
                </a:solidFill>
                <a:highlight>
                  <a:srgbClr val="000000"/>
                </a:highlight>
                <a:latin typeface="Century Gothic" panose="020B0502020202020204" pitchFamily="34" charset="0"/>
                <a:cs typeface="Biome Light" panose="020B0502040204020203" pitchFamily="34" charset="0"/>
              </a:rPr>
              <a:t> </a:t>
            </a:r>
            <a:r>
              <a:rPr lang="en-US" sz="1800" spc="-66" dirty="0">
                <a:solidFill>
                  <a:schemeClr val="bg1"/>
                </a:solidFill>
                <a:highlight>
                  <a:srgbClr val="000000"/>
                </a:highlight>
                <a:latin typeface="Tahoma" panose="020B0604030504040204" pitchFamily="34" charset="0"/>
                <a:ea typeface="Tahoma" panose="020B0604030504040204" pitchFamily="34" charset="0"/>
                <a:cs typeface="Tahoma" panose="020B0604030504040204" pitchFamily="34" charset="0"/>
              </a:rPr>
              <a:t>South Wales 2020 </a:t>
            </a:r>
            <a:r>
              <a:rPr lang="en-US" sz="1800" spc="-66" dirty="0">
                <a:highlight>
                  <a:srgbClr val="000000"/>
                </a:highlight>
                <a:latin typeface="Century Gothic" panose="020B0502020202020204" pitchFamily="34" charset="0"/>
                <a:cs typeface="Biome Light" panose="020B0502040204020203" pitchFamily="34" charset="0"/>
              </a:rPr>
              <a:t>*</a:t>
            </a:r>
          </a:p>
          <a:p>
            <a:pPr algn="ctr"/>
            <a:r>
              <a:rPr lang="en-US" sz="1800" spc="-66" dirty="0">
                <a:solidFill>
                  <a:schemeClr val="bg1"/>
                </a:solidFill>
                <a:highlight>
                  <a:srgbClr val="000000"/>
                </a:highlight>
                <a:latin typeface="Century Gothic" panose="020B0502020202020204" pitchFamily="34" charset="0"/>
                <a:cs typeface="Biome Light" panose="020B0502040204020203" pitchFamily="34" charset="0"/>
              </a:rPr>
              <a:t>   </a:t>
            </a:r>
            <a:endParaRPr lang="en-US" sz="1800" spc="-66" noProof="1">
              <a:solidFill>
                <a:schemeClr val="bg1"/>
              </a:solidFill>
              <a:highlight>
                <a:srgbClr val="000000"/>
              </a:highlight>
              <a:latin typeface="Century Gothic" panose="020B0502020202020204" pitchFamily="34" charset="0"/>
              <a:cs typeface="Biome Light" panose="020B0502040204020203" pitchFamily="34" charset="0"/>
            </a:endParaRPr>
          </a:p>
        </p:txBody>
      </p:sp>
      <p:sp>
        <p:nvSpPr>
          <p:cNvPr id="1486" name="TextBox 1485">
            <a:extLst>
              <a:ext uri="{FF2B5EF4-FFF2-40B4-BE49-F238E27FC236}">
                <a16:creationId xmlns:a16="http://schemas.microsoft.com/office/drawing/2014/main" id="{61FA9FFE-1F09-4D21-8B4E-DFF29AB21E68}"/>
              </a:ext>
            </a:extLst>
          </p:cNvPr>
          <p:cNvSpPr txBox="1"/>
          <p:nvPr/>
        </p:nvSpPr>
        <p:spPr>
          <a:xfrm>
            <a:off x="4373016" y="131424"/>
            <a:ext cx="3899611" cy="753824"/>
          </a:xfrm>
          <a:prstGeom prst="rect">
            <a:avLst/>
          </a:prstGeom>
          <a:noFill/>
        </p:spPr>
        <p:txBody>
          <a:bodyPr wrap="square" lIns="0" tIns="0" rIns="0" bIns="0" rtlCol="0">
            <a:noAutofit/>
          </a:bodyPr>
          <a:lstStyle/>
          <a:p>
            <a:pPr algn="ctr"/>
            <a:r>
              <a:rPr lang="en-US" sz="2000" spc="-133" noProof="1">
                <a:solidFill>
                  <a:schemeClr val="bg1"/>
                </a:solidFill>
                <a:latin typeface="Tahoma" panose="020B0604030504040204" pitchFamily="34" charset="0"/>
                <a:ea typeface="Tahoma" panose="020B0604030504040204" pitchFamily="34" charset="0"/>
                <a:cs typeface="Tahoma" panose="020B0604030504040204" pitchFamily="34" charset="0"/>
              </a:rPr>
              <a:t>Perceptions and Attitudes towards Climate Change and Climate Activism </a:t>
            </a:r>
          </a:p>
        </p:txBody>
      </p:sp>
      <p:sp>
        <p:nvSpPr>
          <p:cNvPr id="15" name="Title 14" hidden="1">
            <a:extLst>
              <a:ext uri="{FF2B5EF4-FFF2-40B4-BE49-F238E27FC236}">
                <a16:creationId xmlns:a16="http://schemas.microsoft.com/office/drawing/2014/main" id="{7DC4E174-7A30-4C69-B4A3-330A112666D5}"/>
              </a:ext>
            </a:extLst>
          </p:cNvPr>
          <p:cNvSpPr>
            <a:spLocks noGrp="1"/>
          </p:cNvSpPr>
          <p:nvPr>
            <p:ph type="title"/>
          </p:nvPr>
        </p:nvSpPr>
        <p:spPr/>
        <p:txBody>
          <a:bodyPr/>
          <a:lstStyle/>
          <a:p>
            <a:r>
              <a:rPr lang="en-US" dirty="0"/>
              <a:t>Infographic</a:t>
            </a:r>
          </a:p>
        </p:txBody>
      </p:sp>
      <p:sp>
        <p:nvSpPr>
          <p:cNvPr id="808" name="TextBox 807">
            <a:extLst>
              <a:ext uri="{FF2B5EF4-FFF2-40B4-BE49-F238E27FC236}">
                <a16:creationId xmlns:a16="http://schemas.microsoft.com/office/drawing/2014/main" id="{F4AD987E-65E7-49A8-8905-C0DD70471460}"/>
              </a:ext>
            </a:extLst>
          </p:cNvPr>
          <p:cNvSpPr txBox="1"/>
          <p:nvPr/>
        </p:nvSpPr>
        <p:spPr>
          <a:xfrm>
            <a:off x="291534" y="8990308"/>
            <a:ext cx="11376385" cy="526273"/>
          </a:xfrm>
          <a:prstGeom prst="rect">
            <a:avLst/>
          </a:prstGeom>
          <a:noFill/>
        </p:spPr>
        <p:txBody>
          <a:bodyPr wrap="square" lIns="0" tIns="0" rIns="0" bIns="0" numCol="3" spcCol="180000" rtlCol="0" anchor="t">
            <a:noAutofit/>
          </a:bodyPr>
          <a:lstStyle/>
          <a:p>
            <a:r>
              <a:rPr lang="en-US" sz="300" b="1" dirty="0">
                <a:solidFill>
                  <a:schemeClr val="bg1">
                    <a:lumMod val="65000"/>
                  </a:schemeClr>
                </a:solidFill>
              </a:rPr>
              <a:t>References</a:t>
            </a:r>
          </a:p>
          <a:p>
            <a:endParaRPr lang="en-US" sz="300" b="1" dirty="0">
              <a:solidFill>
                <a:schemeClr val="bg1">
                  <a:lumMod val="65000"/>
                </a:schemeClr>
              </a:solidFill>
            </a:endParaRPr>
          </a:p>
          <a:p>
            <a:r>
              <a:rPr lang="en-US" sz="300" dirty="0">
                <a:solidFill>
                  <a:schemeClr val="bg1">
                    <a:lumMod val="65000"/>
                  </a:schemeClr>
                </a:solidFill>
              </a:rPr>
              <a:t>European </a:t>
            </a:r>
            <a:r>
              <a:rPr lang="en-US" sz="300" dirty="0" err="1">
                <a:solidFill>
                  <a:schemeClr val="bg1">
                    <a:lumMod val="65000"/>
                  </a:schemeClr>
                </a:solidFill>
              </a:rPr>
              <a:t>Commision</a:t>
            </a:r>
            <a:r>
              <a:rPr lang="en-US" sz="300" dirty="0">
                <a:solidFill>
                  <a:schemeClr val="bg1">
                    <a:lumMod val="65000"/>
                  </a:schemeClr>
                </a:solidFill>
              </a:rPr>
              <a:t>, 2019. Special Eurobarometer 490. Climate Change. [Online] </a:t>
            </a:r>
          </a:p>
          <a:p>
            <a:r>
              <a:rPr lang="en-US" sz="300" dirty="0">
                <a:solidFill>
                  <a:schemeClr val="bg1">
                    <a:lumMod val="65000"/>
                  </a:schemeClr>
                </a:solidFill>
              </a:rPr>
              <a:t>Available at: https://ec.europa.eu/clima/sites/clima/files/support/docs/gb_climate_2019_en.pdf</a:t>
            </a:r>
          </a:p>
          <a:p>
            <a:r>
              <a:rPr lang="en-US" sz="300" dirty="0">
                <a:solidFill>
                  <a:schemeClr val="bg1">
                    <a:lumMod val="65000"/>
                  </a:schemeClr>
                </a:solidFill>
              </a:rPr>
              <a:t>[Accessed 04 12 2019].</a:t>
            </a:r>
          </a:p>
          <a:p>
            <a:endParaRPr lang="en-US" sz="300" dirty="0">
              <a:solidFill>
                <a:schemeClr val="bg1">
                  <a:lumMod val="65000"/>
                </a:schemeClr>
              </a:solidFill>
            </a:endParaRPr>
          </a:p>
          <a:p>
            <a:pPr>
              <a:lnSpc>
                <a:spcPct val="106000"/>
              </a:lnSpc>
              <a:spcAft>
                <a:spcPts val="200"/>
              </a:spcAft>
            </a:pP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Fisher, S., Fitzgerald, R. &amp; Poortinga, W., 2018. </a:t>
            </a:r>
            <a:r>
              <a:rPr lang="en-GB" sz="300" i="1"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British Social Attitudes 35: Climate Change. The National Centre for Social Research 2018. </a:t>
            </a: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[Online] </a:t>
            </a:r>
            <a:b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b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Available at: </a:t>
            </a:r>
            <a:r>
              <a:rPr lang="en-GB" sz="300" u="sng"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https://bsa.natcen.ac.uk/media/39251/bsa35_climate_change.pdf</a:t>
            </a:r>
            <a:b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b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[Accessed 17 03 2020].</a:t>
            </a:r>
          </a:p>
          <a:p>
            <a:pPr>
              <a:lnSpc>
                <a:spcPct val="106000"/>
              </a:lnSpc>
              <a:spcAft>
                <a:spcPts val="200"/>
              </a:spcAft>
            </a:pP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Poortinga, W. et al., 2011. </a:t>
            </a:r>
            <a:r>
              <a:rPr lang="en-GB" sz="300" i="1"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Uncertain climate: an investigation of public scepticism about anthropogenic climate change</a:t>
            </a: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 Global Environmental Change. 21(3), pp. 1015-1024</a:t>
            </a:r>
          </a:p>
          <a:p>
            <a:pPr>
              <a:lnSpc>
                <a:spcPct val="106000"/>
              </a:lnSpc>
              <a:spcAft>
                <a:spcPts val="200"/>
              </a:spcAft>
            </a:pP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Poortinga, W. et al., 2019. Climate change perceptions and their individual-level determinants: A cross-European analysis. </a:t>
            </a:r>
            <a:r>
              <a:rPr lang="en-GB" sz="300" i="1"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Global Environmental Change</a:t>
            </a: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 March, pp. 25-35.</a:t>
            </a:r>
          </a:p>
          <a:p>
            <a:pPr>
              <a:lnSpc>
                <a:spcPct val="106000"/>
              </a:lnSpc>
            </a:pPr>
            <a:r>
              <a:rPr lang="en-US"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Tipper, H., 2019. </a:t>
            </a:r>
            <a:r>
              <a:rPr lang="en-US" sz="300" i="1"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In Brief: Wales declares a climate emergency</a:t>
            </a:r>
            <a:r>
              <a:rPr lang="en-US"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 [Online] </a:t>
            </a:r>
          </a:p>
          <a:p>
            <a:pPr>
              <a:lnSpc>
                <a:spcPct val="106000"/>
              </a:lnSpc>
            </a:pPr>
            <a:r>
              <a:rPr lang="en-US"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Available at: https://seneddresearch.blog/2019/05/09/wales-declares-a-climate-emergency/</a:t>
            </a:r>
          </a:p>
          <a:p>
            <a:pPr>
              <a:lnSpc>
                <a:spcPct val="106000"/>
              </a:lnSpc>
            </a:pPr>
            <a:r>
              <a:rPr lang="en-US"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[Accessed 12 01 2020].</a:t>
            </a:r>
          </a:p>
          <a:p>
            <a:pPr>
              <a:lnSpc>
                <a:spcPct val="106000"/>
              </a:lnSpc>
              <a:spcAft>
                <a:spcPts val="200"/>
              </a:spcAft>
            </a:pP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UK Data Service, 2020. </a:t>
            </a:r>
            <a:r>
              <a:rPr lang="en-GB" sz="300" i="1"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Census boundary data. University of Essex, University of Manchester and Jisc. </a:t>
            </a: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[Online] </a:t>
            </a:r>
            <a:b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b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Available at: </a:t>
            </a:r>
            <a:r>
              <a:rPr lang="en-GB" sz="300" u="sng"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https://census.ukdataservice.ac.uk/get-data/boundary-data.aspx</a:t>
            </a:r>
            <a:b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b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[Accessed 01 05 2020].</a:t>
            </a:r>
          </a:p>
          <a:p>
            <a:pPr>
              <a:lnSpc>
                <a:spcPct val="106000"/>
              </a:lnSpc>
              <a:spcAft>
                <a:spcPts val="200"/>
              </a:spcAft>
            </a:pP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Welsh Government, 2019. </a:t>
            </a:r>
            <a:r>
              <a:rPr lang="en-GB" sz="300" i="1"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National Survey for Wales, 2018-19: Climate change and environmental action. </a:t>
            </a: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[Online] </a:t>
            </a:r>
            <a:b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b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Available at: </a:t>
            </a:r>
            <a:r>
              <a:rPr lang="en-GB" sz="300" u="sng"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https://gov.wales/sites/default/files/statistics-and-research/2019-10/climate-change-environmental-action-national-survey-wales-april-2018-march-2019-827.pdf</a:t>
            </a:r>
            <a:b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b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[Accessed 11 03 2020].</a:t>
            </a:r>
          </a:p>
          <a:p>
            <a:pPr>
              <a:lnSpc>
                <a:spcPct val="106000"/>
              </a:lnSpc>
              <a:spcAft>
                <a:spcPts val="200"/>
              </a:spcAft>
            </a:pP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Welsh Government, 2019. </a:t>
            </a:r>
            <a:r>
              <a:rPr lang="en-GB" sz="300" i="1"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Welsh Index of Multiple Deprivation (WIMD). </a:t>
            </a: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[Online] </a:t>
            </a:r>
            <a:b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b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Available at: </a:t>
            </a:r>
            <a:r>
              <a:rPr lang="en-GB" sz="300" u="sng"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https://www.swansea.gov.uk/wimd2019</a:t>
            </a:r>
            <a:b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b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[Accessed 16 03 2020].</a:t>
            </a:r>
          </a:p>
          <a:p>
            <a:pPr>
              <a:lnSpc>
                <a:spcPct val="106000"/>
              </a:lnSpc>
              <a:spcAft>
                <a:spcPts val="200"/>
              </a:spcAft>
            </a:pP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Welsh Government, 2020. </a:t>
            </a:r>
            <a:r>
              <a:rPr lang="en-GB" sz="300" i="1"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Local Government (Wales) Act 1994. </a:t>
            </a: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[Online] </a:t>
            </a:r>
            <a:b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b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Available at: </a:t>
            </a:r>
            <a:r>
              <a:rPr lang="en-GB" sz="300" u="sng"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http://www.legislation.gov.uk/ukpga/1994/19/schedule/1</a:t>
            </a:r>
            <a:b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b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[Accessed 04 05 2020].</a:t>
            </a:r>
          </a:p>
          <a:p>
            <a:pPr>
              <a:lnSpc>
                <a:spcPct val="106000"/>
              </a:lnSpc>
              <a:spcAft>
                <a:spcPts val="200"/>
              </a:spcAft>
            </a:pP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Whitmarsh, L., 2011. </a:t>
            </a:r>
            <a:r>
              <a:rPr lang="en-GB" sz="300" i="1"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Scepticism and uncertainty about climate change: dimensions, determinants and change over time</a:t>
            </a:r>
            <a:r>
              <a:rPr lang="en-GB" sz="300" dirty="0">
                <a:solidFill>
                  <a:schemeClr val="bg1">
                    <a:lumMod val="65000"/>
                  </a:schemeClr>
                </a:solidFill>
                <a:latin typeface="Calibri" panose="020F0502020204030204" pitchFamily="34" charset="0"/>
                <a:ea typeface="Calibri" panose="020F0502020204030204" pitchFamily="34" charset="0"/>
                <a:cs typeface="Times New Roman" panose="02020603050405020304" pitchFamily="18" charset="0"/>
              </a:rPr>
              <a:t>. Global Environmental Change, Volume 21, pp. 690-700.</a:t>
            </a:r>
          </a:p>
          <a:p>
            <a:br>
              <a:rPr lang="en-US" sz="400" dirty="0">
                <a:solidFill>
                  <a:schemeClr val="bg1">
                    <a:lumMod val="65000"/>
                  </a:schemeClr>
                </a:solidFill>
              </a:rPr>
            </a:br>
            <a:endParaRPr lang="en-US" sz="400" dirty="0">
              <a:solidFill>
                <a:schemeClr val="bg1">
                  <a:lumMod val="65000"/>
                </a:schemeClr>
              </a:solidFill>
            </a:endParaRPr>
          </a:p>
        </p:txBody>
      </p:sp>
      <p:cxnSp>
        <p:nvCxnSpPr>
          <p:cNvPr id="809" name="Straight Connector 808">
            <a:extLst>
              <a:ext uri="{FF2B5EF4-FFF2-40B4-BE49-F238E27FC236}">
                <a16:creationId xmlns:a16="http://schemas.microsoft.com/office/drawing/2014/main" id="{7B0293D5-A170-46E1-88BA-7FD2C1841F4B}"/>
              </a:ext>
              <a:ext uri="{C183D7F6-B498-43B3-948B-1728B52AA6E4}">
                <adec:decorative xmlns:adec="http://schemas.microsoft.com/office/drawing/2017/decorative" val="1"/>
              </a:ext>
            </a:extLst>
          </p:cNvPr>
          <p:cNvCxnSpPr/>
          <p:nvPr/>
        </p:nvCxnSpPr>
        <p:spPr>
          <a:xfrm>
            <a:off x="11602980" y="9036227"/>
            <a:ext cx="0" cy="353813"/>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07" name="TextBox 806">
            <a:extLst>
              <a:ext uri="{FF2B5EF4-FFF2-40B4-BE49-F238E27FC236}">
                <a16:creationId xmlns:a16="http://schemas.microsoft.com/office/drawing/2014/main" id="{B7470612-19D5-4159-9872-735E7BA49D9E}"/>
              </a:ext>
            </a:extLst>
          </p:cNvPr>
          <p:cNvSpPr txBox="1"/>
          <p:nvPr/>
        </p:nvSpPr>
        <p:spPr>
          <a:xfrm>
            <a:off x="11741386" y="9004314"/>
            <a:ext cx="1713875" cy="417641"/>
          </a:xfrm>
          <a:prstGeom prst="rect">
            <a:avLst/>
          </a:prstGeom>
          <a:noFill/>
        </p:spPr>
        <p:txBody>
          <a:bodyPr wrap="square" lIns="0" tIns="47842" rIns="0" bIns="0" rtlCol="0">
            <a:spAutoFit/>
          </a:bodyPr>
          <a:lstStyle/>
          <a:p>
            <a:r>
              <a:rPr lang="en-US" sz="800" spc="-66" dirty="0">
                <a:solidFill>
                  <a:schemeClr val="bg1">
                    <a:lumMod val="50000"/>
                  </a:schemeClr>
                </a:solidFill>
                <a:latin typeface="Daytona Pro Light" panose="020B0304030503040204" pitchFamily="34" charset="0"/>
              </a:rPr>
              <a:t>Michelle Richards </a:t>
            </a:r>
          </a:p>
          <a:p>
            <a:r>
              <a:rPr lang="en-US" sz="800" spc="-66" dirty="0">
                <a:solidFill>
                  <a:schemeClr val="bg1">
                    <a:lumMod val="50000"/>
                  </a:schemeClr>
                </a:solidFill>
                <a:latin typeface="Daytona Pro Light" panose="020B0304030503040204" pitchFamily="34" charset="0"/>
              </a:rPr>
              <a:t>UWTSD – 1708218</a:t>
            </a:r>
          </a:p>
          <a:p>
            <a:r>
              <a:rPr lang="en-US" sz="800" spc="-66" dirty="0">
                <a:solidFill>
                  <a:schemeClr val="bg1">
                    <a:lumMod val="50000"/>
                  </a:schemeClr>
                </a:solidFill>
                <a:latin typeface="Daytona Pro Light" panose="020B0304030503040204" pitchFamily="34" charset="0"/>
              </a:rPr>
              <a:t>May 2020</a:t>
            </a:r>
          </a:p>
        </p:txBody>
      </p:sp>
      <p:sp>
        <p:nvSpPr>
          <p:cNvPr id="42" name="TextBox 41">
            <a:extLst>
              <a:ext uri="{FF2B5EF4-FFF2-40B4-BE49-F238E27FC236}">
                <a16:creationId xmlns:a16="http://schemas.microsoft.com/office/drawing/2014/main" id="{37C5F247-6FCE-43A9-8E16-78C3BC7F5EA6}"/>
              </a:ext>
            </a:extLst>
          </p:cNvPr>
          <p:cNvSpPr txBox="1"/>
          <p:nvPr/>
        </p:nvSpPr>
        <p:spPr>
          <a:xfrm>
            <a:off x="3378713" y="1334231"/>
            <a:ext cx="6052090" cy="1800493"/>
          </a:xfrm>
          <a:prstGeom prst="rect">
            <a:avLst/>
          </a:prstGeom>
          <a:noFill/>
        </p:spPr>
        <p:txBody>
          <a:bodyPr wrap="square" rtlCol="0">
            <a:spAutoFit/>
          </a:bodyPr>
          <a:lstStyle/>
          <a:p>
            <a:pPr algn="ctr"/>
            <a:r>
              <a:rPr lang="en-GB" sz="1000" dirty="0">
                <a:latin typeface="Tahoma" panose="020B0604030504040204" pitchFamily="34" charset="0"/>
                <a:ea typeface="Tahoma" panose="020B0604030504040204" pitchFamily="34" charset="0"/>
                <a:cs typeface="Tahoma" panose="020B0604030504040204" pitchFamily="34" charset="0"/>
              </a:rPr>
              <a:t>This research project was conducted in April 2020 within the localised case study area of South Wales. A comparison was originally made with horticultural students, but due to limited responses and alternative method of distribution, the findings highlighted here are from the general public only</a:t>
            </a:r>
          </a:p>
          <a:p>
            <a:pPr algn="ctr"/>
            <a:endParaRPr lang="en-GB" sz="1000" b="1" dirty="0">
              <a:latin typeface="Tahoma" panose="020B0604030504040204" pitchFamily="34" charset="0"/>
              <a:ea typeface="Tahoma" panose="020B0604030504040204" pitchFamily="34" charset="0"/>
              <a:cs typeface="Tahoma" panose="020B0604030504040204" pitchFamily="34" charset="0"/>
            </a:endParaRPr>
          </a:p>
          <a:p>
            <a:pPr algn="ctr"/>
            <a:r>
              <a:rPr lang="en-GB" sz="1050" b="1" dirty="0">
                <a:latin typeface="Tahoma" panose="020B0604030504040204" pitchFamily="34" charset="0"/>
                <a:ea typeface="Tahoma" panose="020B0604030504040204" pitchFamily="34" charset="0"/>
                <a:cs typeface="Tahoma" panose="020B0604030504040204" pitchFamily="34" charset="0"/>
              </a:rPr>
              <a:t>Methodology</a:t>
            </a:r>
            <a:r>
              <a:rPr lang="en-GB" sz="1000" b="1" dirty="0">
                <a:latin typeface="Tahoma" panose="020B0604030504040204" pitchFamily="34" charset="0"/>
                <a:ea typeface="Tahoma" panose="020B0604030504040204" pitchFamily="34" charset="0"/>
                <a:cs typeface="Tahoma" panose="020B0604030504040204" pitchFamily="34" charset="0"/>
              </a:rPr>
              <a:t>:</a:t>
            </a:r>
            <a:r>
              <a:rPr lang="en-GB" sz="1000" dirty="0">
                <a:latin typeface="Tahoma" panose="020B0604030504040204" pitchFamily="34" charset="0"/>
                <a:ea typeface="Tahoma" panose="020B0604030504040204" pitchFamily="34" charset="0"/>
                <a:cs typeface="Tahoma" panose="020B0604030504040204" pitchFamily="34" charset="0"/>
              </a:rPr>
              <a:t> The survey was distributed online via social media on Earth Day 2020. 214 responses were received. The questions were a mixture of closed and open response to gain understanding of perceptions of climate change and the attitudes towards climate activism in South Wales.  </a:t>
            </a:r>
          </a:p>
          <a:p>
            <a:pPr algn="ctr"/>
            <a:endParaRPr lang="en-GB" sz="1000" b="1" dirty="0">
              <a:latin typeface="Tahoma" panose="020B0604030504040204" pitchFamily="34" charset="0"/>
              <a:ea typeface="Tahoma" panose="020B0604030504040204" pitchFamily="34" charset="0"/>
              <a:cs typeface="Tahoma" panose="020B0604030504040204" pitchFamily="34" charset="0"/>
            </a:endParaRPr>
          </a:p>
          <a:p>
            <a:pPr algn="ctr"/>
            <a:r>
              <a:rPr lang="en-GB" sz="1050" b="1" dirty="0">
                <a:latin typeface="Tahoma" panose="020B0604030504040204" pitchFamily="34" charset="0"/>
                <a:ea typeface="Tahoma" panose="020B0604030504040204" pitchFamily="34" charset="0"/>
                <a:cs typeface="Tahoma" panose="020B0604030504040204" pitchFamily="34" charset="0"/>
              </a:rPr>
              <a:t>Analysis:</a:t>
            </a:r>
            <a:r>
              <a:rPr lang="en-GB" sz="1000" b="1" dirty="0">
                <a:latin typeface="Tahoma" panose="020B0604030504040204" pitchFamily="34" charset="0"/>
                <a:ea typeface="Tahoma" panose="020B0604030504040204" pitchFamily="34" charset="0"/>
                <a:cs typeface="Tahoma" panose="020B0604030504040204" pitchFamily="34" charset="0"/>
              </a:rPr>
              <a:t> </a:t>
            </a:r>
            <a:r>
              <a:rPr lang="en-GB" sz="1000" dirty="0">
                <a:latin typeface="Tahoma" panose="020B0604030504040204" pitchFamily="34" charset="0"/>
                <a:ea typeface="Tahoma" panose="020B0604030504040204" pitchFamily="34" charset="0"/>
                <a:cs typeface="Tahoma" panose="020B0604030504040204" pitchFamily="34" charset="0"/>
              </a:rPr>
              <a:t>The quantitative data was analysed using Microsoft Excel and MapInfo Pro™ v16.0 64-bit. Qualitative data from comments was analysed, examples of which can be seen in the speech bubbles. Maps below include the case study area, spatial distribution of respondents, and queries in the dataset.</a:t>
            </a:r>
          </a:p>
        </p:txBody>
      </p:sp>
      <p:sp>
        <p:nvSpPr>
          <p:cNvPr id="278" name="TextBox 277">
            <a:extLst>
              <a:ext uri="{FF2B5EF4-FFF2-40B4-BE49-F238E27FC236}">
                <a16:creationId xmlns:a16="http://schemas.microsoft.com/office/drawing/2014/main" id="{8F6DD551-52EA-452D-AFD9-0D197D6D4AFC}"/>
              </a:ext>
            </a:extLst>
          </p:cNvPr>
          <p:cNvSpPr txBox="1"/>
          <p:nvPr/>
        </p:nvSpPr>
        <p:spPr>
          <a:xfrm>
            <a:off x="15657052" y="672150"/>
            <a:ext cx="1347803" cy="446267"/>
          </a:xfrm>
          <a:prstGeom prst="rect">
            <a:avLst/>
          </a:prstGeom>
          <a:noFill/>
        </p:spPr>
        <p:txBody>
          <a:bodyPr wrap="square" lIns="0" tIns="0" rIns="0" bIns="0" rtlCol="0">
            <a:noAutofit/>
          </a:bodyPr>
          <a:lstStyle/>
          <a:p>
            <a:pPr algn="ctr">
              <a:lnSpc>
                <a:spcPts val="1329"/>
              </a:lnSpc>
            </a:pPr>
            <a:endParaRPr lang="en-US" sz="1200" spc="-66" noProof="1">
              <a:solidFill>
                <a:schemeClr val="bg1"/>
              </a:solidFill>
              <a:latin typeface="Daytona Pro Light" panose="020B0304030503040204" pitchFamily="34" charset="0"/>
            </a:endParaRPr>
          </a:p>
        </p:txBody>
      </p:sp>
      <p:sp>
        <p:nvSpPr>
          <p:cNvPr id="93" name="Rectangle 92">
            <a:extLst>
              <a:ext uri="{FF2B5EF4-FFF2-40B4-BE49-F238E27FC236}">
                <a16:creationId xmlns:a16="http://schemas.microsoft.com/office/drawing/2014/main" id="{236D8B2F-4E53-4DC7-B26E-7662A74312C1}"/>
              </a:ext>
            </a:extLst>
          </p:cNvPr>
          <p:cNvSpPr/>
          <p:nvPr/>
        </p:nvSpPr>
        <p:spPr>
          <a:xfrm>
            <a:off x="9596813" y="5527914"/>
            <a:ext cx="3032689" cy="1169551"/>
          </a:xfrm>
          <a:prstGeom prst="rect">
            <a:avLst/>
          </a:prstGeom>
        </p:spPr>
        <p:txBody>
          <a:bodyPr wrap="square">
            <a:spAutoFit/>
          </a:bodyPr>
          <a:lstStyle/>
          <a:p>
            <a:pPr lvl="0" algn="ctr"/>
            <a:r>
              <a:rPr lang="en-GB" sz="1000" dirty="0">
                <a:solidFill>
                  <a:srgbClr val="FF00FF"/>
                </a:solidFill>
                <a:latin typeface="Tahoma" panose="020B0604030504040204" pitchFamily="34" charset="0"/>
                <a:ea typeface="Tahoma" panose="020B0604030504040204" pitchFamily="34" charset="0"/>
                <a:cs typeface="Tahoma" panose="020B0604030504040204" pitchFamily="34" charset="0"/>
              </a:rPr>
              <a:t>Climate Change </a:t>
            </a:r>
            <a:r>
              <a:rPr lang="en-GB" sz="1000" dirty="0">
                <a:solidFill>
                  <a:srgbClr val="7030A0"/>
                </a:solidFill>
                <a:latin typeface="Tahoma" panose="020B0604030504040204" pitchFamily="34" charset="0"/>
                <a:ea typeface="Tahoma" panose="020B0604030504040204" pitchFamily="34" charset="0"/>
                <a:cs typeface="Tahoma" panose="020B0604030504040204" pitchFamily="34" charset="0"/>
              </a:rPr>
              <a:t>Infectious Diseases </a:t>
            </a:r>
            <a:r>
              <a:rPr lang="en-GB" sz="1000" dirty="0">
                <a:solidFill>
                  <a:srgbClr val="009900"/>
                </a:solidFill>
                <a:latin typeface="Tahoma" panose="020B0604030504040204" pitchFamily="34" charset="0"/>
                <a:ea typeface="Tahoma" panose="020B0604030504040204" pitchFamily="34" charset="0"/>
                <a:cs typeface="Tahoma" panose="020B0604030504040204" pitchFamily="34" charset="0"/>
              </a:rPr>
              <a:t>Deforestation</a:t>
            </a:r>
          </a:p>
          <a:p>
            <a:pPr lvl="0" algn="ctr"/>
            <a:r>
              <a:rPr lang="en-GB" sz="1000" dirty="0">
                <a:latin typeface="Tahoma" panose="020B0604030504040204" pitchFamily="34" charset="0"/>
                <a:ea typeface="Tahoma" panose="020B0604030504040204" pitchFamily="34" charset="0"/>
                <a:cs typeface="Tahoma" panose="020B0604030504040204" pitchFamily="34" charset="0"/>
              </a:rPr>
              <a:t>Infectious Diseases coming 2</a:t>
            </a:r>
            <a:r>
              <a:rPr lang="en-GB" sz="1000" baseline="30000" dirty="0">
                <a:latin typeface="Tahoma" panose="020B0604030504040204" pitchFamily="34" charset="0"/>
                <a:ea typeface="Tahoma" panose="020B0604030504040204" pitchFamily="34" charset="0"/>
                <a:cs typeface="Tahoma" panose="020B0604030504040204" pitchFamily="34" charset="0"/>
              </a:rPr>
              <a:t>nd</a:t>
            </a:r>
            <a:r>
              <a:rPr lang="en-GB" sz="1000" dirty="0">
                <a:latin typeface="Tahoma" panose="020B0604030504040204" pitchFamily="34" charset="0"/>
                <a:ea typeface="Tahoma" panose="020B0604030504040204" pitchFamily="34" charset="0"/>
                <a:cs typeface="Tahoma" panose="020B0604030504040204" pitchFamily="34" charset="0"/>
              </a:rPr>
              <a:t> is a poignant reminder of the times. Poverty came 4</a:t>
            </a:r>
            <a:r>
              <a:rPr lang="en-GB" sz="1000" baseline="30000" dirty="0">
                <a:latin typeface="Tahoma" panose="020B0604030504040204" pitchFamily="34" charset="0"/>
                <a:ea typeface="Tahoma" panose="020B0604030504040204" pitchFamily="34" charset="0"/>
                <a:cs typeface="Tahoma" panose="020B0604030504040204" pitchFamily="34" charset="0"/>
              </a:rPr>
              <a:t>th</a:t>
            </a:r>
            <a:r>
              <a:rPr lang="en-GB" sz="1000" dirty="0">
                <a:latin typeface="Tahoma" panose="020B0604030504040204" pitchFamily="34" charset="0"/>
                <a:ea typeface="Tahoma" panose="020B0604030504040204" pitchFamily="34" charset="0"/>
                <a:cs typeface="Tahoma" panose="020B0604030504040204" pitchFamily="34" charset="0"/>
              </a:rPr>
              <a:t> which was not unexpected due to pockets of deep-rooted deprivation. Sea Level Rise came 9</a:t>
            </a:r>
            <a:r>
              <a:rPr lang="en-GB" sz="1000" baseline="30000" dirty="0">
                <a:latin typeface="Tahoma" panose="020B0604030504040204" pitchFamily="34" charset="0"/>
                <a:ea typeface="Tahoma" panose="020B0604030504040204" pitchFamily="34" charset="0"/>
                <a:cs typeface="Tahoma" panose="020B0604030504040204" pitchFamily="34" charset="0"/>
              </a:rPr>
              <a:t>th</a:t>
            </a:r>
            <a:r>
              <a:rPr lang="en-GB" sz="1000" dirty="0">
                <a:latin typeface="Tahoma" panose="020B0604030504040204" pitchFamily="34" charset="0"/>
                <a:ea typeface="Tahoma" panose="020B0604030504040204" pitchFamily="34" charset="0"/>
                <a:cs typeface="Tahoma" panose="020B0604030504040204" pitchFamily="34" charset="0"/>
              </a:rPr>
              <a:t>, but has previously come 3</a:t>
            </a:r>
            <a:r>
              <a:rPr lang="en-GB" sz="1000" baseline="30000" dirty="0">
                <a:latin typeface="Tahoma" panose="020B0604030504040204" pitchFamily="34" charset="0"/>
                <a:ea typeface="Tahoma" panose="020B0604030504040204" pitchFamily="34" charset="0"/>
                <a:cs typeface="Tahoma" panose="020B0604030504040204" pitchFamily="34" charset="0"/>
              </a:rPr>
              <a:t>rd</a:t>
            </a:r>
            <a:r>
              <a:rPr lang="en-GB" sz="1000" dirty="0">
                <a:latin typeface="Tahoma" panose="020B0604030504040204" pitchFamily="34" charset="0"/>
                <a:ea typeface="Tahoma" panose="020B0604030504040204" pitchFamily="34" charset="0"/>
                <a:cs typeface="Tahoma" panose="020B0604030504040204" pitchFamily="34" charset="0"/>
              </a:rPr>
              <a:t> (EU Commission, 2019)</a:t>
            </a:r>
          </a:p>
          <a:p>
            <a:pPr lvl="0" algn="ctr"/>
            <a:endParaRPr lang="en-GB" sz="1000" dirty="0">
              <a:latin typeface="Tahoma" panose="020B0604030504040204" pitchFamily="34" charset="0"/>
              <a:ea typeface="Tahoma" panose="020B0604030504040204" pitchFamily="34" charset="0"/>
              <a:cs typeface="Tahoma" panose="020B0604030504040204" pitchFamily="34" charset="0"/>
            </a:endParaRPr>
          </a:p>
        </p:txBody>
      </p:sp>
      <p:sp>
        <p:nvSpPr>
          <p:cNvPr id="94" name="Rectangle 93">
            <a:extLst>
              <a:ext uri="{FF2B5EF4-FFF2-40B4-BE49-F238E27FC236}">
                <a16:creationId xmlns:a16="http://schemas.microsoft.com/office/drawing/2014/main" id="{87CCEA0A-8ABC-4874-901D-C53448E32DA2}"/>
              </a:ext>
            </a:extLst>
          </p:cNvPr>
          <p:cNvSpPr/>
          <p:nvPr/>
        </p:nvSpPr>
        <p:spPr>
          <a:xfrm>
            <a:off x="209415" y="1142254"/>
            <a:ext cx="3159849" cy="1477328"/>
          </a:xfrm>
          <a:prstGeom prst="rect">
            <a:avLst/>
          </a:prstGeom>
        </p:spPr>
        <p:txBody>
          <a:bodyPr wrap="square">
            <a:spAutoFit/>
          </a:bodyPr>
          <a:lstStyle/>
          <a:p>
            <a:r>
              <a:rPr lang="en-US" sz="1000" dirty="0">
                <a:latin typeface="Tahoma" panose="020B0604030504040204" pitchFamily="34" charset="0"/>
                <a:ea typeface="Tahoma" panose="020B0604030504040204" pitchFamily="34" charset="0"/>
                <a:cs typeface="Tahoma" panose="020B0604030504040204" pitchFamily="34" charset="0"/>
              </a:rPr>
              <a:t>Slightly higher than the latest national survey </a:t>
            </a:r>
          </a:p>
          <a:p>
            <a:r>
              <a:rPr lang="en-US" sz="1000" dirty="0">
                <a:latin typeface="Tahoma" panose="020B0604030504040204" pitchFamily="34" charset="0"/>
                <a:ea typeface="Tahoma" panose="020B0604030504040204" pitchFamily="34" charset="0"/>
                <a:cs typeface="Tahoma" panose="020B0604030504040204" pitchFamily="34" charset="0"/>
              </a:rPr>
              <a:t>for Wales 2018-19 (Welsh Government, 2019) </a:t>
            </a:r>
          </a:p>
          <a:p>
            <a:pPr marL="171450" indent="-171450">
              <a:buFont typeface="Arial" panose="020B0604020202020204" pitchFamily="34" charset="0"/>
              <a:buChar char="•"/>
            </a:pPr>
            <a:r>
              <a:rPr lang="en-US" sz="1000" dirty="0">
                <a:solidFill>
                  <a:srgbClr val="009900"/>
                </a:solidFill>
                <a:latin typeface="Tahoma" panose="020B0604030504040204" pitchFamily="34" charset="0"/>
                <a:ea typeface="Tahoma" panose="020B0604030504040204" pitchFamily="34" charset="0"/>
                <a:cs typeface="Tahoma" panose="020B0604030504040204" pitchFamily="34" charset="0"/>
              </a:rPr>
              <a:t>100%</a:t>
            </a:r>
            <a:r>
              <a:rPr lang="en-US" sz="1000" dirty="0">
                <a:latin typeface="Tahoma" panose="020B0604030504040204" pitchFamily="34" charset="0"/>
                <a:ea typeface="Tahoma" panose="020B0604030504040204" pitchFamily="34" charset="0"/>
                <a:cs typeface="Tahoma" panose="020B0604030504040204" pitchFamily="34" charset="0"/>
              </a:rPr>
              <a:t> of those aged </a:t>
            </a:r>
            <a:r>
              <a:rPr lang="en-US" sz="1000" dirty="0">
                <a:solidFill>
                  <a:srgbClr val="009900"/>
                </a:solidFill>
                <a:latin typeface="Tahoma" panose="020B0604030504040204" pitchFamily="34" charset="0"/>
                <a:ea typeface="Tahoma" panose="020B0604030504040204" pitchFamily="34" charset="0"/>
                <a:cs typeface="Tahoma" panose="020B0604030504040204" pitchFamily="34" charset="0"/>
              </a:rPr>
              <a:t>75+ </a:t>
            </a:r>
            <a:r>
              <a:rPr lang="en-US" sz="1000" dirty="0">
                <a:latin typeface="Tahoma" panose="020B0604030504040204" pitchFamily="34" charset="0"/>
                <a:ea typeface="Tahoma" panose="020B0604030504040204" pitchFamily="34" charset="0"/>
                <a:cs typeface="Tahoma" panose="020B0604030504040204" pitchFamily="34" charset="0"/>
              </a:rPr>
              <a:t>said</a:t>
            </a:r>
            <a:r>
              <a:rPr lang="en-US" sz="1000" dirty="0">
                <a:solidFill>
                  <a:srgbClr val="009900"/>
                </a:solidFill>
                <a:latin typeface="Tahoma" panose="020B0604030504040204" pitchFamily="34" charset="0"/>
                <a:ea typeface="Tahoma" panose="020B0604030504040204" pitchFamily="34" charset="0"/>
                <a:cs typeface="Tahoma" panose="020B0604030504040204" pitchFamily="34" charset="0"/>
              </a:rPr>
              <a:t> yes</a:t>
            </a:r>
          </a:p>
          <a:p>
            <a:pPr marL="171450" indent="-171450">
              <a:buFont typeface="Arial" panose="020B0604020202020204" pitchFamily="34" charset="0"/>
              <a:buChar char="•"/>
            </a:pPr>
            <a:r>
              <a:rPr lang="en-US" sz="1000" dirty="0">
                <a:solidFill>
                  <a:srgbClr val="FF0000"/>
                </a:solidFill>
                <a:latin typeface="Tahoma" panose="020B0604030504040204" pitchFamily="34" charset="0"/>
                <a:ea typeface="Tahoma" panose="020B0604030504040204" pitchFamily="34" charset="0"/>
                <a:cs typeface="Tahoma" panose="020B0604030504040204" pitchFamily="34" charset="0"/>
              </a:rPr>
              <a:t>11% </a:t>
            </a:r>
            <a:r>
              <a:rPr lang="en-US" sz="1000" dirty="0">
                <a:latin typeface="Tahoma" panose="020B0604030504040204" pitchFamily="34" charset="0"/>
                <a:ea typeface="Tahoma" panose="020B0604030504040204" pitchFamily="34" charset="0"/>
                <a:cs typeface="Tahoma" panose="020B0604030504040204" pitchFamily="34" charset="0"/>
              </a:rPr>
              <a:t>of those aged </a:t>
            </a:r>
            <a:r>
              <a:rPr lang="en-US" sz="1000" dirty="0">
                <a:solidFill>
                  <a:srgbClr val="FF0000"/>
                </a:solidFill>
                <a:latin typeface="Tahoma" panose="020B0604030504040204" pitchFamily="34" charset="0"/>
                <a:ea typeface="Tahoma" panose="020B0604030504040204" pitchFamily="34" charset="0"/>
                <a:cs typeface="Tahoma" panose="020B0604030504040204" pitchFamily="34" charset="0"/>
              </a:rPr>
              <a:t>16-24</a:t>
            </a:r>
            <a:r>
              <a:rPr lang="en-US" sz="1000" dirty="0">
                <a:latin typeface="Tahoma" panose="020B0604030504040204" pitchFamily="34" charset="0"/>
                <a:ea typeface="Tahoma" panose="020B0604030504040204" pitchFamily="34" charset="0"/>
                <a:cs typeface="Tahoma" panose="020B0604030504040204" pitchFamily="34" charset="0"/>
              </a:rPr>
              <a:t> said </a:t>
            </a:r>
            <a:r>
              <a:rPr lang="en-US" sz="1000" dirty="0">
                <a:solidFill>
                  <a:srgbClr val="FF0000"/>
                </a:solidFill>
                <a:latin typeface="Tahoma" panose="020B0604030504040204" pitchFamily="34" charset="0"/>
                <a:ea typeface="Tahoma" panose="020B0604030504040204" pitchFamily="34" charset="0"/>
                <a:cs typeface="Tahoma" panose="020B0604030504040204" pitchFamily="34" charset="0"/>
              </a:rPr>
              <a:t>no</a:t>
            </a:r>
          </a:p>
          <a:p>
            <a:r>
              <a:rPr lang="en-US" sz="1000" dirty="0">
                <a:latin typeface="Tahoma" panose="020B0604030504040204" pitchFamily="34" charset="0"/>
                <a:ea typeface="Tahoma" panose="020B0604030504040204" pitchFamily="34" charset="0"/>
                <a:cs typeface="Tahoma" panose="020B0604030504040204" pitchFamily="34" charset="0"/>
              </a:rPr>
              <a:t>This finding disagrees with previous literature, which has shown the younger generation to be more concerned, and the older generation to be more sceptical (Fisher, </a:t>
            </a:r>
            <a:r>
              <a:rPr lang="en-US" sz="1000" i="1" dirty="0">
                <a:latin typeface="Tahoma" panose="020B0604030504040204" pitchFamily="34" charset="0"/>
                <a:ea typeface="Tahoma" panose="020B0604030504040204" pitchFamily="34" charset="0"/>
                <a:cs typeface="Tahoma" panose="020B0604030504040204" pitchFamily="34" charset="0"/>
              </a:rPr>
              <a:t>et al.</a:t>
            </a:r>
            <a:r>
              <a:rPr lang="en-US" sz="1000" dirty="0">
                <a:latin typeface="Tahoma" panose="020B0604030504040204" pitchFamily="34" charset="0"/>
                <a:ea typeface="Tahoma" panose="020B0604030504040204" pitchFamily="34" charset="0"/>
                <a:cs typeface="Tahoma" panose="020B0604030504040204" pitchFamily="34" charset="0"/>
              </a:rPr>
              <a:t>, 2018).</a:t>
            </a:r>
          </a:p>
          <a:p>
            <a:r>
              <a:rPr lang="en-US" sz="1000" dirty="0">
                <a:latin typeface="Tahoma" panose="020B0604030504040204" pitchFamily="34" charset="0"/>
                <a:ea typeface="Tahoma" panose="020B0604030504040204" pitchFamily="34" charset="0"/>
                <a:cs typeface="Tahoma" panose="020B0604030504040204" pitchFamily="34" charset="0"/>
              </a:rPr>
              <a:t> </a:t>
            </a:r>
          </a:p>
        </p:txBody>
      </p:sp>
      <p:grpSp>
        <p:nvGrpSpPr>
          <p:cNvPr id="61" name="Group 60">
            <a:extLst>
              <a:ext uri="{FF2B5EF4-FFF2-40B4-BE49-F238E27FC236}">
                <a16:creationId xmlns:a16="http://schemas.microsoft.com/office/drawing/2014/main" id="{3E094480-54B8-45DC-85E4-A45E758273C3}"/>
              </a:ext>
              <a:ext uri="{C183D7F6-B498-43B3-948B-1728B52AA6E4}">
                <adec:decorative xmlns:adec="http://schemas.microsoft.com/office/drawing/2017/decorative" val="1"/>
              </a:ext>
            </a:extLst>
          </p:cNvPr>
          <p:cNvGrpSpPr/>
          <p:nvPr/>
        </p:nvGrpSpPr>
        <p:grpSpPr>
          <a:xfrm>
            <a:off x="5627028" y="7855808"/>
            <a:ext cx="1318884" cy="546424"/>
            <a:chOff x="1612331" y="358880"/>
            <a:chExt cx="9123959" cy="3577947"/>
          </a:xfrm>
          <a:solidFill>
            <a:schemeClr val="tx1"/>
          </a:solidFill>
          <a:effectLst>
            <a:outerShdw blurRad="50800" dist="50800" dir="5400000" algn="ctr" rotWithShape="0">
              <a:schemeClr val="tx1"/>
            </a:outerShdw>
          </a:effectLst>
        </p:grpSpPr>
        <p:sp>
          <p:nvSpPr>
            <p:cNvPr id="62" name="Wave 61">
              <a:extLst>
                <a:ext uri="{FF2B5EF4-FFF2-40B4-BE49-F238E27FC236}">
                  <a16:creationId xmlns:a16="http://schemas.microsoft.com/office/drawing/2014/main" id="{2C87488F-5ADE-4512-9BD1-F967EC15975D}"/>
                </a:ext>
              </a:extLst>
            </p:cNvPr>
            <p:cNvSpPr/>
            <p:nvPr/>
          </p:nvSpPr>
          <p:spPr>
            <a:xfrm flipH="1">
              <a:off x="1612331" y="770229"/>
              <a:ext cx="2087335" cy="2392403"/>
            </a:xfrm>
            <a:prstGeom prst="wave">
              <a:avLst>
                <a:gd name="adj1" fmla="val 3074"/>
                <a:gd name="adj2" fmla="val -10000"/>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sp>
          <p:nvSpPr>
            <p:cNvPr id="63" name="Isosceles Triangle 62">
              <a:extLst>
                <a:ext uri="{FF2B5EF4-FFF2-40B4-BE49-F238E27FC236}">
                  <a16:creationId xmlns:a16="http://schemas.microsoft.com/office/drawing/2014/main" id="{9E118DC3-78A6-409E-84E4-9BB4DDE54899}"/>
                </a:ext>
              </a:extLst>
            </p:cNvPr>
            <p:cNvSpPr/>
            <p:nvPr/>
          </p:nvSpPr>
          <p:spPr>
            <a:xfrm rot="16200000" flipH="1">
              <a:off x="2775467" y="2146146"/>
              <a:ext cx="550954" cy="1333019"/>
            </a:xfrm>
            <a:prstGeom prst="triangle">
              <a:avLst>
                <a:gd name="adj" fmla="val 0"/>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sp>
          <p:nvSpPr>
            <p:cNvPr id="64" name="Rectangle 63">
              <a:extLst>
                <a:ext uri="{FF2B5EF4-FFF2-40B4-BE49-F238E27FC236}">
                  <a16:creationId xmlns:a16="http://schemas.microsoft.com/office/drawing/2014/main" id="{0D88DD5E-7BAA-4F7A-8652-007E08403988}"/>
                </a:ext>
              </a:extLst>
            </p:cNvPr>
            <p:cNvSpPr/>
            <p:nvPr/>
          </p:nvSpPr>
          <p:spPr>
            <a:xfrm>
              <a:off x="2456383" y="1753783"/>
              <a:ext cx="7577529" cy="2183044"/>
            </a:xfrm>
            <a:prstGeom prst="rect">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a:effectLst>
              <a:outerShdw blurRad="50800" dist="88900" dir="6000000" algn="ctr" rotWithShape="0">
                <a:srgbClr val="000000">
                  <a:alpha val="0"/>
                </a:srgbClr>
              </a:outerShdw>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sp>
          <p:nvSpPr>
            <p:cNvPr id="65" name="Wave 64">
              <a:extLst>
                <a:ext uri="{FF2B5EF4-FFF2-40B4-BE49-F238E27FC236}">
                  <a16:creationId xmlns:a16="http://schemas.microsoft.com/office/drawing/2014/main" id="{388B7E9E-F745-4760-A065-CCB1A46BAC3B}"/>
                </a:ext>
              </a:extLst>
            </p:cNvPr>
            <p:cNvSpPr/>
            <p:nvPr/>
          </p:nvSpPr>
          <p:spPr>
            <a:xfrm>
              <a:off x="8648955" y="770229"/>
              <a:ext cx="2087335" cy="2392403"/>
            </a:xfrm>
            <a:prstGeom prst="wave">
              <a:avLst>
                <a:gd name="adj1" fmla="val 3074"/>
                <a:gd name="adj2" fmla="val -10000"/>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sp>
          <p:nvSpPr>
            <p:cNvPr id="66" name="Isosceles Triangle 65">
              <a:extLst>
                <a:ext uri="{FF2B5EF4-FFF2-40B4-BE49-F238E27FC236}">
                  <a16:creationId xmlns:a16="http://schemas.microsoft.com/office/drawing/2014/main" id="{E8F1B2DE-F9B0-4773-BACA-02E7186E67D3}"/>
                </a:ext>
              </a:extLst>
            </p:cNvPr>
            <p:cNvSpPr/>
            <p:nvPr/>
          </p:nvSpPr>
          <p:spPr>
            <a:xfrm rot="5400000">
              <a:off x="9039988" y="2146146"/>
              <a:ext cx="550954" cy="1333019"/>
            </a:xfrm>
            <a:prstGeom prst="triangle">
              <a:avLst>
                <a:gd name="adj" fmla="val 0"/>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sp>
          <p:nvSpPr>
            <p:cNvPr id="67" name="Rectangle 66">
              <a:extLst>
                <a:ext uri="{FF2B5EF4-FFF2-40B4-BE49-F238E27FC236}">
                  <a16:creationId xmlns:a16="http://schemas.microsoft.com/office/drawing/2014/main" id="{5FBA2037-AA98-43B8-A50A-CA1FF2647CDE}"/>
                </a:ext>
              </a:extLst>
            </p:cNvPr>
            <p:cNvSpPr/>
            <p:nvPr/>
          </p:nvSpPr>
          <p:spPr>
            <a:xfrm>
              <a:off x="2384436" y="358880"/>
              <a:ext cx="7577528" cy="2183041"/>
            </a:xfrm>
            <a:prstGeom prst="rect">
              <a:avLst/>
            </a:prstGeom>
            <a:grpFill/>
            <a:ln w="28575" cmpd="sng">
              <a:solidFill>
                <a:schemeClr val="accent1"/>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6" dirty="0"/>
            </a:p>
          </p:txBody>
        </p:sp>
      </p:grpSp>
      <p:sp>
        <p:nvSpPr>
          <p:cNvPr id="4" name="Speech Bubble: Oval 3">
            <a:extLst>
              <a:ext uri="{FF2B5EF4-FFF2-40B4-BE49-F238E27FC236}">
                <a16:creationId xmlns:a16="http://schemas.microsoft.com/office/drawing/2014/main" id="{A91DE721-ED90-4E62-91C8-A92F70403A13}"/>
              </a:ext>
            </a:extLst>
          </p:cNvPr>
          <p:cNvSpPr/>
          <p:nvPr/>
        </p:nvSpPr>
        <p:spPr>
          <a:xfrm rot="768616">
            <a:off x="10020703" y="7545245"/>
            <a:ext cx="2498993" cy="1271015"/>
          </a:xfrm>
          <a:prstGeom prst="wedgeEllipseCallo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100" dirty="0">
                <a:solidFill>
                  <a:srgbClr val="FF5050"/>
                </a:solidFill>
                <a:latin typeface="Tahoma" panose="020B0604030504040204" pitchFamily="34" charset="0"/>
                <a:ea typeface="Tahoma" panose="020B0604030504040204" pitchFamily="34" charset="0"/>
                <a:cs typeface="Tahoma" panose="020B0604030504040204" pitchFamily="34" charset="0"/>
              </a:rPr>
              <a:t>Extinction Rebellion causes major disruption to the public which puts a strain on our police force which costs millions of pounds</a:t>
            </a:r>
            <a:endParaRPr lang="en-GB" sz="1100" dirty="0">
              <a:solidFill>
                <a:srgbClr val="FF5050"/>
              </a:solidFill>
              <a:latin typeface="Tahoma" panose="020B0604030504040204" pitchFamily="34" charset="0"/>
              <a:ea typeface="Tahoma" panose="020B0604030504040204" pitchFamily="34" charset="0"/>
              <a:cs typeface="Tahoma" panose="020B0604030504040204" pitchFamily="34" charset="0"/>
            </a:endParaRPr>
          </a:p>
        </p:txBody>
      </p:sp>
      <p:sp>
        <p:nvSpPr>
          <p:cNvPr id="52" name="Speech Bubble: Oval 51">
            <a:extLst>
              <a:ext uri="{FF2B5EF4-FFF2-40B4-BE49-F238E27FC236}">
                <a16:creationId xmlns:a16="http://schemas.microsoft.com/office/drawing/2014/main" id="{64B21A5B-EE3A-48F6-B69B-99FF1A811B50}"/>
              </a:ext>
            </a:extLst>
          </p:cNvPr>
          <p:cNvSpPr/>
          <p:nvPr/>
        </p:nvSpPr>
        <p:spPr>
          <a:xfrm rot="20255718" flipH="1">
            <a:off x="216909" y="7599807"/>
            <a:ext cx="2276873" cy="1163957"/>
          </a:xfrm>
          <a:prstGeom prst="wedgeEllipseCallo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100" dirty="0">
                <a:solidFill>
                  <a:schemeClr val="accent6"/>
                </a:solidFill>
                <a:latin typeface="Tahoma" panose="020B0604030504040204" pitchFamily="34" charset="0"/>
                <a:ea typeface="Tahoma" panose="020B0604030504040204" pitchFamily="34" charset="0"/>
                <a:cs typeface="Tahoma" panose="020B0604030504040204" pitchFamily="34" charset="0"/>
              </a:rPr>
              <a:t>I admire the actions of these individuals and organisations because they are drawing people’s attention to the crisis.</a:t>
            </a:r>
            <a:endParaRPr lang="en-GB" sz="1100" dirty="0">
              <a:solidFill>
                <a:schemeClr val="accent6"/>
              </a:solidFill>
              <a:latin typeface="Tahoma" panose="020B0604030504040204" pitchFamily="34" charset="0"/>
              <a:ea typeface="Tahoma" panose="020B0604030504040204" pitchFamily="34" charset="0"/>
              <a:cs typeface="Tahoma" panose="020B0604030504040204" pitchFamily="34" charset="0"/>
            </a:endParaRPr>
          </a:p>
        </p:txBody>
      </p:sp>
      <p:sp>
        <p:nvSpPr>
          <p:cNvPr id="7" name="Wave 6">
            <a:extLst>
              <a:ext uri="{FF2B5EF4-FFF2-40B4-BE49-F238E27FC236}">
                <a16:creationId xmlns:a16="http://schemas.microsoft.com/office/drawing/2014/main" id="{5E0479DE-6D61-486A-8963-72A62EB0A50D}"/>
              </a:ext>
            </a:extLst>
          </p:cNvPr>
          <p:cNvSpPr/>
          <p:nvPr/>
        </p:nvSpPr>
        <p:spPr>
          <a:xfrm rot="226044">
            <a:off x="10125978" y="135502"/>
            <a:ext cx="2532869" cy="902873"/>
          </a:xfrm>
          <a:prstGeom prst="wave">
            <a:avLst/>
          </a:prstGeom>
          <a:solidFill>
            <a:schemeClr val="tx1"/>
          </a:solidFill>
          <a:ln w="38100">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solidFill>
                  <a:schemeClr val="accent5">
                    <a:lumMod val="40000"/>
                    <a:lumOff val="60000"/>
                  </a:schemeClr>
                </a:solidFill>
                <a:latin typeface="Tahoma" panose="020B0604030504040204" pitchFamily="34" charset="0"/>
                <a:ea typeface="Tahoma" panose="020B0604030504040204" pitchFamily="34" charset="0"/>
                <a:cs typeface="Tahoma" panose="020B0604030504040204" pitchFamily="34" charset="0"/>
              </a:rPr>
              <a:t>54% </a:t>
            </a:r>
            <a:r>
              <a:rPr lang="en-GB" sz="1100" dirty="0">
                <a:solidFill>
                  <a:prstClr val="white"/>
                </a:solidFill>
                <a:latin typeface="Tahoma" panose="020B0604030504040204" pitchFamily="34" charset="0"/>
                <a:ea typeface="Tahoma" panose="020B0604030504040204" pitchFamily="34" charset="0"/>
                <a:cs typeface="Tahoma" panose="020B0604030504040204" pitchFamily="34" charset="0"/>
              </a:rPr>
              <a:t>think there is a growing awareness as a result of the </a:t>
            </a:r>
            <a:r>
              <a:rPr lang="en-GB" sz="1100" dirty="0">
                <a:solidFill>
                  <a:schemeClr val="accent5">
                    <a:lumMod val="40000"/>
                    <a:lumOff val="60000"/>
                  </a:schemeClr>
                </a:solidFill>
                <a:latin typeface="Tahoma" panose="020B0604030504040204" pitchFamily="34" charset="0"/>
                <a:ea typeface="Tahoma" panose="020B0604030504040204" pitchFamily="34" charset="0"/>
                <a:cs typeface="Tahoma" panose="020B0604030504040204" pitchFamily="34" charset="0"/>
              </a:rPr>
              <a:t>protests</a:t>
            </a:r>
          </a:p>
        </p:txBody>
      </p:sp>
      <p:graphicFrame>
        <p:nvGraphicFramePr>
          <p:cNvPr id="68" name="Chart 67">
            <a:extLst>
              <a:ext uri="{FF2B5EF4-FFF2-40B4-BE49-F238E27FC236}">
                <a16:creationId xmlns:a16="http://schemas.microsoft.com/office/drawing/2014/main" id="{9C1378D3-37F1-4267-ADBC-9DBE37447494}"/>
              </a:ext>
            </a:extLst>
          </p:cNvPr>
          <p:cNvGraphicFramePr>
            <a:graphicFrameLocks/>
          </p:cNvGraphicFramePr>
          <p:nvPr>
            <p:extLst>
              <p:ext uri="{D42A27DB-BD31-4B8C-83A1-F6EECF244321}">
                <p14:modId xmlns:p14="http://schemas.microsoft.com/office/powerpoint/2010/main" val="1815008849"/>
              </p:ext>
            </p:extLst>
          </p:nvPr>
        </p:nvGraphicFramePr>
        <p:xfrm>
          <a:off x="1538275" y="-123524"/>
          <a:ext cx="2983551" cy="1588066"/>
        </p:xfrm>
        <a:graphic>
          <a:graphicData uri="http://schemas.openxmlformats.org/drawingml/2006/chart">
            <c:chart xmlns:c="http://schemas.openxmlformats.org/drawingml/2006/chart" xmlns:r="http://schemas.openxmlformats.org/officeDocument/2006/relationships" r:id="rId3"/>
          </a:graphicData>
        </a:graphic>
      </p:graphicFrame>
      <p:sp>
        <p:nvSpPr>
          <p:cNvPr id="70" name="Wave 69">
            <a:extLst>
              <a:ext uri="{FF2B5EF4-FFF2-40B4-BE49-F238E27FC236}">
                <a16:creationId xmlns:a16="http://schemas.microsoft.com/office/drawing/2014/main" id="{D94D8825-9596-42B1-BF27-4FEFB73A97B4}"/>
              </a:ext>
            </a:extLst>
          </p:cNvPr>
          <p:cNvSpPr/>
          <p:nvPr/>
        </p:nvSpPr>
        <p:spPr>
          <a:xfrm rot="21199397" flipH="1">
            <a:off x="143674" y="151023"/>
            <a:ext cx="2411445" cy="871833"/>
          </a:xfrm>
          <a:prstGeom prst="wave">
            <a:avLst/>
          </a:prstGeom>
          <a:solidFill>
            <a:schemeClr val="tx1"/>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lvl="0" algn="ctr"/>
            <a:r>
              <a:rPr lang="en-GB" sz="1200" b="1" dirty="0">
                <a:solidFill>
                  <a:schemeClr val="accent6">
                    <a:lumMod val="40000"/>
                    <a:lumOff val="60000"/>
                  </a:schemeClr>
                </a:solidFill>
                <a:latin typeface="Tahoma" panose="020B0604030504040204" pitchFamily="34" charset="0"/>
                <a:ea typeface="Tahoma" panose="020B0604030504040204" pitchFamily="34" charset="0"/>
                <a:cs typeface="Tahoma" panose="020B0604030504040204" pitchFamily="34" charset="0"/>
              </a:rPr>
              <a:t>94%</a:t>
            </a:r>
            <a:r>
              <a:rPr lang="en-GB" sz="1200" b="1" dirty="0">
                <a:solidFill>
                  <a:prstClr val="white"/>
                </a:solidFill>
                <a:latin typeface="Tahoma" panose="020B0604030504040204" pitchFamily="34" charset="0"/>
                <a:ea typeface="Tahoma" panose="020B0604030504040204" pitchFamily="34" charset="0"/>
                <a:cs typeface="Tahoma" panose="020B0604030504040204" pitchFamily="34" charset="0"/>
              </a:rPr>
              <a:t> </a:t>
            </a:r>
            <a:r>
              <a:rPr lang="en-GB" sz="1200" dirty="0">
                <a:solidFill>
                  <a:prstClr val="white"/>
                </a:solidFill>
                <a:latin typeface="Tahoma" panose="020B0604030504040204" pitchFamily="34" charset="0"/>
                <a:ea typeface="Tahoma" panose="020B0604030504040204" pitchFamily="34" charset="0"/>
                <a:cs typeface="Tahoma" panose="020B0604030504040204" pitchFamily="34" charset="0"/>
              </a:rPr>
              <a:t>of the public think </a:t>
            </a:r>
            <a:r>
              <a:rPr lang="en-GB" sz="1200" dirty="0">
                <a:solidFill>
                  <a:schemeClr val="bg1"/>
                </a:solidFill>
                <a:latin typeface="Tahoma" panose="020B0604030504040204" pitchFamily="34" charset="0"/>
                <a:ea typeface="Tahoma" panose="020B0604030504040204" pitchFamily="34" charset="0"/>
                <a:cs typeface="Tahoma" panose="020B0604030504040204" pitchFamily="34" charset="0"/>
              </a:rPr>
              <a:t>that</a:t>
            </a:r>
          </a:p>
          <a:p>
            <a:pPr lvl="0" algn="ctr"/>
            <a:r>
              <a:rPr lang="en-GB" sz="1200" dirty="0">
                <a:solidFill>
                  <a:schemeClr val="bg1"/>
                </a:solidFill>
                <a:latin typeface="Tahoma" panose="020B0604030504040204" pitchFamily="34" charset="0"/>
                <a:ea typeface="Tahoma" panose="020B0604030504040204" pitchFamily="34" charset="0"/>
                <a:cs typeface="Tahoma" panose="020B0604030504040204" pitchFamily="34" charset="0"/>
              </a:rPr>
              <a:t> the climate is </a:t>
            </a:r>
            <a:r>
              <a:rPr lang="en-GB" sz="1200" dirty="0">
                <a:solidFill>
                  <a:schemeClr val="accent6">
                    <a:lumMod val="20000"/>
                    <a:lumOff val="80000"/>
                  </a:schemeClr>
                </a:solidFill>
                <a:latin typeface="Tahoma" panose="020B0604030504040204" pitchFamily="34" charset="0"/>
                <a:ea typeface="Tahoma" panose="020B0604030504040204" pitchFamily="34" charset="0"/>
                <a:cs typeface="Tahoma" panose="020B0604030504040204" pitchFamily="34" charset="0"/>
              </a:rPr>
              <a:t>changing</a:t>
            </a:r>
          </a:p>
        </p:txBody>
      </p:sp>
      <p:sp>
        <p:nvSpPr>
          <p:cNvPr id="72" name="Speech Bubble: Oval 71">
            <a:extLst>
              <a:ext uri="{FF2B5EF4-FFF2-40B4-BE49-F238E27FC236}">
                <a16:creationId xmlns:a16="http://schemas.microsoft.com/office/drawing/2014/main" id="{F88F5FD1-F7C4-45C0-8316-B63DB7214EC0}"/>
              </a:ext>
            </a:extLst>
          </p:cNvPr>
          <p:cNvSpPr/>
          <p:nvPr/>
        </p:nvSpPr>
        <p:spPr>
          <a:xfrm rot="1391349">
            <a:off x="11125296" y="6507148"/>
            <a:ext cx="1430066" cy="1043123"/>
          </a:xfrm>
          <a:prstGeom prst="wedgeEllipseCallo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100" dirty="0">
                <a:solidFill>
                  <a:schemeClr val="accent6"/>
                </a:solidFill>
                <a:latin typeface="Tahoma" panose="020B0604030504040204" pitchFamily="34" charset="0"/>
                <a:ea typeface="Tahoma" panose="020B0604030504040204" pitchFamily="34" charset="0"/>
                <a:cs typeface="Tahoma" panose="020B0604030504040204" pitchFamily="34" charset="0"/>
              </a:rPr>
              <a:t>Greta causes mass problems and damages to areas where she gives talks</a:t>
            </a:r>
          </a:p>
        </p:txBody>
      </p:sp>
      <p:sp>
        <p:nvSpPr>
          <p:cNvPr id="73" name="Speech Bubble: Oval 72">
            <a:extLst>
              <a:ext uri="{FF2B5EF4-FFF2-40B4-BE49-F238E27FC236}">
                <a16:creationId xmlns:a16="http://schemas.microsoft.com/office/drawing/2014/main" id="{627D7139-20ED-4409-B997-7F01A3EE049D}"/>
              </a:ext>
            </a:extLst>
          </p:cNvPr>
          <p:cNvSpPr/>
          <p:nvPr/>
        </p:nvSpPr>
        <p:spPr>
          <a:xfrm rot="21262382" flipH="1">
            <a:off x="1215844" y="6661252"/>
            <a:ext cx="1646796" cy="715440"/>
          </a:xfrm>
          <a:prstGeom prst="wedgeEllipseCallo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100" dirty="0">
                <a:solidFill>
                  <a:schemeClr val="accent2"/>
                </a:solidFill>
                <a:latin typeface="Tahoma" panose="020B0604030504040204" pitchFamily="34" charset="0"/>
                <a:ea typeface="Tahoma" panose="020B0604030504040204" pitchFamily="34" charset="0"/>
                <a:cs typeface="Tahoma" panose="020B0604030504040204" pitchFamily="34" charset="0"/>
              </a:rPr>
              <a:t>Greta does a great job in highlighting issues</a:t>
            </a:r>
            <a:endParaRPr lang="en-GB" sz="1100" dirty="0">
              <a:solidFill>
                <a:schemeClr val="accent2"/>
              </a:solidFill>
              <a:latin typeface="Tahoma" panose="020B0604030504040204" pitchFamily="34" charset="0"/>
              <a:ea typeface="Tahoma" panose="020B0604030504040204" pitchFamily="34" charset="0"/>
              <a:cs typeface="Tahoma" panose="020B0604030504040204" pitchFamily="34" charset="0"/>
            </a:endParaRPr>
          </a:p>
        </p:txBody>
      </p:sp>
      <p:sp>
        <p:nvSpPr>
          <p:cNvPr id="74" name="Speech Bubble: Oval 73">
            <a:extLst>
              <a:ext uri="{FF2B5EF4-FFF2-40B4-BE49-F238E27FC236}">
                <a16:creationId xmlns:a16="http://schemas.microsoft.com/office/drawing/2014/main" id="{4ACA8B93-9A3A-43FD-8018-956C6FF61149}"/>
              </a:ext>
            </a:extLst>
          </p:cNvPr>
          <p:cNvSpPr/>
          <p:nvPr/>
        </p:nvSpPr>
        <p:spPr>
          <a:xfrm rot="21316013" flipH="1">
            <a:off x="316487" y="6901717"/>
            <a:ext cx="873263" cy="640868"/>
          </a:xfrm>
          <a:prstGeom prst="wedgeEllipseCallo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100" dirty="0">
                <a:solidFill>
                  <a:srgbClr val="FF0000"/>
                </a:solidFill>
                <a:latin typeface="Tahoma" panose="020B0604030504040204" pitchFamily="34" charset="0"/>
                <a:ea typeface="Tahoma" panose="020B0604030504040204" pitchFamily="34" charset="0"/>
                <a:cs typeface="Tahoma" panose="020B0604030504040204" pitchFamily="34" charset="0"/>
              </a:rPr>
              <a:t>Action is needed</a:t>
            </a:r>
          </a:p>
        </p:txBody>
      </p:sp>
      <p:sp>
        <p:nvSpPr>
          <p:cNvPr id="75" name="Speech Bubble: Oval 74">
            <a:extLst>
              <a:ext uri="{FF2B5EF4-FFF2-40B4-BE49-F238E27FC236}">
                <a16:creationId xmlns:a16="http://schemas.microsoft.com/office/drawing/2014/main" id="{89D666B8-9853-48B6-B78D-95B0F860D5C6}"/>
              </a:ext>
            </a:extLst>
          </p:cNvPr>
          <p:cNvSpPr/>
          <p:nvPr/>
        </p:nvSpPr>
        <p:spPr>
          <a:xfrm rot="20763165" flipH="1">
            <a:off x="1904494" y="2397700"/>
            <a:ext cx="1646390" cy="746438"/>
          </a:xfrm>
          <a:prstGeom prst="wedgeEllipseCallo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000" dirty="0">
                <a:solidFill>
                  <a:schemeClr val="accent2"/>
                </a:solidFill>
                <a:latin typeface="Tahoma" panose="020B0604030504040204" pitchFamily="34" charset="0"/>
                <a:ea typeface="Tahoma" panose="020B0604030504040204" pitchFamily="34" charset="0"/>
                <a:cs typeface="Tahoma" panose="020B0604030504040204" pitchFamily="34" charset="0"/>
              </a:rPr>
              <a:t>I never believed</a:t>
            </a:r>
          </a:p>
          <a:p>
            <a:pPr algn="ctr"/>
            <a:r>
              <a:rPr lang="en-GB" sz="1000" dirty="0">
                <a:solidFill>
                  <a:schemeClr val="accent2"/>
                </a:solidFill>
                <a:latin typeface="Tahoma" panose="020B0604030504040204" pitchFamily="34" charset="0"/>
                <a:ea typeface="Tahoma" panose="020B0604030504040204" pitchFamily="34" charset="0"/>
                <a:cs typeface="Tahoma" panose="020B0604030504040204" pitchFamily="34" charset="0"/>
              </a:rPr>
              <a:t> in climate change until my house flooded in Nantgarw </a:t>
            </a:r>
          </a:p>
        </p:txBody>
      </p:sp>
      <p:sp>
        <p:nvSpPr>
          <p:cNvPr id="10" name="Double Wave 9">
            <a:extLst>
              <a:ext uri="{FF2B5EF4-FFF2-40B4-BE49-F238E27FC236}">
                <a16:creationId xmlns:a16="http://schemas.microsoft.com/office/drawing/2014/main" id="{144A43FF-0D6D-4496-AA76-C9C8CC5B92FA}"/>
              </a:ext>
            </a:extLst>
          </p:cNvPr>
          <p:cNvSpPr/>
          <p:nvPr/>
        </p:nvSpPr>
        <p:spPr>
          <a:xfrm>
            <a:off x="10099052" y="3440480"/>
            <a:ext cx="2530450" cy="416031"/>
          </a:xfrm>
          <a:prstGeom prst="doubleWave">
            <a:avLst>
              <a:gd name="adj1" fmla="val 6250"/>
              <a:gd name="adj2" fmla="val 0"/>
            </a:avLst>
          </a:prstGeom>
          <a:solidFill>
            <a:schemeClr val="tx1"/>
          </a:solid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lvl="0" algn="ctr"/>
            <a:r>
              <a:rPr lang="en-GB" sz="1100" dirty="0">
                <a:solidFill>
                  <a:prstClr val="white"/>
                </a:solidFill>
                <a:latin typeface="Tahoma" panose="020B0604030504040204" pitchFamily="34" charset="0"/>
                <a:ea typeface="Tahoma" panose="020B0604030504040204" pitchFamily="34" charset="0"/>
                <a:cs typeface="Tahoma" panose="020B0604030504040204" pitchFamily="34" charset="0"/>
              </a:rPr>
              <a:t>Top THREE </a:t>
            </a:r>
            <a:r>
              <a:rPr lang="en-GB" sz="1100" dirty="0">
                <a:solidFill>
                  <a:srgbClr val="FF0000"/>
                </a:solidFill>
                <a:latin typeface="Tahoma" panose="020B0604030504040204" pitchFamily="34" charset="0"/>
                <a:ea typeface="Tahoma" panose="020B0604030504040204" pitchFamily="34" charset="0"/>
                <a:cs typeface="Tahoma" panose="020B0604030504040204" pitchFamily="34" charset="0"/>
              </a:rPr>
              <a:t>Threats </a:t>
            </a:r>
            <a:r>
              <a:rPr lang="en-GB" sz="1100" dirty="0">
                <a:solidFill>
                  <a:prstClr val="white"/>
                </a:solidFill>
                <a:latin typeface="Tahoma" panose="020B0604030504040204" pitchFamily="34" charset="0"/>
                <a:ea typeface="Tahoma" panose="020B0604030504040204" pitchFamily="34" charset="0"/>
                <a:cs typeface="Tahoma" panose="020B0604030504040204" pitchFamily="34" charset="0"/>
              </a:rPr>
              <a:t>to our planet</a:t>
            </a:r>
          </a:p>
        </p:txBody>
      </p:sp>
      <p:sp>
        <p:nvSpPr>
          <p:cNvPr id="79" name="Double Wave 78">
            <a:extLst>
              <a:ext uri="{FF2B5EF4-FFF2-40B4-BE49-F238E27FC236}">
                <a16:creationId xmlns:a16="http://schemas.microsoft.com/office/drawing/2014/main" id="{58CF7C27-E29B-4C6F-A451-8295959D4491}"/>
              </a:ext>
            </a:extLst>
          </p:cNvPr>
          <p:cNvSpPr/>
          <p:nvPr/>
        </p:nvSpPr>
        <p:spPr>
          <a:xfrm>
            <a:off x="27518" y="4550776"/>
            <a:ext cx="2509868" cy="374166"/>
          </a:xfrm>
          <a:prstGeom prst="doubleWave">
            <a:avLst>
              <a:gd name="adj1" fmla="val 6250"/>
              <a:gd name="adj2" fmla="val 0"/>
            </a:avLst>
          </a:prstGeom>
          <a:solidFill>
            <a:schemeClr val="tx1"/>
          </a:solidFill>
          <a:ln w="25400">
            <a:solidFill>
              <a:schemeClr val="accent3">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lvl="0" algn="ctr"/>
            <a:r>
              <a:rPr lang="en-GB" sz="1100" dirty="0">
                <a:solidFill>
                  <a:schemeClr val="accent3">
                    <a:lumMod val="40000"/>
                    <a:lumOff val="60000"/>
                  </a:schemeClr>
                </a:solidFill>
                <a:latin typeface="Tahoma" panose="020B0604030504040204" pitchFamily="34" charset="0"/>
                <a:ea typeface="Tahoma" panose="020B0604030504040204" pitchFamily="34" charset="0"/>
                <a:cs typeface="Tahoma" panose="020B0604030504040204" pitchFamily="34" charset="0"/>
              </a:rPr>
              <a:t>Males</a:t>
            </a:r>
            <a:r>
              <a:rPr lang="en-GB" sz="1100" b="1" dirty="0">
                <a:solidFill>
                  <a:schemeClr val="accent3">
                    <a:lumMod val="40000"/>
                    <a:lumOff val="60000"/>
                  </a:schemeClr>
                </a:solidFill>
                <a:latin typeface="Tahoma" panose="020B0604030504040204" pitchFamily="34" charset="0"/>
                <a:ea typeface="Tahoma" panose="020B0604030504040204" pitchFamily="34" charset="0"/>
                <a:cs typeface="Tahoma" panose="020B0604030504040204" pitchFamily="34" charset="0"/>
              </a:rPr>
              <a:t> </a:t>
            </a:r>
            <a:r>
              <a:rPr lang="en-GB" sz="1100" dirty="0">
                <a:solidFill>
                  <a:prstClr val="white"/>
                </a:solidFill>
                <a:latin typeface="Tahoma" panose="020B0604030504040204" pitchFamily="34" charset="0"/>
                <a:ea typeface="Tahoma" panose="020B0604030504040204" pitchFamily="34" charset="0"/>
                <a:cs typeface="Tahoma" panose="020B0604030504040204" pitchFamily="34" charset="0"/>
              </a:rPr>
              <a:t>are much more </a:t>
            </a:r>
            <a:r>
              <a:rPr lang="en-GB" sz="1100" dirty="0">
                <a:solidFill>
                  <a:schemeClr val="accent3">
                    <a:lumMod val="40000"/>
                    <a:lumOff val="60000"/>
                  </a:schemeClr>
                </a:solidFill>
                <a:latin typeface="Tahoma" panose="020B0604030504040204" pitchFamily="34" charset="0"/>
                <a:ea typeface="Tahoma" panose="020B0604030504040204" pitchFamily="34" charset="0"/>
                <a:cs typeface="Tahoma" panose="020B0604030504040204" pitchFamily="34" charset="0"/>
              </a:rPr>
              <a:t>sceptical </a:t>
            </a:r>
          </a:p>
        </p:txBody>
      </p:sp>
      <p:cxnSp>
        <p:nvCxnSpPr>
          <p:cNvPr id="82" name="Straight Connector 81">
            <a:extLst>
              <a:ext uri="{FF2B5EF4-FFF2-40B4-BE49-F238E27FC236}">
                <a16:creationId xmlns:a16="http://schemas.microsoft.com/office/drawing/2014/main" id="{FC4B8075-D188-471D-9E6E-AEC4116B3052}"/>
              </a:ext>
              <a:ext uri="{C183D7F6-B498-43B3-948B-1728B52AA6E4}">
                <adec:decorative xmlns:adec="http://schemas.microsoft.com/office/drawing/2017/decorative" val="1"/>
              </a:ext>
            </a:extLst>
          </p:cNvPr>
          <p:cNvCxnSpPr>
            <a:cxnSpLocks/>
          </p:cNvCxnSpPr>
          <p:nvPr/>
        </p:nvCxnSpPr>
        <p:spPr>
          <a:xfrm>
            <a:off x="3417929" y="1350394"/>
            <a:ext cx="0" cy="996703"/>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83" name="Speech Bubble: Oval 82">
            <a:extLst>
              <a:ext uri="{FF2B5EF4-FFF2-40B4-BE49-F238E27FC236}">
                <a16:creationId xmlns:a16="http://schemas.microsoft.com/office/drawing/2014/main" id="{82949945-7752-4BC7-8FAE-1A0D96541B27}"/>
              </a:ext>
            </a:extLst>
          </p:cNvPr>
          <p:cNvSpPr/>
          <p:nvPr/>
        </p:nvSpPr>
        <p:spPr>
          <a:xfrm rot="523525">
            <a:off x="9756067" y="6687869"/>
            <a:ext cx="1404642" cy="772007"/>
          </a:xfrm>
          <a:prstGeom prst="wedgeEllipseCallo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100" dirty="0">
                <a:solidFill>
                  <a:schemeClr val="tx1"/>
                </a:solidFill>
                <a:latin typeface="Tahoma" panose="020B0604030504040204" pitchFamily="34" charset="0"/>
                <a:ea typeface="Tahoma" panose="020B0604030504040204" pitchFamily="34" charset="0"/>
                <a:cs typeface="Tahoma" panose="020B0604030504040204" pitchFamily="34" charset="0"/>
              </a:rPr>
              <a:t>Children need education not strikes</a:t>
            </a:r>
            <a:endParaRPr lang="en-GB" sz="110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84" name="Double Wave 83">
            <a:extLst>
              <a:ext uri="{FF2B5EF4-FFF2-40B4-BE49-F238E27FC236}">
                <a16:creationId xmlns:a16="http://schemas.microsoft.com/office/drawing/2014/main" id="{C9D00C32-E149-4A1F-B3CF-B9DFF1B89DDA}"/>
              </a:ext>
            </a:extLst>
          </p:cNvPr>
          <p:cNvSpPr/>
          <p:nvPr/>
        </p:nvSpPr>
        <p:spPr>
          <a:xfrm>
            <a:off x="46889" y="2467472"/>
            <a:ext cx="1824169" cy="675297"/>
          </a:xfrm>
          <a:prstGeom prst="doubleWave">
            <a:avLst>
              <a:gd name="adj1" fmla="val 6250"/>
              <a:gd name="adj2" fmla="val 0"/>
            </a:avLst>
          </a:prstGeom>
          <a:solidFill>
            <a:schemeClr val="tx1"/>
          </a:solidFill>
          <a:ln w="254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solidFill>
                  <a:srgbClr val="FFC000">
                    <a:lumMod val="40000"/>
                    <a:lumOff val="60000"/>
                  </a:srgbClr>
                </a:solidFill>
                <a:latin typeface="Tahoma" panose="020B0604030504040204" pitchFamily="34" charset="0"/>
                <a:ea typeface="Tahoma" panose="020B0604030504040204" pitchFamily="34" charset="0"/>
                <a:cs typeface="Tahoma" panose="020B0604030504040204" pitchFamily="34" charset="0"/>
              </a:rPr>
              <a:t>89%</a:t>
            </a:r>
            <a:r>
              <a:rPr lang="en-GB" sz="1100" b="1" dirty="0">
                <a:solidFill>
                  <a:srgbClr val="39DFC3">
                    <a:lumMod val="20000"/>
                    <a:lumOff val="80000"/>
                  </a:srgbClr>
                </a:solidFill>
                <a:latin typeface="Tahoma" panose="020B0604030504040204" pitchFamily="34" charset="0"/>
                <a:ea typeface="Tahoma" panose="020B0604030504040204" pitchFamily="34" charset="0"/>
                <a:cs typeface="Tahoma" panose="020B0604030504040204" pitchFamily="34" charset="0"/>
              </a:rPr>
              <a:t> </a:t>
            </a:r>
            <a:r>
              <a:rPr lang="en-GB" sz="1100" dirty="0">
                <a:solidFill>
                  <a:prstClr val="white"/>
                </a:solidFill>
                <a:latin typeface="Tahoma" panose="020B0604030504040204" pitchFamily="34" charset="0"/>
                <a:ea typeface="Tahoma" panose="020B0604030504040204" pitchFamily="34" charset="0"/>
                <a:cs typeface="Tahoma" panose="020B0604030504040204" pitchFamily="34" charset="0"/>
              </a:rPr>
              <a:t>are </a:t>
            </a:r>
            <a:r>
              <a:rPr lang="en-GB" sz="1100" dirty="0">
                <a:solidFill>
                  <a:srgbClr val="FFC000">
                    <a:lumMod val="40000"/>
                    <a:lumOff val="60000"/>
                  </a:srgbClr>
                </a:solidFill>
                <a:latin typeface="Tahoma" panose="020B0604030504040204" pitchFamily="34" charset="0"/>
                <a:ea typeface="Tahoma" panose="020B0604030504040204" pitchFamily="34" charset="0"/>
                <a:cs typeface="Tahoma" panose="020B0604030504040204" pitchFamily="34" charset="0"/>
              </a:rPr>
              <a:t>concerned</a:t>
            </a:r>
            <a:r>
              <a:rPr lang="en-GB" sz="1100" dirty="0">
                <a:solidFill>
                  <a:srgbClr val="39DFC3">
                    <a:lumMod val="20000"/>
                    <a:lumOff val="80000"/>
                  </a:srgbClr>
                </a:solidFill>
                <a:latin typeface="Tahoma" panose="020B0604030504040204" pitchFamily="34" charset="0"/>
                <a:ea typeface="Tahoma" panose="020B0604030504040204" pitchFamily="34" charset="0"/>
                <a:cs typeface="Tahoma" panose="020B0604030504040204" pitchFamily="34" charset="0"/>
              </a:rPr>
              <a:t> </a:t>
            </a:r>
            <a:r>
              <a:rPr lang="en-GB" sz="1100" dirty="0">
                <a:solidFill>
                  <a:prstClr val="white"/>
                </a:solidFill>
                <a:latin typeface="Tahoma" panose="020B0604030504040204" pitchFamily="34" charset="0"/>
                <a:ea typeface="Tahoma" panose="020B0604030504040204" pitchFamily="34" charset="0"/>
                <a:cs typeface="Tahoma" panose="020B0604030504040204" pitchFamily="34" charset="0"/>
              </a:rPr>
              <a:t>about climate change</a:t>
            </a:r>
          </a:p>
        </p:txBody>
      </p:sp>
      <p:sp>
        <p:nvSpPr>
          <p:cNvPr id="85" name="Double Wave 84">
            <a:extLst>
              <a:ext uri="{FF2B5EF4-FFF2-40B4-BE49-F238E27FC236}">
                <a16:creationId xmlns:a16="http://schemas.microsoft.com/office/drawing/2014/main" id="{5C499326-BF21-4181-91CE-279CF2EA82FD}"/>
              </a:ext>
            </a:extLst>
          </p:cNvPr>
          <p:cNvSpPr/>
          <p:nvPr/>
        </p:nvSpPr>
        <p:spPr>
          <a:xfrm>
            <a:off x="10813488" y="2287375"/>
            <a:ext cx="1988112" cy="535891"/>
          </a:xfrm>
          <a:prstGeom prst="doubleWave">
            <a:avLst>
              <a:gd name="adj1" fmla="val 6250"/>
              <a:gd name="adj2" fmla="val 0"/>
            </a:avLst>
          </a:prstGeom>
          <a:solidFill>
            <a:schemeClr val="tx1"/>
          </a:solidFill>
          <a:ln w="25400">
            <a:solidFill>
              <a:srgbClr val="3366FF"/>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lvl="0" algn="ctr"/>
            <a:r>
              <a:rPr lang="en-GB" sz="1100" dirty="0">
                <a:solidFill>
                  <a:schemeClr val="accent2">
                    <a:lumMod val="60000"/>
                    <a:lumOff val="40000"/>
                  </a:schemeClr>
                </a:solidFill>
                <a:latin typeface="Tahoma" panose="020B0604030504040204" pitchFamily="34" charset="0"/>
                <a:ea typeface="Tahoma" panose="020B0604030504040204" pitchFamily="34" charset="0"/>
                <a:cs typeface="Tahoma" panose="020B0604030504040204" pitchFamily="34" charset="0"/>
              </a:rPr>
              <a:t>89%</a:t>
            </a:r>
            <a:r>
              <a:rPr lang="en-GB" sz="1100" dirty="0">
                <a:solidFill>
                  <a:schemeClr val="accent2">
                    <a:lumMod val="40000"/>
                    <a:lumOff val="60000"/>
                  </a:schemeClr>
                </a:solidFill>
                <a:latin typeface="Tahoma" panose="020B0604030504040204" pitchFamily="34" charset="0"/>
                <a:ea typeface="Tahoma" panose="020B0604030504040204" pitchFamily="34" charset="0"/>
                <a:cs typeface="Tahoma" panose="020B0604030504040204" pitchFamily="34" charset="0"/>
              </a:rPr>
              <a:t> </a:t>
            </a:r>
            <a:r>
              <a:rPr lang="en-GB" sz="1100" dirty="0">
                <a:solidFill>
                  <a:prstClr val="white"/>
                </a:solidFill>
                <a:latin typeface="Tahoma" panose="020B0604030504040204" pitchFamily="34" charset="0"/>
                <a:ea typeface="Tahoma" panose="020B0604030504040204" pitchFamily="34" charset="0"/>
                <a:cs typeface="Tahoma" panose="020B0604030504040204" pitchFamily="34" charset="0"/>
              </a:rPr>
              <a:t>said they had not taken part in a </a:t>
            </a:r>
            <a:r>
              <a:rPr lang="en-GB" sz="1100" dirty="0">
                <a:solidFill>
                  <a:schemeClr val="accent2">
                    <a:lumMod val="60000"/>
                    <a:lumOff val="40000"/>
                  </a:schemeClr>
                </a:solidFill>
                <a:latin typeface="Tahoma" panose="020B0604030504040204" pitchFamily="34" charset="0"/>
                <a:ea typeface="Tahoma" panose="020B0604030504040204" pitchFamily="34" charset="0"/>
                <a:cs typeface="Tahoma" panose="020B0604030504040204" pitchFamily="34" charset="0"/>
              </a:rPr>
              <a:t>climate protest</a:t>
            </a:r>
          </a:p>
        </p:txBody>
      </p:sp>
      <p:sp>
        <p:nvSpPr>
          <p:cNvPr id="86" name="Speech Bubble: Oval 85">
            <a:extLst>
              <a:ext uri="{FF2B5EF4-FFF2-40B4-BE49-F238E27FC236}">
                <a16:creationId xmlns:a16="http://schemas.microsoft.com/office/drawing/2014/main" id="{3ADCD3B9-D5A9-4133-9564-DE24588419EE}"/>
              </a:ext>
            </a:extLst>
          </p:cNvPr>
          <p:cNvSpPr/>
          <p:nvPr/>
        </p:nvSpPr>
        <p:spPr>
          <a:xfrm rot="1141461">
            <a:off x="9265123" y="2419424"/>
            <a:ext cx="1611638" cy="801448"/>
          </a:xfrm>
          <a:prstGeom prst="wedgeEllipseCallout">
            <a:avLst>
              <a:gd name="adj1" fmla="val -20833"/>
              <a:gd name="adj2" fmla="val 625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000" dirty="0">
                <a:solidFill>
                  <a:schemeClr val="accent6"/>
                </a:solidFill>
                <a:latin typeface="Tahoma" panose="020B0604030504040204" pitchFamily="34" charset="0"/>
                <a:ea typeface="Tahoma" panose="020B0604030504040204" pitchFamily="34" charset="0"/>
                <a:cs typeface="Tahoma" panose="020B0604030504040204" pitchFamily="34" charset="0"/>
              </a:rPr>
              <a:t>I believe in the freedom to protest by both individuals and organisations</a:t>
            </a:r>
            <a:endParaRPr lang="en-GB" sz="1000" dirty="0">
              <a:solidFill>
                <a:schemeClr val="accent6"/>
              </a:solidFill>
              <a:latin typeface="Tahoma" panose="020B0604030504040204" pitchFamily="34" charset="0"/>
              <a:ea typeface="Tahoma" panose="020B0604030504040204" pitchFamily="34" charset="0"/>
              <a:cs typeface="Tahoma" panose="020B0604030504040204" pitchFamily="34" charset="0"/>
            </a:endParaRPr>
          </a:p>
        </p:txBody>
      </p:sp>
      <p:sp>
        <p:nvSpPr>
          <p:cNvPr id="87" name="Rectangle 86">
            <a:extLst>
              <a:ext uri="{FF2B5EF4-FFF2-40B4-BE49-F238E27FC236}">
                <a16:creationId xmlns:a16="http://schemas.microsoft.com/office/drawing/2014/main" id="{7DAFDFD4-1DE6-4289-A102-28D41C9C6678}"/>
              </a:ext>
            </a:extLst>
          </p:cNvPr>
          <p:cNvSpPr/>
          <p:nvPr/>
        </p:nvSpPr>
        <p:spPr>
          <a:xfrm>
            <a:off x="9343929" y="1158607"/>
            <a:ext cx="3285572" cy="1169551"/>
          </a:xfrm>
          <a:prstGeom prst="rect">
            <a:avLst/>
          </a:prstGeom>
        </p:spPr>
        <p:txBody>
          <a:bodyPr wrap="square">
            <a:spAutoFit/>
          </a:bodyPr>
          <a:lstStyle/>
          <a:p>
            <a:r>
              <a:rPr lang="en-US" sz="1000" dirty="0"/>
              <a:t>A further 30% said maybe, while 14% said no. There has been a rise in climate protests, driven by global environmental movement extinction rebellion and Greta Thunberg and the #FridaysForFuture school strikes. The Welsh and UK Governments also declared climate emergencies; attributed to the protesting (Tipper, 2019) There has been a mixed response towards protests.</a:t>
            </a:r>
          </a:p>
        </p:txBody>
      </p:sp>
      <p:graphicFrame>
        <p:nvGraphicFramePr>
          <p:cNvPr id="18" name="Chart 17">
            <a:extLst>
              <a:ext uri="{FF2B5EF4-FFF2-40B4-BE49-F238E27FC236}">
                <a16:creationId xmlns:a16="http://schemas.microsoft.com/office/drawing/2014/main" id="{66785CCA-3412-4454-A968-3AEAA37E630E}"/>
              </a:ext>
            </a:extLst>
          </p:cNvPr>
          <p:cNvGraphicFramePr/>
          <p:nvPr>
            <p:extLst>
              <p:ext uri="{D42A27DB-BD31-4B8C-83A1-F6EECF244321}">
                <p14:modId xmlns:p14="http://schemas.microsoft.com/office/powerpoint/2010/main" val="3183837351"/>
              </p:ext>
            </p:extLst>
          </p:nvPr>
        </p:nvGraphicFramePr>
        <p:xfrm>
          <a:off x="11716369" y="2821149"/>
          <a:ext cx="986600" cy="811211"/>
        </p:xfrm>
        <a:graphic>
          <a:graphicData uri="http://schemas.openxmlformats.org/drawingml/2006/chart">
            <c:chart xmlns:c="http://schemas.openxmlformats.org/drawingml/2006/chart" xmlns:r="http://schemas.openxmlformats.org/officeDocument/2006/relationships" r:id="rId4"/>
          </a:graphicData>
        </a:graphic>
      </p:graphicFrame>
      <p:sp>
        <p:nvSpPr>
          <p:cNvPr id="88" name="Rectangle 87">
            <a:extLst>
              <a:ext uri="{FF2B5EF4-FFF2-40B4-BE49-F238E27FC236}">
                <a16:creationId xmlns:a16="http://schemas.microsoft.com/office/drawing/2014/main" id="{18756B33-EEA8-447E-A3F3-7713B58A34E1}"/>
              </a:ext>
            </a:extLst>
          </p:cNvPr>
          <p:cNvSpPr/>
          <p:nvPr/>
        </p:nvSpPr>
        <p:spPr>
          <a:xfrm>
            <a:off x="10846841" y="2844375"/>
            <a:ext cx="982863" cy="707886"/>
          </a:xfrm>
          <a:prstGeom prst="rect">
            <a:avLst/>
          </a:prstGeom>
        </p:spPr>
        <p:txBody>
          <a:bodyPr wrap="square">
            <a:spAutoFit/>
          </a:bodyPr>
          <a:lstStyle/>
          <a:p>
            <a:r>
              <a:rPr lang="en-US" sz="1000" b="1" dirty="0"/>
              <a:t>7% </a:t>
            </a:r>
            <a:r>
              <a:rPr lang="en-US" sz="1000" dirty="0"/>
              <a:t>said yes</a:t>
            </a:r>
          </a:p>
          <a:p>
            <a:r>
              <a:rPr lang="en-US" sz="1000" dirty="0"/>
              <a:t>4%% would rather not say</a:t>
            </a:r>
          </a:p>
          <a:p>
            <a:r>
              <a:rPr lang="en-US" sz="1000" dirty="0"/>
              <a:t> </a:t>
            </a:r>
          </a:p>
        </p:txBody>
      </p:sp>
      <p:sp>
        <p:nvSpPr>
          <p:cNvPr id="90" name="Rectangle 89">
            <a:extLst>
              <a:ext uri="{FF2B5EF4-FFF2-40B4-BE49-F238E27FC236}">
                <a16:creationId xmlns:a16="http://schemas.microsoft.com/office/drawing/2014/main" id="{0067BF35-7186-4D9D-8E9F-D233E6ABF1C3}"/>
              </a:ext>
            </a:extLst>
          </p:cNvPr>
          <p:cNvSpPr/>
          <p:nvPr/>
        </p:nvSpPr>
        <p:spPr>
          <a:xfrm>
            <a:off x="34333" y="4877187"/>
            <a:ext cx="2705962" cy="1938992"/>
          </a:xfrm>
          <a:prstGeom prst="rect">
            <a:avLst/>
          </a:prstGeom>
        </p:spPr>
        <p:txBody>
          <a:bodyPr wrap="square">
            <a:spAutoFit/>
          </a:bodyPr>
          <a:lstStyle/>
          <a:p>
            <a:pPr marL="171450" indent="-171450">
              <a:buFont typeface="Arial" panose="020B0604020202020204" pitchFamily="34" charset="0"/>
              <a:buChar char="•"/>
            </a:pPr>
            <a:r>
              <a:rPr lang="en-US" sz="1000" dirty="0">
                <a:solidFill>
                  <a:schemeClr val="accent3">
                    <a:lumMod val="75000"/>
                  </a:schemeClr>
                </a:solidFill>
              </a:rPr>
              <a:t>83%</a:t>
            </a:r>
            <a:r>
              <a:rPr lang="en-US" sz="1000" b="1" dirty="0"/>
              <a:t> </a:t>
            </a:r>
            <a:r>
              <a:rPr lang="en-US" sz="1000" dirty="0"/>
              <a:t>of those who said </a:t>
            </a:r>
            <a:r>
              <a:rPr lang="en-US" sz="1000" dirty="0">
                <a:solidFill>
                  <a:schemeClr val="accent3">
                    <a:lumMod val="75000"/>
                  </a:schemeClr>
                </a:solidFill>
              </a:rPr>
              <a:t>no</a:t>
            </a:r>
            <a:r>
              <a:rPr lang="en-US" sz="1000" dirty="0"/>
              <a:t> the climate is not changing were </a:t>
            </a:r>
            <a:r>
              <a:rPr lang="en-US" sz="1000" dirty="0">
                <a:solidFill>
                  <a:schemeClr val="accent3">
                    <a:lumMod val="75000"/>
                  </a:schemeClr>
                </a:solidFill>
              </a:rPr>
              <a:t>male,</a:t>
            </a:r>
            <a:r>
              <a:rPr lang="en-US" sz="1000" dirty="0"/>
              <a:t> despite twice as many females responding to the survey. </a:t>
            </a:r>
          </a:p>
          <a:p>
            <a:pPr marL="171450" indent="-171450">
              <a:buFont typeface="Arial" panose="020B0604020202020204" pitchFamily="34" charset="0"/>
              <a:buChar char="•"/>
            </a:pPr>
            <a:r>
              <a:rPr lang="en-US" sz="1000" dirty="0">
                <a:solidFill>
                  <a:srgbClr val="CC0099"/>
                </a:solidFill>
              </a:rPr>
              <a:t>95%</a:t>
            </a:r>
            <a:r>
              <a:rPr lang="en-US" sz="1000" dirty="0">
                <a:solidFill>
                  <a:srgbClr val="FF00FF"/>
                </a:solidFill>
              </a:rPr>
              <a:t> </a:t>
            </a:r>
            <a:r>
              <a:rPr lang="en-US" sz="1000" dirty="0"/>
              <a:t>of </a:t>
            </a:r>
            <a:r>
              <a:rPr lang="en-US" sz="1000" dirty="0">
                <a:solidFill>
                  <a:srgbClr val="CC0099"/>
                </a:solidFill>
              </a:rPr>
              <a:t>females</a:t>
            </a:r>
            <a:r>
              <a:rPr lang="en-US" sz="1000" dirty="0">
                <a:solidFill>
                  <a:srgbClr val="FF00FF"/>
                </a:solidFill>
              </a:rPr>
              <a:t> </a:t>
            </a:r>
            <a:r>
              <a:rPr lang="en-US" sz="1000" dirty="0"/>
              <a:t>are either ‘very’ or ‘somewhat’ concerned about climate change. No females were unconcerned. </a:t>
            </a:r>
          </a:p>
          <a:p>
            <a:pPr marL="171450" indent="-171450">
              <a:buFont typeface="Arial" panose="020B0604020202020204" pitchFamily="34" charset="0"/>
              <a:buChar char="•"/>
            </a:pPr>
            <a:r>
              <a:rPr lang="en-US" sz="1000" dirty="0"/>
              <a:t>This decreased to only </a:t>
            </a:r>
            <a:r>
              <a:rPr lang="en-US" sz="1000" dirty="0">
                <a:solidFill>
                  <a:srgbClr val="3366FF"/>
                </a:solidFill>
              </a:rPr>
              <a:t>75% </a:t>
            </a:r>
            <a:r>
              <a:rPr lang="en-US" sz="1000" dirty="0"/>
              <a:t>of </a:t>
            </a:r>
            <a:r>
              <a:rPr lang="en-US" sz="1000" dirty="0">
                <a:solidFill>
                  <a:srgbClr val="3366FF"/>
                </a:solidFill>
              </a:rPr>
              <a:t>males. </a:t>
            </a:r>
            <a:endParaRPr lang="en-US" sz="1000" dirty="0"/>
          </a:p>
          <a:p>
            <a:pPr marL="171450" indent="-171450">
              <a:buFont typeface="Arial" panose="020B0604020202020204" pitchFamily="34" charset="0"/>
              <a:buChar char="•"/>
            </a:pPr>
            <a:r>
              <a:rPr lang="en-US" sz="1000" dirty="0"/>
              <a:t>This statement agrees with much previous literature including a recent EU survey which found men much </a:t>
            </a:r>
            <a:r>
              <a:rPr lang="en-GB" sz="1000" dirty="0"/>
              <a:t>more sceptical in all but two countries (Poortinga </a:t>
            </a:r>
            <a:r>
              <a:rPr lang="en-GB" sz="1000" i="1" dirty="0"/>
              <a:t>et al</a:t>
            </a:r>
            <a:r>
              <a:rPr lang="en-GB" sz="1000" dirty="0"/>
              <a:t>, 2019</a:t>
            </a:r>
            <a:r>
              <a:rPr lang="en-US" sz="1000" dirty="0"/>
              <a:t>) </a:t>
            </a:r>
          </a:p>
        </p:txBody>
      </p:sp>
      <p:sp>
        <p:nvSpPr>
          <p:cNvPr id="91" name="Rectangle 90">
            <a:extLst>
              <a:ext uri="{FF2B5EF4-FFF2-40B4-BE49-F238E27FC236}">
                <a16:creationId xmlns:a16="http://schemas.microsoft.com/office/drawing/2014/main" id="{014F6B48-4B22-4592-9AFD-D8279F5973AB}"/>
              </a:ext>
            </a:extLst>
          </p:cNvPr>
          <p:cNvSpPr/>
          <p:nvPr/>
        </p:nvSpPr>
        <p:spPr>
          <a:xfrm>
            <a:off x="23715" y="3107794"/>
            <a:ext cx="3313937" cy="1477328"/>
          </a:xfrm>
          <a:prstGeom prst="rect">
            <a:avLst/>
          </a:prstGeom>
        </p:spPr>
        <p:txBody>
          <a:bodyPr wrap="square">
            <a:spAutoFit/>
          </a:bodyPr>
          <a:lstStyle/>
          <a:p>
            <a:pPr marL="171450" indent="-171450">
              <a:buFont typeface="Arial" panose="020B0604020202020204" pitchFamily="34" charset="0"/>
              <a:buChar char="•"/>
            </a:pPr>
            <a:r>
              <a:rPr lang="en-US" sz="1000" b="1" dirty="0"/>
              <a:t>55%</a:t>
            </a:r>
            <a:r>
              <a:rPr lang="en-US" sz="1000" dirty="0"/>
              <a:t> of respondents are very’ concerned, while a further 34% are ‘somewhat’ concerned.</a:t>
            </a:r>
          </a:p>
          <a:p>
            <a:pPr marL="171450" indent="-171450">
              <a:buFont typeface="Arial" panose="020B0604020202020204" pitchFamily="34" charset="0"/>
              <a:buChar char="•"/>
            </a:pPr>
            <a:r>
              <a:rPr lang="en-US" sz="1000" dirty="0"/>
              <a:t>This increased to </a:t>
            </a:r>
            <a:r>
              <a:rPr lang="en-US" sz="1000" dirty="0">
                <a:solidFill>
                  <a:srgbClr val="0070C0"/>
                </a:solidFill>
              </a:rPr>
              <a:t>94%</a:t>
            </a:r>
            <a:r>
              <a:rPr lang="en-US" sz="1000" dirty="0"/>
              <a:t> from respondents who had stated their household incomes to be </a:t>
            </a:r>
            <a:r>
              <a:rPr lang="en-US" sz="1000" dirty="0">
                <a:solidFill>
                  <a:srgbClr val="0070C0"/>
                </a:solidFill>
              </a:rPr>
              <a:t>under £12,000</a:t>
            </a:r>
            <a:endParaRPr lang="en-US" sz="1000" dirty="0"/>
          </a:p>
          <a:p>
            <a:pPr marL="171450" indent="-171450">
              <a:buFont typeface="Arial" panose="020B0604020202020204" pitchFamily="34" charset="0"/>
              <a:buChar char="•"/>
            </a:pPr>
            <a:r>
              <a:rPr lang="en-US" sz="1000" dirty="0"/>
              <a:t>It also decreased slightly to </a:t>
            </a:r>
            <a:r>
              <a:rPr lang="en-US" sz="1000" b="1" dirty="0">
                <a:solidFill>
                  <a:schemeClr val="accent6"/>
                </a:solidFill>
              </a:rPr>
              <a:t>86%</a:t>
            </a:r>
            <a:r>
              <a:rPr lang="en-US" sz="1000" b="1" dirty="0"/>
              <a:t> </a:t>
            </a:r>
            <a:r>
              <a:rPr lang="en-US" sz="1000" dirty="0"/>
              <a:t>from  respondents stating household incomes were </a:t>
            </a:r>
            <a:r>
              <a:rPr lang="en-US" sz="1000" dirty="0">
                <a:solidFill>
                  <a:schemeClr val="accent6"/>
                </a:solidFill>
              </a:rPr>
              <a:t>over £36,000.</a:t>
            </a:r>
          </a:p>
          <a:p>
            <a:r>
              <a:rPr lang="en-US" sz="1000" dirty="0">
                <a:solidFill>
                  <a:schemeClr val="accent6"/>
                </a:solidFill>
              </a:rPr>
              <a:t>     </a:t>
            </a:r>
            <a:r>
              <a:rPr lang="en-US" sz="1000" dirty="0"/>
              <a:t>Concern decreased with increases in  household </a:t>
            </a:r>
          </a:p>
          <a:p>
            <a:r>
              <a:rPr lang="en-US" sz="1000" dirty="0"/>
              <a:t>     income, which agreed with previous literature </a:t>
            </a:r>
          </a:p>
          <a:p>
            <a:r>
              <a:rPr lang="en-US" sz="1000" dirty="0"/>
              <a:t>    (Whitmarsh, 2011) </a:t>
            </a:r>
            <a:endParaRPr lang="en-US" sz="1000" dirty="0">
              <a:solidFill>
                <a:schemeClr val="accent6"/>
              </a:solidFill>
            </a:endParaRPr>
          </a:p>
        </p:txBody>
      </p:sp>
      <p:sp>
        <p:nvSpPr>
          <p:cNvPr id="95" name="Rectangle 94">
            <a:extLst>
              <a:ext uri="{FF2B5EF4-FFF2-40B4-BE49-F238E27FC236}">
                <a16:creationId xmlns:a16="http://schemas.microsoft.com/office/drawing/2014/main" id="{7C824C80-3FC2-4DCE-AB65-7FB1B6E7E846}"/>
              </a:ext>
            </a:extLst>
          </p:cNvPr>
          <p:cNvSpPr/>
          <p:nvPr/>
        </p:nvSpPr>
        <p:spPr>
          <a:xfrm>
            <a:off x="1991360" y="8373627"/>
            <a:ext cx="8575040" cy="553998"/>
          </a:xfrm>
          <a:prstGeom prst="rect">
            <a:avLst/>
          </a:prstGeom>
        </p:spPr>
        <p:txBody>
          <a:bodyPr wrap="square">
            <a:spAutoFit/>
          </a:bodyPr>
          <a:lstStyle/>
          <a:p>
            <a:pPr algn="ctr"/>
            <a:r>
              <a:rPr lang="en-GB" sz="1000" dirty="0">
                <a:solidFill>
                  <a:schemeClr val="tx1">
                    <a:lumMod val="95000"/>
                    <a:lumOff val="5000"/>
                  </a:schemeClr>
                </a:solidFill>
              </a:rPr>
              <a:t>This research provides a snapshot of perception and attitudes in South Wales. Findings may differ from previous literature due to declarations of climate emergency, growing awareness from protests or increased media coverage. There was a balance of criticism and support towards climate activism shown. The fact males are more sceptical verify that females should be fairly represented where relevant decisions are made e.g. parliament </a:t>
            </a:r>
          </a:p>
        </p:txBody>
      </p:sp>
      <p:sp>
        <p:nvSpPr>
          <p:cNvPr id="96" name="Double Wave 95">
            <a:extLst>
              <a:ext uri="{FF2B5EF4-FFF2-40B4-BE49-F238E27FC236}">
                <a16:creationId xmlns:a16="http://schemas.microsoft.com/office/drawing/2014/main" id="{B6264506-A098-4E0D-B6E8-A413191EDCCF}"/>
              </a:ext>
            </a:extLst>
          </p:cNvPr>
          <p:cNvSpPr/>
          <p:nvPr/>
        </p:nvSpPr>
        <p:spPr>
          <a:xfrm>
            <a:off x="5418353" y="5992237"/>
            <a:ext cx="1721053" cy="367238"/>
          </a:xfrm>
          <a:prstGeom prst="doubleWave">
            <a:avLst>
              <a:gd name="adj1" fmla="val 6250"/>
              <a:gd name="adj2" fmla="val 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lvl="0" algn="ctr"/>
            <a:r>
              <a:rPr lang="en-GB" sz="1100" dirty="0">
                <a:solidFill>
                  <a:schemeClr val="accent1">
                    <a:lumMod val="40000"/>
                    <a:lumOff val="60000"/>
                  </a:schemeClr>
                </a:solidFill>
                <a:latin typeface="Tahoma" panose="020B0604030504040204" pitchFamily="34" charset="0"/>
                <a:ea typeface="Tahoma" panose="020B0604030504040204" pitchFamily="34" charset="0"/>
                <a:cs typeface="Tahoma" panose="020B0604030504040204" pitchFamily="34" charset="0"/>
              </a:rPr>
              <a:t>Regional Differences</a:t>
            </a:r>
          </a:p>
        </p:txBody>
      </p:sp>
      <p:sp>
        <p:nvSpPr>
          <p:cNvPr id="97" name="Rectangle 96">
            <a:extLst>
              <a:ext uri="{FF2B5EF4-FFF2-40B4-BE49-F238E27FC236}">
                <a16:creationId xmlns:a16="http://schemas.microsoft.com/office/drawing/2014/main" id="{761C90CB-AC10-4F53-BE70-F10B7219D01F}"/>
              </a:ext>
            </a:extLst>
          </p:cNvPr>
          <p:cNvSpPr/>
          <p:nvPr/>
        </p:nvSpPr>
        <p:spPr>
          <a:xfrm>
            <a:off x="5216087" y="6354010"/>
            <a:ext cx="2194690" cy="1169551"/>
          </a:xfrm>
          <a:prstGeom prst="rect">
            <a:avLst/>
          </a:prstGeom>
        </p:spPr>
        <p:txBody>
          <a:bodyPr wrap="square">
            <a:spAutoFit/>
          </a:bodyPr>
          <a:lstStyle/>
          <a:p>
            <a:pPr algn="ctr"/>
            <a:r>
              <a:rPr lang="en-US" sz="1000" dirty="0">
                <a:solidFill>
                  <a:schemeClr val="tx1">
                    <a:lumMod val="75000"/>
                    <a:lumOff val="25000"/>
                  </a:schemeClr>
                </a:solidFill>
              </a:rPr>
              <a:t>Population growth was a widespread threat. However, sea level rise and water pollution were more concentrated in the valleys as opposed to coastal areas. This is likely explained by recent flooding experiences within these areas. </a:t>
            </a:r>
          </a:p>
        </p:txBody>
      </p:sp>
      <p:cxnSp>
        <p:nvCxnSpPr>
          <p:cNvPr id="77" name="Straight Connector 76">
            <a:extLst>
              <a:ext uri="{FF2B5EF4-FFF2-40B4-BE49-F238E27FC236}">
                <a16:creationId xmlns:a16="http://schemas.microsoft.com/office/drawing/2014/main" id="{2FA36E01-0E9F-4E62-BF5D-196FFDEFFA6A}"/>
              </a:ext>
              <a:ext uri="{C183D7F6-B498-43B3-948B-1728B52AA6E4}">
                <adec:decorative xmlns:adec="http://schemas.microsoft.com/office/drawing/2017/decorative" val="1"/>
              </a:ext>
            </a:extLst>
          </p:cNvPr>
          <p:cNvCxnSpPr>
            <a:cxnSpLocks/>
          </p:cNvCxnSpPr>
          <p:nvPr/>
        </p:nvCxnSpPr>
        <p:spPr>
          <a:xfrm>
            <a:off x="9343929" y="1334231"/>
            <a:ext cx="0" cy="996703"/>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74C4985C-6B6B-417A-9CA7-7A53D16037D5}"/>
              </a:ext>
            </a:extLst>
          </p:cNvPr>
          <p:cNvPicPr>
            <a:picLocks noChangeAspect="1"/>
          </p:cNvPicPr>
          <p:nvPr/>
        </p:nvPicPr>
        <p:blipFill>
          <a:blip r:embed="rId5"/>
          <a:stretch>
            <a:fillRect/>
          </a:stretch>
        </p:blipFill>
        <p:spPr>
          <a:xfrm>
            <a:off x="3030051" y="5981702"/>
            <a:ext cx="2219717" cy="1386732"/>
          </a:xfrm>
          <a:prstGeom prst="rect">
            <a:avLst/>
          </a:prstGeom>
          <a:ln w="15875">
            <a:solidFill>
              <a:schemeClr val="bg1">
                <a:lumMod val="50000"/>
              </a:schemeClr>
            </a:solidFill>
          </a:ln>
        </p:spPr>
      </p:pic>
      <p:pic>
        <p:nvPicPr>
          <p:cNvPr id="9" name="Picture 8">
            <a:extLst>
              <a:ext uri="{FF2B5EF4-FFF2-40B4-BE49-F238E27FC236}">
                <a16:creationId xmlns:a16="http://schemas.microsoft.com/office/drawing/2014/main" id="{9320D997-B255-4D26-BF04-FBFCDC465168}"/>
              </a:ext>
            </a:extLst>
          </p:cNvPr>
          <p:cNvPicPr>
            <a:picLocks noChangeAspect="1"/>
          </p:cNvPicPr>
          <p:nvPr/>
        </p:nvPicPr>
        <p:blipFill rotWithShape="1">
          <a:blip r:embed="rId6"/>
          <a:srcRect r="1930"/>
          <a:stretch/>
        </p:blipFill>
        <p:spPr>
          <a:xfrm>
            <a:off x="7410777" y="5926238"/>
            <a:ext cx="2289449" cy="1436305"/>
          </a:xfrm>
          <a:prstGeom prst="rect">
            <a:avLst/>
          </a:prstGeom>
          <a:ln w="15875">
            <a:solidFill>
              <a:schemeClr val="bg1">
                <a:lumMod val="50000"/>
              </a:schemeClr>
            </a:solidFill>
          </a:ln>
        </p:spPr>
      </p:pic>
      <p:pic>
        <p:nvPicPr>
          <p:cNvPr id="69" name="Picture 68">
            <a:extLst>
              <a:ext uri="{FF2B5EF4-FFF2-40B4-BE49-F238E27FC236}">
                <a16:creationId xmlns:a16="http://schemas.microsoft.com/office/drawing/2014/main" id="{74B3DEA7-1D06-42B3-8D5E-B63C73F28ED1}"/>
              </a:ext>
            </a:extLst>
          </p:cNvPr>
          <p:cNvPicPr/>
          <p:nvPr/>
        </p:nvPicPr>
        <p:blipFill>
          <a:blip r:embed="rId7"/>
          <a:stretch>
            <a:fillRect/>
          </a:stretch>
        </p:blipFill>
        <p:spPr>
          <a:xfrm>
            <a:off x="3278465" y="3142769"/>
            <a:ext cx="2095182" cy="1493335"/>
          </a:xfrm>
          <a:prstGeom prst="rect">
            <a:avLst/>
          </a:prstGeom>
          <a:ln w="15875">
            <a:solidFill>
              <a:schemeClr val="accent6">
                <a:lumMod val="75000"/>
              </a:schemeClr>
            </a:solidFill>
          </a:ln>
        </p:spPr>
      </p:pic>
      <p:pic>
        <p:nvPicPr>
          <p:cNvPr id="80" name="Picture 79">
            <a:extLst>
              <a:ext uri="{FF2B5EF4-FFF2-40B4-BE49-F238E27FC236}">
                <a16:creationId xmlns:a16="http://schemas.microsoft.com/office/drawing/2014/main" id="{448CCCB0-8C71-4655-927A-01734D511B79}"/>
              </a:ext>
            </a:extLst>
          </p:cNvPr>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282449" y="3145942"/>
            <a:ext cx="287801" cy="524290"/>
          </a:xfrm>
          <a:prstGeom prst="rect">
            <a:avLst/>
          </a:prstGeom>
          <a:noFill/>
        </p:spPr>
      </p:pic>
      <p:pic>
        <p:nvPicPr>
          <p:cNvPr id="19" name="Picture 18">
            <a:extLst>
              <a:ext uri="{FF2B5EF4-FFF2-40B4-BE49-F238E27FC236}">
                <a16:creationId xmlns:a16="http://schemas.microsoft.com/office/drawing/2014/main" id="{AECFCDD2-B477-44F4-AEE8-C1F921458D84}"/>
              </a:ext>
            </a:extLst>
          </p:cNvPr>
          <p:cNvPicPr>
            <a:picLocks noChangeAspect="1"/>
          </p:cNvPicPr>
          <p:nvPr/>
        </p:nvPicPr>
        <p:blipFill>
          <a:blip r:embed="rId9"/>
          <a:stretch>
            <a:fillRect/>
          </a:stretch>
        </p:blipFill>
        <p:spPr>
          <a:xfrm>
            <a:off x="5461891" y="3142770"/>
            <a:ext cx="1529074" cy="1664886"/>
          </a:xfrm>
          <a:prstGeom prst="rect">
            <a:avLst/>
          </a:prstGeom>
          <a:ln w="15875">
            <a:solidFill>
              <a:schemeClr val="accent3">
                <a:lumMod val="75000"/>
              </a:schemeClr>
            </a:solidFill>
          </a:ln>
        </p:spPr>
      </p:pic>
      <p:graphicFrame>
        <p:nvGraphicFramePr>
          <p:cNvPr id="34" name="Chart 33">
            <a:extLst>
              <a:ext uri="{FF2B5EF4-FFF2-40B4-BE49-F238E27FC236}">
                <a16:creationId xmlns:a16="http://schemas.microsoft.com/office/drawing/2014/main" id="{8AF7A656-AF0A-471A-99C6-DF2FCCC644DD}"/>
              </a:ext>
            </a:extLst>
          </p:cNvPr>
          <p:cNvGraphicFramePr/>
          <p:nvPr>
            <p:extLst>
              <p:ext uri="{D42A27DB-BD31-4B8C-83A1-F6EECF244321}">
                <p14:modId xmlns:p14="http://schemas.microsoft.com/office/powerpoint/2010/main" val="2586478724"/>
              </p:ext>
            </p:extLst>
          </p:nvPr>
        </p:nvGraphicFramePr>
        <p:xfrm>
          <a:off x="8536950" y="-189914"/>
          <a:ext cx="1734902" cy="1545217"/>
        </p:xfrm>
        <a:graphic>
          <a:graphicData uri="http://schemas.openxmlformats.org/drawingml/2006/chart">
            <c:chart xmlns:c="http://schemas.openxmlformats.org/drawingml/2006/chart" xmlns:r="http://schemas.openxmlformats.org/officeDocument/2006/relationships" r:id="rId10"/>
          </a:graphicData>
        </a:graphic>
      </p:graphicFrame>
      <p:sp>
        <p:nvSpPr>
          <p:cNvPr id="89" name="Rectangle 88">
            <a:extLst>
              <a:ext uri="{FF2B5EF4-FFF2-40B4-BE49-F238E27FC236}">
                <a16:creationId xmlns:a16="http://schemas.microsoft.com/office/drawing/2014/main" id="{C93877C0-BBA6-4381-8AD7-B6838652F356}"/>
              </a:ext>
            </a:extLst>
          </p:cNvPr>
          <p:cNvSpPr/>
          <p:nvPr/>
        </p:nvSpPr>
        <p:spPr>
          <a:xfrm>
            <a:off x="5103383" y="4779758"/>
            <a:ext cx="2338811" cy="1246495"/>
          </a:xfrm>
          <a:prstGeom prst="rect">
            <a:avLst/>
          </a:prstGeom>
        </p:spPr>
        <p:txBody>
          <a:bodyPr wrap="square">
            <a:spAutoFit/>
          </a:bodyPr>
          <a:lstStyle/>
          <a:p>
            <a:pPr algn="ctr">
              <a:lnSpc>
                <a:spcPct val="150000"/>
              </a:lnSpc>
            </a:pPr>
            <a:r>
              <a:rPr lang="en-US" sz="1000" b="1" dirty="0">
                <a:solidFill>
                  <a:schemeClr val="accent3">
                    <a:lumMod val="75000"/>
                  </a:schemeClr>
                </a:solidFill>
              </a:rPr>
              <a:t>Welsh Index of Multiple Deprivation</a:t>
            </a:r>
          </a:p>
          <a:p>
            <a:pPr algn="ctr"/>
            <a:r>
              <a:rPr lang="en-US" sz="1000" dirty="0">
                <a:solidFill>
                  <a:schemeClr val="accent3">
                    <a:lumMod val="75000"/>
                  </a:schemeClr>
                </a:solidFill>
              </a:rPr>
              <a:t>This map highlights the WIMD which is a </a:t>
            </a:r>
            <a:r>
              <a:rPr lang="en-US" sz="100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measurement ranked 1-10 from the most 10% deprived – the least deprived.</a:t>
            </a:r>
            <a:r>
              <a:rPr lang="en-GB" sz="100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 There are many small areas of deep-rooted deprivation within the case study area.</a:t>
            </a:r>
            <a:r>
              <a:rPr lang="en-US" sz="100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  </a:t>
            </a:r>
          </a:p>
        </p:txBody>
      </p:sp>
      <p:sp>
        <p:nvSpPr>
          <p:cNvPr id="98" name="Rectangle 97">
            <a:extLst>
              <a:ext uri="{FF2B5EF4-FFF2-40B4-BE49-F238E27FC236}">
                <a16:creationId xmlns:a16="http://schemas.microsoft.com/office/drawing/2014/main" id="{705818AB-7F88-42CC-BD2C-7FD635D11DD5}"/>
              </a:ext>
            </a:extLst>
          </p:cNvPr>
          <p:cNvSpPr/>
          <p:nvPr/>
        </p:nvSpPr>
        <p:spPr>
          <a:xfrm>
            <a:off x="2649012" y="4658567"/>
            <a:ext cx="2558964" cy="1477328"/>
          </a:xfrm>
          <a:prstGeom prst="rect">
            <a:avLst/>
          </a:prstGeom>
        </p:spPr>
        <p:txBody>
          <a:bodyPr wrap="square">
            <a:spAutoFit/>
          </a:bodyPr>
          <a:lstStyle/>
          <a:p>
            <a:pPr algn="ctr"/>
            <a:r>
              <a:rPr lang="en-US" sz="1000" b="1" dirty="0">
                <a:solidFill>
                  <a:schemeClr val="accent6">
                    <a:lumMod val="75000"/>
                  </a:schemeClr>
                </a:solidFill>
              </a:rPr>
              <a:t>Case Study Area</a:t>
            </a:r>
          </a:p>
          <a:p>
            <a:r>
              <a:rPr lang="en-US" sz="1000" dirty="0">
                <a:solidFill>
                  <a:schemeClr val="accent6">
                    <a:lumMod val="75000"/>
                  </a:schemeClr>
                </a:solidFill>
              </a:rPr>
              <a:t>The map illustrates the three regional postcode areas: SA, CF and NP. Within this lies the smaller ‘loosely defined’ South Wales (formerly known as Glamorgan) including 11 unitary authorities; this was the core case study area for this research, and  respondents are highlighted. </a:t>
            </a:r>
            <a:endParaRPr lang="en-US" sz="1000" b="1" dirty="0">
              <a:solidFill>
                <a:schemeClr val="accent6">
                  <a:lumMod val="75000"/>
                </a:schemeClr>
              </a:solidFill>
            </a:endParaRPr>
          </a:p>
          <a:p>
            <a:endParaRPr lang="en-US" sz="1000" dirty="0"/>
          </a:p>
        </p:txBody>
      </p:sp>
      <p:sp>
        <p:nvSpPr>
          <p:cNvPr id="99" name="Rectangle 98">
            <a:extLst>
              <a:ext uri="{FF2B5EF4-FFF2-40B4-BE49-F238E27FC236}">
                <a16:creationId xmlns:a16="http://schemas.microsoft.com/office/drawing/2014/main" id="{206203B6-FBFF-450F-BBA0-F058D5A9D3AD}"/>
              </a:ext>
            </a:extLst>
          </p:cNvPr>
          <p:cNvSpPr/>
          <p:nvPr/>
        </p:nvSpPr>
        <p:spPr>
          <a:xfrm>
            <a:off x="2366333" y="7389468"/>
            <a:ext cx="3260695" cy="1323439"/>
          </a:xfrm>
          <a:prstGeom prst="rect">
            <a:avLst/>
          </a:prstGeom>
        </p:spPr>
        <p:txBody>
          <a:bodyPr wrap="square">
            <a:spAutoFit/>
          </a:bodyPr>
          <a:lstStyle/>
          <a:p>
            <a:pPr algn="ctr"/>
            <a:r>
              <a:rPr lang="en-US" sz="1000" b="1" dirty="0">
                <a:solidFill>
                  <a:schemeClr val="bg1">
                    <a:lumMod val="50000"/>
                  </a:schemeClr>
                </a:solidFill>
              </a:rPr>
              <a:t>Anomalies' in dataset</a:t>
            </a:r>
          </a:p>
          <a:p>
            <a:pPr algn="ctr"/>
            <a:r>
              <a:rPr lang="en-US" sz="1000" dirty="0">
                <a:solidFill>
                  <a:schemeClr val="bg1">
                    <a:lumMod val="50000"/>
                  </a:schemeClr>
                </a:solidFill>
              </a:rPr>
              <a:t>Queries regarding least popular answers to questions were spatially analysed for differences, including ‘</a:t>
            </a:r>
            <a:r>
              <a:rPr lang="en-US" sz="1000" dirty="0">
                <a:solidFill>
                  <a:srgbClr val="3366FF"/>
                </a:solidFill>
              </a:rPr>
              <a:t>no</a:t>
            </a:r>
            <a:r>
              <a:rPr lang="en-US" sz="1000" dirty="0">
                <a:solidFill>
                  <a:schemeClr val="bg1">
                    <a:lumMod val="50000"/>
                  </a:schemeClr>
                </a:solidFill>
              </a:rPr>
              <a:t>’ the climate is not changing, ‘</a:t>
            </a:r>
            <a:r>
              <a:rPr lang="en-US" sz="1000" dirty="0">
                <a:solidFill>
                  <a:srgbClr val="FFFF00"/>
                </a:solidFill>
              </a:rPr>
              <a:t>no</a:t>
            </a:r>
            <a:r>
              <a:rPr lang="en-US" sz="1000" dirty="0">
                <a:solidFill>
                  <a:schemeClr val="bg1">
                    <a:lumMod val="50000"/>
                  </a:schemeClr>
                </a:solidFill>
              </a:rPr>
              <a:t>’ they had not changed their behaviour, or ‘</a:t>
            </a:r>
            <a:r>
              <a:rPr lang="en-US" sz="1000" dirty="0">
                <a:solidFill>
                  <a:srgbClr val="FF5050"/>
                </a:solidFill>
              </a:rPr>
              <a:t>yes</a:t>
            </a:r>
            <a:r>
              <a:rPr lang="en-US" sz="1000" dirty="0">
                <a:solidFill>
                  <a:schemeClr val="bg1">
                    <a:lumMod val="50000"/>
                  </a:schemeClr>
                </a:solidFill>
              </a:rPr>
              <a:t>’ they had taken part in a climate protest. No regional differences were noted</a:t>
            </a:r>
            <a:r>
              <a:rPr lang="en-US" sz="1000" dirty="0">
                <a:solidFill>
                  <a:schemeClr val="accent1">
                    <a:lumMod val="50000"/>
                  </a:schemeClr>
                </a:solidFill>
              </a:rPr>
              <a:t>. </a:t>
            </a:r>
          </a:p>
          <a:p>
            <a:pPr algn="ctr"/>
            <a:endParaRPr lang="en-US" sz="1000" b="1" dirty="0">
              <a:solidFill>
                <a:schemeClr val="accent1">
                  <a:lumMod val="50000"/>
                </a:schemeClr>
              </a:solidFill>
            </a:endParaRPr>
          </a:p>
          <a:p>
            <a:endParaRPr lang="en-US" sz="1000" dirty="0"/>
          </a:p>
        </p:txBody>
      </p:sp>
      <p:sp>
        <p:nvSpPr>
          <p:cNvPr id="100" name="Rectangle 99">
            <a:extLst>
              <a:ext uri="{FF2B5EF4-FFF2-40B4-BE49-F238E27FC236}">
                <a16:creationId xmlns:a16="http://schemas.microsoft.com/office/drawing/2014/main" id="{E406ED6C-F93A-430B-8683-A957EA51D8E1}"/>
              </a:ext>
            </a:extLst>
          </p:cNvPr>
          <p:cNvSpPr/>
          <p:nvPr/>
        </p:nvSpPr>
        <p:spPr>
          <a:xfrm>
            <a:off x="7026586" y="7389468"/>
            <a:ext cx="3125345" cy="1169551"/>
          </a:xfrm>
          <a:prstGeom prst="rect">
            <a:avLst/>
          </a:prstGeom>
        </p:spPr>
        <p:txBody>
          <a:bodyPr wrap="square">
            <a:spAutoFit/>
          </a:bodyPr>
          <a:lstStyle/>
          <a:p>
            <a:pPr algn="ctr"/>
            <a:r>
              <a:rPr lang="en-US" sz="1000" b="1" dirty="0">
                <a:solidFill>
                  <a:schemeClr val="bg1">
                    <a:lumMod val="50000"/>
                  </a:schemeClr>
                </a:solidFill>
              </a:rPr>
              <a:t>Deforestation in South Wales</a:t>
            </a:r>
          </a:p>
          <a:p>
            <a:pPr algn="ctr"/>
            <a:r>
              <a:rPr lang="en-US" sz="1000" dirty="0">
                <a:solidFill>
                  <a:schemeClr val="bg1">
                    <a:lumMod val="50000"/>
                  </a:schemeClr>
                </a:solidFill>
              </a:rPr>
              <a:t>This map shows infected trees by the pathogen </a:t>
            </a:r>
            <a:r>
              <a:rPr lang="en-US" sz="1000" i="1" dirty="0">
                <a:solidFill>
                  <a:schemeClr val="bg1">
                    <a:lumMod val="50000"/>
                  </a:schemeClr>
                </a:solidFill>
              </a:rPr>
              <a:t>Phytophthora ramorum: </a:t>
            </a:r>
            <a:r>
              <a:rPr lang="en-US" sz="1000" dirty="0">
                <a:solidFill>
                  <a:schemeClr val="bg1">
                    <a:lumMod val="50000"/>
                  </a:schemeClr>
                </a:solidFill>
              </a:rPr>
              <a:t>which has consequently led to the felling of millions of trees across Wales, especially in the valleys, which could explain why it was highlighted as the top 3</a:t>
            </a:r>
            <a:r>
              <a:rPr lang="en-US" sz="1000" baseline="30000" dirty="0">
                <a:solidFill>
                  <a:schemeClr val="bg1">
                    <a:lumMod val="50000"/>
                  </a:schemeClr>
                </a:solidFill>
              </a:rPr>
              <a:t>rd</a:t>
            </a:r>
            <a:r>
              <a:rPr lang="en-US" sz="1000" dirty="0">
                <a:solidFill>
                  <a:schemeClr val="bg1">
                    <a:lumMod val="50000"/>
                  </a:schemeClr>
                </a:solidFill>
              </a:rPr>
              <a:t> threat in this area.</a:t>
            </a:r>
          </a:p>
          <a:p>
            <a:endParaRPr lang="en-US" sz="1000" dirty="0"/>
          </a:p>
        </p:txBody>
      </p:sp>
      <p:cxnSp>
        <p:nvCxnSpPr>
          <p:cNvPr id="101" name="Straight Connector 100">
            <a:extLst>
              <a:ext uri="{FF2B5EF4-FFF2-40B4-BE49-F238E27FC236}">
                <a16:creationId xmlns:a16="http://schemas.microsoft.com/office/drawing/2014/main" id="{C8E32E77-ECE8-451F-B700-9AAAA61951B7}"/>
              </a:ext>
              <a:ext uri="{C183D7F6-B498-43B3-948B-1728B52AA6E4}">
                <adec:decorative xmlns:adec="http://schemas.microsoft.com/office/drawing/2017/decorative" val="1"/>
              </a:ext>
            </a:extLst>
          </p:cNvPr>
          <p:cNvCxnSpPr>
            <a:cxnSpLocks/>
          </p:cNvCxnSpPr>
          <p:nvPr/>
        </p:nvCxnSpPr>
        <p:spPr>
          <a:xfrm>
            <a:off x="-961937" y="4644174"/>
            <a:ext cx="0" cy="996703"/>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2" name="Rectangle 101">
            <a:extLst>
              <a:ext uri="{FF2B5EF4-FFF2-40B4-BE49-F238E27FC236}">
                <a16:creationId xmlns:a16="http://schemas.microsoft.com/office/drawing/2014/main" id="{6ABBCD5E-0D52-4F86-99AA-C84B98E90402}"/>
              </a:ext>
            </a:extLst>
          </p:cNvPr>
          <p:cNvSpPr/>
          <p:nvPr/>
        </p:nvSpPr>
        <p:spPr>
          <a:xfrm>
            <a:off x="5890384" y="7889320"/>
            <a:ext cx="872845" cy="248653"/>
          </a:xfrm>
          <a:prstGeom prst="rect">
            <a:avLst/>
          </a:prstGeom>
        </p:spPr>
        <p:txBody>
          <a:bodyPr wrap="square">
            <a:spAutoFit/>
          </a:bodyPr>
          <a:lstStyle/>
          <a:p>
            <a:r>
              <a:rPr lang="en-US" sz="1000" dirty="0">
                <a:solidFill>
                  <a:schemeClr val="bg1"/>
                </a:solidFill>
                <a:latin typeface="Tahoma" panose="020B0604030504040204" pitchFamily="34" charset="0"/>
                <a:ea typeface="Tahoma" panose="020B0604030504040204" pitchFamily="34" charset="0"/>
                <a:cs typeface="Tahoma" panose="020B0604030504040204" pitchFamily="34" charset="0"/>
              </a:rPr>
              <a:t>Conclusion</a:t>
            </a:r>
          </a:p>
        </p:txBody>
      </p:sp>
      <p:sp>
        <p:nvSpPr>
          <p:cNvPr id="103" name="Rectangle 102">
            <a:extLst>
              <a:ext uri="{FF2B5EF4-FFF2-40B4-BE49-F238E27FC236}">
                <a16:creationId xmlns:a16="http://schemas.microsoft.com/office/drawing/2014/main" id="{AC72BC3A-2F98-4FD5-A505-C42CE087F1A7}"/>
              </a:ext>
            </a:extLst>
          </p:cNvPr>
          <p:cNvSpPr/>
          <p:nvPr/>
        </p:nvSpPr>
        <p:spPr>
          <a:xfrm>
            <a:off x="7349783" y="4662918"/>
            <a:ext cx="2081713" cy="1323439"/>
          </a:xfrm>
          <a:prstGeom prst="rect">
            <a:avLst/>
          </a:prstGeom>
        </p:spPr>
        <p:txBody>
          <a:bodyPr wrap="square">
            <a:spAutoFit/>
          </a:bodyPr>
          <a:lstStyle/>
          <a:p>
            <a:pPr algn="ctr"/>
            <a:r>
              <a:rPr lang="en-US" sz="1000" b="1" dirty="0">
                <a:solidFill>
                  <a:schemeClr val="accent6">
                    <a:lumMod val="75000"/>
                  </a:schemeClr>
                </a:solidFill>
              </a:rPr>
              <a:t>Is Welsh Gov doing enough?</a:t>
            </a:r>
          </a:p>
          <a:p>
            <a:pPr algn="ctr"/>
            <a:r>
              <a:rPr lang="en-US" sz="1000" dirty="0">
                <a:solidFill>
                  <a:schemeClr val="accent6">
                    <a:lumMod val="75000"/>
                  </a:schemeClr>
                </a:solidFill>
              </a:rPr>
              <a:t>This map illustrates responses whether the public think the Welsh Gov is doing enough. Most people said </a:t>
            </a:r>
            <a:r>
              <a:rPr lang="en-US" sz="1000" dirty="0">
                <a:solidFill>
                  <a:srgbClr val="FF5050"/>
                </a:solidFill>
              </a:rPr>
              <a:t>no</a:t>
            </a:r>
            <a:r>
              <a:rPr lang="en-US" sz="1000" dirty="0">
                <a:solidFill>
                  <a:schemeClr val="accent6">
                    <a:lumMod val="75000"/>
                  </a:schemeClr>
                </a:solidFill>
              </a:rPr>
              <a:t>, visible on the map, the majority of which also selected poverty as a threat also which can be seen underlying.</a:t>
            </a:r>
            <a:endParaRPr lang="en-US" sz="1000" dirty="0"/>
          </a:p>
        </p:txBody>
      </p:sp>
      <p:pic>
        <p:nvPicPr>
          <p:cNvPr id="36" name="Picture 35">
            <a:extLst>
              <a:ext uri="{FF2B5EF4-FFF2-40B4-BE49-F238E27FC236}">
                <a16:creationId xmlns:a16="http://schemas.microsoft.com/office/drawing/2014/main" id="{D8722350-1A1B-4A56-AC89-89C3A6D7E1A1}"/>
              </a:ext>
            </a:extLst>
          </p:cNvPr>
          <p:cNvPicPr>
            <a:picLocks noChangeAspect="1"/>
          </p:cNvPicPr>
          <p:nvPr/>
        </p:nvPicPr>
        <p:blipFill>
          <a:blip r:embed="rId11"/>
          <a:stretch>
            <a:fillRect/>
          </a:stretch>
        </p:blipFill>
        <p:spPr>
          <a:xfrm>
            <a:off x="5464968" y="3145921"/>
            <a:ext cx="308577" cy="456776"/>
          </a:xfrm>
          <a:prstGeom prst="rect">
            <a:avLst/>
          </a:prstGeom>
        </p:spPr>
      </p:pic>
      <p:pic>
        <p:nvPicPr>
          <p:cNvPr id="37" name="Picture 36">
            <a:extLst>
              <a:ext uri="{FF2B5EF4-FFF2-40B4-BE49-F238E27FC236}">
                <a16:creationId xmlns:a16="http://schemas.microsoft.com/office/drawing/2014/main" id="{278D573D-D3EA-4C24-B9E0-45CDDD50A4B9}"/>
              </a:ext>
            </a:extLst>
          </p:cNvPr>
          <p:cNvPicPr>
            <a:picLocks noChangeAspect="1"/>
          </p:cNvPicPr>
          <p:nvPr/>
        </p:nvPicPr>
        <p:blipFill>
          <a:blip r:embed="rId12"/>
          <a:stretch>
            <a:fillRect/>
          </a:stretch>
        </p:blipFill>
        <p:spPr>
          <a:xfrm>
            <a:off x="3031317" y="5984230"/>
            <a:ext cx="349510" cy="345398"/>
          </a:xfrm>
          <a:prstGeom prst="rect">
            <a:avLst/>
          </a:prstGeom>
        </p:spPr>
      </p:pic>
      <p:pic>
        <p:nvPicPr>
          <p:cNvPr id="40" name="Picture 39">
            <a:extLst>
              <a:ext uri="{FF2B5EF4-FFF2-40B4-BE49-F238E27FC236}">
                <a16:creationId xmlns:a16="http://schemas.microsoft.com/office/drawing/2014/main" id="{F991C499-94DB-4D5F-BC19-7F2D993A019F}"/>
              </a:ext>
            </a:extLst>
          </p:cNvPr>
          <p:cNvPicPr>
            <a:picLocks noChangeAspect="1"/>
          </p:cNvPicPr>
          <p:nvPr/>
        </p:nvPicPr>
        <p:blipFill>
          <a:blip r:embed="rId13"/>
          <a:stretch>
            <a:fillRect/>
          </a:stretch>
        </p:blipFill>
        <p:spPr>
          <a:xfrm>
            <a:off x="7410777" y="5926238"/>
            <a:ext cx="473504" cy="420892"/>
          </a:xfrm>
          <a:prstGeom prst="rect">
            <a:avLst/>
          </a:prstGeom>
        </p:spPr>
      </p:pic>
      <p:graphicFrame>
        <p:nvGraphicFramePr>
          <p:cNvPr id="104" name="Chart 103">
            <a:extLst>
              <a:ext uri="{FF2B5EF4-FFF2-40B4-BE49-F238E27FC236}">
                <a16:creationId xmlns:a16="http://schemas.microsoft.com/office/drawing/2014/main" id="{A0760138-EB64-4E49-8929-099DB500AC47}"/>
              </a:ext>
            </a:extLst>
          </p:cNvPr>
          <p:cNvGraphicFramePr>
            <a:graphicFrameLocks/>
          </p:cNvGraphicFramePr>
          <p:nvPr>
            <p:extLst>
              <p:ext uri="{D42A27DB-BD31-4B8C-83A1-F6EECF244321}">
                <p14:modId xmlns:p14="http://schemas.microsoft.com/office/powerpoint/2010/main" val="930891735"/>
              </p:ext>
            </p:extLst>
          </p:nvPr>
        </p:nvGraphicFramePr>
        <p:xfrm>
          <a:off x="9266180" y="3876454"/>
          <a:ext cx="3332143" cy="1659316"/>
        </p:xfrm>
        <a:graphic>
          <a:graphicData uri="http://schemas.openxmlformats.org/drawingml/2006/chart">
            <c:chart xmlns:c="http://schemas.openxmlformats.org/drawingml/2006/chart" xmlns:r="http://schemas.openxmlformats.org/officeDocument/2006/relationships" r:id="rId14"/>
          </a:graphicData>
        </a:graphic>
      </p:graphicFrame>
      <p:pic>
        <p:nvPicPr>
          <p:cNvPr id="43" name="Picture 42">
            <a:extLst>
              <a:ext uri="{FF2B5EF4-FFF2-40B4-BE49-F238E27FC236}">
                <a16:creationId xmlns:a16="http://schemas.microsoft.com/office/drawing/2014/main" id="{7BCA8255-F83D-4B41-AAA2-F3F1D0D713A0}"/>
              </a:ext>
            </a:extLst>
          </p:cNvPr>
          <p:cNvPicPr>
            <a:picLocks noChangeAspect="1"/>
          </p:cNvPicPr>
          <p:nvPr/>
        </p:nvPicPr>
        <p:blipFill>
          <a:blip r:embed="rId15"/>
          <a:stretch>
            <a:fillRect/>
          </a:stretch>
        </p:blipFill>
        <p:spPr>
          <a:xfrm>
            <a:off x="7138475" y="3168763"/>
            <a:ext cx="2127705" cy="1497820"/>
          </a:xfrm>
          <a:prstGeom prst="rect">
            <a:avLst/>
          </a:prstGeom>
          <a:ln w="15875">
            <a:solidFill>
              <a:schemeClr val="accent6">
                <a:lumMod val="75000"/>
              </a:schemeClr>
            </a:solidFill>
          </a:ln>
        </p:spPr>
      </p:pic>
      <p:pic>
        <p:nvPicPr>
          <p:cNvPr id="44" name="Picture 43">
            <a:extLst>
              <a:ext uri="{FF2B5EF4-FFF2-40B4-BE49-F238E27FC236}">
                <a16:creationId xmlns:a16="http://schemas.microsoft.com/office/drawing/2014/main" id="{1EE3A92A-6620-48E2-8E6A-F2658530DD12}"/>
              </a:ext>
            </a:extLst>
          </p:cNvPr>
          <p:cNvPicPr>
            <a:picLocks noChangeAspect="1"/>
          </p:cNvPicPr>
          <p:nvPr/>
        </p:nvPicPr>
        <p:blipFill>
          <a:blip r:embed="rId16"/>
          <a:stretch>
            <a:fillRect/>
          </a:stretch>
        </p:blipFill>
        <p:spPr>
          <a:xfrm>
            <a:off x="7140894" y="3168115"/>
            <a:ext cx="280543" cy="607330"/>
          </a:xfrm>
          <a:prstGeom prst="rect">
            <a:avLst/>
          </a:prstGeom>
        </p:spPr>
      </p:pic>
    </p:spTree>
    <p:extLst>
      <p:ext uri="{BB962C8B-B14F-4D97-AF65-F5344CB8AC3E}">
        <p14:creationId xmlns:p14="http://schemas.microsoft.com/office/powerpoint/2010/main" val="144700973"/>
      </p:ext>
    </p:extLst>
  </p:cSld>
  <p:clrMapOvr>
    <a:masterClrMapping/>
  </p:clrMapOvr>
</p:sld>
</file>

<file path=ppt/theme/theme1.xml><?xml version="1.0" encoding="utf-8"?>
<a:theme xmlns:a="http://schemas.openxmlformats.org/drawingml/2006/main" name="Office Theme">
  <a:themeElements>
    <a:clrScheme name="Custom 137">
      <a:dk1>
        <a:sysClr val="windowText" lastClr="000000"/>
      </a:dk1>
      <a:lt1>
        <a:sysClr val="window" lastClr="FFFFFF"/>
      </a:lt1>
      <a:dk2>
        <a:srgbClr val="3F3F3F"/>
      </a:dk2>
      <a:lt2>
        <a:srgbClr val="D8D8D8"/>
      </a:lt2>
      <a:accent1>
        <a:srgbClr val="FFC000"/>
      </a:accent1>
      <a:accent2>
        <a:srgbClr val="2946D7"/>
      </a:accent2>
      <a:accent3>
        <a:srgbClr val="4472C4"/>
      </a:accent3>
      <a:accent4>
        <a:srgbClr val="FFC000"/>
      </a:accent4>
      <a:accent5>
        <a:srgbClr val="39DFC3"/>
      </a:accent5>
      <a:accent6>
        <a:srgbClr val="953CA4"/>
      </a:accent6>
      <a:hlink>
        <a:srgbClr val="2946D7"/>
      </a:hlink>
      <a:folHlink>
        <a:srgbClr val="2946D7"/>
      </a:folHlink>
    </a:clrScheme>
    <a:fontScheme name="Custom 156">
      <a:majorFont>
        <a:latin typeface="Rockwell"/>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18000">
              <a:schemeClr val="accent2"/>
            </a:gs>
            <a:gs pos="0">
              <a:schemeClr val="accent2">
                <a:lumMod val="50000"/>
              </a:schemeClr>
            </a:gs>
            <a:gs pos="100000">
              <a:schemeClr val="accent2">
                <a:lumMod val="75000"/>
              </a:schemeClr>
            </a:gs>
          </a:gsLst>
          <a:lin ang="0" scaled="0"/>
        </a:gradFill>
        <a:ln>
          <a:noFill/>
        </a:ln>
      </a:spPr>
      <a:bodyPr lIns="0" tIns="0" rIns="0" bIns="0" rtlCol="0" anchor="ctr"/>
      <a:lstStyle>
        <a:defPPr algn="ctr">
          <a:defRPr b="1" dirty="0">
            <a:latin typeface="+mj-lt"/>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Presentation1" id="{DDCE523B-FCDB-4FFB-9507-82E32B0C32B1}" vid="{6799FD61-0AAB-4885-ADCE-8D0DB2345F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216B87-2324-4AB6-A474-120223C4E2FA}">
  <ds:schemaRefs>
    <ds:schemaRef ds:uri="http://schemas.microsoft.com/sharepoint/v3/contenttype/forms"/>
  </ds:schemaRefs>
</ds:datastoreItem>
</file>

<file path=customXml/itemProps2.xml><?xml version="1.0" encoding="utf-8"?>
<ds:datastoreItem xmlns:ds="http://schemas.openxmlformats.org/officeDocument/2006/customXml" ds:itemID="{1F7A24C6-F6F8-404A-BEA9-F5AB5CC4EFF3}">
  <ds:schemaRefs>
    <ds:schemaRef ds:uri="http://schemas.microsoft.com/office/2006/documentManagement/types"/>
    <ds:schemaRef ds:uri="http://schemas.microsoft.com/office/2006/metadata/properties"/>
    <ds:schemaRef ds:uri="16c05727-aa75-4e4a-9b5f-8a80a1165891"/>
    <ds:schemaRef ds:uri="71af3243-3dd4-4a8d-8c0d-dd76da1f02a5"/>
    <ds:schemaRef ds:uri="http://schemas.openxmlformats.org/package/2006/metadata/core-properties"/>
    <ds:schemaRef ds:uri="http://purl.org/dc/terms/"/>
    <ds:schemaRef ds:uri="http://www.w3.org/XML/1998/namespace"/>
    <ds:schemaRef ds:uri="http://purl.org/dc/dcmitype/"/>
    <ds:schemaRef ds:uri="http://schemas.microsoft.com/office/infopath/2007/PartnerControls"/>
    <ds:schemaRef ds:uri="http://purl.org/dc/elements/1.1/"/>
  </ds:schemaRefs>
</ds:datastoreItem>
</file>

<file path=customXml/itemProps3.xml><?xml version="1.0" encoding="utf-8"?>
<ds:datastoreItem xmlns:ds="http://schemas.openxmlformats.org/officeDocument/2006/customXml" ds:itemID="{4D842F48-1F9A-4BF5-9625-3C9125FB5E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Population infographics poster</Template>
  <TotalTime>0</TotalTime>
  <Words>1482</Words>
  <Application>Microsoft Office PowerPoint</Application>
  <PresentationFormat>A3 Paper (297x420 mm)</PresentationFormat>
  <Paragraphs>86</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Century Gothic</vt:lpstr>
      <vt:lpstr>Daytona Pro Light</vt:lpstr>
      <vt:lpstr>Rockwell</vt:lpstr>
      <vt:lpstr>Tahoma</vt:lpstr>
      <vt:lpstr>Office Theme</vt:lpstr>
      <vt:lpstr>Infographic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2020-01-28T00:45:51Z</dcterms:created>
  <dcterms:modified xsi:type="dcterms:W3CDTF">2020-05-09T03:26:45Z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