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5"/>
  </p:notesMasterIdLst>
  <p:sldIdLst>
    <p:sldId id="270" r:id="rId2"/>
    <p:sldId id="271" r:id="rId3"/>
    <p:sldId id="272" r:id="rId4"/>
    <p:sldId id="273" r:id="rId5"/>
    <p:sldId id="274" r:id="rId6"/>
    <p:sldId id="275" r:id="rId7"/>
    <p:sldId id="276" r:id="rId8"/>
    <p:sldId id="266" r:id="rId9"/>
    <p:sldId id="267" r:id="rId10"/>
    <p:sldId id="268" r:id="rId11"/>
    <p:sldId id="269" r:id="rId12"/>
    <p:sldId id="260" r:id="rId13"/>
    <p:sldId id="265" r:id="rId14"/>
    <p:sldId id="259" r:id="rId15"/>
    <p:sldId id="261" r:id="rId16"/>
    <p:sldId id="262" r:id="rId17"/>
    <p:sldId id="263" r:id="rId18"/>
    <p:sldId id="256" r:id="rId19"/>
    <p:sldId id="257" r:id="rId20"/>
    <p:sldId id="258" r:id="rId21"/>
    <p:sldId id="264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81D303-B205-45CB-9FA6-6A7089FFA24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4801D95-F6E6-4969-89F9-5F2A262D061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UK and India have tense relationship. </a:t>
          </a:r>
        </a:p>
      </dgm:t>
    </dgm:pt>
    <dgm:pt modelId="{8A0C3ECF-73C7-442A-B8C7-F8FA48677E2F}" type="parTrans" cxnId="{0FCFCD63-46AC-4B4F-8F05-B6CF524DE8E7}">
      <dgm:prSet/>
      <dgm:spPr/>
      <dgm:t>
        <a:bodyPr/>
        <a:lstStyle/>
        <a:p>
          <a:endParaRPr lang="en-US"/>
        </a:p>
      </dgm:t>
    </dgm:pt>
    <dgm:pt modelId="{D0C1F094-C585-411E-AB2A-F3A60037D430}" type="sibTrans" cxnId="{0FCFCD63-46AC-4B4F-8F05-B6CF524DE8E7}">
      <dgm:prSet/>
      <dgm:spPr/>
      <dgm:t>
        <a:bodyPr/>
        <a:lstStyle/>
        <a:p>
          <a:endParaRPr lang="en-US"/>
        </a:p>
      </dgm:t>
    </dgm:pt>
    <dgm:pt modelId="{FDED6FFB-DC58-4BAC-ACA1-8C1634D3406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India is a top-down structure in society and organizations. </a:t>
          </a:r>
        </a:p>
      </dgm:t>
    </dgm:pt>
    <dgm:pt modelId="{20A42FD5-6BAE-4455-B186-A45A06945165}" type="parTrans" cxnId="{389841AF-3EA4-482D-B632-C5262E8DE26E}">
      <dgm:prSet/>
      <dgm:spPr/>
      <dgm:t>
        <a:bodyPr/>
        <a:lstStyle/>
        <a:p>
          <a:endParaRPr lang="en-US"/>
        </a:p>
      </dgm:t>
    </dgm:pt>
    <dgm:pt modelId="{5B8ADCAD-9FC1-49E8-9304-EAF5527B4F4E}" type="sibTrans" cxnId="{389841AF-3EA4-482D-B632-C5262E8DE26E}">
      <dgm:prSet/>
      <dgm:spPr/>
      <dgm:t>
        <a:bodyPr/>
        <a:lstStyle/>
        <a:p>
          <a:endParaRPr lang="en-US"/>
        </a:p>
      </dgm:t>
    </dgm:pt>
    <dgm:pt modelId="{9BA1BBD0-2BAA-47B6-ADDB-8D7326A955C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79.8</a:t>
          </a:r>
          <a:r>
            <a:rPr lang="en-US" dirty="0"/>
            <a:t>% of Indians are Hindu.</a:t>
          </a:r>
        </a:p>
      </dgm:t>
    </dgm:pt>
    <dgm:pt modelId="{0822C531-5D2B-4F7C-AA6A-39ABFAE3E88D}" type="parTrans" cxnId="{F3BF5FF9-4F7A-4200-81C6-925CFB4F15E4}">
      <dgm:prSet/>
      <dgm:spPr/>
      <dgm:t>
        <a:bodyPr/>
        <a:lstStyle/>
        <a:p>
          <a:endParaRPr lang="en-US"/>
        </a:p>
      </dgm:t>
    </dgm:pt>
    <dgm:pt modelId="{615EEDD1-B343-44A2-B2F2-89A2921A13F0}" type="sibTrans" cxnId="{F3BF5FF9-4F7A-4200-81C6-925CFB4F15E4}">
      <dgm:prSet/>
      <dgm:spPr/>
      <dgm:t>
        <a:bodyPr/>
        <a:lstStyle/>
        <a:p>
          <a:endParaRPr lang="en-US"/>
        </a:p>
      </dgm:t>
    </dgm:pt>
    <dgm:pt modelId="{00B15EFD-5BFA-4279-AE5A-766A9E90EB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UK and India both do not like gift giving.</a:t>
          </a:r>
        </a:p>
      </dgm:t>
    </dgm:pt>
    <dgm:pt modelId="{372FF6DB-0F6B-4AEC-B91D-15A46EB9971A}" type="parTrans" cxnId="{F4B95A3E-7153-48DD-BEA9-CB07E57CE9E0}">
      <dgm:prSet/>
      <dgm:spPr/>
      <dgm:t>
        <a:bodyPr/>
        <a:lstStyle/>
        <a:p>
          <a:endParaRPr lang="en-US"/>
        </a:p>
      </dgm:t>
    </dgm:pt>
    <dgm:pt modelId="{EB2F7384-7B33-4283-9EA6-65E6A4DB3434}" type="sibTrans" cxnId="{F4B95A3E-7153-48DD-BEA9-CB07E57CE9E0}">
      <dgm:prSet/>
      <dgm:spPr/>
      <dgm:t>
        <a:bodyPr/>
        <a:lstStyle/>
        <a:p>
          <a:endParaRPr lang="en-US"/>
        </a:p>
      </dgm:t>
    </dgm:pt>
    <dgm:pt modelId="{3BC263A7-3705-4B6D-AFCB-07FA047CAC9E}" type="pres">
      <dgm:prSet presAssocID="{4981D303-B205-45CB-9FA6-6A7089FFA24B}" presName="root" presStyleCnt="0">
        <dgm:presLayoutVars>
          <dgm:dir/>
          <dgm:resizeHandles val="exact"/>
        </dgm:presLayoutVars>
      </dgm:prSet>
      <dgm:spPr/>
    </dgm:pt>
    <dgm:pt modelId="{F5B6078A-A4F9-4ED1-AF6E-91DBBF285B9B}" type="pres">
      <dgm:prSet presAssocID="{74801D95-F6E6-4969-89F9-5F2A262D0613}" presName="compNode" presStyleCnt="0"/>
      <dgm:spPr/>
    </dgm:pt>
    <dgm:pt modelId="{6ECB1A16-2824-4C0D-BA8F-7B81DDC4F494}" type="pres">
      <dgm:prSet presAssocID="{74801D95-F6E6-4969-89F9-5F2A262D061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B13383B-D185-4234-83EB-C63E8493F1E9}" type="pres">
      <dgm:prSet presAssocID="{74801D95-F6E6-4969-89F9-5F2A262D0613}" presName="spaceRect" presStyleCnt="0"/>
      <dgm:spPr/>
    </dgm:pt>
    <dgm:pt modelId="{41ABC80F-49E1-4B70-9E03-84B4C403AE26}" type="pres">
      <dgm:prSet presAssocID="{74801D95-F6E6-4969-89F9-5F2A262D0613}" presName="textRect" presStyleLbl="revTx" presStyleIdx="0" presStyleCnt="4">
        <dgm:presLayoutVars>
          <dgm:chMax val="1"/>
          <dgm:chPref val="1"/>
        </dgm:presLayoutVars>
      </dgm:prSet>
      <dgm:spPr/>
    </dgm:pt>
    <dgm:pt modelId="{3468F362-C182-488A-BDA0-FF2A09D6F5C5}" type="pres">
      <dgm:prSet presAssocID="{D0C1F094-C585-411E-AB2A-F3A60037D430}" presName="sibTrans" presStyleCnt="0"/>
      <dgm:spPr/>
    </dgm:pt>
    <dgm:pt modelId="{D6B7177C-E450-41C2-8F21-81DD599105F4}" type="pres">
      <dgm:prSet presAssocID="{FDED6FFB-DC58-4BAC-ACA1-8C1634D3406A}" presName="compNode" presStyleCnt="0"/>
      <dgm:spPr/>
    </dgm:pt>
    <dgm:pt modelId="{48FB13AD-4A8E-4A64-93F0-F4F2A8CA1593}" type="pres">
      <dgm:prSet presAssocID="{FDED6FFB-DC58-4BAC-ACA1-8C1634D3406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ia"/>
        </a:ext>
      </dgm:extLst>
    </dgm:pt>
    <dgm:pt modelId="{4FD9C906-1CA5-44D7-996F-9185B0A16753}" type="pres">
      <dgm:prSet presAssocID="{FDED6FFB-DC58-4BAC-ACA1-8C1634D3406A}" presName="spaceRect" presStyleCnt="0"/>
      <dgm:spPr/>
    </dgm:pt>
    <dgm:pt modelId="{CA41A640-055F-4832-9628-BA48F6CF8B0C}" type="pres">
      <dgm:prSet presAssocID="{FDED6FFB-DC58-4BAC-ACA1-8C1634D3406A}" presName="textRect" presStyleLbl="revTx" presStyleIdx="1" presStyleCnt="4">
        <dgm:presLayoutVars>
          <dgm:chMax val="1"/>
          <dgm:chPref val="1"/>
        </dgm:presLayoutVars>
      </dgm:prSet>
      <dgm:spPr/>
    </dgm:pt>
    <dgm:pt modelId="{DB75A454-6C8D-4013-86BC-6C3C551CBCD1}" type="pres">
      <dgm:prSet presAssocID="{5B8ADCAD-9FC1-49E8-9304-EAF5527B4F4E}" presName="sibTrans" presStyleCnt="0"/>
      <dgm:spPr/>
    </dgm:pt>
    <dgm:pt modelId="{FCC0CA07-1112-4D8E-AF31-C8215232E4E3}" type="pres">
      <dgm:prSet presAssocID="{9BA1BBD0-2BAA-47B6-ADDB-8D7326A955CC}" presName="compNode" presStyleCnt="0"/>
      <dgm:spPr/>
    </dgm:pt>
    <dgm:pt modelId="{FD855AB8-90C1-4033-B5A2-F1D7A0507ACB}" type="pres">
      <dgm:prSet presAssocID="{9BA1BBD0-2BAA-47B6-ADDB-8D7326A955C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2D978A86-386A-480A-B724-21ECC45490E2}" type="pres">
      <dgm:prSet presAssocID="{9BA1BBD0-2BAA-47B6-ADDB-8D7326A955CC}" presName="spaceRect" presStyleCnt="0"/>
      <dgm:spPr/>
    </dgm:pt>
    <dgm:pt modelId="{A1EB2557-BAB2-4608-AA0F-18443DD8E422}" type="pres">
      <dgm:prSet presAssocID="{9BA1BBD0-2BAA-47B6-ADDB-8D7326A955CC}" presName="textRect" presStyleLbl="revTx" presStyleIdx="2" presStyleCnt="4">
        <dgm:presLayoutVars>
          <dgm:chMax val="1"/>
          <dgm:chPref val="1"/>
        </dgm:presLayoutVars>
      </dgm:prSet>
      <dgm:spPr/>
    </dgm:pt>
    <dgm:pt modelId="{78A36669-C4D0-4E10-A505-64A583FE2304}" type="pres">
      <dgm:prSet presAssocID="{615EEDD1-B343-44A2-B2F2-89A2921A13F0}" presName="sibTrans" presStyleCnt="0"/>
      <dgm:spPr/>
    </dgm:pt>
    <dgm:pt modelId="{1A53045C-E0C0-4FD4-B535-4BC4ADEEEF34}" type="pres">
      <dgm:prSet presAssocID="{00B15EFD-5BFA-4279-AE5A-766A9E90EBE7}" presName="compNode" presStyleCnt="0"/>
      <dgm:spPr/>
    </dgm:pt>
    <dgm:pt modelId="{FEC71AEF-4959-46C5-9D9D-EE4CBB8337F3}" type="pres">
      <dgm:prSet presAssocID="{00B15EFD-5BFA-4279-AE5A-766A9E90EBE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w"/>
        </a:ext>
      </dgm:extLst>
    </dgm:pt>
    <dgm:pt modelId="{3489AD0A-EDC6-4E8A-AEAA-82970390F0F0}" type="pres">
      <dgm:prSet presAssocID="{00B15EFD-5BFA-4279-AE5A-766A9E90EBE7}" presName="spaceRect" presStyleCnt="0"/>
      <dgm:spPr/>
    </dgm:pt>
    <dgm:pt modelId="{976E44EA-AA2B-482A-9F30-8909021D43AC}" type="pres">
      <dgm:prSet presAssocID="{00B15EFD-5BFA-4279-AE5A-766A9E90EBE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4B95A3E-7153-48DD-BEA9-CB07E57CE9E0}" srcId="{4981D303-B205-45CB-9FA6-6A7089FFA24B}" destId="{00B15EFD-5BFA-4279-AE5A-766A9E90EBE7}" srcOrd="3" destOrd="0" parTransId="{372FF6DB-0F6B-4AEC-B91D-15A46EB9971A}" sibTransId="{EB2F7384-7B33-4283-9EA6-65E6A4DB3434}"/>
    <dgm:cxn modelId="{8146FA5B-CCDC-4672-B731-7163543CF334}" type="presOf" srcId="{9BA1BBD0-2BAA-47B6-ADDB-8D7326A955CC}" destId="{A1EB2557-BAB2-4608-AA0F-18443DD8E422}" srcOrd="0" destOrd="0" presId="urn:microsoft.com/office/officeart/2018/2/layout/IconLabelList"/>
    <dgm:cxn modelId="{0FCFCD63-46AC-4B4F-8F05-B6CF524DE8E7}" srcId="{4981D303-B205-45CB-9FA6-6A7089FFA24B}" destId="{74801D95-F6E6-4969-89F9-5F2A262D0613}" srcOrd="0" destOrd="0" parTransId="{8A0C3ECF-73C7-442A-B8C7-F8FA48677E2F}" sibTransId="{D0C1F094-C585-411E-AB2A-F3A60037D430}"/>
    <dgm:cxn modelId="{F0BA0B4E-180F-4DF5-82CB-40F61A83D63E}" type="presOf" srcId="{FDED6FFB-DC58-4BAC-ACA1-8C1634D3406A}" destId="{CA41A640-055F-4832-9628-BA48F6CF8B0C}" srcOrd="0" destOrd="0" presId="urn:microsoft.com/office/officeart/2018/2/layout/IconLabelList"/>
    <dgm:cxn modelId="{389841AF-3EA4-482D-B632-C5262E8DE26E}" srcId="{4981D303-B205-45CB-9FA6-6A7089FFA24B}" destId="{FDED6FFB-DC58-4BAC-ACA1-8C1634D3406A}" srcOrd="1" destOrd="0" parTransId="{20A42FD5-6BAE-4455-B186-A45A06945165}" sibTransId="{5B8ADCAD-9FC1-49E8-9304-EAF5527B4F4E}"/>
    <dgm:cxn modelId="{EF68CCB6-B5CB-4FDC-8216-F49F27D838ED}" type="presOf" srcId="{00B15EFD-5BFA-4279-AE5A-766A9E90EBE7}" destId="{976E44EA-AA2B-482A-9F30-8909021D43AC}" srcOrd="0" destOrd="0" presId="urn:microsoft.com/office/officeart/2018/2/layout/IconLabelList"/>
    <dgm:cxn modelId="{BDDFE8F7-0EE5-42FA-AE4E-20A0E4332B70}" type="presOf" srcId="{74801D95-F6E6-4969-89F9-5F2A262D0613}" destId="{41ABC80F-49E1-4B70-9E03-84B4C403AE26}" srcOrd="0" destOrd="0" presId="urn:microsoft.com/office/officeart/2018/2/layout/IconLabelList"/>
    <dgm:cxn modelId="{703D65F8-4F39-4C3A-AE7D-F0D1385A1AF7}" type="presOf" srcId="{4981D303-B205-45CB-9FA6-6A7089FFA24B}" destId="{3BC263A7-3705-4B6D-AFCB-07FA047CAC9E}" srcOrd="0" destOrd="0" presId="urn:microsoft.com/office/officeart/2018/2/layout/IconLabelList"/>
    <dgm:cxn modelId="{F3BF5FF9-4F7A-4200-81C6-925CFB4F15E4}" srcId="{4981D303-B205-45CB-9FA6-6A7089FFA24B}" destId="{9BA1BBD0-2BAA-47B6-ADDB-8D7326A955CC}" srcOrd="2" destOrd="0" parTransId="{0822C531-5D2B-4F7C-AA6A-39ABFAE3E88D}" sibTransId="{615EEDD1-B343-44A2-B2F2-89A2921A13F0}"/>
    <dgm:cxn modelId="{E5BCE9EC-EBFE-45C3-889C-6D9F545F732E}" type="presParOf" srcId="{3BC263A7-3705-4B6D-AFCB-07FA047CAC9E}" destId="{F5B6078A-A4F9-4ED1-AF6E-91DBBF285B9B}" srcOrd="0" destOrd="0" presId="urn:microsoft.com/office/officeart/2018/2/layout/IconLabelList"/>
    <dgm:cxn modelId="{3E70BD60-6855-43E3-B52C-E9BF1620C387}" type="presParOf" srcId="{F5B6078A-A4F9-4ED1-AF6E-91DBBF285B9B}" destId="{6ECB1A16-2824-4C0D-BA8F-7B81DDC4F494}" srcOrd="0" destOrd="0" presId="urn:microsoft.com/office/officeart/2018/2/layout/IconLabelList"/>
    <dgm:cxn modelId="{8B495E9E-EEB8-4A85-A6B2-AD952B7E5087}" type="presParOf" srcId="{F5B6078A-A4F9-4ED1-AF6E-91DBBF285B9B}" destId="{4B13383B-D185-4234-83EB-C63E8493F1E9}" srcOrd="1" destOrd="0" presId="urn:microsoft.com/office/officeart/2018/2/layout/IconLabelList"/>
    <dgm:cxn modelId="{AF7FA729-EA14-4EB6-A362-D27C0C5ED275}" type="presParOf" srcId="{F5B6078A-A4F9-4ED1-AF6E-91DBBF285B9B}" destId="{41ABC80F-49E1-4B70-9E03-84B4C403AE26}" srcOrd="2" destOrd="0" presId="urn:microsoft.com/office/officeart/2018/2/layout/IconLabelList"/>
    <dgm:cxn modelId="{8999779F-2EC6-4B07-B111-04B883F729B0}" type="presParOf" srcId="{3BC263A7-3705-4B6D-AFCB-07FA047CAC9E}" destId="{3468F362-C182-488A-BDA0-FF2A09D6F5C5}" srcOrd="1" destOrd="0" presId="urn:microsoft.com/office/officeart/2018/2/layout/IconLabelList"/>
    <dgm:cxn modelId="{98761090-6B14-4E99-B3AC-C92CF0310A37}" type="presParOf" srcId="{3BC263A7-3705-4B6D-AFCB-07FA047CAC9E}" destId="{D6B7177C-E450-41C2-8F21-81DD599105F4}" srcOrd="2" destOrd="0" presId="urn:microsoft.com/office/officeart/2018/2/layout/IconLabelList"/>
    <dgm:cxn modelId="{627A73A6-7CBE-42A7-9B94-BC9002544C31}" type="presParOf" srcId="{D6B7177C-E450-41C2-8F21-81DD599105F4}" destId="{48FB13AD-4A8E-4A64-93F0-F4F2A8CA1593}" srcOrd="0" destOrd="0" presId="urn:microsoft.com/office/officeart/2018/2/layout/IconLabelList"/>
    <dgm:cxn modelId="{3F9B8914-197D-4E1C-A416-5BE311FDA97D}" type="presParOf" srcId="{D6B7177C-E450-41C2-8F21-81DD599105F4}" destId="{4FD9C906-1CA5-44D7-996F-9185B0A16753}" srcOrd="1" destOrd="0" presId="urn:microsoft.com/office/officeart/2018/2/layout/IconLabelList"/>
    <dgm:cxn modelId="{6C9C643C-54B3-4DD6-89BF-5CAAD07C4F96}" type="presParOf" srcId="{D6B7177C-E450-41C2-8F21-81DD599105F4}" destId="{CA41A640-055F-4832-9628-BA48F6CF8B0C}" srcOrd="2" destOrd="0" presId="urn:microsoft.com/office/officeart/2018/2/layout/IconLabelList"/>
    <dgm:cxn modelId="{48B67A2F-E2A4-4945-A0A7-8E787A748D41}" type="presParOf" srcId="{3BC263A7-3705-4B6D-AFCB-07FA047CAC9E}" destId="{DB75A454-6C8D-4013-86BC-6C3C551CBCD1}" srcOrd="3" destOrd="0" presId="urn:microsoft.com/office/officeart/2018/2/layout/IconLabelList"/>
    <dgm:cxn modelId="{7E438455-8510-4E99-9F2A-A3157071CE25}" type="presParOf" srcId="{3BC263A7-3705-4B6D-AFCB-07FA047CAC9E}" destId="{FCC0CA07-1112-4D8E-AF31-C8215232E4E3}" srcOrd="4" destOrd="0" presId="urn:microsoft.com/office/officeart/2018/2/layout/IconLabelList"/>
    <dgm:cxn modelId="{8F00CF33-8414-4D59-810A-1B8307699DD9}" type="presParOf" srcId="{FCC0CA07-1112-4D8E-AF31-C8215232E4E3}" destId="{FD855AB8-90C1-4033-B5A2-F1D7A0507ACB}" srcOrd="0" destOrd="0" presId="urn:microsoft.com/office/officeart/2018/2/layout/IconLabelList"/>
    <dgm:cxn modelId="{33CCB71D-003A-424C-94E6-46B360DC1359}" type="presParOf" srcId="{FCC0CA07-1112-4D8E-AF31-C8215232E4E3}" destId="{2D978A86-386A-480A-B724-21ECC45490E2}" srcOrd="1" destOrd="0" presId="urn:microsoft.com/office/officeart/2018/2/layout/IconLabelList"/>
    <dgm:cxn modelId="{7E917065-6EEA-4FEE-875B-55EDE1BE8A45}" type="presParOf" srcId="{FCC0CA07-1112-4D8E-AF31-C8215232E4E3}" destId="{A1EB2557-BAB2-4608-AA0F-18443DD8E422}" srcOrd="2" destOrd="0" presId="urn:microsoft.com/office/officeart/2018/2/layout/IconLabelList"/>
    <dgm:cxn modelId="{199AE6C4-6BED-4AA5-8943-60E152FB0A64}" type="presParOf" srcId="{3BC263A7-3705-4B6D-AFCB-07FA047CAC9E}" destId="{78A36669-C4D0-4E10-A505-64A583FE2304}" srcOrd="5" destOrd="0" presId="urn:microsoft.com/office/officeart/2018/2/layout/IconLabelList"/>
    <dgm:cxn modelId="{D3D6AA62-CBF6-420F-8190-41786E0AC763}" type="presParOf" srcId="{3BC263A7-3705-4B6D-AFCB-07FA047CAC9E}" destId="{1A53045C-E0C0-4FD4-B535-4BC4ADEEEF34}" srcOrd="6" destOrd="0" presId="urn:microsoft.com/office/officeart/2018/2/layout/IconLabelList"/>
    <dgm:cxn modelId="{F0582283-C54B-4FBD-8C04-A4279F12E947}" type="presParOf" srcId="{1A53045C-E0C0-4FD4-B535-4BC4ADEEEF34}" destId="{FEC71AEF-4959-46C5-9D9D-EE4CBB8337F3}" srcOrd="0" destOrd="0" presId="urn:microsoft.com/office/officeart/2018/2/layout/IconLabelList"/>
    <dgm:cxn modelId="{EEDB32BF-08A6-4496-B34A-D3262D562456}" type="presParOf" srcId="{1A53045C-E0C0-4FD4-B535-4BC4ADEEEF34}" destId="{3489AD0A-EDC6-4E8A-AEAA-82970390F0F0}" srcOrd="1" destOrd="0" presId="urn:microsoft.com/office/officeart/2018/2/layout/IconLabelList"/>
    <dgm:cxn modelId="{BECF5433-830C-450E-8FE5-4A7117A6F83B}" type="presParOf" srcId="{1A53045C-E0C0-4FD4-B535-4BC4ADEEEF34}" destId="{976E44EA-AA2B-482A-9F30-8909021D43A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BF6F1A-F5DA-4FBD-8A5C-9B98BBD867BE}" type="doc">
      <dgm:prSet loTypeId="urn:microsoft.com/office/officeart/2005/8/layout/radial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CE4639CB-0FA2-43C9-8ACF-D0B2C1DB10E9}">
      <dgm:prSet phldrT="[文本]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soft" dir="t">
              <a:rot lat="0" lon="0" rev="15600000"/>
            </a:lightRig>
          </a:scene3d>
          <a:sp3d extrusionH="57150" prstMaterial="softEdge">
            <a:bevelT w="25400" h="38100"/>
          </a:sp3d>
        </a:bodyPr>
        <a:lstStyle/>
        <a:p>
          <a:r>
            <a:rPr lang="en-US" altLang="zh-CN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Skills</a:t>
          </a:r>
          <a:endParaRPr lang="zh-CN" altLang="en-US" b="0" cap="none" spc="0" dirty="0">
            <a:ln w="0"/>
            <a:solidFill>
              <a:schemeClr val="bg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8AF6A11A-8F15-485B-B91C-B64E7E1B3400}" type="parTrans" cxnId="{7377D2A9-2A14-45D1-BED2-6FACBEBB0E94}">
      <dgm:prSet/>
      <dgm:spPr/>
      <dgm:t>
        <a:bodyPr>
          <a:scene3d>
            <a:camera prst="orthographicFront"/>
            <a:lightRig rig="soft" dir="t">
              <a:rot lat="0" lon="0" rev="15600000"/>
            </a:lightRig>
          </a:scene3d>
          <a:sp3d extrusionH="57150" prstMaterial="softEdge">
            <a:bevelT w="25400" h="38100"/>
          </a:sp3d>
        </a:bodyPr>
        <a:lstStyle/>
        <a:p>
          <a:endParaRPr lang="zh-CN" alt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1AE7DD30-C910-4271-9654-CF30AE0ACBE7}" type="sibTrans" cxnId="{7377D2A9-2A14-45D1-BED2-6FACBEBB0E94}">
      <dgm:prSet/>
      <dgm:spPr/>
      <dgm:t>
        <a:bodyPr>
          <a:scene3d>
            <a:camera prst="orthographicFront"/>
            <a:lightRig rig="soft" dir="t">
              <a:rot lat="0" lon="0" rev="15600000"/>
            </a:lightRig>
          </a:scene3d>
          <a:sp3d extrusionH="57150" prstMaterial="softEdge">
            <a:bevelT w="25400" h="38100"/>
          </a:sp3d>
        </a:bodyPr>
        <a:lstStyle/>
        <a:p>
          <a:endParaRPr lang="zh-CN" alt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8799C1D2-875B-4EA3-ACF9-535FDA3938B8}">
      <dgm:prSet phldrT="[文本]"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soft" dir="t">
              <a:rot lat="0" lon="0" rev="15600000"/>
            </a:lightRig>
          </a:scene3d>
          <a:sp3d extrusionH="57150" prstMaterial="softEdge">
            <a:bevelT w="25400" h="38100"/>
          </a:sp3d>
        </a:bodyPr>
        <a:lstStyle/>
        <a:p>
          <a:r>
            <a:rPr lang="en-GB" altLang="zh-CN" sz="1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Keep focus on the local social and business landscape</a:t>
          </a:r>
          <a:endParaRPr lang="zh-CN" altLang="en-US" sz="1600" b="0" cap="none" spc="0" dirty="0">
            <a:ln w="0"/>
            <a:solidFill>
              <a:schemeClr val="bg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E74012C0-649E-41D9-A50B-1CEB348052EF}" type="parTrans" cxnId="{F7A0479D-D094-4E21-9B0F-D03F4C1581DC}">
      <dgm:prSet/>
      <dgm:spPr/>
      <dgm:t>
        <a:bodyPr>
          <a:scene3d>
            <a:camera prst="orthographicFront"/>
            <a:lightRig rig="soft" dir="t">
              <a:rot lat="0" lon="0" rev="15600000"/>
            </a:lightRig>
          </a:scene3d>
          <a:sp3d extrusionH="57150" prstMaterial="softEdge">
            <a:bevelT w="25400" h="38100"/>
          </a:sp3d>
        </a:bodyPr>
        <a:lstStyle/>
        <a:p>
          <a:endParaRPr lang="zh-CN" alt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392C5BD9-A396-4DD0-A521-36E6224F8382}" type="sibTrans" cxnId="{F7A0479D-D094-4E21-9B0F-D03F4C1581DC}">
      <dgm:prSet/>
      <dgm:spPr/>
      <dgm:t>
        <a:bodyPr>
          <a:scene3d>
            <a:camera prst="orthographicFront"/>
            <a:lightRig rig="soft" dir="t">
              <a:rot lat="0" lon="0" rev="15600000"/>
            </a:lightRig>
          </a:scene3d>
          <a:sp3d extrusionH="57150" prstMaterial="softEdge">
            <a:bevelT w="25400" h="38100"/>
          </a:sp3d>
        </a:bodyPr>
        <a:lstStyle/>
        <a:p>
          <a:endParaRPr lang="zh-CN" alt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105B0626-FA6C-47DD-9DC2-1F6075D6FAB9}">
      <dgm:prSet phldrT="[文本]"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soft" dir="t">
              <a:rot lat="0" lon="0" rev="15600000"/>
            </a:lightRig>
          </a:scene3d>
          <a:sp3d extrusionH="57150" prstMaterial="softEdge">
            <a:bevelT w="25400" h="38100"/>
          </a:sp3d>
        </a:bodyPr>
        <a:lstStyle/>
        <a:p>
          <a:r>
            <a:rPr lang="en-GB" altLang="zh-CN" sz="1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Apply time to key social issues</a:t>
          </a:r>
          <a:endParaRPr lang="zh-CN" altLang="en-US" sz="1600" b="0" cap="none" spc="0" dirty="0">
            <a:ln w="0"/>
            <a:solidFill>
              <a:schemeClr val="bg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953259AB-CF68-4D0C-9EDF-BC9A770E0C0A}" type="parTrans" cxnId="{9D4EA0A2-BFF1-4DD0-B695-7E099C58580E}">
      <dgm:prSet/>
      <dgm:spPr/>
      <dgm:t>
        <a:bodyPr>
          <a:scene3d>
            <a:camera prst="orthographicFront"/>
            <a:lightRig rig="soft" dir="t">
              <a:rot lat="0" lon="0" rev="15600000"/>
            </a:lightRig>
          </a:scene3d>
          <a:sp3d extrusionH="57150" prstMaterial="softEdge">
            <a:bevelT w="25400" h="38100"/>
          </a:sp3d>
        </a:bodyPr>
        <a:lstStyle/>
        <a:p>
          <a:endParaRPr lang="zh-CN" alt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D0479F90-E10F-4F54-8B9E-FB5E490916FC}" type="sibTrans" cxnId="{9D4EA0A2-BFF1-4DD0-B695-7E099C58580E}">
      <dgm:prSet/>
      <dgm:spPr/>
      <dgm:t>
        <a:bodyPr>
          <a:scene3d>
            <a:camera prst="orthographicFront"/>
            <a:lightRig rig="soft" dir="t">
              <a:rot lat="0" lon="0" rev="15600000"/>
            </a:lightRig>
          </a:scene3d>
          <a:sp3d extrusionH="57150" prstMaterial="softEdge">
            <a:bevelT w="25400" h="38100"/>
          </a:sp3d>
        </a:bodyPr>
        <a:lstStyle/>
        <a:p>
          <a:endParaRPr lang="zh-CN" alt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1D01D87F-B4C2-4E10-A3CC-39C062149AF4}">
      <dgm:prSet phldrT="[文本]"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>
          <a:scene3d>
            <a:camera prst="orthographicFront"/>
            <a:lightRig rig="soft" dir="t">
              <a:rot lat="0" lon="0" rev="15600000"/>
            </a:lightRig>
          </a:scene3d>
          <a:sp3d extrusionH="57150" prstMaterial="softEdge">
            <a:bevelT w="25400" h="38100"/>
          </a:sp3d>
        </a:bodyPr>
        <a:lstStyle/>
        <a:p>
          <a:r>
            <a:rPr lang="en-GB" altLang="zh-CN" sz="1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Establish a correct corporate image</a:t>
          </a:r>
          <a:endParaRPr lang="zh-CN" altLang="en-US" sz="1600" b="0" cap="none" spc="0" dirty="0">
            <a:ln w="0"/>
            <a:solidFill>
              <a:schemeClr val="bg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B7025948-7A3D-45F2-A51B-D5BE0CAC1E01}" type="parTrans" cxnId="{4B0E0553-BA57-48FF-B283-F3B5EBB576BA}">
      <dgm:prSet/>
      <dgm:spPr/>
      <dgm:t>
        <a:bodyPr>
          <a:scene3d>
            <a:camera prst="orthographicFront"/>
            <a:lightRig rig="soft" dir="t">
              <a:rot lat="0" lon="0" rev="15600000"/>
            </a:lightRig>
          </a:scene3d>
          <a:sp3d extrusionH="57150" prstMaterial="softEdge">
            <a:bevelT w="25400" h="38100"/>
          </a:sp3d>
        </a:bodyPr>
        <a:lstStyle/>
        <a:p>
          <a:endParaRPr lang="zh-CN" alt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24A1A5B-74BD-4A0A-B0D0-09E0A64B2FFA}" type="sibTrans" cxnId="{4B0E0553-BA57-48FF-B283-F3B5EBB576BA}">
      <dgm:prSet/>
      <dgm:spPr/>
      <dgm:t>
        <a:bodyPr>
          <a:scene3d>
            <a:camera prst="orthographicFront"/>
            <a:lightRig rig="soft" dir="t">
              <a:rot lat="0" lon="0" rev="15600000"/>
            </a:lightRig>
          </a:scene3d>
          <a:sp3d extrusionH="57150" prstMaterial="softEdge">
            <a:bevelT w="25400" h="38100"/>
          </a:sp3d>
        </a:bodyPr>
        <a:lstStyle/>
        <a:p>
          <a:endParaRPr lang="zh-CN" alt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D2E8F3E4-A326-44B0-A974-38AFF347312C}" type="pres">
      <dgm:prSet presAssocID="{55BF6F1A-F5DA-4FBD-8A5C-9B98BBD867BE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9463A57-16AF-4F63-994B-7163817AC2FF}" type="pres">
      <dgm:prSet presAssocID="{CE4639CB-0FA2-43C9-8ACF-D0B2C1DB10E9}" presName="centerShape" presStyleLbl="node0" presStyleIdx="0" presStyleCnt="1"/>
      <dgm:spPr/>
    </dgm:pt>
    <dgm:pt modelId="{9EBF4D3A-0505-4A64-A363-020BCFC09EC2}" type="pres">
      <dgm:prSet presAssocID="{E74012C0-649E-41D9-A50B-1CEB348052EF}" presName="parTrans" presStyleLbl="bgSibTrans2D1" presStyleIdx="0" presStyleCnt="3"/>
      <dgm:spPr/>
    </dgm:pt>
    <dgm:pt modelId="{805DFA23-9C58-4C8C-BC6E-CA9FBF3ECFA8}" type="pres">
      <dgm:prSet presAssocID="{8799C1D2-875B-4EA3-ACF9-535FDA3938B8}" presName="node" presStyleLbl="node1" presStyleIdx="0" presStyleCnt="3">
        <dgm:presLayoutVars>
          <dgm:bulletEnabled val="1"/>
        </dgm:presLayoutVars>
      </dgm:prSet>
      <dgm:spPr/>
    </dgm:pt>
    <dgm:pt modelId="{780B2252-76DF-4C9A-9331-4EF53C82E3E6}" type="pres">
      <dgm:prSet presAssocID="{953259AB-CF68-4D0C-9EDF-BC9A770E0C0A}" presName="parTrans" presStyleLbl="bgSibTrans2D1" presStyleIdx="1" presStyleCnt="3"/>
      <dgm:spPr/>
    </dgm:pt>
    <dgm:pt modelId="{9A7B22B8-B5D0-4C21-8B3D-1695672963C4}" type="pres">
      <dgm:prSet presAssocID="{105B0626-FA6C-47DD-9DC2-1F6075D6FAB9}" presName="node" presStyleLbl="node1" presStyleIdx="1" presStyleCnt="3">
        <dgm:presLayoutVars>
          <dgm:bulletEnabled val="1"/>
        </dgm:presLayoutVars>
      </dgm:prSet>
      <dgm:spPr/>
    </dgm:pt>
    <dgm:pt modelId="{95A7BF1A-D527-40AA-BEEE-BC0B736314F5}" type="pres">
      <dgm:prSet presAssocID="{B7025948-7A3D-45F2-A51B-D5BE0CAC1E01}" presName="parTrans" presStyleLbl="bgSibTrans2D1" presStyleIdx="2" presStyleCnt="3"/>
      <dgm:spPr/>
    </dgm:pt>
    <dgm:pt modelId="{9A8BF50F-F8DF-47C7-A4A3-24A4CA4FD5B1}" type="pres">
      <dgm:prSet presAssocID="{1D01D87F-B4C2-4E10-A3CC-39C062149AF4}" presName="node" presStyleLbl="node1" presStyleIdx="2" presStyleCnt="3">
        <dgm:presLayoutVars>
          <dgm:bulletEnabled val="1"/>
        </dgm:presLayoutVars>
      </dgm:prSet>
      <dgm:spPr/>
    </dgm:pt>
  </dgm:ptLst>
  <dgm:cxnLst>
    <dgm:cxn modelId="{2604850C-5F47-4897-B617-9DE6AEA7B778}" type="presOf" srcId="{1D01D87F-B4C2-4E10-A3CC-39C062149AF4}" destId="{9A8BF50F-F8DF-47C7-A4A3-24A4CA4FD5B1}" srcOrd="0" destOrd="0" presId="urn:microsoft.com/office/officeart/2005/8/layout/radial4"/>
    <dgm:cxn modelId="{A95E573C-E725-4A97-8007-706D93A5FBD1}" type="presOf" srcId="{B7025948-7A3D-45F2-A51B-D5BE0CAC1E01}" destId="{95A7BF1A-D527-40AA-BEEE-BC0B736314F5}" srcOrd="0" destOrd="0" presId="urn:microsoft.com/office/officeart/2005/8/layout/radial4"/>
    <dgm:cxn modelId="{CC56D03F-360E-4940-8F9C-DB5329C68E1E}" type="presOf" srcId="{55BF6F1A-F5DA-4FBD-8A5C-9B98BBD867BE}" destId="{D2E8F3E4-A326-44B0-A974-38AFF347312C}" srcOrd="0" destOrd="0" presId="urn:microsoft.com/office/officeart/2005/8/layout/radial4"/>
    <dgm:cxn modelId="{391E105D-66C9-4D04-A7A4-243DFA5107C0}" type="presOf" srcId="{8799C1D2-875B-4EA3-ACF9-535FDA3938B8}" destId="{805DFA23-9C58-4C8C-BC6E-CA9FBF3ECFA8}" srcOrd="0" destOrd="0" presId="urn:microsoft.com/office/officeart/2005/8/layout/radial4"/>
    <dgm:cxn modelId="{B2121367-5815-4B0B-9868-A82283ABC91E}" type="presOf" srcId="{105B0626-FA6C-47DD-9DC2-1F6075D6FAB9}" destId="{9A7B22B8-B5D0-4C21-8B3D-1695672963C4}" srcOrd="0" destOrd="0" presId="urn:microsoft.com/office/officeart/2005/8/layout/radial4"/>
    <dgm:cxn modelId="{6BB3186F-5E0F-4A0E-926A-B044693B953B}" type="presOf" srcId="{953259AB-CF68-4D0C-9EDF-BC9A770E0C0A}" destId="{780B2252-76DF-4C9A-9331-4EF53C82E3E6}" srcOrd="0" destOrd="0" presId="urn:microsoft.com/office/officeart/2005/8/layout/radial4"/>
    <dgm:cxn modelId="{4B0E0553-BA57-48FF-B283-F3B5EBB576BA}" srcId="{CE4639CB-0FA2-43C9-8ACF-D0B2C1DB10E9}" destId="{1D01D87F-B4C2-4E10-A3CC-39C062149AF4}" srcOrd="2" destOrd="0" parTransId="{B7025948-7A3D-45F2-A51B-D5BE0CAC1E01}" sibTransId="{024A1A5B-74BD-4A0A-B0D0-09E0A64B2FFA}"/>
    <dgm:cxn modelId="{F7A0479D-D094-4E21-9B0F-D03F4C1581DC}" srcId="{CE4639CB-0FA2-43C9-8ACF-D0B2C1DB10E9}" destId="{8799C1D2-875B-4EA3-ACF9-535FDA3938B8}" srcOrd="0" destOrd="0" parTransId="{E74012C0-649E-41D9-A50B-1CEB348052EF}" sibTransId="{392C5BD9-A396-4DD0-A521-36E6224F8382}"/>
    <dgm:cxn modelId="{9D4EA0A2-BFF1-4DD0-B695-7E099C58580E}" srcId="{CE4639CB-0FA2-43C9-8ACF-D0B2C1DB10E9}" destId="{105B0626-FA6C-47DD-9DC2-1F6075D6FAB9}" srcOrd="1" destOrd="0" parTransId="{953259AB-CF68-4D0C-9EDF-BC9A770E0C0A}" sibTransId="{D0479F90-E10F-4F54-8B9E-FB5E490916FC}"/>
    <dgm:cxn modelId="{7377D2A9-2A14-45D1-BED2-6FACBEBB0E94}" srcId="{55BF6F1A-F5DA-4FBD-8A5C-9B98BBD867BE}" destId="{CE4639CB-0FA2-43C9-8ACF-D0B2C1DB10E9}" srcOrd="0" destOrd="0" parTransId="{8AF6A11A-8F15-485B-B91C-B64E7E1B3400}" sibTransId="{1AE7DD30-C910-4271-9654-CF30AE0ACBE7}"/>
    <dgm:cxn modelId="{D60B50E2-40EC-4037-A28F-B62A44B2137B}" type="presOf" srcId="{CE4639CB-0FA2-43C9-8ACF-D0B2C1DB10E9}" destId="{D9463A57-16AF-4F63-994B-7163817AC2FF}" srcOrd="0" destOrd="0" presId="urn:microsoft.com/office/officeart/2005/8/layout/radial4"/>
    <dgm:cxn modelId="{D731F5E4-361F-4E2E-A287-89C5BF73316F}" type="presOf" srcId="{E74012C0-649E-41D9-A50B-1CEB348052EF}" destId="{9EBF4D3A-0505-4A64-A363-020BCFC09EC2}" srcOrd="0" destOrd="0" presId="urn:microsoft.com/office/officeart/2005/8/layout/radial4"/>
    <dgm:cxn modelId="{394DBACA-A3E3-4275-AF3A-99AACBC26C82}" type="presParOf" srcId="{D2E8F3E4-A326-44B0-A974-38AFF347312C}" destId="{D9463A57-16AF-4F63-994B-7163817AC2FF}" srcOrd="0" destOrd="0" presId="urn:microsoft.com/office/officeart/2005/8/layout/radial4"/>
    <dgm:cxn modelId="{803BA49A-8CFD-4BBC-838F-2AE7EF06B1E9}" type="presParOf" srcId="{D2E8F3E4-A326-44B0-A974-38AFF347312C}" destId="{9EBF4D3A-0505-4A64-A363-020BCFC09EC2}" srcOrd="1" destOrd="0" presId="urn:microsoft.com/office/officeart/2005/8/layout/radial4"/>
    <dgm:cxn modelId="{5863A059-9A58-47E2-AD08-C875387953BC}" type="presParOf" srcId="{D2E8F3E4-A326-44B0-A974-38AFF347312C}" destId="{805DFA23-9C58-4C8C-BC6E-CA9FBF3ECFA8}" srcOrd="2" destOrd="0" presId="urn:microsoft.com/office/officeart/2005/8/layout/radial4"/>
    <dgm:cxn modelId="{7ABF0A80-4FC4-4E90-8F7C-26DCECD59DD4}" type="presParOf" srcId="{D2E8F3E4-A326-44B0-A974-38AFF347312C}" destId="{780B2252-76DF-4C9A-9331-4EF53C82E3E6}" srcOrd="3" destOrd="0" presId="urn:microsoft.com/office/officeart/2005/8/layout/radial4"/>
    <dgm:cxn modelId="{CECBD619-CBC6-4BE0-AF5E-DD6387794DD4}" type="presParOf" srcId="{D2E8F3E4-A326-44B0-A974-38AFF347312C}" destId="{9A7B22B8-B5D0-4C21-8B3D-1695672963C4}" srcOrd="4" destOrd="0" presId="urn:microsoft.com/office/officeart/2005/8/layout/radial4"/>
    <dgm:cxn modelId="{47EEFBD0-8AF9-4649-9412-0B819B90A29A}" type="presParOf" srcId="{D2E8F3E4-A326-44B0-A974-38AFF347312C}" destId="{95A7BF1A-D527-40AA-BEEE-BC0B736314F5}" srcOrd="5" destOrd="0" presId="urn:microsoft.com/office/officeart/2005/8/layout/radial4"/>
    <dgm:cxn modelId="{BAFA08EE-5D19-458E-9631-80CE4C1893AB}" type="presParOf" srcId="{D2E8F3E4-A326-44B0-A974-38AFF347312C}" destId="{9A8BF50F-F8DF-47C7-A4A3-24A4CA4FD5B1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CB1A16-2824-4C0D-BA8F-7B81DDC4F494}">
      <dsp:nvSpPr>
        <dsp:cNvPr id="0" name=""/>
        <dsp:cNvSpPr/>
      </dsp:nvSpPr>
      <dsp:spPr>
        <a:xfrm>
          <a:off x="740369" y="651654"/>
          <a:ext cx="1065807" cy="10658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ABC80F-49E1-4B70-9E03-84B4C403AE26}">
      <dsp:nvSpPr>
        <dsp:cNvPr id="0" name=""/>
        <dsp:cNvSpPr/>
      </dsp:nvSpPr>
      <dsp:spPr>
        <a:xfrm>
          <a:off x="89042" y="20326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UK and India have tense relationship. </a:t>
          </a:r>
        </a:p>
      </dsp:txBody>
      <dsp:txXfrm>
        <a:off x="89042" y="2032622"/>
        <a:ext cx="2368460" cy="720000"/>
      </dsp:txXfrm>
    </dsp:sp>
    <dsp:sp modelId="{48FB13AD-4A8E-4A64-93F0-F4F2A8CA1593}">
      <dsp:nvSpPr>
        <dsp:cNvPr id="0" name=""/>
        <dsp:cNvSpPr/>
      </dsp:nvSpPr>
      <dsp:spPr>
        <a:xfrm>
          <a:off x="3523310" y="651654"/>
          <a:ext cx="1065807" cy="10658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41A640-055F-4832-9628-BA48F6CF8B0C}">
      <dsp:nvSpPr>
        <dsp:cNvPr id="0" name=""/>
        <dsp:cNvSpPr/>
      </dsp:nvSpPr>
      <dsp:spPr>
        <a:xfrm>
          <a:off x="2871984" y="20326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India is a top-down structure in society and organizations. </a:t>
          </a:r>
        </a:p>
      </dsp:txBody>
      <dsp:txXfrm>
        <a:off x="2871984" y="2032622"/>
        <a:ext cx="2368460" cy="720000"/>
      </dsp:txXfrm>
    </dsp:sp>
    <dsp:sp modelId="{FD855AB8-90C1-4033-B5A2-F1D7A0507ACB}">
      <dsp:nvSpPr>
        <dsp:cNvPr id="0" name=""/>
        <dsp:cNvSpPr/>
      </dsp:nvSpPr>
      <dsp:spPr>
        <a:xfrm>
          <a:off x="6306251" y="651654"/>
          <a:ext cx="1065807" cy="10658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EB2557-BAB2-4608-AA0F-18443DD8E422}">
      <dsp:nvSpPr>
        <dsp:cNvPr id="0" name=""/>
        <dsp:cNvSpPr/>
      </dsp:nvSpPr>
      <dsp:spPr>
        <a:xfrm>
          <a:off x="5654925" y="20326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79.8</a:t>
          </a:r>
          <a:r>
            <a:rPr lang="en-US" sz="1500" kern="1200" dirty="0"/>
            <a:t>% of Indians are Hindu.</a:t>
          </a:r>
        </a:p>
      </dsp:txBody>
      <dsp:txXfrm>
        <a:off x="5654925" y="2032622"/>
        <a:ext cx="2368460" cy="720000"/>
      </dsp:txXfrm>
    </dsp:sp>
    <dsp:sp modelId="{FEC71AEF-4959-46C5-9D9D-EE4CBB8337F3}">
      <dsp:nvSpPr>
        <dsp:cNvPr id="0" name=""/>
        <dsp:cNvSpPr/>
      </dsp:nvSpPr>
      <dsp:spPr>
        <a:xfrm>
          <a:off x="9089193" y="651654"/>
          <a:ext cx="1065807" cy="10658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6E44EA-AA2B-482A-9F30-8909021D43AC}">
      <dsp:nvSpPr>
        <dsp:cNvPr id="0" name=""/>
        <dsp:cNvSpPr/>
      </dsp:nvSpPr>
      <dsp:spPr>
        <a:xfrm>
          <a:off x="8437866" y="20326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UK and India both do not like gift giving.</a:t>
          </a:r>
        </a:p>
      </dsp:txBody>
      <dsp:txXfrm>
        <a:off x="8437866" y="2032622"/>
        <a:ext cx="236846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463A57-16AF-4F63-994B-7163817AC2FF}">
      <dsp:nvSpPr>
        <dsp:cNvPr id="0" name=""/>
        <dsp:cNvSpPr/>
      </dsp:nvSpPr>
      <dsp:spPr>
        <a:xfrm>
          <a:off x="3516955" y="2282130"/>
          <a:ext cx="1913239" cy="1913239"/>
        </a:xfrm>
        <a:prstGeom prst="ellipse">
          <a:avLst/>
        </a:prstGeom>
        <a:gradFill rotWithShape="1">
          <a:gsLst>
            <a:gs pos="0">
              <a:schemeClr val="accent2">
                <a:tint val="98000"/>
                <a:lumMod val="114000"/>
              </a:schemeClr>
            </a:gs>
            <a:gs pos="100000">
              <a:schemeClr val="accent2"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  <a:scene3d>
            <a:camera prst="orthographicFront"/>
            <a:lightRig rig="soft" dir="t">
              <a:rot lat="0" lon="0" rev="15600000"/>
            </a:lightRig>
          </a:scene3d>
          <a:sp3d extrusionH="57150" prstMaterial="softEdge">
            <a:bevelT w="25400" h="38100"/>
          </a:sp3d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5100" b="0" kern="120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Skills</a:t>
          </a:r>
          <a:endParaRPr lang="zh-CN" altLang="en-US" sz="5100" b="0" kern="1200" cap="none" spc="0" dirty="0">
            <a:ln w="0"/>
            <a:solidFill>
              <a:schemeClr val="bg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3797142" y="2562317"/>
        <a:ext cx="1352865" cy="1352865"/>
      </dsp:txXfrm>
    </dsp:sp>
    <dsp:sp modelId="{9EBF4D3A-0505-4A64-A363-020BCFC09EC2}">
      <dsp:nvSpPr>
        <dsp:cNvPr id="0" name=""/>
        <dsp:cNvSpPr/>
      </dsp:nvSpPr>
      <dsp:spPr>
        <a:xfrm rot="12900000">
          <a:off x="2283565" y="1947024"/>
          <a:ext cx="1469198" cy="545273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5DFA23-9C58-4C8C-BC6E-CA9FBF3ECFA8}">
      <dsp:nvSpPr>
        <dsp:cNvPr id="0" name=""/>
        <dsp:cNvSpPr/>
      </dsp:nvSpPr>
      <dsp:spPr>
        <a:xfrm>
          <a:off x="1507626" y="1071281"/>
          <a:ext cx="1817577" cy="1454062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98000"/>
                <a:lumMod val="114000"/>
              </a:schemeClr>
            </a:gs>
            <a:gs pos="100000">
              <a:schemeClr val="accent3"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  <a:scene3d>
            <a:camera prst="orthographicFront"/>
            <a:lightRig rig="soft" dir="t">
              <a:rot lat="0" lon="0" rev="15600000"/>
            </a:lightRig>
          </a:scene3d>
          <a:sp3d extrusionH="57150" prstMaterial="softEdge">
            <a:bevelT w="25400" h="38100"/>
          </a:sp3d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zh-CN" sz="1600" b="0" kern="120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Keep focus on the local social and business landscape</a:t>
          </a:r>
          <a:endParaRPr lang="zh-CN" altLang="en-US" sz="1600" b="0" kern="1200" cap="none" spc="0" dirty="0">
            <a:ln w="0"/>
            <a:solidFill>
              <a:schemeClr val="bg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1550214" y="1113869"/>
        <a:ext cx="1732401" cy="1368886"/>
      </dsp:txXfrm>
    </dsp:sp>
    <dsp:sp modelId="{780B2252-76DF-4C9A-9331-4EF53C82E3E6}">
      <dsp:nvSpPr>
        <dsp:cNvPr id="0" name=""/>
        <dsp:cNvSpPr/>
      </dsp:nvSpPr>
      <dsp:spPr>
        <a:xfrm rot="16200000">
          <a:off x="3738975" y="1189385"/>
          <a:ext cx="1469198" cy="545273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B22B8-B5D0-4C21-8B3D-1695672963C4}">
      <dsp:nvSpPr>
        <dsp:cNvPr id="0" name=""/>
        <dsp:cNvSpPr/>
      </dsp:nvSpPr>
      <dsp:spPr>
        <a:xfrm>
          <a:off x="3564786" y="391"/>
          <a:ext cx="1817577" cy="1454062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98000"/>
                <a:lumMod val="114000"/>
              </a:schemeClr>
            </a:gs>
            <a:gs pos="100000">
              <a:schemeClr val="accent3"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  <a:scene3d>
            <a:camera prst="orthographicFront"/>
            <a:lightRig rig="soft" dir="t">
              <a:rot lat="0" lon="0" rev="15600000"/>
            </a:lightRig>
          </a:scene3d>
          <a:sp3d extrusionH="57150" prstMaterial="softEdge">
            <a:bevelT w="25400" h="38100"/>
          </a:sp3d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zh-CN" sz="1600" b="0" kern="120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Apply time to key social issues</a:t>
          </a:r>
          <a:endParaRPr lang="zh-CN" altLang="en-US" sz="1600" b="0" kern="1200" cap="none" spc="0" dirty="0">
            <a:ln w="0"/>
            <a:solidFill>
              <a:schemeClr val="bg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3607374" y="42979"/>
        <a:ext cx="1732401" cy="1368886"/>
      </dsp:txXfrm>
    </dsp:sp>
    <dsp:sp modelId="{95A7BF1A-D527-40AA-BEEE-BC0B736314F5}">
      <dsp:nvSpPr>
        <dsp:cNvPr id="0" name=""/>
        <dsp:cNvSpPr/>
      </dsp:nvSpPr>
      <dsp:spPr>
        <a:xfrm rot="19500000">
          <a:off x="5194386" y="1947024"/>
          <a:ext cx="1469198" cy="545273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8BF50F-F8DF-47C7-A4A3-24A4CA4FD5B1}">
      <dsp:nvSpPr>
        <dsp:cNvPr id="0" name=""/>
        <dsp:cNvSpPr/>
      </dsp:nvSpPr>
      <dsp:spPr>
        <a:xfrm>
          <a:off x="5621945" y="1071281"/>
          <a:ext cx="1817577" cy="1454062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3">
                <a:tint val="98000"/>
                <a:lumMod val="114000"/>
              </a:schemeClr>
            </a:gs>
            <a:gs pos="100000">
              <a:schemeClr val="accent3"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  <a:scene3d>
            <a:camera prst="orthographicFront"/>
            <a:lightRig rig="soft" dir="t">
              <a:rot lat="0" lon="0" rev="15600000"/>
            </a:lightRig>
          </a:scene3d>
          <a:sp3d extrusionH="57150" prstMaterial="softEdge">
            <a:bevelT w="25400" h="38100"/>
          </a:sp3d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zh-CN" sz="1600" b="0" kern="120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rPr>
            <a:t>Establish a correct corporate image</a:t>
          </a:r>
          <a:endParaRPr lang="zh-CN" altLang="en-US" sz="1600" b="0" kern="1200" cap="none" spc="0" dirty="0">
            <a:ln w="0"/>
            <a:solidFill>
              <a:schemeClr val="bg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5664533" y="1113869"/>
        <a:ext cx="1732401" cy="13688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527AAC-8DD0-4849-8D72-D8B81C320C5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C0FF2E-CAD7-4C44-B78A-4801F294D4D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94603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C0FF2E-CAD7-4C44-B78A-4801F294D4D7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32096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86962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8215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7433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48944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62251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59815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56711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8885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60007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全景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12774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138795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zh-CN" altLang="en-US"/>
              <a:t>单击此处编辑母版文本样式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695154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901885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17451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图片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115948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220706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035555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4F6A3A7-50EC-426E-A2A1-9224A0EAF506}" type="datetimeFigureOut">
              <a:rPr lang="zh-CN" altLang="en-US" smtClean="0"/>
              <a:t>2019/11/7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892ADF-9C98-4C4F-AD61-2A49BD01F55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586876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shika.com/blog/traditional-indian-jewellery-and-its-cultural-importance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721860/jewelry-market-volume-india/" TargetMode="External"/><Relationship Id="rId2" Type="http://schemas.openxmlformats.org/officeDocument/2006/relationships/hyperlink" Target="http://www.citethisforme.com/harvard/source-typ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E413EE5C-8359-43D4-B967-DA15BDDE85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72012" y="1447800"/>
            <a:ext cx="5222325" cy="3329581"/>
          </a:xfrm>
        </p:spPr>
        <p:txBody>
          <a:bodyPr>
            <a:normAutofit/>
          </a:bodyPr>
          <a:lstStyle/>
          <a:p>
            <a:r>
              <a:rPr lang="en-US" altLang="zh-CN" b="1" i="1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Enter Asia market </a:t>
            </a:r>
            <a:endParaRPr lang="zh-CN" altLang="en-US">
              <a:solidFill>
                <a:srgbClr val="EBEBEB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92B7C42A-E4AC-4D9D-B9BC-09B7B6A19B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72012" y="4777379"/>
            <a:ext cx="5222326" cy="144780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altLang="zh-CN" sz="1400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members: </a:t>
            </a:r>
          </a:p>
          <a:p>
            <a:pPr>
              <a:lnSpc>
                <a:spcPct val="90000"/>
              </a:lnSpc>
            </a:pPr>
            <a:r>
              <a:rPr lang="en-GB" altLang="zh-CN" sz="1400" dirty="0" err="1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Jingxian</a:t>
            </a:r>
            <a:r>
              <a:rPr lang="en-GB" altLang="zh-CN" sz="1400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Wu  1702293</a:t>
            </a:r>
            <a:endParaRPr lang="zh-CN" altLang="zh-CN" sz="1400" dirty="0">
              <a:solidFill>
                <a:schemeClr val="tx2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zh-CN" sz="1400" dirty="0" err="1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Fuguo</a:t>
            </a:r>
            <a:r>
              <a:rPr lang="en-GB" altLang="zh-CN" sz="1400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Hou   1702192</a:t>
            </a:r>
            <a:endParaRPr lang="zh-CN" altLang="zh-CN" sz="1400" dirty="0">
              <a:solidFill>
                <a:schemeClr val="tx2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zh-CN" sz="1400" dirty="0" err="1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Mingyi</a:t>
            </a:r>
            <a:r>
              <a:rPr lang="en-GB" altLang="zh-CN" sz="1400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Gao  1903232 </a:t>
            </a:r>
            <a:endParaRPr lang="zh-CN" altLang="zh-CN" sz="1400" dirty="0">
              <a:solidFill>
                <a:schemeClr val="tx2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zh-CN" sz="1400" dirty="0" err="1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Yuqing</a:t>
            </a:r>
            <a:r>
              <a:rPr lang="en-GB" altLang="zh-CN" sz="1400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Miao 1900200</a:t>
            </a:r>
            <a:endParaRPr lang="zh-CN" altLang="zh-CN" sz="1400" dirty="0">
              <a:solidFill>
                <a:schemeClr val="tx2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zh-CN" altLang="en-US" sz="5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792BC2-2232-430F-A23C-A217CAC47A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687" r="9689" b="-1"/>
          <a:stretch/>
        </p:blipFill>
        <p:spPr>
          <a:xfrm>
            <a:off x="20" y="10"/>
            <a:ext cx="4481944" cy="6857990"/>
          </a:xfrm>
          <a:custGeom>
            <a:avLst/>
            <a:gdLst>
              <a:gd name="connsiteX0" fmla="*/ 0 w 4481964"/>
              <a:gd name="connsiteY0" fmla="*/ 0 h 6858000"/>
              <a:gd name="connsiteX1" fmla="*/ 3137249 w 4481964"/>
              <a:gd name="connsiteY1" fmla="*/ 0 h 6858000"/>
              <a:gd name="connsiteX2" fmla="*/ 4480787 w 4481964"/>
              <a:gd name="connsiteY2" fmla="*/ 0 h 6858000"/>
              <a:gd name="connsiteX3" fmla="*/ 4455742 w 4481964"/>
              <a:gd name="connsiteY3" fmla="*/ 155676 h 6858000"/>
              <a:gd name="connsiteX4" fmla="*/ 4431873 w 4481964"/>
              <a:gd name="connsiteY4" fmla="*/ 310667 h 6858000"/>
              <a:gd name="connsiteX5" fmla="*/ 4408509 w 4481964"/>
              <a:gd name="connsiteY5" fmla="*/ 466344 h 6858000"/>
              <a:gd name="connsiteX6" fmla="*/ 4388506 w 4481964"/>
              <a:gd name="connsiteY6" fmla="*/ 622706 h 6858000"/>
              <a:gd name="connsiteX7" fmla="*/ 4368335 w 4481964"/>
              <a:gd name="connsiteY7" fmla="*/ 778383 h 6858000"/>
              <a:gd name="connsiteX8" fmla="*/ 4349509 w 4481964"/>
              <a:gd name="connsiteY8" fmla="*/ 934745 h 6858000"/>
              <a:gd name="connsiteX9" fmla="*/ 4333373 w 4481964"/>
              <a:gd name="connsiteY9" fmla="*/ 1089050 h 6858000"/>
              <a:gd name="connsiteX10" fmla="*/ 4318077 w 4481964"/>
              <a:gd name="connsiteY10" fmla="*/ 1245413 h 6858000"/>
              <a:gd name="connsiteX11" fmla="*/ 4304125 w 4481964"/>
              <a:gd name="connsiteY11" fmla="*/ 1401089 h 6858000"/>
              <a:gd name="connsiteX12" fmla="*/ 4292023 w 4481964"/>
              <a:gd name="connsiteY12" fmla="*/ 1554023 h 6858000"/>
              <a:gd name="connsiteX13" fmla="*/ 4279920 w 4481964"/>
              <a:gd name="connsiteY13" fmla="*/ 1709013 h 6858000"/>
              <a:gd name="connsiteX14" fmla="*/ 4269835 w 4481964"/>
              <a:gd name="connsiteY14" fmla="*/ 1861947 h 6858000"/>
              <a:gd name="connsiteX15" fmla="*/ 4261935 w 4481964"/>
              <a:gd name="connsiteY15" fmla="*/ 2014880 h 6858000"/>
              <a:gd name="connsiteX16" fmla="*/ 4253698 w 4481964"/>
              <a:gd name="connsiteY16" fmla="*/ 2167128 h 6858000"/>
              <a:gd name="connsiteX17" fmla="*/ 4246807 w 4481964"/>
              <a:gd name="connsiteY17" fmla="*/ 2318004 h 6858000"/>
              <a:gd name="connsiteX18" fmla="*/ 4241932 w 4481964"/>
              <a:gd name="connsiteY18" fmla="*/ 2467508 h 6858000"/>
              <a:gd name="connsiteX19" fmla="*/ 4237730 w 4481964"/>
              <a:gd name="connsiteY19" fmla="*/ 2617013 h 6858000"/>
              <a:gd name="connsiteX20" fmla="*/ 4233696 w 4481964"/>
              <a:gd name="connsiteY20" fmla="*/ 2765145 h 6858000"/>
              <a:gd name="connsiteX21" fmla="*/ 4231847 w 4481964"/>
              <a:gd name="connsiteY21" fmla="*/ 2911221 h 6858000"/>
              <a:gd name="connsiteX22" fmla="*/ 4229830 w 4481964"/>
              <a:gd name="connsiteY22" fmla="*/ 3057296 h 6858000"/>
              <a:gd name="connsiteX23" fmla="*/ 4228821 w 4481964"/>
              <a:gd name="connsiteY23" fmla="*/ 3201314 h 6858000"/>
              <a:gd name="connsiteX24" fmla="*/ 4229830 w 4481964"/>
              <a:gd name="connsiteY24" fmla="*/ 3343960 h 6858000"/>
              <a:gd name="connsiteX25" fmla="*/ 4229830 w 4481964"/>
              <a:gd name="connsiteY25" fmla="*/ 3485235 h 6858000"/>
              <a:gd name="connsiteX26" fmla="*/ 4231847 w 4481964"/>
              <a:gd name="connsiteY26" fmla="*/ 3625138 h 6858000"/>
              <a:gd name="connsiteX27" fmla="*/ 4234872 w 4481964"/>
              <a:gd name="connsiteY27" fmla="*/ 3762298 h 6858000"/>
              <a:gd name="connsiteX28" fmla="*/ 4237730 w 4481964"/>
              <a:gd name="connsiteY28" fmla="*/ 3898087 h 6858000"/>
              <a:gd name="connsiteX29" fmla="*/ 4240924 w 4481964"/>
              <a:gd name="connsiteY29" fmla="*/ 4031132 h 6858000"/>
              <a:gd name="connsiteX30" fmla="*/ 4245798 w 4481964"/>
              <a:gd name="connsiteY30" fmla="*/ 4163491 h 6858000"/>
              <a:gd name="connsiteX31" fmla="*/ 4251009 w 4481964"/>
              <a:gd name="connsiteY31" fmla="*/ 4293793 h 6858000"/>
              <a:gd name="connsiteX32" fmla="*/ 4255715 w 4481964"/>
              <a:gd name="connsiteY32" fmla="*/ 4421352 h 6858000"/>
              <a:gd name="connsiteX33" fmla="*/ 4268995 w 4481964"/>
              <a:gd name="connsiteY33" fmla="*/ 4670298 h 6858000"/>
              <a:gd name="connsiteX34" fmla="*/ 4283114 w 4481964"/>
              <a:gd name="connsiteY34" fmla="*/ 4908956 h 6858000"/>
              <a:gd name="connsiteX35" fmla="*/ 4297906 w 4481964"/>
              <a:gd name="connsiteY35" fmla="*/ 5138013 h 6858000"/>
              <a:gd name="connsiteX36" fmla="*/ 4314211 w 4481964"/>
              <a:gd name="connsiteY36" fmla="*/ 5354726 h 6858000"/>
              <a:gd name="connsiteX37" fmla="*/ 4331188 w 4481964"/>
              <a:gd name="connsiteY37" fmla="*/ 5561838 h 6858000"/>
              <a:gd name="connsiteX38" fmla="*/ 4349509 w 4481964"/>
              <a:gd name="connsiteY38" fmla="*/ 5753862 h 6858000"/>
              <a:gd name="connsiteX39" fmla="*/ 4367495 w 4481964"/>
              <a:gd name="connsiteY39" fmla="*/ 5934227 h 6858000"/>
              <a:gd name="connsiteX40" fmla="*/ 4385480 w 4481964"/>
              <a:gd name="connsiteY40" fmla="*/ 6100191 h 6858000"/>
              <a:gd name="connsiteX41" fmla="*/ 4402457 w 4481964"/>
              <a:gd name="connsiteY41" fmla="*/ 6252438 h 6858000"/>
              <a:gd name="connsiteX42" fmla="*/ 4418594 w 4481964"/>
              <a:gd name="connsiteY42" fmla="*/ 6387541 h 6858000"/>
              <a:gd name="connsiteX43" fmla="*/ 4433890 w 4481964"/>
              <a:gd name="connsiteY43" fmla="*/ 6509613 h 6858000"/>
              <a:gd name="connsiteX44" fmla="*/ 4446665 w 4481964"/>
              <a:gd name="connsiteY44" fmla="*/ 6612483 h 6858000"/>
              <a:gd name="connsiteX45" fmla="*/ 4458767 w 4481964"/>
              <a:gd name="connsiteY45" fmla="*/ 6698894 h 6858000"/>
              <a:gd name="connsiteX46" fmla="*/ 4476081 w 4481964"/>
              <a:gd name="connsiteY46" fmla="*/ 6817538 h 6858000"/>
              <a:gd name="connsiteX47" fmla="*/ 4481964 w 4481964"/>
              <a:gd name="connsiteY47" fmla="*/ 6858000 h 6858000"/>
              <a:gd name="connsiteX48" fmla="*/ 3577807 w 4481964"/>
              <a:gd name="connsiteY48" fmla="*/ 6858000 h 6858000"/>
              <a:gd name="connsiteX49" fmla="*/ 0 w 4481964"/>
              <a:gd name="connsiteY4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4481964" h="6858000">
                <a:moveTo>
                  <a:pt x="0" y="0"/>
                </a:moveTo>
                <a:lnTo>
                  <a:pt x="3137249" y="0"/>
                </a:ln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769171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7A206444-9005-4A18-BEB3-7785A14F7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 b="1" i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main topic 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453A6A7-0D74-41CD-8F0C-08668D534B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r>
              <a:rPr lang="en-GB" altLang="zh-CN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Entry new market</a:t>
            </a:r>
          </a:p>
          <a:p>
            <a:pPr marL="0" indent="0">
              <a:buNone/>
            </a:pPr>
            <a:endParaRPr lang="en-GB" altLang="zh-CN" sz="28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Target India as entry country</a:t>
            </a:r>
          </a:p>
          <a:p>
            <a:pPr marL="0" indent="0">
              <a:buNone/>
            </a:pPr>
            <a:endParaRPr lang="en-GB" sz="28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skill and suggestion about building and developing </a:t>
            </a:r>
            <a:r>
              <a:rPr lang="en-GB" altLang="zh-CN" sz="28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partners</a:t>
            </a:r>
            <a:endParaRPr lang="en-GB" sz="28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4BC4B3DD-F558-482B-9490-6C298C9FDFB2}"/>
              </a:ext>
            </a:extLst>
          </p:cNvPr>
          <p:cNvSpPr txBox="1"/>
          <p:nvPr/>
        </p:nvSpPr>
        <p:spPr>
          <a:xfrm>
            <a:off x="49828" y="6375545"/>
            <a:ext cx="1725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dirty="0" err="1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Yuqing</a:t>
            </a:r>
            <a:r>
              <a:rPr lang="en-GB" altLang="zh-CN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Miao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3414207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23C874EE-D1A7-40F9-A8FE-F59D79EBD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US" altLang="zh-CN" b="1" i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Concept of </a:t>
            </a:r>
            <a:r>
              <a:rPr lang="en-GB" altLang="zh-CN" b="1" i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Entry new market</a:t>
            </a:r>
            <a:endParaRPr lang="zh-CN" altLang="en-US" b="1" i="1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1E65FA6-D37E-4D4E-8F33-7ADD375D44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altLang="zh-CN" sz="1800" b="1" dirty="0">
                <a:latin typeface="Arial" panose="020B0604020202020204" pitchFamily="34" charset="0"/>
                <a:cs typeface="Arial" panose="020B0604020202020204" pitchFamily="34" charset="0"/>
              </a:rPr>
              <a:t>Concept </a:t>
            </a:r>
            <a:endParaRPr lang="en-GB" altLang="zh-CN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Developing their market to other countries. </a:t>
            </a:r>
            <a:endParaRPr lang="zh-CN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Enlarge market</a:t>
            </a:r>
          </a:p>
          <a:p>
            <a:pPr>
              <a:lnSpc>
                <a:spcPct val="90000"/>
              </a:lnSpc>
            </a:pPr>
            <a:r>
              <a:rPr lang="en-GB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Increase reputation</a:t>
            </a:r>
          </a:p>
          <a:p>
            <a:pPr>
              <a:lnSpc>
                <a:spcPct val="90000"/>
              </a:lnSpc>
            </a:pPr>
            <a:r>
              <a:rPr lang="en-GB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More customers</a:t>
            </a:r>
          </a:p>
          <a:p>
            <a:pPr>
              <a:lnSpc>
                <a:spcPct val="90000"/>
              </a:lnSpc>
            </a:pPr>
            <a:endParaRPr lang="en-GB" altLang="zh-C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altLang="zh-CN" sz="1800" b="1" dirty="0">
                <a:latin typeface="Arial" panose="020B0604020202020204" pitchFamily="34" charset="0"/>
                <a:cs typeface="Arial" panose="020B0604020202020204" pitchFamily="34" charset="0"/>
              </a:rPr>
              <a:t>Risk and barrier </a:t>
            </a:r>
            <a:endParaRPr lang="en-GB" altLang="zh-CN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Cost</a:t>
            </a:r>
          </a:p>
          <a:p>
            <a:pPr>
              <a:lnSpc>
                <a:spcPct val="90000"/>
              </a:lnSpc>
            </a:pPr>
            <a:r>
              <a:rPr lang="en-GB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Labour </a:t>
            </a:r>
          </a:p>
          <a:p>
            <a:pPr>
              <a:lnSpc>
                <a:spcPct val="90000"/>
              </a:lnSpc>
            </a:pPr>
            <a:r>
              <a:rPr lang="en-GB" altLang="zh-CN" sz="1800" dirty="0">
                <a:latin typeface="Arial" panose="020B0604020202020204" pitchFamily="34" charset="0"/>
                <a:cs typeface="Arial" panose="020B0604020202020204" pitchFamily="34" charset="0"/>
              </a:rPr>
              <a:t>Sales</a:t>
            </a:r>
          </a:p>
        </p:txBody>
      </p:sp>
    </p:spTree>
    <p:extLst>
      <p:ext uri="{BB962C8B-B14F-4D97-AF65-F5344CB8AC3E}">
        <p14:creationId xmlns:p14="http://schemas.microsoft.com/office/powerpoint/2010/main" val="7858643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376FBA5-5FBA-4C59-BD02-594E7E9CE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28" y="284018"/>
            <a:ext cx="10515600" cy="991034"/>
          </a:xfrm>
        </p:spPr>
        <p:txBody>
          <a:bodyPr/>
          <a:lstStyle/>
          <a:p>
            <a:r>
              <a:rPr lang="en-GB" altLang="zh-CN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 of know more culture of Asia</a:t>
            </a:r>
            <a:endParaRPr lang="zh-CN" altLang="en-US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09605B2-1643-42ED-B5B3-82BB39C33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727" y="1406236"/>
            <a:ext cx="11319163" cy="5167746"/>
          </a:xfrm>
        </p:spPr>
        <p:txBody>
          <a:bodyPr/>
          <a:lstStyle/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When a company want to entry a new market know more culture of this area is one of the most important things. </a:t>
            </a:r>
          </a:p>
          <a:p>
            <a:pPr marL="0" indent="0">
              <a:buNone/>
            </a:pP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  The company can know more detail of aim country. </a:t>
            </a:r>
          </a:p>
          <a:p>
            <a:r>
              <a:rPr lang="en-GB" altLang="zh-CN" dirty="0">
                <a:latin typeface="Arial" panose="020B0604020202020204" pitchFamily="34" charset="0"/>
                <a:cs typeface="Arial" panose="020B0604020202020204" pitchFamily="34" charset="0"/>
              </a:rPr>
              <a:t> life style, food, wear, habit and religion </a:t>
            </a:r>
          </a:p>
          <a:p>
            <a:pPr marL="0" indent="0">
              <a:buNone/>
            </a:pPr>
            <a:endParaRPr lang="en-US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Making a suitable strategy</a:t>
            </a:r>
          </a:p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Type of design</a:t>
            </a:r>
          </a:p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Selling model</a:t>
            </a:r>
          </a:p>
          <a:p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534516368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7AC77C4-BB65-4A02-A0F8-3149573A4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52718"/>
            <a:ext cx="4165580" cy="140053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zh-CN" sz="36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Benefit of know more culture of Asia</a:t>
            </a:r>
            <a:endParaRPr lang="zh-CN" altLang="en-US" sz="3600"/>
          </a:p>
        </p:txBody>
      </p:sp>
      <p:sp>
        <p:nvSpPr>
          <p:cNvPr id="18" name="Freeform: Shape 14">
            <a:extLst>
              <a:ext uri="{FF2B5EF4-FFF2-40B4-BE49-F238E27FC236}">
                <a16:creationId xmlns:a16="http://schemas.microsoft.com/office/drawing/2014/main" id="{01F06C3F-35EE-478B-B96B-1247519C7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7191 h 6985200"/>
              <a:gd name="connsiteX6" fmla="*/ 1 w 6858001"/>
              <a:gd name="connsiteY6" fmla="*/ 887191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7191"/>
                </a:lnTo>
                <a:lnTo>
                  <a:pt x="1" y="887191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17" name="Freeform 23">
            <a:extLst>
              <a:ext uri="{FF2B5EF4-FFF2-40B4-BE49-F238E27FC236}">
                <a16:creationId xmlns:a16="http://schemas.microsoft.com/office/drawing/2014/main" id="{72742D7C-18EF-4DDC-B3B1-7D394C348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4FE7E694-62C3-477F-BCC4-9CB2E6FD03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410" y="1001798"/>
            <a:ext cx="5449471" cy="2534004"/>
          </a:xfrm>
          <a:prstGeom prst="rect">
            <a:avLst/>
          </a:prstGeom>
          <a:effectLst/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DFB004C-C794-45CE-846D-166C532D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663AEB9-7E50-438B-886C-635C6852C6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3" y="2052918"/>
            <a:ext cx="4165146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Avoid fetal risk in the meeting and business activities. </a:t>
            </a:r>
          </a:p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Punctuality</a:t>
            </a:r>
          </a:p>
          <a:p>
            <a:r>
              <a:rPr lang="en-US" altLang="zh-CN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endParaRPr lang="en-US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Gift giving</a:t>
            </a: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endParaRPr lang="zh-CN" altLang="en-US" dirty="0"/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6670039F-852C-4A26-B334-322C2FBB96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4408" y="4316385"/>
            <a:ext cx="2627752" cy="1701469"/>
          </a:xfrm>
          <a:prstGeom prst="rect">
            <a:avLst/>
          </a:prstGeom>
          <a:effectLst/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65C98759-67CD-47E8-BEF9-FC008F3434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16129" y="4444488"/>
            <a:ext cx="2627752" cy="144526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721708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56D9308-CF5D-4F72-964D-CEF9D9201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964" y="212725"/>
            <a:ext cx="11104418" cy="1325563"/>
          </a:xfrm>
        </p:spPr>
        <p:txBody>
          <a:bodyPr/>
          <a:lstStyle/>
          <a:p>
            <a:pPr algn="ctr"/>
            <a:r>
              <a:rPr lang="en-US" altLang="zh-CN" dirty="0"/>
              <a:t> </a:t>
            </a:r>
            <a:r>
              <a:rPr lang="en-US" altLang="zh-CN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and benefit of developing relationships</a:t>
            </a:r>
            <a:endParaRPr lang="zh-CN" altLang="en-US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EA2C06F-4211-4B47-A783-514861DC9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964" y="1863437"/>
            <a:ext cx="11617036" cy="5204402"/>
          </a:xfrm>
        </p:spPr>
        <p:txBody>
          <a:bodyPr/>
          <a:lstStyle/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If company do not use suitable method to build relationship with global partner. Leading to serious result. </a:t>
            </a:r>
          </a:p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Cannot sustain </a:t>
            </a:r>
            <a:r>
              <a:rPr lang="en-GB" altLang="zh-CN" dirty="0">
                <a:latin typeface="Arial" panose="020B0604020202020204" pitchFamily="34" charset="0"/>
                <a:cs typeface="Arial" panose="020B0604020202020204" pitchFamily="34" charset="0"/>
              </a:rPr>
              <a:t>long-term development </a:t>
            </a:r>
          </a:p>
          <a:p>
            <a:r>
              <a:rPr lang="en-US" altLang="zh-CN" dirty="0">
                <a:latin typeface="Arial" panose="020B0604020202020204" pitchFamily="34" charset="0"/>
                <a:cs typeface="Arial" panose="020B0604020202020204" pitchFamily="34" charset="0"/>
              </a:rPr>
              <a:t>Other company have opinion for you</a:t>
            </a:r>
          </a:p>
          <a:p>
            <a:endParaRPr lang="en-US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zh-CN" b="1" dirty="0">
                <a:latin typeface="Arial" panose="020B0604020202020204" pitchFamily="34" charset="0"/>
                <a:cs typeface="Arial" panose="020B0604020202020204" pitchFamily="34" charset="0"/>
              </a:rPr>
              <a:t>Benefit </a:t>
            </a:r>
          </a:p>
          <a:p>
            <a:r>
              <a:rPr lang="en-GB" altLang="zh-CN" dirty="0">
                <a:latin typeface="Arial" panose="020B0604020202020204" pitchFamily="34" charset="0"/>
                <a:cs typeface="Arial" panose="020B0604020202020204" pitchFamily="34" charset="0"/>
              </a:rPr>
              <a:t>Stabilizing their brand position</a:t>
            </a:r>
          </a:p>
          <a:p>
            <a:r>
              <a:rPr lang="en-GB" altLang="zh-CN" dirty="0">
                <a:latin typeface="Arial" panose="020B0604020202020204" pitchFamily="34" charset="0"/>
                <a:cs typeface="Arial" panose="020B0604020202020204" pitchFamily="34" charset="0"/>
              </a:rPr>
              <a:t>Higher reputation to develop in the future</a:t>
            </a:r>
          </a:p>
          <a:p>
            <a:endParaRPr lang="en-GB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7937923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A9175FA-DBD3-42D6-B9EB-56079C845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28" y="302780"/>
            <a:ext cx="10515600" cy="923347"/>
          </a:xfrm>
        </p:spPr>
        <p:txBody>
          <a:bodyPr>
            <a:normAutofit/>
          </a:bodyPr>
          <a:lstStyle/>
          <a:p>
            <a:r>
              <a:rPr lang="en-GB" altLang="zh-CN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of failure </a:t>
            </a:r>
            <a:endParaRPr lang="en-GB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C541FA6-89D9-4FB7-BA10-7EDB38E2D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727" y="1302327"/>
            <a:ext cx="11561617" cy="5389418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Waste the time</a:t>
            </a:r>
          </a:p>
          <a:p>
            <a:r>
              <a:rPr lang="en-GB" altLang="zh-CN" sz="2800" dirty="0">
                <a:latin typeface="Arial" panose="020B0604020202020204" pitchFamily="34" charset="0"/>
                <a:cs typeface="Arial" panose="020B0604020202020204" pitchFamily="34" charset="0"/>
              </a:rPr>
              <a:t>Waste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labour 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B51491A8-9595-4FCE-9E2A-4779D56615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647" y="2429310"/>
            <a:ext cx="3541317" cy="1835345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23F7114B-70F7-4E89-A401-0B2C78564E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726" y="4638000"/>
            <a:ext cx="3569238" cy="1835345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CCE376B5-247F-48E5-B9AA-22F72CFE1D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9528" y="2429309"/>
            <a:ext cx="3797837" cy="1835345"/>
          </a:xfrm>
          <a:prstGeom prst="rect">
            <a:avLst/>
          </a:prstGeom>
        </p:spPr>
      </p:pic>
      <p:sp>
        <p:nvSpPr>
          <p:cNvPr id="8" name="文本框 7">
            <a:extLst>
              <a:ext uri="{FF2B5EF4-FFF2-40B4-BE49-F238E27FC236}">
                <a16:creationId xmlns:a16="http://schemas.microsoft.com/office/drawing/2014/main" id="{9FE36D83-624D-4224-9E1C-B21629C3C56A}"/>
              </a:ext>
            </a:extLst>
          </p:cNvPr>
          <p:cNvSpPr txBox="1"/>
          <p:nvPr/>
        </p:nvSpPr>
        <p:spPr>
          <a:xfrm>
            <a:off x="5311896" y="1299365"/>
            <a:ext cx="506759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zh-CN" sz="2800" dirty="0">
                <a:latin typeface="Arial" panose="020B0604020202020204" pitchFamily="34" charset="0"/>
                <a:cs typeface="Arial" panose="020B0604020202020204" pitchFamily="34" charset="0"/>
              </a:rPr>
              <a:t>Waste money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zh-CN" sz="2800" dirty="0">
                <a:latin typeface="Arial" panose="020B0604020202020204" pitchFamily="34" charset="0"/>
                <a:cs typeface="Arial" panose="020B0604020202020204" pitchFamily="34" charset="0"/>
              </a:rPr>
              <a:t>Reputation decrease </a:t>
            </a:r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3D554CC4-B0DA-4BD2-B6CB-3368192671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9528" y="4638000"/>
            <a:ext cx="3797838" cy="1835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0944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1658" y="629266"/>
            <a:ext cx="3679339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zh-CN" sz="3600"/>
              <a:t>choose india as entry country</a:t>
            </a:r>
            <a:endParaRPr lang="zh-CN" altLang="en-US" sz="3600"/>
          </a:p>
        </p:txBody>
      </p:sp>
      <p:pic>
        <p:nvPicPr>
          <p:cNvPr id="3" name="图片 2" descr="dD9nT26wtz_small[1]"/>
          <p:cNvPicPr>
            <a:picLocks noChangeAspect="1"/>
          </p:cNvPicPr>
          <p:nvPr/>
        </p:nvPicPr>
        <p:blipFill rotWithShape="1">
          <a:blip r:embed="rId3"/>
          <a:srcRect l="13323" r="13091" b="-1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内容占位符 4"/>
          <p:cNvSpPr>
            <a:spLocks noGrp="1"/>
          </p:cNvSpPr>
          <p:nvPr>
            <p:ph idx="1"/>
          </p:nvPr>
        </p:nvSpPr>
        <p:spPr>
          <a:xfrm>
            <a:off x="650669" y="2438400"/>
            <a:ext cx="3330328" cy="380999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ym typeface="+mn-ea"/>
              </a:rPr>
              <a:t>Culture between UK and India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ym typeface="+mn-ea"/>
              </a:rPr>
              <a:t>Reason of choosing India</a:t>
            </a:r>
            <a:endParaRPr lang="zh-CN" altLang="en-US" dirty="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6F085D74-B74A-421B-A1BA-535CEB2B6773}"/>
              </a:ext>
            </a:extLst>
          </p:cNvPr>
          <p:cNvSpPr txBox="1"/>
          <p:nvPr/>
        </p:nvSpPr>
        <p:spPr>
          <a:xfrm>
            <a:off x="0" y="6328412"/>
            <a:ext cx="14894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dirty="0" err="1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Mingyi</a:t>
            </a:r>
            <a:r>
              <a:rPr lang="en-GB" altLang="zh-CN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Gao</a:t>
            </a:r>
            <a:endParaRPr lang="zh-CN" alt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47AEA421-5F29-4BA7-9360-2501B5987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 7">
            <a:extLst>
              <a:ext uri="{FF2B5EF4-FFF2-40B4-BE49-F238E27FC236}">
                <a16:creationId xmlns:a16="http://schemas.microsoft.com/office/drawing/2014/main" id="{9348F0CB-4904-4DEF-BDD4-ADEC2DCC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>
                <a:solidFill>
                  <a:srgbClr val="EBEBEB"/>
                </a:solidFill>
              </a:rPr>
              <a:t>The culture between UK and India</a:t>
            </a:r>
            <a:br>
              <a:rPr lang="en-US" sz="3300">
                <a:solidFill>
                  <a:srgbClr val="EBEBEB"/>
                </a:solidFill>
              </a:rPr>
            </a:br>
            <a:endParaRPr lang="zh-CN" altLang="en-US" sz="3300">
              <a:solidFill>
                <a:srgbClr val="EBEBEB"/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583E1B8-79B3-49BB-8704-58E4AB1AF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7BB34D5F-2B87-438E-8236-69C6068D4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22" name="内容占位符 2">
            <a:extLst>
              <a:ext uri="{FF2B5EF4-FFF2-40B4-BE49-F238E27FC236}">
                <a16:creationId xmlns:a16="http://schemas.microsoft.com/office/drawing/2014/main" id="{154D1C53-57FA-4755-BB22-FEA3EC7398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8366943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>
                <a:solidFill>
                  <a:srgbClr val="EBEBEB"/>
                </a:solidFill>
              </a:rPr>
              <a:t>The reason of choosing India</a:t>
            </a:r>
            <a:br>
              <a:rPr lang="en-US" sz="3600">
                <a:solidFill>
                  <a:srgbClr val="EBEBEB"/>
                </a:solidFill>
              </a:rPr>
            </a:br>
            <a:endParaRPr lang="zh-CN" altLang="en-US" sz="3600">
              <a:solidFill>
                <a:srgbClr val="EBEBEB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>
            <a:normAutofit/>
          </a:bodyPr>
          <a:lstStyle/>
          <a:p>
            <a:pPr marL="514350" indent="-514350">
              <a:lnSpc>
                <a:spcPct val="90000"/>
              </a:lnSpc>
              <a:buNone/>
            </a:pPr>
            <a:r>
              <a:rPr lang="en-US" altLang="zh-CN" sz="1700" dirty="0">
                <a:solidFill>
                  <a:srgbClr val="FFFFFF"/>
                </a:solidFill>
              </a:rPr>
              <a:t>Enough culture background</a:t>
            </a:r>
          </a:p>
          <a:p>
            <a:pPr marL="514350" indent="-514350">
              <a:lnSpc>
                <a:spcPct val="90000"/>
              </a:lnSpc>
              <a:buNone/>
            </a:pPr>
            <a:endParaRPr lang="en-US" altLang="zh-CN" sz="1700" dirty="0">
              <a:solidFill>
                <a:srgbClr val="FFFFFF"/>
              </a:solidFill>
            </a:endParaRPr>
          </a:p>
          <a:p>
            <a:pPr marL="514350" indent="-514350">
              <a:lnSpc>
                <a:spcPct val="90000"/>
              </a:lnSpc>
              <a:buFont typeface="+mj-lt"/>
              <a:buAutoNum type="romanUcPeriod"/>
            </a:pPr>
            <a:r>
              <a:rPr lang="en-US" altLang="zh-CN" sz="1700" dirty="0">
                <a:solidFill>
                  <a:srgbClr val="FFFFFF"/>
                </a:solidFill>
              </a:rPr>
              <a:t>Similar language </a:t>
            </a:r>
          </a:p>
          <a:p>
            <a:pPr marL="514350" indent="-514350">
              <a:lnSpc>
                <a:spcPct val="90000"/>
              </a:lnSpc>
              <a:buFont typeface="+mj-lt"/>
              <a:buAutoNum type="romanUcPeriod"/>
            </a:pPr>
            <a:endParaRPr lang="en-US" altLang="zh-CN" sz="1700" dirty="0">
              <a:solidFill>
                <a:srgbClr val="FFFFFF"/>
              </a:solidFill>
            </a:endParaRPr>
          </a:p>
          <a:p>
            <a:pPr marL="514350" indent="-514350">
              <a:lnSpc>
                <a:spcPct val="90000"/>
              </a:lnSpc>
              <a:buFont typeface="+mj-lt"/>
              <a:buAutoNum type="romanUcPeriod"/>
            </a:pPr>
            <a:r>
              <a:rPr lang="en-US" altLang="zh-CN" sz="1700" dirty="0">
                <a:solidFill>
                  <a:srgbClr val="FFFFFF"/>
                </a:solidFill>
              </a:rPr>
              <a:t>Means</a:t>
            </a:r>
          </a:p>
          <a:p>
            <a:pPr marL="514350" indent="-514350">
              <a:lnSpc>
                <a:spcPct val="90000"/>
              </a:lnSpc>
              <a:buNone/>
            </a:pPr>
            <a:endParaRPr lang="en-US" sz="1700" dirty="0">
              <a:solidFill>
                <a:srgbClr val="FFFFFF"/>
              </a:solidFill>
            </a:endParaRPr>
          </a:p>
          <a:p>
            <a:pPr marL="514350" indent="-5143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FFFFFF"/>
                </a:solidFill>
              </a:rPr>
              <a:t>Respect for Indian women</a:t>
            </a:r>
          </a:p>
          <a:p>
            <a:pPr marL="514350" indent="-514350">
              <a:lnSpc>
                <a:spcPct val="90000"/>
              </a:lnSpc>
              <a:buNone/>
            </a:pPr>
            <a:endParaRPr lang="en-US" sz="1700" dirty="0">
              <a:solidFill>
                <a:srgbClr val="FFFFFF"/>
              </a:solidFill>
            </a:endParaRPr>
          </a:p>
          <a:p>
            <a:pPr marL="514350" indent="-5143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rgbClr val="FFFFFF"/>
              </a:solidFill>
            </a:endParaRPr>
          </a:p>
          <a:p>
            <a:pPr marL="514350" indent="-5143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zh-CN" sz="1700" dirty="0">
                <a:solidFill>
                  <a:srgbClr val="FFFFFF"/>
                </a:solidFill>
              </a:rPr>
              <a:t>Symbol of </a:t>
            </a:r>
            <a:r>
              <a:rPr lang="en-US" sz="1700" dirty="0">
                <a:solidFill>
                  <a:srgbClr val="FFFFFF"/>
                </a:solidFill>
              </a:rPr>
              <a:t>wealth, power and prosperity</a:t>
            </a:r>
          </a:p>
          <a:p>
            <a:pPr marL="514350" indent="-514350">
              <a:lnSpc>
                <a:spcPct val="90000"/>
              </a:lnSpc>
              <a:buNone/>
            </a:pPr>
            <a:endParaRPr lang="en-US" altLang="zh-CN" sz="1700" dirty="0">
              <a:solidFill>
                <a:srgbClr val="FFFFFF"/>
              </a:solidFill>
            </a:endParaRPr>
          </a:p>
          <a:p>
            <a:pPr marL="514350" indent="-514350">
              <a:lnSpc>
                <a:spcPct val="90000"/>
              </a:lnSpc>
              <a:buFont typeface="+mj-lt"/>
              <a:buAutoNum type="romanUcPeriod"/>
            </a:pPr>
            <a:endParaRPr lang="en-US" altLang="zh-CN" sz="1700" dirty="0">
              <a:solidFill>
                <a:srgbClr val="FFFFFF"/>
              </a:solidFill>
            </a:endParaRPr>
          </a:p>
          <a:p>
            <a:pPr marL="514350" indent="-514350">
              <a:lnSpc>
                <a:spcPct val="90000"/>
              </a:lnSpc>
              <a:buFont typeface="+mj-lt"/>
              <a:buAutoNum type="romanUcPeriod"/>
            </a:pPr>
            <a:endParaRPr lang="en-US" altLang="zh-CN" sz="1700" dirty="0">
              <a:solidFill>
                <a:srgbClr val="FFFFFF"/>
              </a:solidFill>
            </a:endParaRPr>
          </a:p>
          <a:p>
            <a:pPr marL="514350" indent="-514350">
              <a:lnSpc>
                <a:spcPct val="90000"/>
              </a:lnSpc>
              <a:buFont typeface="+mj-lt"/>
              <a:buAutoNum type="romanUcPeriod"/>
            </a:pPr>
            <a:endParaRPr lang="en-US" altLang="zh-CN" sz="1700" dirty="0">
              <a:solidFill>
                <a:srgbClr val="FFFFFF"/>
              </a:solidFill>
            </a:endParaRPr>
          </a:p>
          <a:p>
            <a:pPr marL="514350" indent="-514350">
              <a:lnSpc>
                <a:spcPct val="90000"/>
              </a:lnSpc>
              <a:buFont typeface="+mj-lt"/>
              <a:buAutoNum type="romanUcPeriod"/>
            </a:pPr>
            <a:endParaRPr lang="en-US" altLang="zh-CN" sz="17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None/>
            </a:pPr>
            <a:endParaRPr lang="zh-CN" altLang="en-US" sz="17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None/>
            </a:pPr>
            <a:endParaRPr lang="en-US" altLang="zh-CN" sz="1700" dirty="0">
              <a:solidFill>
                <a:srgbClr val="FFFFFF"/>
              </a:solidFill>
            </a:endParaRPr>
          </a:p>
        </p:txBody>
      </p:sp>
      <p:sp>
        <p:nvSpPr>
          <p:cNvPr id="137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/>
          <a:srcRect r="-1" b="6039"/>
          <a:stretch/>
        </p:blipFill>
        <p:spPr bwMode="auto">
          <a:xfrm>
            <a:off x="7229175" y="1"/>
            <a:ext cx="4963245" cy="6858001"/>
          </a:xfrm>
          <a:custGeom>
            <a:avLst/>
            <a:gdLst>
              <a:gd name="connsiteX0" fmla="*/ 1177 w 4963245"/>
              <a:gd name="connsiteY0" fmla="*/ 0 h 6858001"/>
              <a:gd name="connsiteX1" fmla="*/ 1344715 w 4963245"/>
              <a:gd name="connsiteY1" fmla="*/ 0 h 6858001"/>
              <a:gd name="connsiteX2" fmla="*/ 1344715 w 4963245"/>
              <a:gd name="connsiteY2" fmla="*/ 1 h 6858001"/>
              <a:gd name="connsiteX3" fmla="*/ 4963245 w 4963245"/>
              <a:gd name="connsiteY3" fmla="*/ 1 h 6858001"/>
              <a:gd name="connsiteX4" fmla="*/ 4963244 w 4963245"/>
              <a:gd name="connsiteY4" fmla="*/ 6858001 h 6858001"/>
              <a:gd name="connsiteX5" fmla="*/ 900697 w 4963245"/>
              <a:gd name="connsiteY5" fmla="*/ 6858001 h 6858001"/>
              <a:gd name="connsiteX6" fmla="*/ 900697 w 4963245"/>
              <a:gd name="connsiteY6" fmla="*/ 6858000 h 6858001"/>
              <a:gd name="connsiteX7" fmla="*/ 0 w 4963245"/>
              <a:gd name="connsiteY7" fmla="*/ 6858000 h 6858001"/>
              <a:gd name="connsiteX8" fmla="*/ 5883 w 4963245"/>
              <a:gd name="connsiteY8" fmla="*/ 6817538 h 6858001"/>
              <a:gd name="connsiteX9" fmla="*/ 23196 w 4963245"/>
              <a:gd name="connsiteY9" fmla="*/ 6698894 h 6858001"/>
              <a:gd name="connsiteX10" fmla="*/ 35299 w 4963245"/>
              <a:gd name="connsiteY10" fmla="*/ 6612483 h 6858001"/>
              <a:gd name="connsiteX11" fmla="*/ 48073 w 4963245"/>
              <a:gd name="connsiteY11" fmla="*/ 6509613 h 6858001"/>
              <a:gd name="connsiteX12" fmla="*/ 63369 w 4963245"/>
              <a:gd name="connsiteY12" fmla="*/ 6387541 h 6858001"/>
              <a:gd name="connsiteX13" fmla="*/ 79506 w 4963245"/>
              <a:gd name="connsiteY13" fmla="*/ 6252438 h 6858001"/>
              <a:gd name="connsiteX14" fmla="*/ 96483 w 4963245"/>
              <a:gd name="connsiteY14" fmla="*/ 6100191 h 6858001"/>
              <a:gd name="connsiteX15" fmla="*/ 114469 w 4963245"/>
              <a:gd name="connsiteY15" fmla="*/ 5934227 h 6858001"/>
              <a:gd name="connsiteX16" fmla="*/ 132454 w 4963245"/>
              <a:gd name="connsiteY16" fmla="*/ 5753862 h 6858001"/>
              <a:gd name="connsiteX17" fmla="*/ 150776 w 4963245"/>
              <a:gd name="connsiteY17" fmla="*/ 5561838 h 6858001"/>
              <a:gd name="connsiteX18" fmla="*/ 167753 w 4963245"/>
              <a:gd name="connsiteY18" fmla="*/ 5354726 h 6858001"/>
              <a:gd name="connsiteX19" fmla="*/ 184058 w 4963245"/>
              <a:gd name="connsiteY19" fmla="*/ 5138013 h 6858001"/>
              <a:gd name="connsiteX20" fmla="*/ 198849 w 4963245"/>
              <a:gd name="connsiteY20" fmla="*/ 4908956 h 6858001"/>
              <a:gd name="connsiteX21" fmla="*/ 212969 w 4963245"/>
              <a:gd name="connsiteY21" fmla="*/ 4670298 h 6858001"/>
              <a:gd name="connsiteX22" fmla="*/ 226248 w 4963245"/>
              <a:gd name="connsiteY22" fmla="*/ 4421352 h 6858001"/>
              <a:gd name="connsiteX23" fmla="*/ 230955 w 4963245"/>
              <a:gd name="connsiteY23" fmla="*/ 4293793 h 6858001"/>
              <a:gd name="connsiteX24" fmla="*/ 236165 w 4963245"/>
              <a:gd name="connsiteY24" fmla="*/ 4163492 h 6858001"/>
              <a:gd name="connsiteX25" fmla="*/ 241040 w 4963245"/>
              <a:gd name="connsiteY25" fmla="*/ 4031133 h 6858001"/>
              <a:gd name="connsiteX26" fmla="*/ 244234 w 4963245"/>
              <a:gd name="connsiteY26" fmla="*/ 3898087 h 6858001"/>
              <a:gd name="connsiteX27" fmla="*/ 247091 w 4963245"/>
              <a:gd name="connsiteY27" fmla="*/ 3762299 h 6858001"/>
              <a:gd name="connsiteX28" fmla="*/ 250117 w 4963245"/>
              <a:gd name="connsiteY28" fmla="*/ 3625139 h 6858001"/>
              <a:gd name="connsiteX29" fmla="*/ 252134 w 4963245"/>
              <a:gd name="connsiteY29" fmla="*/ 3485236 h 6858001"/>
              <a:gd name="connsiteX30" fmla="*/ 252134 w 4963245"/>
              <a:gd name="connsiteY30" fmla="*/ 3343961 h 6858001"/>
              <a:gd name="connsiteX31" fmla="*/ 253142 w 4963245"/>
              <a:gd name="connsiteY31" fmla="*/ 3201315 h 6858001"/>
              <a:gd name="connsiteX32" fmla="*/ 252134 w 4963245"/>
              <a:gd name="connsiteY32" fmla="*/ 3057297 h 6858001"/>
              <a:gd name="connsiteX33" fmla="*/ 250117 w 4963245"/>
              <a:gd name="connsiteY33" fmla="*/ 2911221 h 6858001"/>
              <a:gd name="connsiteX34" fmla="*/ 248268 w 4963245"/>
              <a:gd name="connsiteY34" fmla="*/ 2765146 h 6858001"/>
              <a:gd name="connsiteX35" fmla="*/ 244234 w 4963245"/>
              <a:gd name="connsiteY35" fmla="*/ 2617013 h 6858001"/>
              <a:gd name="connsiteX36" fmla="*/ 240032 w 4963245"/>
              <a:gd name="connsiteY36" fmla="*/ 2467509 h 6858001"/>
              <a:gd name="connsiteX37" fmla="*/ 235157 w 4963245"/>
              <a:gd name="connsiteY37" fmla="*/ 2318004 h 6858001"/>
              <a:gd name="connsiteX38" fmla="*/ 228266 w 4963245"/>
              <a:gd name="connsiteY38" fmla="*/ 2167128 h 6858001"/>
              <a:gd name="connsiteX39" fmla="*/ 220029 w 4963245"/>
              <a:gd name="connsiteY39" fmla="*/ 2014881 h 6858001"/>
              <a:gd name="connsiteX40" fmla="*/ 212129 w 4963245"/>
              <a:gd name="connsiteY40" fmla="*/ 1861947 h 6858001"/>
              <a:gd name="connsiteX41" fmla="*/ 202044 w 4963245"/>
              <a:gd name="connsiteY41" fmla="*/ 1709014 h 6858001"/>
              <a:gd name="connsiteX42" fmla="*/ 189941 w 4963245"/>
              <a:gd name="connsiteY42" fmla="*/ 1554023 h 6858001"/>
              <a:gd name="connsiteX43" fmla="*/ 177839 w 4963245"/>
              <a:gd name="connsiteY43" fmla="*/ 1401090 h 6858001"/>
              <a:gd name="connsiteX44" fmla="*/ 163887 w 4963245"/>
              <a:gd name="connsiteY44" fmla="*/ 1245413 h 6858001"/>
              <a:gd name="connsiteX45" fmla="*/ 148591 w 4963245"/>
              <a:gd name="connsiteY45" fmla="*/ 1089051 h 6858001"/>
              <a:gd name="connsiteX46" fmla="*/ 132455 w 4963245"/>
              <a:gd name="connsiteY46" fmla="*/ 934746 h 6858001"/>
              <a:gd name="connsiteX47" fmla="*/ 113629 w 4963245"/>
              <a:gd name="connsiteY47" fmla="*/ 778383 h 6858001"/>
              <a:gd name="connsiteX48" fmla="*/ 93458 w 4963245"/>
              <a:gd name="connsiteY48" fmla="*/ 622707 h 6858001"/>
              <a:gd name="connsiteX49" fmla="*/ 73455 w 4963245"/>
              <a:gd name="connsiteY49" fmla="*/ 466344 h 6858001"/>
              <a:gd name="connsiteX50" fmla="*/ 50091 w 4963245"/>
              <a:gd name="connsiteY50" fmla="*/ 310668 h 6858001"/>
              <a:gd name="connsiteX51" fmla="*/ 26222 w 4963245"/>
              <a:gd name="connsiteY51" fmla="*/ 15567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Rectangle 135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The reason of choosing India</a:t>
            </a:r>
            <a:endParaRPr lang="zh-CN" altLang="en-US">
              <a:solidFill>
                <a:srgbClr val="EBEBEB"/>
              </a:solidFill>
            </a:endParaRPr>
          </a:p>
        </p:txBody>
      </p:sp>
      <p:sp>
        <p:nvSpPr>
          <p:cNvPr id="138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0" name="Freeform: Shape 139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093992" y="1419352"/>
            <a:ext cx="5449889" cy="4019292"/>
          </a:xfrm>
          <a:prstGeom prst="rect">
            <a:avLst/>
          </a:prstGeom>
          <a:noFill/>
          <a:effectLst/>
        </p:spPr>
      </p:pic>
      <p:sp>
        <p:nvSpPr>
          <p:cNvPr id="142" name="Rectangle 141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zh-CN" dirty="0">
                <a:solidFill>
                  <a:srgbClr val="EBEBEB"/>
                </a:solidFill>
              </a:rPr>
              <a:t>Enough market share</a:t>
            </a:r>
          </a:p>
          <a:p>
            <a:pPr marL="514350" indent="-514350">
              <a:buFont typeface="+mj-lt"/>
              <a:buAutoNum type="romanUcPeriod"/>
            </a:pPr>
            <a:endParaRPr lang="en-US" altLang="zh-CN" dirty="0">
              <a:solidFill>
                <a:srgbClr val="EBEBEB"/>
              </a:solidFill>
            </a:endParaRPr>
          </a:p>
          <a:p>
            <a:pPr marL="514350" indent="-514350">
              <a:buFont typeface="+mj-lt"/>
              <a:buAutoNum type="romanUcPeriod"/>
            </a:pPr>
            <a:endParaRPr lang="en-US" altLang="zh-CN" dirty="0">
              <a:solidFill>
                <a:srgbClr val="EBEBEB"/>
              </a:solidFill>
            </a:endParaRPr>
          </a:p>
          <a:p>
            <a:pPr marL="514350" indent="-514350">
              <a:buNone/>
            </a:pPr>
            <a:r>
              <a:rPr lang="en-US" altLang="zh-CN" dirty="0">
                <a:solidFill>
                  <a:srgbClr val="EBEBEB"/>
                </a:solidFill>
              </a:rPr>
              <a:t>       The volume of </a:t>
            </a:r>
            <a:r>
              <a:rPr lang="en-US" altLang="zh-CN" dirty="0" err="1">
                <a:solidFill>
                  <a:srgbClr val="EBEBEB"/>
                </a:solidFill>
              </a:rPr>
              <a:t>jewellery</a:t>
            </a:r>
            <a:r>
              <a:rPr lang="en-US" altLang="zh-CN" dirty="0">
                <a:solidFill>
                  <a:srgbClr val="EBEBEB"/>
                </a:solidFill>
              </a:rPr>
              <a:t> in India reveal a sustain increase condition. The number of that increase since 2011 to 2018. And the expert expect that also will increase until 2021. </a:t>
            </a:r>
            <a:endParaRPr lang="zh-CN" altLang="en-US" dirty="0">
              <a:solidFill>
                <a:srgbClr val="EBEBEB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789D856-51EC-474C-A90B-98D112DADC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1" y="4385066"/>
            <a:ext cx="10923638" cy="1317643"/>
          </a:xfrm>
        </p:spPr>
        <p:txBody>
          <a:bodyPr>
            <a:normAutofit/>
          </a:bodyPr>
          <a:lstStyle/>
          <a:p>
            <a:r>
              <a:rPr lang="en-GB" altLang="zh-CN" sz="5600" b="1" dirty="0">
                <a:latin typeface="Arial" panose="020B0604020202020204" pitchFamily="34" charset="0"/>
                <a:cs typeface="Arial" panose="020B0604020202020204" pitchFamily="34" charset="0"/>
              </a:rPr>
              <a:t>Skills help to build relationship</a:t>
            </a:r>
            <a:endParaRPr lang="zh-CN" alt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E616845-9326-48D4-86BB-53648E7E447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019" b="14266"/>
          <a:stretch/>
        </p:blipFill>
        <p:spPr>
          <a:xfrm>
            <a:off x="1" y="10"/>
            <a:ext cx="12192000" cy="4242806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4699FA77-5217-4694-BE73-AF206C28877F}"/>
              </a:ext>
            </a:extLst>
          </p:cNvPr>
          <p:cNvSpPr txBox="1"/>
          <p:nvPr/>
        </p:nvSpPr>
        <p:spPr>
          <a:xfrm>
            <a:off x="141402" y="6108569"/>
            <a:ext cx="2516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dirty="0" err="1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Jingxian</a:t>
            </a:r>
            <a:r>
              <a:rPr lang="en-GB" altLang="zh-CN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Wu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3730622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A41F8AD2-617A-4B3F-9541-EA91CDA5FB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344768"/>
              </p:ext>
            </p:extLst>
          </p:nvPr>
        </p:nvGraphicFramePr>
        <p:xfrm>
          <a:off x="1622425" y="149645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8492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34CFD00-F49F-4239-BD64-18F2FA33D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668" y="254524"/>
            <a:ext cx="10010436" cy="119686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GB" altLang="zh-CN" b="1" dirty="0"/>
              <a:t>Keep focus on the local social and business landscape</a:t>
            </a:r>
            <a:endParaRPr lang="en-US" altLang="zh-CN" sz="8000" b="0" i="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C7A15936-AD83-46A0-BAED-61F422A61E1C}"/>
              </a:ext>
            </a:extLst>
          </p:cNvPr>
          <p:cNvSpPr txBox="1"/>
          <p:nvPr/>
        </p:nvSpPr>
        <p:spPr>
          <a:xfrm>
            <a:off x="474482" y="1692461"/>
            <a:ext cx="104354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Importance</a:t>
            </a:r>
          </a:p>
          <a:p>
            <a:endParaRPr lang="en-US" altLang="zh-CN" dirty="0"/>
          </a:p>
          <a:p>
            <a:r>
              <a:rPr lang="en-US" altLang="zh-CN" dirty="0"/>
              <a:t>Jewelry represents social status in India</a:t>
            </a:r>
          </a:p>
          <a:p>
            <a:endParaRPr lang="en-US" altLang="zh-CN" dirty="0"/>
          </a:p>
          <a:p>
            <a:endParaRPr lang="zh-CN" altLang="en-US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54CD429C-E8BD-4B2C-897A-D0034CD04504}"/>
              </a:ext>
            </a:extLst>
          </p:cNvPr>
          <p:cNvSpPr txBox="1"/>
          <p:nvPr/>
        </p:nvSpPr>
        <p:spPr>
          <a:xfrm>
            <a:off x="914400" y="4138367"/>
            <a:ext cx="10925666" cy="2139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CN" altLang="en-US" dirty="0"/>
          </a:p>
        </p:txBody>
      </p:sp>
      <p:sp>
        <p:nvSpPr>
          <p:cNvPr id="22" name="文本框 21">
            <a:extLst>
              <a:ext uri="{FF2B5EF4-FFF2-40B4-BE49-F238E27FC236}">
                <a16:creationId xmlns:a16="http://schemas.microsoft.com/office/drawing/2014/main" id="{7DB157A7-AD1B-4500-900B-D5F296EC520B}"/>
              </a:ext>
            </a:extLst>
          </p:cNvPr>
          <p:cNvSpPr txBox="1"/>
          <p:nvPr/>
        </p:nvSpPr>
        <p:spPr>
          <a:xfrm>
            <a:off x="474482" y="3323677"/>
            <a:ext cx="10925666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Recommendation</a:t>
            </a:r>
          </a:p>
          <a:p>
            <a:endParaRPr lang="en-US" altLang="zh-CN" dirty="0"/>
          </a:p>
          <a:p>
            <a:r>
              <a:rPr lang="en-US" altLang="zh-CN" dirty="0"/>
              <a:t>Respect the way others express their opinions</a:t>
            </a:r>
          </a:p>
          <a:p>
            <a:endParaRPr lang="en-US" altLang="zh-CN" dirty="0"/>
          </a:p>
          <a:p>
            <a:r>
              <a:rPr lang="en-US" altLang="zh-CN" dirty="0"/>
              <a:t>Business meetings should be treated with seriousness</a:t>
            </a:r>
          </a:p>
          <a:p>
            <a:endParaRPr lang="en-US" altLang="zh-CN" dirty="0"/>
          </a:p>
          <a:p>
            <a:r>
              <a:rPr lang="en-US" altLang="zh-CN" dirty="0"/>
              <a:t>The importance of punctuality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516083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4CD2C8EF-7C78-472A-9E40-CAD3FD816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r>
              <a:rPr lang="en-US" altLang="zh-CN" dirty="0">
                <a:solidFill>
                  <a:srgbClr val="EBEBEB"/>
                </a:solidFill>
              </a:rPr>
              <a:t>Example</a:t>
            </a:r>
            <a:endParaRPr lang="zh-CN" altLang="en-US" dirty="0">
              <a:solidFill>
                <a:srgbClr val="EBEBEB"/>
              </a:solidFill>
            </a:endParaRPr>
          </a:p>
        </p:txBody>
      </p:sp>
      <p:sp>
        <p:nvSpPr>
          <p:cNvPr id="17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D4121BD1-5EDE-4A96-AAA6-B436CF15E9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5506"/>
          <a:stretch/>
        </p:blipFill>
        <p:spPr>
          <a:xfrm>
            <a:off x="6093992" y="957136"/>
            <a:ext cx="5449889" cy="4943725"/>
          </a:xfrm>
          <a:prstGeom prst="rect">
            <a:avLst/>
          </a:prstGeom>
          <a:effectLst/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4D4F022-FC1B-4965-ACEF-89889740A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/>
          </a:bodyPr>
          <a:lstStyle/>
          <a:p>
            <a:r>
              <a:rPr lang="en-GB" altLang="zh-CN" dirty="0">
                <a:solidFill>
                  <a:srgbClr val="EBEBEB"/>
                </a:solidFill>
              </a:rPr>
              <a:t>the Italian luxury brand dolce &amp; Gabbana advertised chopsticks as "cutlery in the shape of sticks".</a:t>
            </a:r>
            <a:endParaRPr lang="zh-CN" altLang="en-US" dirty="0">
              <a:solidFill>
                <a:srgbClr val="EBEBE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1127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88A3F3B-FC14-4443-AB9A-AEAEA2C52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b="1" dirty="0"/>
              <a:t>Apply time to key social issues</a:t>
            </a:r>
            <a:endParaRPr lang="zh-CN" altLang="en-US" dirty="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7B093F3D-3A6E-47F5-9B12-40CD9B00CA00}"/>
              </a:ext>
            </a:extLst>
          </p:cNvPr>
          <p:cNvSpPr txBox="1"/>
          <p:nvPr/>
        </p:nvSpPr>
        <p:spPr>
          <a:xfrm>
            <a:off x="646111" y="3246059"/>
            <a:ext cx="990757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Recommendation</a:t>
            </a:r>
            <a:endParaRPr lang="en-US" altLang="zh-CN" dirty="0"/>
          </a:p>
          <a:p>
            <a:endParaRPr lang="en-US" altLang="zh-CN" dirty="0"/>
          </a:p>
          <a:p>
            <a:r>
              <a:rPr lang="en-US" altLang="zh-CN" dirty="0"/>
              <a:t>Provide training to employees</a:t>
            </a:r>
          </a:p>
          <a:p>
            <a:endParaRPr lang="en-US" altLang="zh-CN" dirty="0"/>
          </a:p>
          <a:p>
            <a:r>
              <a:rPr lang="en-US" altLang="zh-CN" dirty="0"/>
              <a:t>Provide high-quality service to consumers</a:t>
            </a:r>
          </a:p>
          <a:p>
            <a:endParaRPr lang="en-US" altLang="zh-CN" dirty="0"/>
          </a:p>
          <a:p>
            <a:r>
              <a:rPr lang="en-US" altLang="zh-CN" dirty="0"/>
              <a:t>Working with other companies</a:t>
            </a:r>
          </a:p>
          <a:p>
            <a:endParaRPr lang="en-US" altLang="zh-CN" dirty="0"/>
          </a:p>
          <a:p>
            <a:r>
              <a:rPr lang="en-US" altLang="zh-CN" dirty="0"/>
              <a:t>Working with reliable suppliers</a:t>
            </a:r>
            <a:endParaRPr lang="zh-CN" altLang="en-US" dirty="0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AA984352-90ED-4C58-8325-29BFDD424BA7}"/>
              </a:ext>
            </a:extLst>
          </p:cNvPr>
          <p:cNvSpPr txBox="1"/>
          <p:nvPr/>
        </p:nvSpPr>
        <p:spPr>
          <a:xfrm>
            <a:off x="646111" y="1357459"/>
            <a:ext cx="8568965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Importance</a:t>
            </a:r>
          </a:p>
          <a:p>
            <a:endParaRPr lang="en-US" altLang="zh-CN" sz="2800" dirty="0"/>
          </a:p>
          <a:p>
            <a:r>
              <a:rPr lang="en-US" altLang="zh-CN" dirty="0"/>
              <a:t>Mutual resources and common development</a:t>
            </a:r>
            <a:endParaRPr lang="zh-CN" altLang="en-US" dirty="0"/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218776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B624CA28-2D97-41A3-8E7F-8CEB8C166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r>
              <a:rPr lang="en-US" altLang="zh-CN">
                <a:solidFill>
                  <a:srgbClr val="EBEBEB"/>
                </a:solidFill>
              </a:rPr>
              <a:t>Example</a:t>
            </a:r>
            <a:endParaRPr lang="zh-CN" altLang="en-US">
              <a:solidFill>
                <a:srgbClr val="EBEBEB"/>
              </a:solidFill>
            </a:endParaRPr>
          </a:p>
        </p:txBody>
      </p:sp>
      <p:sp>
        <p:nvSpPr>
          <p:cNvPr id="13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47FE9076-2A72-4028-9FB8-2EF8F2A6A9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2418" y="647698"/>
            <a:ext cx="3713036" cy="5562601"/>
          </a:xfrm>
          <a:prstGeom prst="rect">
            <a:avLst/>
          </a:prstGeom>
          <a:effectLst/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8935AE9-8A6E-4EAF-BB7D-46AC2988C1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/>
          </a:bodyPr>
          <a:lstStyle/>
          <a:p>
            <a:r>
              <a:rPr lang="en-GB" altLang="zh-CN" dirty="0">
                <a:solidFill>
                  <a:srgbClr val="EBEBEB"/>
                </a:solidFill>
              </a:rPr>
              <a:t>the sports brand Nike has partnered with many companies to make products.</a:t>
            </a:r>
            <a:endParaRPr lang="zh-CN" altLang="en-US" dirty="0">
              <a:solidFill>
                <a:srgbClr val="EBEBE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5698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47935E0-2612-4712-9F22-DED203D1B9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8283" y="612726"/>
            <a:ext cx="10782300" cy="916931"/>
          </a:xfrm>
        </p:spPr>
        <p:txBody>
          <a:bodyPr/>
          <a:lstStyle/>
          <a:p>
            <a:r>
              <a:rPr lang="en-GB" altLang="zh-CN" sz="4800" b="1" dirty="0">
                <a:latin typeface="Arial" panose="020B0604020202020204" pitchFamily="34" charset="0"/>
                <a:cs typeface="Arial" panose="020B0604020202020204" pitchFamily="34" charset="0"/>
              </a:rPr>
              <a:t>Establish a correct corporate image</a:t>
            </a:r>
            <a:br>
              <a:rPr lang="zh-CN" altLang="zh-CN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zh-CN" alt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49E8637A-51CC-4376-AC97-6130F47781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5112" y="3429000"/>
            <a:ext cx="9228201" cy="1645920"/>
          </a:xfrm>
        </p:spPr>
        <p:txBody>
          <a:bodyPr>
            <a:normAutofit fontScale="92500" lnSpcReduction="10000"/>
          </a:bodyPr>
          <a:lstStyle/>
          <a:p>
            <a:r>
              <a:rPr lang="en-US" altLang="zh-CN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</a:p>
          <a:p>
            <a:r>
              <a:rPr lang="en-US" altLang="zh-CN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purchase</a:t>
            </a:r>
          </a:p>
          <a:p>
            <a:br>
              <a:rPr lang="en-US" altLang="zh-CN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zh-CN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Affect people attitude</a:t>
            </a:r>
            <a:endParaRPr lang="zh-CN" alt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06A2A263-D840-4092-9BBF-6DE077A34467}"/>
              </a:ext>
            </a:extLst>
          </p:cNvPr>
          <p:cNvSpPr txBox="1"/>
          <p:nvPr/>
        </p:nvSpPr>
        <p:spPr>
          <a:xfrm>
            <a:off x="495112" y="1071191"/>
            <a:ext cx="395162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</a:p>
          <a:p>
            <a:r>
              <a:rPr lang="en-GB" altLang="zh-CN" sz="2000" dirty="0">
                <a:latin typeface="Arial" panose="020B0604020202020204" pitchFamily="34" charset="0"/>
                <a:cs typeface="Arial" panose="020B0604020202020204" pitchFamily="34" charset="0"/>
              </a:rPr>
              <a:t>social activities</a:t>
            </a:r>
          </a:p>
          <a:p>
            <a:endParaRPr lang="en-GB" altLang="zh-C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zh-CN" sz="2000" dirty="0">
                <a:latin typeface="Arial" panose="020B0604020202020204" pitchFamily="34" charset="0"/>
                <a:cs typeface="Arial" panose="020B0604020202020204" pitchFamily="34" charset="0"/>
              </a:rPr>
              <a:t>do charity</a:t>
            </a:r>
            <a:endParaRPr lang="zh-CN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D5B9FE54-2886-43E5-A1BF-13BB6D87F9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3712" y="1826905"/>
            <a:ext cx="5390619" cy="3590473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F950468A-14AC-4EA5-B65A-FC3289EA5BF8}"/>
              </a:ext>
            </a:extLst>
          </p:cNvPr>
          <p:cNvSpPr txBox="1"/>
          <p:nvPr/>
        </p:nvSpPr>
        <p:spPr>
          <a:xfrm>
            <a:off x="226243" y="6161260"/>
            <a:ext cx="1894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dirty="0" err="1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Fuguo</a:t>
            </a:r>
            <a:r>
              <a:rPr lang="en-GB" altLang="zh-CN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Hou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973708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ED340E64-6A72-432A-AD7C-3970DC24B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zh-CN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Example</a:t>
            </a:r>
          </a:p>
        </p:txBody>
      </p:sp>
      <p:sp>
        <p:nvSpPr>
          <p:cNvPr id="13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A852D45A-CFBE-41A8-AB02-6C77B5BDC9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992" y="1009085"/>
            <a:ext cx="5449889" cy="4839826"/>
          </a:xfrm>
          <a:prstGeom prst="rect">
            <a:avLst/>
          </a:prstGeom>
          <a:effectLst/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4AA23C12-DA6C-4BDE-9DCD-282B8114955F}"/>
              </a:ext>
            </a:extLst>
          </p:cNvPr>
          <p:cNvSpPr txBox="1"/>
          <p:nvPr/>
        </p:nvSpPr>
        <p:spPr>
          <a:xfrm>
            <a:off x="648931" y="2438400"/>
            <a:ext cx="4166509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altLang="zh-CN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United Airlines forced an overbooked passenger out of his seat. In addition, CEO Oscar Munoz’s apology caused worse results</a:t>
            </a:r>
          </a:p>
        </p:txBody>
      </p:sp>
    </p:spTree>
    <p:extLst>
      <p:ext uri="{BB962C8B-B14F-4D97-AF65-F5344CB8AC3E}">
        <p14:creationId xmlns:p14="http://schemas.microsoft.com/office/powerpoint/2010/main" val="11765374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73793933-8E98-41BD-B6D4-34EBA03C4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zh-CN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Failure Reasons</a:t>
            </a:r>
          </a:p>
        </p:txBody>
      </p:sp>
      <p:sp useBgFill="1">
        <p:nvSpPr>
          <p:cNvPr id="28" name="Freeform: Shape 27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6C623002-BB3B-4117-B806-8B068B0D02AF}"/>
              </a:ext>
            </a:extLst>
          </p:cNvPr>
          <p:cNvSpPr txBox="1"/>
          <p:nvPr/>
        </p:nvSpPr>
        <p:spPr>
          <a:xfrm>
            <a:off x="648931" y="2548281"/>
            <a:ext cx="5122606" cy="36586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altLang="zh-CN" dirty="0">
                <a:latin typeface="+mj-lt"/>
                <a:ea typeface="+mj-ea"/>
                <a:cs typeface="+mj-cs"/>
              </a:rPr>
              <a:t>the company will face many strong competitors when entering the Indian market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altLang="zh-CN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altLang="zh-CN" dirty="0">
                <a:latin typeface="+mj-lt"/>
                <a:ea typeface="+mj-ea"/>
                <a:cs typeface="+mj-cs"/>
              </a:rPr>
              <a:t> the company is located inappropriately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altLang="zh-CN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altLang="zh-CN" dirty="0">
                <a:latin typeface="+mj-lt"/>
                <a:ea typeface="+mj-ea"/>
                <a:cs typeface="+mj-cs"/>
              </a:rPr>
              <a:t>Wrong positioning may prevent the company from entering the Indian market.</a:t>
            </a: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05CA4244-E763-44B5-B305-D6AC919AAE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1916" y="2866464"/>
            <a:ext cx="5451627" cy="302565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7711478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D6D1F8F-F054-455F-AC2A-A5C080CC5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B7514B6-2F0F-4C66-85E6-5D79ACBF9E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37" y="2209801"/>
            <a:ext cx="8946541" cy="4195481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50F9C0FF-C4B3-4F52-B2AA-7F2A0C51D08E}"/>
              </a:ext>
            </a:extLst>
          </p:cNvPr>
          <p:cNvSpPr/>
          <p:nvPr/>
        </p:nvSpPr>
        <p:spPr>
          <a:xfrm>
            <a:off x="3137780" y="2209801"/>
            <a:ext cx="5235821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altLang="zh-CN" sz="7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Thank You</a:t>
            </a:r>
            <a:endParaRPr lang="zh-CN" altLang="en-US" sz="7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638309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1AEF6A8-95A8-4012-9E3F-23C58D81D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952" y="75414"/>
            <a:ext cx="9785902" cy="617298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altLang="zh-CN" dirty="0"/>
              <a:t>Reference</a:t>
            </a:r>
          </a:p>
          <a:p>
            <a:r>
              <a:rPr lang="en-GB" altLang="zh-CN" dirty="0"/>
              <a:t>1. Ahmad, J. and Goode, M. (2001) Consumers make their purchase. Consumer Behaviour, Nov 2001, Vol.1(2), pp.140-155.</a:t>
            </a:r>
            <a:endParaRPr lang="zh-CN" altLang="zh-CN" dirty="0"/>
          </a:p>
          <a:p>
            <a:r>
              <a:rPr lang="en-GB" altLang="zh-CN" dirty="0"/>
              <a:t>2. Anthony, S. and Garner, B. (2016). Teaching Soft Skills to Business Students. Business and Professional Communication Quarterly, 79(3), pp.360-370.</a:t>
            </a:r>
            <a:endParaRPr lang="zh-CN" altLang="zh-CN" dirty="0"/>
          </a:p>
          <a:p>
            <a:r>
              <a:rPr lang="en-GB" altLang="zh-CN" dirty="0"/>
              <a:t>3. </a:t>
            </a:r>
            <a:r>
              <a:rPr lang="en-GB" altLang="zh-CN" dirty="0" err="1"/>
              <a:t>Ashika</a:t>
            </a:r>
            <a:r>
              <a:rPr lang="en-GB" altLang="zh-CN" dirty="0"/>
              <a:t> (2019). </a:t>
            </a:r>
            <a:r>
              <a:rPr lang="en-GB" altLang="zh-CN" i="1" dirty="0"/>
              <a:t>Traditional Indian Jewellery and It’s Cultural Importance. </a:t>
            </a:r>
            <a:r>
              <a:rPr lang="en-GB" altLang="zh-CN" dirty="0"/>
              <a:t>[online] Available at: </a:t>
            </a:r>
            <a:r>
              <a:rPr lang="en-GB" altLang="zh-CN" u="sng" dirty="0">
                <a:hlinkClick r:id="rId2"/>
              </a:rPr>
              <a:t>https://www.ashika.com/blog/traditional-indian-jewellery-and-its-cultural-importance/</a:t>
            </a:r>
            <a:r>
              <a:rPr lang="en-GB" altLang="zh-CN" dirty="0"/>
              <a:t> [Accessed 3 Nov. 2019].</a:t>
            </a:r>
            <a:endParaRPr lang="zh-CN" altLang="zh-CN" dirty="0"/>
          </a:p>
          <a:p>
            <a:r>
              <a:rPr lang="en-GB" altLang="zh-CN" dirty="0"/>
              <a:t>4. </a:t>
            </a:r>
            <a:r>
              <a:rPr lang="en-GB" altLang="zh-CN" dirty="0" err="1"/>
              <a:t>Ashra</a:t>
            </a:r>
            <a:r>
              <a:rPr lang="en-GB" altLang="zh-CN" dirty="0"/>
              <a:t>, S. (2005). Emerging Indian Industries: The Case of Gems &amp; Jewellery Sector Impending Constraints and Future Prospects. Asia Pacific Business Review, 1(2), pp.129-139.</a:t>
            </a:r>
            <a:endParaRPr lang="zh-CN" altLang="zh-CN" dirty="0"/>
          </a:p>
          <a:p>
            <a:r>
              <a:rPr lang="en-GB" altLang="zh-CN" dirty="0"/>
              <a:t>5. BBC (2015). </a:t>
            </a:r>
            <a:r>
              <a:rPr lang="en-GB" altLang="zh-CN" i="1" dirty="0"/>
              <a:t>The links between the UK and India.</a:t>
            </a:r>
            <a:r>
              <a:rPr lang="en-GB" altLang="zh-CN" dirty="0"/>
              <a:t> [online] Available at: https://www.bbc.co.uk/news/uk-34767180 [Accessed 4 Nov. 2019].</a:t>
            </a:r>
            <a:endParaRPr lang="zh-CN" altLang="zh-CN" dirty="0"/>
          </a:p>
          <a:p>
            <a:r>
              <a:rPr lang="en-GB" altLang="zh-CN" dirty="0"/>
              <a:t>6. </a:t>
            </a:r>
            <a:r>
              <a:rPr lang="en-GB" altLang="zh-CN" dirty="0" err="1"/>
              <a:t>Burghart</a:t>
            </a:r>
            <a:r>
              <a:rPr lang="en-GB" altLang="zh-CN" dirty="0"/>
              <a:t>, R. and Cantlie, A. (1986). Indian religion. New Delhi: </a:t>
            </a:r>
            <a:r>
              <a:rPr lang="en-GB" altLang="zh-CN" dirty="0" err="1"/>
              <a:t>Selectbook</a:t>
            </a:r>
            <a:r>
              <a:rPr lang="en-GB" altLang="zh-CN" dirty="0"/>
              <a:t> Service Syndicate.</a:t>
            </a:r>
            <a:endParaRPr lang="zh-CN" altLang="zh-CN" dirty="0"/>
          </a:p>
          <a:p>
            <a:r>
              <a:rPr lang="en-GB" altLang="zh-CN" dirty="0"/>
              <a:t>7. Corporate Finance Institute. (2019). </a:t>
            </a:r>
            <a:r>
              <a:rPr lang="en-GB" altLang="zh-CN" i="1" dirty="0"/>
              <a:t>Barriers to Entry - Types of Barriers to Markets &amp; How They Work.</a:t>
            </a:r>
            <a:r>
              <a:rPr lang="en-GB" altLang="zh-CN" dirty="0"/>
              <a:t> [online] Available at: https://corporatefinanceinstitute.com/resources/knowledge/economics/barriers-to-entry/ [Accessed 6 Nov. 2019].</a:t>
            </a:r>
            <a:endParaRPr lang="zh-CN" altLang="zh-CN" dirty="0"/>
          </a:p>
          <a:p>
            <a:r>
              <a:rPr lang="en-GB" altLang="zh-CN" dirty="0"/>
              <a:t>8. Google (2019), Business dictionary [online]. Available at: https://translate.google.com.hk/translate?hl=zh-CN&amp;sl=en&amp;tl=zh-CN&amp;u=http%3A%2F%2Fwww.businessdictionary.com%2Fdefinition%2Fmarket-entry.html&amp;anno=2&amp;sandbox=1 [Accessed 1 Nov. 2019].</a:t>
            </a:r>
            <a:endParaRPr lang="zh-CN" altLang="zh-CN" dirty="0"/>
          </a:p>
          <a:p>
            <a:r>
              <a:rPr lang="en-GB" altLang="zh-CN" dirty="0"/>
              <a:t>9. Haynes, D. (1987). From Tribute to Philanthropy: The Politics of Gift Giving in a Western Indian City. The Journal of Asian Studies, 46(2), pp.339-360.</a:t>
            </a:r>
            <a:endParaRPr lang="zh-CN" altLang="zh-CN" dirty="0"/>
          </a:p>
          <a:p>
            <a:r>
              <a:rPr lang="en-GB" altLang="zh-CN" dirty="0"/>
              <a:t>10. Hemsley, R. (2019). The Importance of Your Small Business Image. [online] Available at: https://keap.com/business-success-blog/marketing/branding/the-importance-of-image-in-small-business-marketing [Accessed 6 Nov. 2019].  </a:t>
            </a:r>
            <a:endParaRPr lang="zh-CN" altLang="zh-CN" dirty="0"/>
          </a:p>
          <a:p>
            <a:r>
              <a:rPr lang="en-GB" altLang="zh-CN" dirty="0"/>
              <a:t>11.  Hofstede Insights (2019). </a:t>
            </a:r>
            <a:r>
              <a:rPr lang="en-GB" altLang="zh-CN" i="1" dirty="0"/>
              <a:t>Country Comparison - Hofstede Insights</a:t>
            </a:r>
            <a:r>
              <a:rPr lang="en-GB" altLang="zh-CN" dirty="0"/>
              <a:t>. [online] Available at: https://www.hofstede-insights.com/country-comparison/india [Accessed 3 Nov. 2019].</a:t>
            </a:r>
            <a:endParaRPr lang="zh-CN" altLang="zh-CN" dirty="0"/>
          </a:p>
          <a:p>
            <a:r>
              <a:rPr lang="en-GB" altLang="zh-CN" dirty="0"/>
              <a:t>12. House of Commons Foreign Affairs Committee (2019) ,</a:t>
            </a:r>
            <a:r>
              <a:rPr lang="en-GB" altLang="zh-CN" i="1" dirty="0"/>
              <a:t>Building Bridges: Reawakening UK-India ties. </a:t>
            </a:r>
            <a:r>
              <a:rPr lang="en-GB" altLang="zh-CN" dirty="0"/>
              <a:t>Chapter 6. Delivering on UK-India tie</a:t>
            </a:r>
            <a:r>
              <a:rPr lang="en-GB" altLang="zh-CN" i="1" dirty="0"/>
              <a:t>s</a:t>
            </a:r>
            <a:r>
              <a:rPr lang="en-GB" altLang="zh-CN" dirty="0"/>
              <a:t> </a:t>
            </a:r>
            <a:endParaRPr lang="zh-CN" altLang="zh-CN" dirty="0"/>
          </a:p>
          <a:p>
            <a:pPr marL="0" indent="0">
              <a:buNone/>
            </a:pPr>
            <a:endParaRPr lang="zh-CN" altLang="zh-CN" b="1" dirty="0"/>
          </a:p>
        </p:txBody>
      </p:sp>
    </p:spTree>
    <p:extLst>
      <p:ext uri="{BB962C8B-B14F-4D97-AF65-F5344CB8AC3E}">
        <p14:creationId xmlns:p14="http://schemas.microsoft.com/office/powerpoint/2010/main" val="1246053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5D27C9B-01B2-4CFE-AFAA-6C894F22B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4842"/>
            <a:ext cx="10049853" cy="6163558"/>
          </a:xfrm>
        </p:spPr>
        <p:txBody>
          <a:bodyPr>
            <a:normAutofit fontScale="70000" lnSpcReduction="20000"/>
          </a:bodyPr>
          <a:lstStyle/>
          <a:p>
            <a:r>
              <a:rPr lang="en-GB" altLang="zh-CN" dirty="0"/>
              <a:t>13. Kay, F. (2009). How to build successful business relationships. Stevenage: Institution of Engineering and Technology.</a:t>
            </a:r>
            <a:endParaRPr lang="zh-CN" altLang="zh-CN" dirty="0"/>
          </a:p>
          <a:p>
            <a:r>
              <a:rPr lang="en-GB" altLang="zh-CN" dirty="0"/>
              <a:t>14. Kim, R. (2008). Wal-Mart Korea: Challenges of Entering a Foreign Market. Journal of Asia-Pacific Business, 9(4), pp.344-357. </a:t>
            </a:r>
          </a:p>
          <a:p>
            <a:r>
              <a:rPr lang="en-GB" altLang="zh-CN" dirty="0"/>
              <a:t>16. Kumar, S. (2015). Reasons for Failure of Solar PV Companies Globally Lessons for Investors. New Delhi: The Energy and Resources Institute, pp.52-56.</a:t>
            </a:r>
            <a:endParaRPr lang="zh-CN" altLang="zh-CN" dirty="0"/>
          </a:p>
          <a:p>
            <a:r>
              <a:rPr lang="en-GB" altLang="zh-CN" dirty="0"/>
              <a:t>17. May, S. (2007). Communication skills. Veterinary Record, 160(7), pp.243-243.</a:t>
            </a:r>
            <a:endParaRPr lang="zh-CN" altLang="zh-CN" dirty="0"/>
          </a:p>
          <a:p>
            <a:r>
              <a:rPr lang="en-GB" altLang="zh-CN" dirty="0"/>
              <a:t>18. </a:t>
            </a:r>
            <a:r>
              <a:rPr lang="en-GB" altLang="zh-CN" dirty="0" err="1"/>
              <a:t>Pamnani</a:t>
            </a:r>
            <a:r>
              <a:rPr lang="en-GB" altLang="zh-CN" dirty="0"/>
              <a:t>, H. (2019). Importance Of Corporate Image. [online] BW </a:t>
            </a:r>
            <a:r>
              <a:rPr lang="en-GB" altLang="zh-CN" dirty="0" err="1"/>
              <a:t>Businessworld</a:t>
            </a:r>
            <a:r>
              <a:rPr lang="en-GB" altLang="zh-CN" dirty="0"/>
              <a:t>. Available at: http://www.businessworld.in/article/Importance-Of-Corporate-Image/28-12-2016-110377/ [Accessed 6 Nov. 2019].</a:t>
            </a:r>
            <a:endParaRPr lang="zh-CN" altLang="zh-CN" dirty="0"/>
          </a:p>
          <a:p>
            <a:r>
              <a:rPr lang="en-GB" altLang="zh-CN" dirty="0"/>
              <a:t>19. Passport to trade (2018). </a:t>
            </a:r>
            <a:r>
              <a:rPr lang="en-GB" altLang="zh-CN" i="1" dirty="0"/>
              <a:t>Indian business etiquette. </a:t>
            </a:r>
            <a:r>
              <a:rPr lang="en-GB" altLang="zh-CN" dirty="0"/>
              <a:t>[online] Available at: </a:t>
            </a:r>
            <a:r>
              <a:rPr lang="en-GB" altLang="zh-CN" u="sng" dirty="0">
                <a:hlinkClick r:id="rId2"/>
              </a:rPr>
              <a:t>http://www.citethisforme.com/harvard/source-type</a:t>
            </a:r>
            <a:r>
              <a:rPr lang="en-GB" altLang="zh-CN" dirty="0"/>
              <a:t> [Accessed 3 Nov. 2019].</a:t>
            </a:r>
            <a:endParaRPr lang="zh-CN" altLang="zh-CN" dirty="0"/>
          </a:p>
          <a:p>
            <a:r>
              <a:rPr lang="en-GB" altLang="zh-CN" dirty="0"/>
              <a:t>20. </a:t>
            </a:r>
            <a:r>
              <a:rPr lang="en-GB" altLang="zh-CN" dirty="0" err="1"/>
              <a:t>Pugel</a:t>
            </a:r>
            <a:r>
              <a:rPr lang="en-GB" altLang="zh-CN" dirty="0"/>
              <a:t>, T. and </a:t>
            </a:r>
            <a:r>
              <a:rPr lang="en-GB" altLang="zh-CN" dirty="0" err="1"/>
              <a:t>Lindert</a:t>
            </a:r>
            <a:r>
              <a:rPr lang="en-GB" altLang="zh-CN" dirty="0"/>
              <a:t>, P. (2000). International economics. Boston: McGraw-Hill.</a:t>
            </a:r>
            <a:endParaRPr lang="zh-CN" altLang="zh-CN" dirty="0"/>
          </a:p>
          <a:p>
            <a:r>
              <a:rPr lang="en-GB" altLang="zh-CN" dirty="0"/>
              <a:t>21. Sharma, S. and Batra, D. (2015). Assessing competitiveness of Indian gems and jewellery industry through revealed comparative advantage analysis. </a:t>
            </a:r>
            <a:r>
              <a:rPr lang="en-GB" altLang="zh-CN" dirty="0" err="1"/>
              <a:t>Pranjana:The</a:t>
            </a:r>
            <a:r>
              <a:rPr lang="en-GB" altLang="zh-CN" dirty="0"/>
              <a:t> Journal of Management Awareness, 18(2), p.27.</a:t>
            </a:r>
            <a:endParaRPr lang="zh-CN" altLang="zh-CN" dirty="0"/>
          </a:p>
          <a:p>
            <a:r>
              <a:rPr lang="en-GB" altLang="zh-CN" dirty="0"/>
              <a:t>22. Statista (2019). </a:t>
            </a:r>
            <a:r>
              <a:rPr lang="en-GB" altLang="zh-CN" i="1" dirty="0"/>
              <a:t>Volume of jewellery market across India. </a:t>
            </a:r>
            <a:r>
              <a:rPr lang="en-GB" altLang="zh-CN" dirty="0"/>
              <a:t>[online] Available at: </a:t>
            </a:r>
            <a:r>
              <a:rPr lang="en-GB" altLang="zh-CN" u="sng" dirty="0">
                <a:hlinkClick r:id="rId3"/>
              </a:rPr>
              <a:t>https://www.statista.com/statistics/721860/jewelry-market-volume-india/</a:t>
            </a:r>
            <a:r>
              <a:rPr lang="en-GB" altLang="zh-CN" u="sng" dirty="0"/>
              <a:t> </a:t>
            </a:r>
            <a:r>
              <a:rPr lang="en-GB" altLang="zh-CN" dirty="0"/>
              <a:t>[Accessed 3 Nov. 2019].</a:t>
            </a:r>
            <a:endParaRPr lang="zh-CN" altLang="zh-CN" dirty="0"/>
          </a:p>
          <a:p>
            <a:r>
              <a:rPr lang="en-GB" altLang="zh-CN" dirty="0"/>
              <a:t>23. Stebbins, S., </a:t>
            </a:r>
            <a:r>
              <a:rPr lang="en-GB" altLang="zh-CN" dirty="0" err="1"/>
              <a:t>Comen</a:t>
            </a:r>
            <a:r>
              <a:rPr lang="en-GB" altLang="zh-CN" dirty="0"/>
              <a:t>, E., Sauter, M. and Stockdale, C. (2019). [online] Eu.usatoday.com. Available at: https://eu.usatoday.com/story/money/business/2018/02/01/bad-reputation-americas-top-20-most-hated-companies/1058718001/ [Accessed 6 Nov. 2019].</a:t>
            </a:r>
            <a:endParaRPr lang="zh-CN" altLang="zh-CN" dirty="0"/>
          </a:p>
          <a:p>
            <a:r>
              <a:rPr lang="en-GB" altLang="zh-CN" dirty="0"/>
              <a:t>24. Thomas, P. (1975). Hindu religion customs and manners. Bombay: </a:t>
            </a:r>
            <a:r>
              <a:rPr lang="en-GB" altLang="zh-CN" dirty="0" err="1"/>
              <a:t>Taraporevala</a:t>
            </a:r>
            <a:r>
              <a:rPr lang="en-GB" altLang="zh-CN" dirty="0"/>
              <a:t>.</a:t>
            </a:r>
            <a:endParaRPr lang="zh-CN" altLang="zh-CN" dirty="0"/>
          </a:p>
          <a:p>
            <a:r>
              <a:rPr lang="en-GB" altLang="zh-CN" dirty="0"/>
              <a:t>25. </a:t>
            </a:r>
            <a:r>
              <a:rPr lang="en-GB" altLang="zh-CN" dirty="0" err="1"/>
              <a:t>Vukasovič</a:t>
            </a:r>
            <a:r>
              <a:rPr lang="en-GB" altLang="zh-CN" dirty="0"/>
              <a:t>, T. (2012). Brand value as an element of sustainable competitive advantage. International Journal of Sustainable Economy, 4(4), p.390.</a:t>
            </a:r>
            <a:endParaRPr lang="zh-CN" altLang="zh-CN" dirty="0"/>
          </a:p>
          <a:p>
            <a:r>
              <a:rPr lang="en-GB" altLang="zh-CN" dirty="0"/>
              <a:t>26. Zwilling, M. (2019). 6 Strategies for Building the Relationships You Need to Succeed in Business. [online]. Available at: https://www.inc.com/martin-zwilling/6-strategies-for-building-relationships-you-need-to-succeed-in-business.html [Accessed 3 Nov. 2019].</a:t>
            </a:r>
            <a:endParaRPr lang="zh-CN" altLang="zh-CN" dirty="0"/>
          </a:p>
          <a:p>
            <a:pPr marL="0" indent="0">
              <a:buNone/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5702080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离子">
  <a:themeElements>
    <a:clrScheme name="离子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离子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离子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667</Words>
  <Application>Microsoft Office PowerPoint</Application>
  <PresentationFormat>宽屏</PresentationFormat>
  <Paragraphs>160</Paragraphs>
  <Slides>23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23</vt:i4>
      </vt:variant>
    </vt:vector>
  </HeadingPairs>
  <TitlesOfParts>
    <vt:vector size="29" baseType="lpstr">
      <vt:lpstr>等线</vt:lpstr>
      <vt:lpstr>Arial</vt:lpstr>
      <vt:lpstr>Century Gothic</vt:lpstr>
      <vt:lpstr>Times New Roman</vt:lpstr>
      <vt:lpstr>Wingdings 3</vt:lpstr>
      <vt:lpstr>离子</vt:lpstr>
      <vt:lpstr>Enter Asia market </vt:lpstr>
      <vt:lpstr>The main topic </vt:lpstr>
      <vt:lpstr>Concept of Entry new market</vt:lpstr>
      <vt:lpstr>Benefit of know more culture of Asia</vt:lpstr>
      <vt:lpstr>Benefit of know more culture of Asia</vt:lpstr>
      <vt:lpstr> Importance and benefit of developing relationships</vt:lpstr>
      <vt:lpstr>Impact of failure </vt:lpstr>
      <vt:lpstr>choose india as entry country</vt:lpstr>
      <vt:lpstr>The culture between UK and India </vt:lpstr>
      <vt:lpstr>The reason of choosing India </vt:lpstr>
      <vt:lpstr>The reason of choosing India</vt:lpstr>
      <vt:lpstr>Skills help to build relationship</vt:lpstr>
      <vt:lpstr>PowerPoint 演示文稿</vt:lpstr>
      <vt:lpstr>Keep focus on the local social and business landscape</vt:lpstr>
      <vt:lpstr>Example</vt:lpstr>
      <vt:lpstr>Apply time to key social issues</vt:lpstr>
      <vt:lpstr>Example</vt:lpstr>
      <vt:lpstr>Establish a correct corporate image </vt:lpstr>
      <vt:lpstr>Example</vt:lpstr>
      <vt:lpstr>Failure Reasons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 Asia market </dc:title>
  <dc:creator>侯 富国</dc:creator>
  <cp:lastModifiedBy>侯 富国</cp:lastModifiedBy>
  <cp:revision>6</cp:revision>
  <dcterms:created xsi:type="dcterms:W3CDTF">2019-11-06T17:26:10Z</dcterms:created>
  <dcterms:modified xsi:type="dcterms:W3CDTF">2019-11-07T16:34:31Z</dcterms:modified>
</cp:coreProperties>
</file>