
<file path=[Content_Types].xml><?xml version="1.0" encoding="utf-8"?>
<Types xmlns="http://schemas.openxmlformats.org/package/2006/content-types">
  <Default Extension="xml" ContentType="application/xml"/>
  <Default Extension="tif" ContentType="image/tif"/>
  <Default Extension="png" ContentType="image/pn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13"/>
    <p:restoredTop sz="94631"/>
  </p:normalViewPr>
  <p:slideViewPr>
    <p:cSldViewPr snapToGrid="0" snapToObjects="1">
      <p:cViewPr varScale="1">
        <p:scale>
          <a:sx n="48" d="100"/>
          <a:sy n="48" d="100"/>
        </p:scale>
        <p:origin x="85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Shape 1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This is an almost 13% year on year passenger increase.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1" name="Shape 15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Foreign ownership / cabotage laws would require a joint partnership for US to US flight operations.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4" name="Shape 1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Tool for analyzing competition of a business. Micro-economic forces, particularly threats.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Shape 180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1" name="Shape 18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macro-environmental/external factors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228600" algn="ctr">
              <a:spcBef>
                <a:spcPts val="0"/>
              </a:spcBef>
              <a:buSzTx/>
              <a:buNone/>
              <a:defRPr sz="5400"/>
            </a:lvl2pPr>
            <a:lvl3pPr marL="0" indent="457200" algn="ctr">
              <a:spcBef>
                <a:spcPts val="0"/>
              </a:spcBef>
              <a:buSzTx/>
              <a:buNone/>
              <a:defRPr sz="5400"/>
            </a:lvl3pPr>
            <a:lvl4pPr marL="0" indent="685800" algn="ctr">
              <a:spcBef>
                <a:spcPts val="0"/>
              </a:spcBef>
              <a:buSzTx/>
              <a:buNone/>
              <a:defRPr sz="5400"/>
            </a:lvl4pPr>
            <a:lvl5pPr marL="0" indent="91440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3125968" y="673100"/>
            <a:ext cx="18135601" cy="8737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228600" algn="ctr">
              <a:spcBef>
                <a:spcPts val="0"/>
              </a:spcBef>
              <a:buSzTx/>
              <a:buNone/>
              <a:defRPr sz="5400"/>
            </a:lvl2pPr>
            <a:lvl3pPr marL="0" indent="457200" algn="ctr">
              <a:spcBef>
                <a:spcPts val="0"/>
              </a:spcBef>
              <a:buSzTx/>
              <a:buNone/>
              <a:defRPr sz="5400"/>
            </a:lvl3pPr>
            <a:lvl4pPr marL="0" indent="685800" algn="ctr">
              <a:spcBef>
                <a:spcPts val="0"/>
              </a:spcBef>
              <a:buSzTx/>
              <a:buNone/>
              <a:defRPr sz="5400"/>
            </a:lvl4pPr>
            <a:lvl5pPr marL="0" indent="91440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13165980" y="952500"/>
            <a:ext cx="9525001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228600" algn="ctr">
              <a:spcBef>
                <a:spcPts val="0"/>
              </a:spcBef>
              <a:buSzTx/>
              <a:buNone/>
              <a:defRPr sz="5400"/>
            </a:lvl2pPr>
            <a:lvl3pPr marL="0" indent="457200" algn="ctr">
              <a:spcBef>
                <a:spcPts val="0"/>
              </a:spcBef>
              <a:buSzTx/>
              <a:buNone/>
              <a:defRPr sz="5400"/>
            </a:lvl3pPr>
            <a:lvl4pPr marL="0" indent="685800" algn="ctr">
              <a:spcBef>
                <a:spcPts val="0"/>
              </a:spcBef>
              <a:buSzTx/>
              <a:buNone/>
              <a:defRPr sz="5400"/>
            </a:lvl4pPr>
            <a:lvl5pPr marL="0" indent="914400" algn="ctr">
              <a:spcBef>
                <a:spcPts val="0"/>
              </a:spcBef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13169900" y="3149600"/>
            <a:ext cx="95250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3800"/>
            </a:lvl1pPr>
            <a:lvl2pPr marL="1117600" indent="-558800">
              <a:spcBef>
                <a:spcPts val="4500"/>
              </a:spcBef>
              <a:defRPr sz="3800"/>
            </a:lvl2pPr>
            <a:lvl3pPr marL="1676400" indent="-558800">
              <a:spcBef>
                <a:spcPts val="4500"/>
              </a:spcBef>
              <a:defRPr sz="3800"/>
            </a:lvl3pPr>
            <a:lvl4pPr marL="2235200" indent="-558800">
              <a:spcBef>
                <a:spcPts val="4500"/>
              </a:spcBef>
              <a:defRPr sz="3800"/>
            </a:lvl4pPr>
            <a:lvl5pPr marL="2794000" indent="-558800">
              <a:spcBef>
                <a:spcPts val="4500"/>
              </a:spcBef>
              <a:defRPr sz="3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15760700" y="7048500"/>
            <a:ext cx="740410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15760700" y="1130300"/>
            <a:ext cx="740410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idx="15"/>
          </p:nvPr>
        </p:nvSpPr>
        <p:spPr>
          <a:xfrm>
            <a:off x="1206500" y="1130300"/>
            <a:ext cx="141732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2387600" y="8953500"/>
            <a:ext cx="19621500" cy="585521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3200" i="1"/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48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“Type a quote here.” 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24384000" cy="1371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sz="5200" b="0" i="0" u="none" strike="noStrike" cap="none" spc="0" baseline="0">
          <a:ln>
            <a:noFill/>
          </a:ln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1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2.tif"/><Relationship Id="rId5" Type="http://schemas.openxmlformats.org/officeDocument/2006/relationships/image" Target="../media/image1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3.png"/><Relationship Id="rId6" Type="http://schemas.openxmlformats.org/officeDocument/2006/relationships/image" Target="../media/image4.tif"/><Relationship Id="rId7" Type="http://schemas.openxmlformats.org/officeDocument/2006/relationships/image" Target="../media/image1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4" Type="http://schemas.openxmlformats.org/officeDocument/2006/relationships/notesSlide" Target="../notesSlides/notesSlide2.xml"/><Relationship Id="rId5" Type="http://schemas.openxmlformats.org/officeDocument/2006/relationships/image" Target="../media/image5.png"/><Relationship Id="rId6" Type="http://schemas.openxmlformats.org/officeDocument/2006/relationships/image" Target="../media/image6.tif"/><Relationship Id="rId7" Type="http://schemas.openxmlformats.org/officeDocument/2006/relationships/image" Target="../media/image1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1.png"/><Relationship Id="rId1" Type="http://schemas.microsoft.com/office/2007/relationships/media" Target="../media/media5.m4a"/><Relationship Id="rId2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4" Type="http://schemas.openxmlformats.org/officeDocument/2006/relationships/notesSlide" Target="../notesSlides/notesSlide4.xml"/><Relationship Id="rId5" Type="http://schemas.openxmlformats.org/officeDocument/2006/relationships/image" Target="../media/image2.tif"/><Relationship Id="rId6" Type="http://schemas.openxmlformats.org/officeDocument/2006/relationships/image" Target="../media/image1.png"/><Relationship Id="rId1" Type="http://schemas.microsoft.com/office/2007/relationships/media" Target="../media/media6.m4a"/><Relationship Id="rId2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4" Type="http://schemas.openxmlformats.org/officeDocument/2006/relationships/image" Target="../media/image7.tif"/><Relationship Id="rId5" Type="http://schemas.openxmlformats.org/officeDocument/2006/relationships/image" Target="../media/image1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4" Type="http://schemas.openxmlformats.org/officeDocument/2006/relationships/image" Target="../media/image1.png"/><Relationship Id="rId1" Type="http://schemas.microsoft.com/office/2007/relationships/media" Target="../media/media8.m4a"/><Relationship Id="rId2" Type="http://schemas.openxmlformats.org/officeDocument/2006/relationships/audio" Target="../media/media8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4" Type="http://schemas.openxmlformats.org/officeDocument/2006/relationships/image" Target="../media/image1.png"/><Relationship Id="rId1" Type="http://schemas.microsoft.com/office/2007/relationships/media" Target="../media/media9.m4a"/><Relationship Id="rId2" Type="http://schemas.openxmlformats.org/officeDocument/2006/relationships/audio" Target="../media/media9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ectangle"/>
          <p:cNvSpPr/>
          <p:nvPr/>
        </p:nvSpPr>
        <p:spPr>
          <a:xfrm>
            <a:off x="0" y="0"/>
            <a:ext cx="24384000" cy="13716000"/>
          </a:xfrm>
          <a:prstGeom prst="rect">
            <a:avLst/>
          </a:prstGeom>
          <a:solidFill>
            <a:srgbClr val="FF6601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20" name="International Business - SBMA7122D…"/>
          <p:cNvSpPr txBox="1">
            <a:spLocks noGrp="1"/>
          </p:cNvSpPr>
          <p:nvPr>
            <p:ph type="ctrTitle"/>
          </p:nvPr>
        </p:nvSpPr>
        <p:spPr>
          <a:xfrm>
            <a:off x="1778000" y="2586434"/>
            <a:ext cx="20828000" cy="8175031"/>
          </a:xfrm>
          <a:prstGeom prst="rect">
            <a:avLst/>
          </a:prstGeom>
        </p:spPr>
        <p:txBody>
          <a:bodyPr/>
          <a:lstStyle/>
          <a:p>
            <a:pPr>
              <a:defRPr sz="7900">
                <a:solidFill>
                  <a:srgbClr val="FFFFFF"/>
                </a:solidFill>
              </a:defRPr>
            </a:pPr>
            <a:r>
              <a:t>International Business - SBMA7122D</a:t>
            </a:r>
          </a:p>
          <a:p>
            <a:pPr>
              <a:defRPr sz="7900">
                <a:solidFill>
                  <a:srgbClr val="FFFFFF"/>
                </a:solidFill>
              </a:defRPr>
            </a:pPr>
            <a:endParaRPr/>
          </a:p>
          <a:p>
            <a:pPr>
              <a:defRPr sz="7900">
                <a:solidFill>
                  <a:srgbClr val="FFFFFF"/>
                </a:solidFill>
              </a:defRPr>
            </a:pPr>
            <a:r>
              <a:t>Basil Choudhry</a:t>
            </a:r>
          </a:p>
          <a:p>
            <a:pPr>
              <a:defRPr sz="7900">
                <a:solidFill>
                  <a:srgbClr val="FFFFFF"/>
                </a:solidFill>
              </a:defRPr>
            </a:pPr>
            <a:endParaRPr/>
          </a:p>
          <a:p>
            <a:pPr>
              <a:defRPr sz="7900">
                <a:solidFill>
                  <a:srgbClr val="FFFFFF"/>
                </a:solidFill>
              </a:defRPr>
            </a:pPr>
            <a:r>
              <a:t>Task 1</a:t>
            </a:r>
          </a:p>
        </p:txBody>
      </p:sp>
      <p:sp>
        <p:nvSpPr>
          <p:cNvPr id="121" name="5th March 2018"/>
          <p:cNvSpPr txBox="1"/>
          <p:nvPr/>
        </p:nvSpPr>
        <p:spPr>
          <a:xfrm>
            <a:off x="533400" y="503634"/>
            <a:ext cx="7734797" cy="14876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 algn="l">
              <a:defRPr sz="47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5th March 2018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670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Rectangle"/>
          <p:cNvSpPr/>
          <p:nvPr/>
        </p:nvSpPr>
        <p:spPr>
          <a:xfrm>
            <a:off x="0" y="0"/>
            <a:ext cx="24384000" cy="13716000"/>
          </a:xfrm>
          <a:prstGeom prst="rect">
            <a:avLst/>
          </a:prstGeom>
          <a:solidFill>
            <a:srgbClr val="FF6601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pic>
        <p:nvPicPr>
          <p:cNvPr id="124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572000" y="-1530251"/>
            <a:ext cx="15240000" cy="10160001"/>
          </a:xfrm>
          <a:prstGeom prst="rect">
            <a:avLst/>
          </a:prstGeom>
          <a:ln w="12700">
            <a:miter lim="400000"/>
          </a:ln>
        </p:spPr>
      </p:pic>
      <p:sp>
        <p:nvSpPr>
          <p:cNvPr id="125" name="North American Expansion…"/>
          <p:cNvSpPr txBox="1">
            <a:spLocks noGrp="1"/>
          </p:cNvSpPr>
          <p:nvPr>
            <p:ph type="ctrTitle"/>
          </p:nvPr>
        </p:nvSpPr>
        <p:spPr>
          <a:xfrm>
            <a:off x="1778000" y="5609034"/>
            <a:ext cx="20828000" cy="4820445"/>
          </a:xfrm>
          <a:prstGeom prst="rect">
            <a:avLst/>
          </a:prstGeom>
        </p:spPr>
        <p:txBody>
          <a:bodyPr/>
          <a:lstStyle/>
          <a:p>
            <a:pPr>
              <a:defRPr sz="6300">
                <a:solidFill>
                  <a:srgbClr val="FFFFFF"/>
                </a:solidFill>
              </a:defRPr>
            </a:pPr>
            <a:r>
              <a:t>North American Expansion</a:t>
            </a:r>
          </a:p>
          <a:p>
            <a:pPr>
              <a:defRPr sz="6300">
                <a:solidFill>
                  <a:srgbClr val="FFFFFF"/>
                </a:solidFill>
              </a:defRPr>
            </a:pPr>
            <a:endParaRPr/>
          </a:p>
          <a:p>
            <a:pPr>
              <a:defRPr sz="6300">
                <a:solidFill>
                  <a:srgbClr val="FFFFFF"/>
                </a:solidFill>
              </a:defRPr>
            </a:pPr>
            <a:r>
              <a:t>Market Research and Risk Assessment Presentation</a:t>
            </a:r>
          </a:p>
          <a:p>
            <a:pPr>
              <a:defRPr sz="6300">
                <a:solidFill>
                  <a:srgbClr val="FFFFFF"/>
                </a:solidFill>
              </a:defRPr>
            </a:pPr>
            <a:r>
              <a:t>to the Senior Management Team</a:t>
            </a:r>
          </a:p>
        </p:txBody>
      </p:sp>
      <p:sp>
        <p:nvSpPr>
          <p:cNvPr id="126" name="5th March 2018"/>
          <p:cNvSpPr txBox="1"/>
          <p:nvPr/>
        </p:nvSpPr>
        <p:spPr>
          <a:xfrm>
            <a:off x="533400" y="503634"/>
            <a:ext cx="7734797" cy="14876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/>
          </a:bodyPr>
          <a:lstStyle>
            <a:lvl1pPr algn="l">
              <a:defRPr sz="47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5th March 2018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1782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4329171" y="2038350"/>
            <a:ext cx="9197947" cy="9121136"/>
          </a:xfrm>
          <a:prstGeom prst="rect">
            <a:avLst/>
          </a:prstGeom>
          <a:ln w="12700">
            <a:miter lim="400000"/>
          </a:ln>
        </p:spPr>
      </p:pic>
      <p:sp>
        <p:nvSpPr>
          <p:cNvPr id="129" name="Bjørn Kjos CEO - Norwegian Air Shuttle ASA…"/>
          <p:cNvSpPr txBox="1"/>
          <p:nvPr/>
        </p:nvSpPr>
        <p:spPr>
          <a:xfrm>
            <a:off x="17717378" y="11039750"/>
            <a:ext cx="5575363" cy="2286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r" defTabSz="457200">
              <a:lnSpc>
                <a:spcPts val="5000"/>
              </a:lnSpc>
              <a:spcBef>
                <a:spcPts val="1200"/>
              </a:spcBef>
              <a:defRPr b="0">
                <a:latin typeface="Times"/>
                <a:ea typeface="Times"/>
                <a:cs typeface="Times"/>
                <a:sym typeface="Times"/>
              </a:defRPr>
            </a:pPr>
            <a:r>
              <a:t>Bjørn Kjos</a:t>
            </a:r>
            <a:br/>
            <a:r>
              <a:t>CEO - Norwegian Air Shuttle ASA</a:t>
            </a:r>
          </a:p>
          <a:p>
            <a:pPr algn="r" defTabSz="457200">
              <a:lnSpc>
                <a:spcPts val="5000"/>
              </a:lnSpc>
              <a:spcBef>
                <a:spcPts val="1200"/>
              </a:spcBef>
              <a:defRPr b="0">
                <a:latin typeface="Times"/>
                <a:ea typeface="Times"/>
                <a:cs typeface="Times"/>
                <a:sym typeface="Times"/>
              </a:defRPr>
            </a:pPr>
            <a:endParaRPr/>
          </a:p>
          <a:p>
            <a:pPr algn="r" defTabSz="457200">
              <a:lnSpc>
                <a:spcPts val="5000"/>
              </a:lnSpc>
              <a:spcBef>
                <a:spcPts val="1200"/>
              </a:spcBef>
              <a:defRPr b="0">
                <a:latin typeface="Times"/>
                <a:ea typeface="Times"/>
                <a:cs typeface="Times"/>
                <a:sym typeface="Times"/>
              </a:defRPr>
            </a:pPr>
            <a:r>
              <a:t>(Norwegian.com, 2016) </a:t>
            </a:r>
          </a:p>
        </p:txBody>
      </p:sp>
      <p:sp>
        <p:nvSpPr>
          <p:cNvPr id="130" name="Rectangle"/>
          <p:cNvSpPr/>
          <p:nvPr/>
        </p:nvSpPr>
        <p:spPr>
          <a:xfrm>
            <a:off x="19504421" y="3302000"/>
            <a:ext cx="3628530" cy="668735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31" name="Rectangle"/>
          <p:cNvSpPr/>
          <p:nvPr/>
        </p:nvSpPr>
        <p:spPr>
          <a:xfrm>
            <a:off x="14475221" y="3835400"/>
            <a:ext cx="8615364" cy="668735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32" name="Rectangle"/>
          <p:cNvSpPr/>
          <p:nvPr/>
        </p:nvSpPr>
        <p:spPr>
          <a:xfrm>
            <a:off x="14500621" y="4394200"/>
            <a:ext cx="3418782" cy="668735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33" name="Rectangle"/>
          <p:cNvSpPr/>
          <p:nvPr/>
        </p:nvSpPr>
        <p:spPr>
          <a:xfrm>
            <a:off x="19860021" y="8753750"/>
            <a:ext cx="3418782" cy="668736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34" name="Rectangle"/>
          <p:cNvSpPr/>
          <p:nvPr/>
        </p:nvSpPr>
        <p:spPr>
          <a:xfrm>
            <a:off x="14500621" y="9337950"/>
            <a:ext cx="8855047" cy="668736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35" name="Rectangle"/>
          <p:cNvSpPr/>
          <p:nvPr/>
        </p:nvSpPr>
        <p:spPr>
          <a:xfrm>
            <a:off x="14500621" y="9896750"/>
            <a:ext cx="8855047" cy="668736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pic>
        <p:nvPicPr>
          <p:cNvPr id="136" name="Image" descr="Image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27621" y="2015539"/>
            <a:ext cx="8855047" cy="2421618"/>
          </a:xfrm>
          <a:prstGeom prst="rect">
            <a:avLst/>
          </a:prstGeom>
          <a:ln w="12700">
            <a:miter lim="400000"/>
          </a:ln>
        </p:spPr>
      </p:pic>
      <p:sp>
        <p:nvSpPr>
          <p:cNvPr id="137" name="Competitors - European Rivals"/>
          <p:cNvSpPr txBox="1"/>
          <p:nvPr/>
        </p:nvSpPr>
        <p:spPr>
          <a:xfrm>
            <a:off x="6283318" y="386254"/>
            <a:ext cx="11817364" cy="10562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300"/>
            </a:lvl1pPr>
          </a:lstStyle>
          <a:p>
            <a:r>
              <a:t>Competitors - European Rivals</a:t>
            </a:r>
          </a:p>
        </p:txBody>
      </p:sp>
      <p:sp>
        <p:nvSpPr>
          <p:cNvPr id="138" name="The company carried more than 33.15 million passengers in 2017, an increase of 3.8 million over 2016. A rate of almost 13%…"/>
          <p:cNvSpPr txBox="1"/>
          <p:nvPr/>
        </p:nvSpPr>
        <p:spPr>
          <a:xfrm>
            <a:off x="1799956" y="5436464"/>
            <a:ext cx="11430886" cy="3378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457200">
              <a:defRPr sz="3900" b="0">
                <a:latin typeface="Helvetica"/>
                <a:ea typeface="Helvetica"/>
                <a:cs typeface="Helvetica"/>
                <a:sym typeface="Helvetica"/>
              </a:defRPr>
            </a:pPr>
            <a:r>
              <a:t>The company carried more than 33.15 million passengers in 2017, an increase of 3.8 million over 2016. A rate of almost 13%</a:t>
            </a:r>
          </a:p>
          <a:p>
            <a:pPr algn="l" defTabSz="457200">
              <a:defRPr sz="3900" b="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  <a:p>
            <a:pPr algn="l" defTabSz="457200">
              <a:defRPr sz="2900" b="0">
                <a:latin typeface="Helvetica"/>
                <a:ea typeface="Helvetica"/>
                <a:cs typeface="Helvetica"/>
                <a:sym typeface="Helvetica"/>
              </a:defRPr>
            </a:pPr>
            <a:r>
              <a:t>(Norwegian.com, 2018)</a:t>
            </a:r>
          </a:p>
        </p:txBody>
      </p:sp>
      <p:sp>
        <p:nvSpPr>
          <p:cNvPr id="139" name="This compares to easyJet seeing a 9.7% increase in the same period.…"/>
          <p:cNvSpPr txBox="1"/>
          <p:nvPr/>
        </p:nvSpPr>
        <p:spPr>
          <a:xfrm>
            <a:off x="1723357" y="9813972"/>
            <a:ext cx="11584083" cy="26797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457200">
              <a:defRPr sz="3900" b="0">
                <a:latin typeface="Helvetica"/>
                <a:ea typeface="Helvetica"/>
                <a:cs typeface="Helvetica"/>
                <a:sym typeface="Helvetica"/>
              </a:defRPr>
            </a:pPr>
            <a:r>
              <a:t>This compares to easyJet seeing a 9.7% increase in the same period.</a:t>
            </a:r>
          </a:p>
          <a:p>
            <a:pPr algn="l" defTabSz="457200">
              <a:defRPr sz="3900" b="0"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  <a:p>
            <a:pPr algn="l" defTabSz="457200">
              <a:defRPr sz="2600" b="0">
                <a:latin typeface="Helvetica"/>
                <a:ea typeface="Helvetica"/>
                <a:cs typeface="Helvetica"/>
                <a:sym typeface="Helvetica"/>
              </a:defRPr>
            </a:pPr>
            <a:r>
              <a:t>(Easyjet.com, 2018)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818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9721850" y="2457450"/>
            <a:ext cx="13655736" cy="10080719"/>
          </a:xfrm>
          <a:prstGeom prst="rect">
            <a:avLst/>
          </a:prstGeom>
          <a:ln w="12700">
            <a:miter lim="400000"/>
          </a:ln>
        </p:spPr>
      </p:pic>
      <p:sp>
        <p:nvSpPr>
          <p:cNvPr id="144" name="Competitors - Low Cost Carriers in North America"/>
          <p:cNvSpPr txBox="1"/>
          <p:nvPr/>
        </p:nvSpPr>
        <p:spPr>
          <a:xfrm>
            <a:off x="2572854" y="640254"/>
            <a:ext cx="19238292" cy="10562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6300"/>
            </a:lvl1pPr>
          </a:lstStyle>
          <a:p>
            <a:r>
              <a:t>Competitors - Low Cost Carriers in North America</a:t>
            </a:r>
          </a:p>
        </p:txBody>
      </p:sp>
      <p:pic>
        <p:nvPicPr>
          <p:cNvPr id="145" name="Image" descr="Image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036339" y="2678410"/>
            <a:ext cx="7411180" cy="1119089"/>
          </a:xfrm>
          <a:prstGeom prst="rect">
            <a:avLst/>
          </a:prstGeom>
          <a:ln w="12700">
            <a:miter lim="400000"/>
          </a:ln>
        </p:spPr>
      </p:pic>
      <p:sp>
        <p:nvSpPr>
          <p:cNvPr id="146" name="Rectangle"/>
          <p:cNvSpPr/>
          <p:nvPr/>
        </p:nvSpPr>
        <p:spPr>
          <a:xfrm>
            <a:off x="9852421" y="7645400"/>
            <a:ext cx="13303847" cy="668735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47" name="Rectangle"/>
          <p:cNvSpPr/>
          <p:nvPr/>
        </p:nvSpPr>
        <p:spPr>
          <a:xfrm>
            <a:off x="9897795" y="10312400"/>
            <a:ext cx="13303846" cy="668735"/>
          </a:xfrm>
          <a:prstGeom prst="rect">
            <a:avLst/>
          </a:prstGeom>
          <a:solidFill>
            <a:schemeClr val="accent4">
              <a:hueOff val="-461056"/>
              <a:satOff val="4338"/>
              <a:lumOff val="-10225"/>
              <a:alpha val="4242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48" name="“Southwest was the largest domestic air carrier in the United States, as measured by the number of domestic originating passengers boarded.”…"/>
          <p:cNvSpPr txBox="1"/>
          <p:nvPr/>
        </p:nvSpPr>
        <p:spPr>
          <a:xfrm>
            <a:off x="1168400" y="5287367"/>
            <a:ext cx="6228632" cy="5384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457200">
              <a:lnSpc>
                <a:spcPts val="6700"/>
              </a:lnSpc>
              <a:spcBef>
                <a:spcPts val="1200"/>
              </a:spcBef>
              <a:defRPr sz="4166" b="0" i="1">
                <a:latin typeface="Times"/>
                <a:ea typeface="Times"/>
                <a:cs typeface="Times"/>
                <a:sym typeface="Times"/>
              </a:defRPr>
            </a:pPr>
            <a:r>
              <a:t>“Southwest was the largest domestic air carrier in the United States, as measured by the number of domestic originating passengers boarded.”</a:t>
            </a:r>
          </a:p>
          <a:p>
            <a:pPr algn="l" defTabSz="457200">
              <a:lnSpc>
                <a:spcPts val="6700"/>
              </a:lnSpc>
              <a:spcBef>
                <a:spcPts val="1200"/>
              </a:spcBef>
              <a:defRPr sz="4166" b="0">
                <a:latin typeface="Times"/>
                <a:ea typeface="Times"/>
                <a:cs typeface="Times"/>
                <a:sym typeface="Times"/>
              </a:defRPr>
            </a:pPr>
            <a:endParaRPr/>
          </a:p>
          <a:p>
            <a:pPr algn="l" defTabSz="457200">
              <a:lnSpc>
                <a:spcPts val="6700"/>
              </a:lnSpc>
              <a:spcBef>
                <a:spcPts val="1200"/>
              </a:spcBef>
              <a:defRPr sz="4166" b="0">
                <a:latin typeface="Times"/>
                <a:ea typeface="Times"/>
                <a:cs typeface="Times"/>
                <a:sym typeface="Times"/>
              </a:defRPr>
            </a:pPr>
            <a:r>
              <a:t>(Southwest.com, 2018)</a:t>
            </a:r>
          </a:p>
        </p:txBody>
      </p:sp>
      <p:sp>
        <p:nvSpPr>
          <p:cNvPr id="149" name="(Jinadu, 2018)"/>
          <p:cNvSpPr txBox="1"/>
          <p:nvPr/>
        </p:nvSpPr>
        <p:spPr>
          <a:xfrm>
            <a:off x="10002812" y="12583771"/>
            <a:ext cx="6228633" cy="609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 algn="l" defTabSz="457200">
              <a:lnSpc>
                <a:spcPts val="5700"/>
              </a:lnSpc>
              <a:spcBef>
                <a:spcPts val="1200"/>
              </a:spcBef>
              <a:defRPr sz="3366" b="0">
                <a:latin typeface="Times"/>
                <a:ea typeface="Times"/>
                <a:cs typeface="Times"/>
                <a:sym typeface="Times"/>
              </a:defRPr>
            </a:lvl1pPr>
          </a:lstStyle>
          <a:p>
            <a:r>
              <a:t>(Jinadu, 2018)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4515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Porter’s 5 Forces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1417638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Porter’s 5 Forces</a:t>
            </a:r>
          </a:p>
        </p:txBody>
      </p:sp>
      <p:sp>
        <p:nvSpPr>
          <p:cNvPr id="154" name="Threat of New Entry…"/>
          <p:cNvSpPr/>
          <p:nvPr/>
        </p:nvSpPr>
        <p:spPr>
          <a:xfrm>
            <a:off x="5049650" y="1933957"/>
            <a:ext cx="13878267" cy="2949925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Threat of New Entry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Large barriers to entry.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Technology protection - expensive fleet.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Strong European base with built-in customer base.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Takes time to gain legal licenses, and relationships (landing slots etc).</a:t>
            </a:r>
          </a:p>
        </p:txBody>
      </p:sp>
      <p:sp>
        <p:nvSpPr>
          <p:cNvPr id="155" name="Threat of Substitution…"/>
          <p:cNvSpPr/>
          <p:nvPr/>
        </p:nvSpPr>
        <p:spPr>
          <a:xfrm>
            <a:off x="5538366" y="10711718"/>
            <a:ext cx="12900834" cy="2728905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Threat of Substitution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Transatlantic - minimal threat from substitute, no viable alternative but to fly. 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More substitution is possible in easyJet’s current European operations (from rail, sea, road).</a:t>
            </a:r>
          </a:p>
        </p:txBody>
      </p:sp>
      <p:sp>
        <p:nvSpPr>
          <p:cNvPr id="156" name="Supplier Power…"/>
          <p:cNvSpPr/>
          <p:nvPr/>
        </p:nvSpPr>
        <p:spPr>
          <a:xfrm>
            <a:off x="425586" y="2239189"/>
            <a:ext cx="4346186" cy="10445984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Supplier Power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Oil prices can affect profits overnight.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Without the hub network built up in Europe, reliant on airport operators.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In US each airport tends to be run by local government, so many new relationships to build.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More limited airport offering in some regions of US.</a:t>
            </a:r>
          </a:p>
        </p:txBody>
      </p:sp>
      <p:sp>
        <p:nvSpPr>
          <p:cNvPr id="157" name="Buyer Power…"/>
          <p:cNvSpPr/>
          <p:nvPr/>
        </p:nvSpPr>
        <p:spPr>
          <a:xfrm>
            <a:off x="19205794" y="2372007"/>
            <a:ext cx="4620966" cy="10851586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Buyer Power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Due to travel comparison sites, consumers have high information availability.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Many price-sensitive customers.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Those that aren’t price sensitive are customer service sensitive.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At low-cost end there is limited brand loyalty.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No cost for customers to switch and change.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easyJet has no loyalty scheme to try to lock-in customers.</a:t>
            </a:r>
          </a:p>
        </p:txBody>
      </p:sp>
      <p:sp>
        <p:nvSpPr>
          <p:cNvPr id="158" name="Competitive Rivalry…"/>
          <p:cNvSpPr/>
          <p:nvPr/>
        </p:nvSpPr>
        <p:spPr>
          <a:xfrm>
            <a:off x="6712916" y="6085258"/>
            <a:ext cx="10754968" cy="3425084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Competitive Rivalry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Relatively few low-cost competitors flying transatlantic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Many legacy carriers - with high costs and dominance of marketing and landing slots.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Existing legacy carriers have strong loyalty schemes.</a:t>
            </a:r>
          </a:p>
        </p:txBody>
      </p:sp>
      <p:sp>
        <p:nvSpPr>
          <p:cNvPr id="159" name="Line"/>
          <p:cNvSpPr/>
          <p:nvPr/>
        </p:nvSpPr>
        <p:spPr>
          <a:xfrm>
            <a:off x="5026880" y="7799395"/>
            <a:ext cx="1532528" cy="1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60" name="Line"/>
          <p:cNvSpPr/>
          <p:nvPr/>
        </p:nvSpPr>
        <p:spPr>
          <a:xfrm flipH="1">
            <a:off x="17318339" y="7796204"/>
            <a:ext cx="1532528" cy="1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61" name="Line"/>
          <p:cNvSpPr/>
          <p:nvPr/>
        </p:nvSpPr>
        <p:spPr>
          <a:xfrm>
            <a:off x="11988783" y="4496170"/>
            <a:ext cx="1" cy="1417638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62" name="Line"/>
          <p:cNvSpPr/>
          <p:nvPr/>
        </p:nvSpPr>
        <p:spPr>
          <a:xfrm flipH="1" flipV="1">
            <a:off x="11988783" y="9605591"/>
            <a:ext cx="1" cy="1118154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11220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PESTEL Analysis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1417638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PESTEL Analysis</a:t>
            </a:r>
          </a:p>
        </p:txBody>
      </p:sp>
      <p:pic>
        <p:nvPicPr>
          <p:cNvPr id="167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18233" t="37163" r="17233" b="35617"/>
          <a:stretch>
            <a:fillRect/>
          </a:stretch>
        </p:blipFill>
        <p:spPr>
          <a:xfrm>
            <a:off x="9671248" y="6590456"/>
            <a:ext cx="5041369" cy="1417614"/>
          </a:xfrm>
          <a:prstGeom prst="rect">
            <a:avLst/>
          </a:prstGeom>
          <a:ln w="12700">
            <a:miter lim="400000"/>
          </a:ln>
        </p:spPr>
      </p:pic>
      <p:sp>
        <p:nvSpPr>
          <p:cNvPr id="168" name="Political…"/>
          <p:cNvSpPr/>
          <p:nvPr/>
        </p:nvSpPr>
        <p:spPr>
          <a:xfrm>
            <a:off x="2946399" y="1880443"/>
            <a:ext cx="8078491" cy="3168552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Political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US foreign ownership rules and political unfriendliness to foreign companies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Restricted availability of landing slots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Complexities of US taxation</a:t>
            </a:r>
          </a:p>
        </p:txBody>
      </p:sp>
      <p:sp>
        <p:nvSpPr>
          <p:cNvPr id="169" name="Economic…"/>
          <p:cNvSpPr/>
          <p:nvPr/>
        </p:nvSpPr>
        <p:spPr>
          <a:xfrm>
            <a:off x="12471400" y="1880443"/>
            <a:ext cx="8078490" cy="3168552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Economic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Need to manage a second exchange rate (USD, as well as GBP and EUR)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Brexit impact on domestic demand for international travel</a:t>
            </a:r>
          </a:p>
        </p:txBody>
      </p:sp>
      <p:sp>
        <p:nvSpPr>
          <p:cNvPr id="170" name="Environmental…"/>
          <p:cNvSpPr/>
          <p:nvPr/>
        </p:nvSpPr>
        <p:spPr>
          <a:xfrm>
            <a:off x="3911600" y="9728200"/>
            <a:ext cx="8078490" cy="3168551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Environmental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Greater flight disruption from the weather when flying transatlantic, more opportunities for delays.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Carbon footprint more heavily impacted.</a:t>
            </a:r>
          </a:p>
        </p:txBody>
      </p:sp>
      <p:sp>
        <p:nvSpPr>
          <p:cNvPr id="171" name="Legal…"/>
          <p:cNvSpPr/>
          <p:nvPr/>
        </p:nvSpPr>
        <p:spPr>
          <a:xfrm>
            <a:off x="13411200" y="9728200"/>
            <a:ext cx="8078490" cy="3168551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Legal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US cabotage laws are restrictive (Alpa.org, 2018).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Previously were almost solely under EU law, now have US laws to contend with.</a:t>
            </a:r>
          </a:p>
        </p:txBody>
      </p:sp>
      <p:sp>
        <p:nvSpPr>
          <p:cNvPr id="172" name="Social…"/>
          <p:cNvSpPr/>
          <p:nvPr/>
        </p:nvSpPr>
        <p:spPr>
          <a:xfrm>
            <a:off x="15924510" y="5537200"/>
            <a:ext cx="8078490" cy="3168551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Social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Growing trends towards carbon-neutrality, could reduce consumer-demand for international travel.</a:t>
            </a:r>
          </a:p>
        </p:txBody>
      </p:sp>
      <p:sp>
        <p:nvSpPr>
          <p:cNvPr id="173" name="Technological…"/>
          <p:cNvSpPr/>
          <p:nvPr/>
        </p:nvSpPr>
        <p:spPr>
          <a:xfrm>
            <a:off x="381000" y="5715000"/>
            <a:ext cx="8078490" cy="3168551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Technological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Current fleet of planes would not be suitable, would need to invest in new fleet.</a:t>
            </a:r>
          </a:p>
        </p:txBody>
      </p:sp>
      <p:sp>
        <p:nvSpPr>
          <p:cNvPr id="174" name="Line"/>
          <p:cNvSpPr/>
          <p:nvPr/>
        </p:nvSpPr>
        <p:spPr>
          <a:xfrm flipH="1">
            <a:off x="13316498" y="5118288"/>
            <a:ext cx="952002" cy="1289360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75" name="Line"/>
          <p:cNvSpPr/>
          <p:nvPr/>
        </p:nvSpPr>
        <p:spPr>
          <a:xfrm flipH="1">
            <a:off x="14788442" y="7326834"/>
            <a:ext cx="1344241" cy="1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76" name="Line"/>
          <p:cNvSpPr/>
          <p:nvPr/>
        </p:nvSpPr>
        <p:spPr>
          <a:xfrm flipV="1">
            <a:off x="13830812" y="8143453"/>
            <a:ext cx="1" cy="1417638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77" name="Line"/>
          <p:cNvSpPr/>
          <p:nvPr/>
        </p:nvSpPr>
        <p:spPr>
          <a:xfrm flipV="1">
            <a:off x="10534772" y="8143453"/>
            <a:ext cx="1" cy="1417638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78" name="Line"/>
          <p:cNvSpPr/>
          <p:nvPr/>
        </p:nvSpPr>
        <p:spPr>
          <a:xfrm>
            <a:off x="8369974" y="7326834"/>
            <a:ext cx="1344241" cy="1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79" name="Line"/>
          <p:cNvSpPr/>
          <p:nvPr/>
        </p:nvSpPr>
        <p:spPr>
          <a:xfrm>
            <a:off x="10035800" y="5129063"/>
            <a:ext cx="1065296" cy="1065296"/>
          </a:xfrm>
          <a:prstGeom prst="line">
            <a:avLst/>
          </a:prstGeom>
          <a:ln w="190500">
            <a:solidFill>
              <a:srgbClr val="000000"/>
            </a:solidFill>
            <a:miter lim="400000"/>
            <a:tailEnd type="triangle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7211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Rectangle"/>
          <p:cNvSpPr/>
          <p:nvPr/>
        </p:nvSpPr>
        <p:spPr>
          <a:xfrm>
            <a:off x="15079886" y="9536390"/>
            <a:ext cx="9121793" cy="3992955"/>
          </a:xfrm>
          <a:prstGeom prst="rect">
            <a:avLst/>
          </a:prstGeom>
          <a:solidFill>
            <a:schemeClr val="accent6">
              <a:alpha val="2089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84" name="Rectangle"/>
          <p:cNvSpPr/>
          <p:nvPr/>
        </p:nvSpPr>
        <p:spPr>
          <a:xfrm>
            <a:off x="15079886" y="4688672"/>
            <a:ext cx="9121793" cy="4574329"/>
          </a:xfrm>
          <a:prstGeom prst="rect">
            <a:avLst/>
          </a:prstGeom>
          <a:solidFill>
            <a:schemeClr val="accent5">
              <a:hueOff val="-82419"/>
              <a:satOff val="-9513"/>
              <a:lumOff val="-16343"/>
              <a:alpha val="2089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85" name="Shape"/>
          <p:cNvSpPr/>
          <p:nvPr/>
        </p:nvSpPr>
        <p:spPr>
          <a:xfrm>
            <a:off x="3073100" y="9100226"/>
            <a:ext cx="11801859" cy="50691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8346"/>
                </a:moveTo>
                <a:lnTo>
                  <a:pt x="11628" y="8518"/>
                </a:lnTo>
                <a:lnTo>
                  <a:pt x="11663" y="0"/>
                </a:lnTo>
                <a:lnTo>
                  <a:pt x="21600" y="300"/>
                </a:lnTo>
                <a:lnTo>
                  <a:pt x="21600" y="21600"/>
                </a:lnTo>
                <a:lnTo>
                  <a:pt x="0" y="21600"/>
                </a:lnTo>
                <a:lnTo>
                  <a:pt x="0" y="8346"/>
                </a:lnTo>
                <a:close/>
              </a:path>
            </a:pathLst>
          </a:custGeom>
          <a:solidFill>
            <a:schemeClr val="accent1">
              <a:alpha val="2089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86" name="Rectangle"/>
          <p:cNvSpPr/>
          <p:nvPr/>
        </p:nvSpPr>
        <p:spPr>
          <a:xfrm>
            <a:off x="270756" y="5987305"/>
            <a:ext cx="8609537" cy="4998815"/>
          </a:xfrm>
          <a:prstGeom prst="rect">
            <a:avLst/>
          </a:prstGeom>
          <a:solidFill>
            <a:schemeClr val="accent4">
              <a:hueOff val="-1081314"/>
              <a:satOff val="4338"/>
              <a:lumOff val="-8931"/>
              <a:alpha val="20899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87" name="Rectangle"/>
          <p:cNvSpPr/>
          <p:nvPr/>
        </p:nvSpPr>
        <p:spPr>
          <a:xfrm>
            <a:off x="66491" y="1677463"/>
            <a:ext cx="9121793" cy="3828586"/>
          </a:xfrm>
          <a:prstGeom prst="rect">
            <a:avLst/>
          </a:prstGeom>
          <a:solidFill>
            <a:schemeClr val="accent3">
              <a:alpha val="26861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88" name="Rectangle"/>
          <p:cNvSpPr/>
          <p:nvPr/>
        </p:nvSpPr>
        <p:spPr>
          <a:xfrm>
            <a:off x="10560548" y="1677463"/>
            <a:ext cx="12976476" cy="2863918"/>
          </a:xfrm>
          <a:prstGeom prst="rect">
            <a:avLst/>
          </a:prstGeom>
          <a:solidFill>
            <a:schemeClr val="accent1">
              <a:alpha val="39967"/>
            </a:scheme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sz="3200" b="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  <a:endParaRPr/>
          </a:p>
        </p:txBody>
      </p:sp>
      <p:sp>
        <p:nvSpPr>
          <p:cNvPr id="189" name="Porter Diamond Theory of National Advantage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1417638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Porter Diamond Theory of National Advantage</a:t>
            </a:r>
          </a:p>
        </p:txBody>
      </p:sp>
      <p:sp>
        <p:nvSpPr>
          <p:cNvPr id="190" name="Fuel prices can be erratic.…"/>
          <p:cNvSpPr/>
          <p:nvPr/>
        </p:nvSpPr>
        <p:spPr>
          <a:xfrm>
            <a:off x="220893" y="2084794"/>
            <a:ext cx="5393438" cy="3168552"/>
          </a:xfrm>
          <a:prstGeom prst="rect">
            <a:avLst/>
          </a:prstGeom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Fuel prices can be erratic.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Uncertainty as to the trading arrangement with the US and UK post-Brexit</a:t>
            </a:r>
          </a:p>
        </p:txBody>
      </p:sp>
      <p:sp>
        <p:nvSpPr>
          <p:cNvPr id="191" name="Airline industry fairly stagnant, with a few key players.…"/>
          <p:cNvSpPr/>
          <p:nvPr/>
        </p:nvSpPr>
        <p:spPr>
          <a:xfrm>
            <a:off x="14258708" y="1854910"/>
            <a:ext cx="8878790" cy="2292950"/>
          </a:xfrm>
          <a:prstGeom prst="rect">
            <a:avLst/>
          </a:prstGeom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Airline industry fairly stagnant, with a few key players.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Product offering has been relatively fixed for years, creating opportunity for innovation</a:t>
            </a:r>
          </a:p>
        </p:txBody>
      </p:sp>
      <p:sp>
        <p:nvSpPr>
          <p:cNvPr id="192" name="Strong network of airports - all major cities have airports.…"/>
          <p:cNvSpPr/>
          <p:nvPr/>
        </p:nvSpPr>
        <p:spPr>
          <a:xfrm>
            <a:off x="3796202" y="11234646"/>
            <a:ext cx="10887419" cy="2292950"/>
          </a:xfrm>
          <a:prstGeom prst="rect">
            <a:avLst/>
          </a:prstGeom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Strong network of airports - all major cities have airports.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Airports are well run, and geared to taking international flights (with immigration control etc).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Support services for running an airline exist in abundance.</a:t>
            </a:r>
          </a:p>
        </p:txBody>
      </p:sp>
      <p:sp>
        <p:nvSpPr>
          <p:cNvPr id="193" name="Encouraging of competition…"/>
          <p:cNvSpPr/>
          <p:nvPr/>
        </p:nvSpPr>
        <p:spPr>
          <a:xfrm>
            <a:off x="18769669" y="10085661"/>
            <a:ext cx="5171520" cy="3168552"/>
          </a:xfrm>
          <a:prstGeom prst="rect">
            <a:avLst/>
          </a:prstGeom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Encouraging of competition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However, weary of foreign companies operating in key industries.</a:t>
            </a:r>
          </a:p>
        </p:txBody>
      </p:sp>
      <p:sp>
        <p:nvSpPr>
          <p:cNvPr id="194" name="Large, wealthy, population travelling for both business and leisure…"/>
          <p:cNvSpPr/>
          <p:nvPr/>
        </p:nvSpPr>
        <p:spPr>
          <a:xfrm>
            <a:off x="18769669" y="4893273"/>
            <a:ext cx="5261783" cy="3929454"/>
          </a:xfrm>
          <a:prstGeom prst="rect">
            <a:avLst/>
          </a:prstGeom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Large, wealthy, population travelling for both business and leisure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Already strong pre-existing market for international travel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The idea of low-cost flights is understood</a:t>
            </a:r>
          </a:p>
        </p:txBody>
      </p:sp>
      <p:sp>
        <p:nvSpPr>
          <p:cNvPr id="195" name="Large geographic area, with large demand for flights.…"/>
          <p:cNvSpPr/>
          <p:nvPr/>
        </p:nvSpPr>
        <p:spPr>
          <a:xfrm>
            <a:off x="508664" y="7732105"/>
            <a:ext cx="7383615" cy="3168552"/>
          </a:xfrm>
          <a:prstGeom prst="rect">
            <a:avLst/>
          </a:prstGeom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Large geographic area, with large demand for flights.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Strong infrastructure (e.g. transport links to airports).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Skilled labour force.</a:t>
            </a:r>
          </a:p>
          <a:p>
            <a:pPr marL="537633" indent="-423333" algn="l">
              <a:buSzPct val="125000"/>
              <a:buChar char="-"/>
              <a:defRPr b="0">
                <a:latin typeface="+mn-lt"/>
                <a:ea typeface="+mn-ea"/>
                <a:cs typeface="+mn-cs"/>
                <a:sym typeface="Helvetica Neue Medium"/>
              </a:defRPr>
            </a:pPr>
            <a:r>
              <a:t>Reasonably high costs for labour.</a:t>
            </a:r>
          </a:p>
        </p:txBody>
      </p:sp>
      <p:pic>
        <p:nvPicPr>
          <p:cNvPr id="196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802340" y="2680759"/>
            <a:ext cx="12779320" cy="8354482"/>
          </a:xfrm>
          <a:prstGeom prst="rect">
            <a:avLst/>
          </a:prstGeom>
          <a:ln w="12700">
            <a:miter lim="400000"/>
          </a:ln>
        </p:spPr>
      </p:pic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4436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SWOT For North America Expansion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1417638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SWOT For North America Expansion</a:t>
            </a:r>
          </a:p>
        </p:txBody>
      </p:sp>
      <p:sp>
        <p:nvSpPr>
          <p:cNvPr id="199" name="Strengths…"/>
          <p:cNvSpPr/>
          <p:nvPr/>
        </p:nvSpPr>
        <p:spPr>
          <a:xfrm>
            <a:off x="558799" y="1956643"/>
            <a:ext cx="11747998" cy="5714406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Strengths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Strong brand recognition and dominance in Europe, already has 80million passengers to market to.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Strong relationships with airports throughout Europe, many of which are already hubs for transatlantic flights.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Growing reputation for stronger customer service than other low-cost carriers (e.g. Ryanair)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Proven route to the transatlantic market from Norwegian Air, who’s been able to prove profitability of the routes.</a:t>
            </a:r>
          </a:p>
        </p:txBody>
      </p:sp>
      <p:sp>
        <p:nvSpPr>
          <p:cNvPr id="200" name="Opportunities…"/>
          <p:cNvSpPr/>
          <p:nvPr/>
        </p:nvSpPr>
        <p:spPr>
          <a:xfrm>
            <a:off x="558799" y="7620843"/>
            <a:ext cx="11747998" cy="5714406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rPr b="1">
                <a:latin typeface="Helvetica Neue"/>
                <a:ea typeface="Helvetica Neue"/>
                <a:cs typeface="Helvetica Neue"/>
                <a:sym typeface="Helvetica Neue"/>
              </a:rPr>
              <a:t>Opportunities</a:t>
            </a:r>
            <a:r>
              <a:t> 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The transatlantic route has huge traffic each year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There are few low cost carriers operating the route, and those that do are doing so from Scandinavian bases.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American market is used to low cost carriers domestically, so would likely embrace the opportunity to use low cost carriers to reach Europe.</a:t>
            </a:r>
          </a:p>
        </p:txBody>
      </p:sp>
      <p:sp>
        <p:nvSpPr>
          <p:cNvPr id="201" name="Weaknesses…"/>
          <p:cNvSpPr/>
          <p:nvPr/>
        </p:nvSpPr>
        <p:spPr>
          <a:xfrm>
            <a:off x="12331699" y="1956643"/>
            <a:ext cx="11747998" cy="5714406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Weaknesses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Restricted in US domestic growth by the foreign ownership / cabotage laws.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Requires investment in new fleet of planes.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No current easyJet infrastructure in place in the US.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Low cost airlines such as Norwegian Air and WOW Air have beaten easyJet to market for low-cost transatlantic flights.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No expertise in operating outside of Europe.</a:t>
            </a:r>
          </a:p>
        </p:txBody>
      </p:sp>
      <p:sp>
        <p:nvSpPr>
          <p:cNvPr id="202" name="Threats…"/>
          <p:cNvSpPr/>
          <p:nvPr/>
        </p:nvSpPr>
        <p:spPr>
          <a:xfrm>
            <a:off x="12331699" y="7620843"/>
            <a:ext cx="11747998" cy="5714406"/>
          </a:xfrm>
          <a:prstGeom prst="rect">
            <a:avLst/>
          </a:prstGeom>
          <a:solidFill>
            <a:srgbClr val="FFFFFF"/>
          </a:solidFill>
          <a:ln w="63500">
            <a:solidFill>
              <a:srgbClr val="000000"/>
            </a:solidFill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/>
          <a:lstStyle/>
          <a:p>
            <a:pPr>
              <a:defRPr sz="3200"/>
            </a:pPr>
            <a:r>
              <a:t>Threats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Legacy carriers (e.g. British Airways, United) already have dominance, and access to majority of landing slots.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Customers making longer journeys may be less price sensitive than short-haul travellers.</a:t>
            </a:r>
          </a:p>
          <a:p>
            <a:pPr marL="537633" indent="-423333" algn="l">
              <a:buSzPct val="125000"/>
              <a:buChar char="-"/>
              <a:defRPr sz="3200" b="0">
                <a:latin typeface="+mn-lt"/>
                <a:ea typeface="+mn-ea"/>
                <a:cs typeface="+mn-cs"/>
                <a:sym typeface="Helvetica Neue Medium"/>
              </a:defRPr>
            </a:pPr>
            <a:r>
              <a:t>Huge costs associated with starting up new transatlantic routes, and it will take years to see any returns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10168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References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1" cy="1417638"/>
          </a:xfrm>
          <a:prstGeom prst="rect">
            <a:avLst/>
          </a:prstGeom>
        </p:spPr>
        <p:txBody>
          <a:bodyPr/>
          <a:lstStyle>
            <a:lvl1pPr>
              <a:defRPr sz="6000"/>
            </a:lvl1pPr>
          </a:lstStyle>
          <a:p>
            <a:r>
              <a:t>References</a:t>
            </a:r>
          </a:p>
        </p:txBody>
      </p:sp>
      <p:sp>
        <p:nvSpPr>
          <p:cNvPr id="205" name="Alpa.org. (2018). Foreign Ownership &amp; Control and Cabotage. [online] Available at: http://www.alpa.org/advocacy/foreign-ownership [Accessed 5 Mar. 2018].…"/>
          <p:cNvSpPr txBox="1"/>
          <p:nvPr/>
        </p:nvSpPr>
        <p:spPr>
          <a:xfrm>
            <a:off x="1066427" y="2705419"/>
            <a:ext cx="22251146" cy="97350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>
              <a:defRPr sz="2700" b="0"/>
            </a:pPr>
            <a:r>
              <a:t>Alpa.org. (2018).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Foreign Ownership &amp; Control and Cabotage</a:t>
            </a:r>
            <a:r>
              <a:t>. [online] Available at: http://www.alpa.org/advocacy/foreign-ownership [Accessed 5 Mar. 2018]. 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Easyjet.com. (2018).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Easyjet Annual Report 2017</a:t>
            </a:r>
            <a:r>
              <a:t>. [online] Available at: http://corporate.easyjet.com/~/media/Files/E/Easyjet/pdf/investors/results-centre/2017/2017-annualreport-and-accounts-v1.pdf [Accessed 5 Mar. 2018].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Jinadu, O. (2018).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easyJet Vs. Southwest Airlines: How Do They Compare?</a:t>
            </a:r>
            <a:r>
              <a:t>. [online] Seeking Alpha. Available at: https://seekingalpha.com/article/4018704-easyjet-vs-southwest-airlines-compare [Accessed 5 Mar. 2018].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Norwegian.com. (2016).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Norwegian Air Annual Report 2016</a:t>
            </a:r>
            <a:r>
              <a:t>. [online] Available at: https://www.norwegian.com/globalassets/ip/documents/about-us/company/investor-relations/reports-and-presentations/annual-reports/norwegian-annual-report-2016.pdf [Accessed 5 Mar. 2018].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Norwegian.com. (2018).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Monthly traffic figures | Norwegian</a:t>
            </a:r>
            <a:r>
              <a:t>. [online] Available at: https://www.norwegian.com/uk/about/company/investor-relations/reports-and-presentations/monthly-traffic-figures/ [Accessed 5 Mar. 2018].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Southwest.com. (2018).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Southwest Airlines Annual Report 2016</a:t>
            </a:r>
            <a:r>
              <a:t>. [online] Available at: http://investors.southwest.com/~/media/Files/S/Southwest-IR/Annual%20Reports/2016_AnnualReport_LUV.PDF [Accessed 5 Mar. 2018].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The Economist. (2018).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A lack of competition explains the flaws in American aviation</a:t>
            </a:r>
            <a:r>
              <a:t>. [online] Available at: https://www.economist.com/news/leaders/21721201-americans-are-treated-abysmally-their-airlines-they-should-look-europe-lessons-lack [Accessed 5 Mar. 2018].</a:t>
            </a:r>
          </a:p>
          <a:p>
            <a:pPr algn="l">
              <a:defRPr sz="2700" b="0"/>
            </a:pPr>
            <a:endParaRPr/>
          </a:p>
          <a:p>
            <a:pPr algn="l">
              <a:defRPr sz="2700" b="0"/>
            </a:pPr>
            <a:r>
              <a:t>Wall, S., Minocha, S. and Rees, B. (2015). International Business. Harlow: Pearson.</a:t>
            </a:r>
          </a:p>
        </p:txBody>
      </p:sp>
      <p:pic>
        <p:nvPicPr>
          <p:cNvPr id="2" name="Sound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355300" y="12687300"/>
            <a:ext cx="812800" cy="812800"/>
          </a:xfrm>
          <a:prstGeom prst="rect">
            <a:avLst/>
          </a:prstGeom>
        </p:spPr>
      </p:pic>
    </p:spTree>
  </p:cSld>
  <p:clrMapOvr>
    <a:masterClrMapping/>
  </p:clrMapOvr>
  <p:transition spd="med" advTm="640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1145</Words>
  <Application>Microsoft Macintosh PowerPoint</Application>
  <PresentationFormat>Custom</PresentationFormat>
  <Paragraphs>126</Paragraphs>
  <Slides>9</Slides>
  <Notes>4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Helvetica</vt:lpstr>
      <vt:lpstr>Helvetica Neue</vt:lpstr>
      <vt:lpstr>Helvetica Neue Light</vt:lpstr>
      <vt:lpstr>Helvetica Neue Medium</vt:lpstr>
      <vt:lpstr>Open Sans</vt:lpstr>
      <vt:lpstr>Times</vt:lpstr>
      <vt:lpstr>White</vt:lpstr>
      <vt:lpstr>International Business - SBMA7122D  Basil Choudhry  Task 1</vt:lpstr>
      <vt:lpstr>North American Expansion  Market Research and Risk Assessment Presentation to the Senior Management Team</vt:lpstr>
      <vt:lpstr>PowerPoint Presentation</vt:lpstr>
      <vt:lpstr>PowerPoint Presentation</vt:lpstr>
      <vt:lpstr>Porter’s 5 Forces</vt:lpstr>
      <vt:lpstr>PESTEL Analysis</vt:lpstr>
      <vt:lpstr>Porter Diamond Theory of National Advantage</vt:lpstr>
      <vt:lpstr>SWOT For North America Expansion</vt:lpstr>
      <vt:lpstr>References</vt:lpstr>
    </vt:vector>
  </TitlesOfParts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- SBMA7122D  Basil Choudhry  Task 1</dc:title>
  <cp:lastModifiedBy>b@brc.co</cp:lastModifiedBy>
  <cp:revision>2</cp:revision>
  <dcterms:modified xsi:type="dcterms:W3CDTF">2018-03-05T23:14:09Z</dcterms:modified>
</cp:coreProperties>
</file>